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charts/chart6.xml" ContentType="application/vnd.openxmlformats-officedocument.drawingml.chart+xml"/>
  <Override PartName="/ppt/notesSlides/notesSlide31.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257"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5" r:id="rId24"/>
    <p:sldId id="281" r:id="rId25"/>
    <p:sldId id="282" r:id="rId26"/>
    <p:sldId id="301" r:id="rId27"/>
    <p:sldId id="284" r:id="rId28"/>
    <p:sldId id="297" r:id="rId29"/>
    <p:sldId id="295" r:id="rId30"/>
    <p:sldId id="296" r:id="rId31"/>
    <p:sldId id="298" r:id="rId32"/>
    <p:sldId id="300" r:id="rId33"/>
    <p:sldId id="305" r:id="rId34"/>
    <p:sldId id="304" r:id="rId35"/>
    <p:sldId id="303" r:id="rId36"/>
    <p:sldId id="287" r:id="rId37"/>
    <p:sldId id="302" r:id="rId38"/>
    <p:sldId id="288" r:id="rId39"/>
    <p:sldId id="289" r:id="rId40"/>
    <p:sldId id="290" r:id="rId41"/>
    <p:sldId id="291" r:id="rId42"/>
    <p:sldId id="292" r:id="rId43"/>
    <p:sldId id="286" r:id="rId44"/>
    <p:sldId id="293" r:id="rId45"/>
    <p:sldId id="294" r:id="rId46"/>
  </p:sldIdLst>
  <p:sldSz cx="9144000" cy="6858000" type="screen4x3"/>
  <p:notesSz cx="6797675" cy="987425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DDDD"/>
    <a:srgbClr val="CC3399"/>
    <a:srgbClr val="FFC000"/>
  </p:clrMru>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Stile chiaro 3 - Colore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Stile chiaro 3 - Colore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50" autoAdjust="0"/>
    <p:restoredTop sz="86559" autoAdjust="0"/>
  </p:normalViewPr>
  <p:slideViewPr>
    <p:cSldViewPr>
      <p:cViewPr>
        <p:scale>
          <a:sx n="70" d="100"/>
          <a:sy n="70" d="100"/>
        </p:scale>
        <p:origin x="-1368" y="264"/>
      </p:cViewPr>
      <p:guideLst>
        <p:guide orient="horz" pos="2160"/>
        <p:guide pos="2880"/>
      </p:guideLst>
    </p:cSldViewPr>
  </p:slideViewPr>
  <p:notesTextViewPr>
    <p:cViewPr>
      <p:scale>
        <a:sx n="100" d="100"/>
        <a:sy n="100" d="100"/>
      </p:scale>
      <p:origin x="0" y="0"/>
    </p:cViewPr>
  </p:notesTextViewPr>
  <p:sorterViewPr>
    <p:cViewPr>
      <p:scale>
        <a:sx n="50" d="100"/>
        <a:sy n="50" d="100"/>
      </p:scale>
      <p:origin x="0" y="468"/>
    </p:cViewPr>
  </p:sorterViewPr>
  <p:notesViewPr>
    <p:cSldViewPr>
      <p:cViewPr varScale="1">
        <p:scale>
          <a:sx n="47" d="100"/>
          <a:sy n="47" d="100"/>
        </p:scale>
        <p:origin x="-2874" y="-90"/>
      </p:cViewPr>
      <p:guideLst>
        <p:guide orient="horz" pos="3110"/>
        <p:guide pos="2141"/>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MatteoFerrari\SPES%20-%20borsa\SPES_lubricants\dosimetry_lubri.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Zenoni\Desktop\Consistency_penetrometer.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ospiti\Google%20Drive\SPES%20-%20borsa\TEST%20MATERIALI%202017-%20lubs\viscosity_measurement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ospiti\Google%20Drive\SPES%20-%20borsa\TEST%20MATERIALI%202017-%20lubs\reometro%20piatto%20cono\prove_reometro_20170406.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ospiti\Google%20Drive\SPES%20-%20borsa\TEST%20MATERIALI%202017-%20lubs\reometro%20piatto%20cono\prove_reometro_20170406.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ospiti\Google%20Drive\SPES%20-%20borsa\TEST%20MATERIALI%202017-%20lubs\reometro%20piatto%20cono\prove_reometro_2017040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it-IT"/>
  <c:chart>
    <c:autoTitleDeleted val="1"/>
    <c:plotArea>
      <c:layout>
        <c:manualLayout>
          <c:layoutTarget val="inner"/>
          <c:xMode val="edge"/>
          <c:yMode val="edge"/>
          <c:x val="0.27889095656038221"/>
          <c:y val="7.6945154242121339E-2"/>
          <c:w val="0.56878722876945298"/>
          <c:h val="0.40676928753947988"/>
        </c:manualLayout>
      </c:layout>
      <c:barChart>
        <c:barDir val="col"/>
        <c:grouping val="stacked"/>
        <c:ser>
          <c:idx val="0"/>
          <c:order val="0"/>
          <c:tx>
            <c:strRef>
              <c:f>summary!$B$26</c:f>
              <c:strCache>
                <c:ptCount val="1"/>
                <c:pt idx="0">
                  <c:v>dose n</c:v>
                </c:pt>
              </c:strCache>
            </c:strRef>
          </c:tx>
          <c:cat>
            <c:strRef>
              <c:f>summary!$C$25:$D$25</c:f>
              <c:strCache>
                <c:ptCount val="2"/>
                <c:pt idx="0">
                  <c:v>model 1</c:v>
                </c:pt>
                <c:pt idx="1">
                  <c:v>model2</c:v>
                </c:pt>
              </c:strCache>
            </c:strRef>
          </c:cat>
          <c:val>
            <c:numRef>
              <c:f>summary!$C$26:$D$26</c:f>
              <c:numCache>
                <c:formatCode>General</c:formatCode>
                <c:ptCount val="2"/>
                <c:pt idx="0">
                  <c:v>69.258545099999978</c:v>
                </c:pt>
                <c:pt idx="1">
                  <c:v>1003.4213219999979</c:v>
                </c:pt>
              </c:numCache>
            </c:numRef>
          </c:val>
        </c:ser>
        <c:ser>
          <c:idx val="1"/>
          <c:order val="1"/>
          <c:tx>
            <c:strRef>
              <c:f>summary!$B$27</c:f>
              <c:strCache>
                <c:ptCount val="1"/>
                <c:pt idx="0">
                  <c:v>dose p</c:v>
                </c:pt>
              </c:strCache>
            </c:strRef>
          </c:tx>
          <c:cat>
            <c:strRef>
              <c:f>summary!$C$25:$D$25</c:f>
              <c:strCache>
                <c:ptCount val="2"/>
                <c:pt idx="0">
                  <c:v>model 1</c:v>
                </c:pt>
                <c:pt idx="1">
                  <c:v>model2</c:v>
                </c:pt>
              </c:strCache>
            </c:strRef>
          </c:cat>
          <c:val>
            <c:numRef>
              <c:f>summary!$C$27:$D$27</c:f>
              <c:numCache>
                <c:formatCode>General</c:formatCode>
                <c:ptCount val="2"/>
                <c:pt idx="0">
                  <c:v>118.66199130000001</c:v>
                </c:pt>
                <c:pt idx="1">
                  <c:v>136.64162519999942</c:v>
                </c:pt>
              </c:numCache>
            </c:numRef>
          </c:val>
        </c:ser>
        <c:overlap val="100"/>
        <c:axId val="94402048"/>
        <c:axId val="94403584"/>
      </c:barChart>
      <c:catAx>
        <c:axId val="94402048"/>
        <c:scaling>
          <c:orientation val="minMax"/>
        </c:scaling>
        <c:axPos val="b"/>
        <c:numFmt formatCode="General" sourceLinked="0"/>
        <c:tickLblPos val="nextTo"/>
        <c:txPr>
          <a:bodyPr/>
          <a:lstStyle/>
          <a:p>
            <a:pPr>
              <a:defRPr sz="1400">
                <a:latin typeface="Helvetica" pitchFamily="34" charset="0"/>
                <a:cs typeface="Helvetica" pitchFamily="34" charset="0"/>
              </a:defRPr>
            </a:pPr>
            <a:endParaRPr lang="it-IT"/>
          </a:p>
        </c:txPr>
        <c:crossAx val="94403584"/>
        <c:crosses val="autoZero"/>
        <c:auto val="1"/>
        <c:lblAlgn val="ctr"/>
        <c:lblOffset val="100"/>
      </c:catAx>
      <c:valAx>
        <c:axId val="94403584"/>
        <c:scaling>
          <c:orientation val="minMax"/>
        </c:scaling>
        <c:axPos val="l"/>
        <c:majorGridlines/>
        <c:title>
          <c:tx>
            <c:rich>
              <a:bodyPr rot="-5400000" vert="horz"/>
              <a:lstStyle/>
              <a:p>
                <a:pPr>
                  <a:defRPr sz="1600"/>
                </a:pPr>
                <a:r>
                  <a:rPr lang="en-US" sz="1600" b="0" dirty="0">
                    <a:latin typeface="Helvetica" pitchFamily="34" charset="0"/>
                    <a:cs typeface="Helvetica" pitchFamily="34" charset="0"/>
                  </a:rPr>
                  <a:t>Dose rate (</a:t>
                </a:r>
                <a:r>
                  <a:rPr lang="en-US" sz="1600" b="0" dirty="0" err="1">
                    <a:latin typeface="Helvetica" pitchFamily="34" charset="0"/>
                    <a:cs typeface="Helvetica" pitchFamily="34" charset="0"/>
                  </a:rPr>
                  <a:t>Gy</a:t>
                </a:r>
                <a:r>
                  <a:rPr lang="en-US" sz="1600" b="0" dirty="0">
                    <a:latin typeface="Helvetica" pitchFamily="34" charset="0"/>
                    <a:cs typeface="Helvetica" pitchFamily="34" charset="0"/>
                  </a:rPr>
                  <a:t>/h)</a:t>
                </a:r>
              </a:p>
            </c:rich>
          </c:tx>
          <c:layout>
            <c:manualLayout>
              <c:xMode val="edge"/>
              <c:yMode val="edge"/>
              <c:x val="6.1260137762470787E-2"/>
              <c:y val="7.4871310595119062E-2"/>
            </c:manualLayout>
          </c:layout>
        </c:title>
        <c:numFmt formatCode="General" sourceLinked="1"/>
        <c:tickLblPos val="nextTo"/>
        <c:crossAx val="94402048"/>
        <c:crosses val="autoZero"/>
        <c:crossBetween val="between"/>
      </c:valAx>
    </c:plotArea>
    <c:legend>
      <c:legendPos val="r"/>
      <c:legendEntry>
        <c:idx val="0"/>
        <c:txPr>
          <a:bodyPr/>
          <a:lstStyle/>
          <a:p>
            <a:pPr>
              <a:defRPr sz="1200">
                <a:latin typeface="Helvetica" pitchFamily="34" charset="0"/>
                <a:cs typeface="Helvetica" pitchFamily="34" charset="0"/>
              </a:defRPr>
            </a:pPr>
            <a:endParaRPr lang="it-IT"/>
          </a:p>
        </c:txPr>
      </c:legendEntry>
      <c:legendEntry>
        <c:idx val="1"/>
        <c:txPr>
          <a:bodyPr/>
          <a:lstStyle/>
          <a:p>
            <a:pPr>
              <a:defRPr sz="1200">
                <a:latin typeface="Helvetica" pitchFamily="34" charset="0"/>
                <a:cs typeface="Helvetica" pitchFamily="34" charset="0"/>
              </a:defRPr>
            </a:pPr>
            <a:endParaRPr lang="it-IT"/>
          </a:p>
        </c:txPr>
      </c:legendEntry>
      <c:layout>
        <c:manualLayout>
          <c:xMode val="edge"/>
          <c:yMode val="edge"/>
          <c:x val="0.32058910121097878"/>
          <c:y val="0.10040835918516143"/>
          <c:w val="0.22790551616713881"/>
          <c:h val="0.13925987000316059"/>
        </c:manualLayout>
      </c:layout>
      <c:spPr>
        <a:solidFill>
          <a:schemeClr val="bg1"/>
        </a:solidFill>
      </c:spPr>
      <c:txPr>
        <a:bodyPr/>
        <a:lstStyle/>
        <a:p>
          <a:pPr>
            <a:defRPr sz="1200"/>
          </a:pPr>
          <a:endParaRPr lang="it-IT"/>
        </a:p>
      </c:txPr>
    </c:legend>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it-IT"/>
  <c:style val="10"/>
  <c:chart>
    <c:autoTitleDeleted val="1"/>
    <c:plotArea>
      <c:layout>
        <c:manualLayout>
          <c:layoutTarget val="inner"/>
          <c:xMode val="edge"/>
          <c:yMode val="edge"/>
          <c:x val="0.14061237001863314"/>
          <c:y val="0.14871987592460034"/>
          <c:w val="0.81147931317745592"/>
          <c:h val="0.67509329515628991"/>
        </c:manualLayout>
      </c:layout>
      <c:scatterChart>
        <c:scatterStyle val="lineMarker"/>
        <c:ser>
          <c:idx val="0"/>
          <c:order val="0"/>
          <c:spPr>
            <a:ln w="47625">
              <a:noFill/>
            </a:ln>
          </c:spPr>
          <c:xVal>
            <c:numRef>
              <c:f>summary!$D$10:$D$13</c:f>
              <c:numCache>
                <c:formatCode>General</c:formatCode>
                <c:ptCount val="4"/>
                <c:pt idx="0">
                  <c:v>0</c:v>
                </c:pt>
                <c:pt idx="1">
                  <c:v>0.44429999999999997</c:v>
                </c:pt>
                <c:pt idx="2">
                  <c:v>0.8885999999999995</c:v>
                </c:pt>
                <c:pt idx="3">
                  <c:v>1.7771999999999966</c:v>
                </c:pt>
              </c:numCache>
            </c:numRef>
          </c:xVal>
          <c:yVal>
            <c:numRef>
              <c:f>summary!$E$10:$E$13</c:f>
              <c:numCache>
                <c:formatCode>General</c:formatCode>
                <c:ptCount val="4"/>
                <c:pt idx="0" formatCode="0">
                  <c:v>359.625</c:v>
                </c:pt>
                <c:pt idx="1">
                  <c:v>455</c:v>
                </c:pt>
                <c:pt idx="2">
                  <c:v>453</c:v>
                </c:pt>
                <c:pt idx="3" formatCode="0">
                  <c:v>465</c:v>
                </c:pt>
              </c:numCache>
            </c:numRef>
          </c:yVal>
        </c:ser>
        <c:axId val="75741440"/>
        <c:axId val="75747712"/>
      </c:scatterChart>
      <c:valAx>
        <c:axId val="75741440"/>
        <c:scaling>
          <c:orientation val="minMax"/>
        </c:scaling>
        <c:axPos val="b"/>
        <c:majorGridlines/>
        <c:title>
          <c:tx>
            <c:rich>
              <a:bodyPr/>
              <a:lstStyle/>
              <a:p>
                <a:pPr>
                  <a:defRPr sz="1400" b="0"/>
                </a:pPr>
                <a:r>
                  <a:rPr lang="en-US" sz="1400" b="0"/>
                  <a:t>Dose (MGy)</a:t>
                </a:r>
              </a:p>
            </c:rich>
          </c:tx>
          <c:layout>
            <c:manualLayout>
              <c:xMode val="edge"/>
              <c:yMode val="edge"/>
              <c:x val="0.46581491054076407"/>
              <c:y val="0.9061457885946077"/>
            </c:manualLayout>
          </c:layout>
        </c:title>
        <c:numFmt formatCode="General" sourceLinked="1"/>
        <c:tickLblPos val="nextTo"/>
        <c:txPr>
          <a:bodyPr/>
          <a:lstStyle/>
          <a:p>
            <a:pPr>
              <a:defRPr b="1"/>
            </a:pPr>
            <a:endParaRPr lang="it-IT"/>
          </a:p>
        </c:txPr>
        <c:crossAx val="75747712"/>
        <c:crosses val="autoZero"/>
        <c:crossBetween val="midCat"/>
        <c:majorUnit val="0.5"/>
        <c:minorUnit val="4.0000000000000022E-2"/>
      </c:valAx>
      <c:valAx>
        <c:axId val="75747712"/>
        <c:scaling>
          <c:orientation val="minMax"/>
          <c:max val="480"/>
          <c:min val="300"/>
        </c:scaling>
        <c:axPos val="l"/>
        <c:majorGridlines/>
        <c:minorGridlines/>
        <c:title>
          <c:tx>
            <c:rich>
              <a:bodyPr rot="-5400000" vert="horz"/>
              <a:lstStyle/>
              <a:p>
                <a:pPr>
                  <a:defRPr sz="1400" b="0"/>
                </a:pPr>
                <a:r>
                  <a:rPr lang="en-US" sz="1400" b="0"/>
                  <a:t>Consistency (mm/10)</a:t>
                </a:r>
              </a:p>
            </c:rich>
          </c:tx>
          <c:layout>
            <c:manualLayout>
              <c:xMode val="edge"/>
              <c:yMode val="edge"/>
              <c:x val="2.215303239766785E-2"/>
              <c:y val="0.2876129801956599"/>
            </c:manualLayout>
          </c:layout>
        </c:title>
        <c:numFmt formatCode="0" sourceLinked="1"/>
        <c:tickLblPos val="nextTo"/>
        <c:txPr>
          <a:bodyPr/>
          <a:lstStyle/>
          <a:p>
            <a:pPr>
              <a:defRPr b="1"/>
            </a:pPr>
            <a:endParaRPr lang="it-IT"/>
          </a:p>
        </c:txPr>
        <c:crossAx val="75741440"/>
        <c:crosses val="autoZero"/>
        <c:crossBetween val="midCat"/>
      </c:valAx>
    </c:plotArea>
    <c:plotVisOnly val="1"/>
  </c:chart>
  <c:spPr>
    <a:solidFill>
      <a:schemeClr val="bg1"/>
    </a:solidFill>
  </c:sp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it-IT"/>
  <c:chart>
    <c:autoTitleDeleted val="1"/>
    <c:plotArea>
      <c:layout>
        <c:manualLayout>
          <c:layoutTarget val="inner"/>
          <c:xMode val="edge"/>
          <c:yMode val="edge"/>
          <c:x val="0.17190507436570401"/>
          <c:y val="5.0925925925925902E-2"/>
          <c:w val="0.78884492563429665"/>
          <c:h val="0.71920530766987911"/>
        </c:manualLayout>
      </c:layout>
      <c:scatterChart>
        <c:scatterStyle val="lineMarker"/>
        <c:ser>
          <c:idx val="0"/>
          <c:order val="0"/>
          <c:tx>
            <c:strRef>
              <c:f>Sheet1!$C$30</c:f>
              <c:strCache>
                <c:ptCount val="1"/>
                <c:pt idx="0">
                  <c:v>cSt</c:v>
                </c:pt>
              </c:strCache>
            </c:strRef>
          </c:tx>
          <c:spPr>
            <a:ln w="28575">
              <a:noFill/>
            </a:ln>
          </c:spPr>
          <c:xVal>
            <c:numRef>
              <c:f>Sheet1!$B$31:$B$35</c:f>
              <c:numCache>
                <c:formatCode>General</c:formatCode>
                <c:ptCount val="5"/>
                <c:pt idx="0">
                  <c:v>100</c:v>
                </c:pt>
                <c:pt idx="1">
                  <c:v>50</c:v>
                </c:pt>
                <c:pt idx="2">
                  <c:v>20</c:v>
                </c:pt>
                <c:pt idx="3">
                  <c:v>10</c:v>
                </c:pt>
                <c:pt idx="4">
                  <c:v>5</c:v>
                </c:pt>
              </c:numCache>
            </c:numRef>
          </c:xVal>
          <c:yVal>
            <c:numRef>
              <c:f>Sheet1!$C$31:$C$35</c:f>
              <c:numCache>
                <c:formatCode>0.00</c:formatCode>
                <c:ptCount val="5"/>
                <c:pt idx="0">
                  <c:v>66.773333333332971</c:v>
                </c:pt>
                <c:pt idx="1">
                  <c:v>67.84</c:v>
                </c:pt>
                <c:pt idx="2">
                  <c:v>70.933333333333309</c:v>
                </c:pt>
                <c:pt idx="3">
                  <c:v>67.2</c:v>
                </c:pt>
                <c:pt idx="4">
                  <c:v>72.533333333333218</c:v>
                </c:pt>
              </c:numCache>
            </c:numRef>
          </c:yVal>
        </c:ser>
        <c:axId val="84445056"/>
        <c:axId val="84451328"/>
      </c:scatterChart>
      <c:valAx>
        <c:axId val="84445056"/>
        <c:scaling>
          <c:orientation val="minMax"/>
        </c:scaling>
        <c:axPos val="b"/>
        <c:majorGridlines/>
        <c:title>
          <c:tx>
            <c:rich>
              <a:bodyPr/>
              <a:lstStyle/>
              <a:p>
                <a:pPr>
                  <a:defRPr lang="en-US" sz="1400" b="0" i="0" u="none" strike="noStrike" kern="1200" baseline="0">
                    <a:solidFill>
                      <a:prstClr val="black"/>
                    </a:solidFill>
                    <a:latin typeface="Helvetica" pitchFamily="34" charset="0"/>
                    <a:ea typeface="+mn-ea"/>
                    <a:cs typeface="Helvetica" pitchFamily="34" charset="0"/>
                  </a:defRPr>
                </a:pPr>
                <a:r>
                  <a:rPr lang="en-US" sz="1400" b="0" i="0" u="none" strike="noStrike" kern="1200" baseline="0">
                    <a:solidFill>
                      <a:prstClr val="black"/>
                    </a:solidFill>
                    <a:latin typeface="Helvetica" pitchFamily="34" charset="0"/>
                    <a:ea typeface="+mn-ea"/>
                    <a:cs typeface="Helvetica" pitchFamily="34" charset="0"/>
                  </a:rPr>
                  <a:t>Speed (rpm)</a:t>
                </a:r>
              </a:p>
            </c:rich>
          </c:tx>
          <c:layout>
            <c:manualLayout>
              <c:xMode val="edge"/>
              <c:yMode val="edge"/>
              <c:x val="0.44645533195946924"/>
              <c:y val="0.87808044093113002"/>
            </c:manualLayout>
          </c:layout>
        </c:title>
        <c:numFmt formatCode="General" sourceLinked="1"/>
        <c:tickLblPos val="nextTo"/>
        <c:crossAx val="84451328"/>
        <c:crosses val="autoZero"/>
        <c:crossBetween val="midCat"/>
      </c:valAx>
      <c:valAx>
        <c:axId val="84451328"/>
        <c:scaling>
          <c:orientation val="minMax"/>
          <c:max val="100"/>
          <c:min val="0"/>
        </c:scaling>
        <c:axPos val="l"/>
        <c:majorGridlines/>
        <c:title>
          <c:tx>
            <c:rich>
              <a:bodyPr rot="-5400000" vert="horz"/>
              <a:lstStyle/>
              <a:p>
                <a:pPr>
                  <a:defRPr sz="1400" b="0"/>
                </a:pPr>
                <a:r>
                  <a:rPr lang="en-US" sz="1400" b="0" dirty="0">
                    <a:latin typeface="Helvetica" pitchFamily="34" charset="0"/>
                    <a:cs typeface="Helvetica" pitchFamily="34" charset="0"/>
                  </a:rPr>
                  <a:t>Viscosity (</a:t>
                </a:r>
                <a:r>
                  <a:rPr lang="en-US" sz="1400" b="0" dirty="0" err="1">
                    <a:latin typeface="Helvetica" pitchFamily="34" charset="0"/>
                    <a:cs typeface="Helvetica" pitchFamily="34" charset="0"/>
                  </a:rPr>
                  <a:t>cSt</a:t>
                </a:r>
                <a:r>
                  <a:rPr lang="en-US" sz="1400" b="0" dirty="0">
                    <a:latin typeface="Helvetica" pitchFamily="34" charset="0"/>
                    <a:cs typeface="Helvetica" pitchFamily="34" charset="0"/>
                  </a:rPr>
                  <a:t>)</a:t>
                </a:r>
              </a:p>
            </c:rich>
          </c:tx>
          <c:layout>
            <c:manualLayout>
              <c:xMode val="edge"/>
              <c:yMode val="edge"/>
              <c:x val="2.7777777777778002E-2"/>
              <c:y val="0.191963764946048"/>
            </c:manualLayout>
          </c:layout>
        </c:title>
        <c:numFmt formatCode="#,##0" sourceLinked="0"/>
        <c:tickLblPos val="nextTo"/>
        <c:crossAx val="84445056"/>
        <c:crosses val="autoZero"/>
        <c:crossBetween val="midCat"/>
      </c:valAx>
    </c:plotArea>
    <c:plotVisOnly val="1"/>
    <c:dispBlanksAs val="gap"/>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it-IT"/>
  <c:chart>
    <c:title>
      <c:tx>
        <c:rich>
          <a:bodyPr/>
          <a:lstStyle/>
          <a:p>
            <a:pPr>
              <a:defRPr lang="en-US" sz="1600" b="0" kern="1200" dirty="0">
                <a:solidFill>
                  <a:schemeClr val="tx1"/>
                </a:solidFill>
                <a:latin typeface="Helvetica Light"/>
                <a:ea typeface="+mn-ea"/>
                <a:cs typeface="Helvetica Light"/>
              </a:defRPr>
            </a:pPr>
            <a:r>
              <a:rPr lang="en-US" sz="1600" b="0" kern="1200" dirty="0" err="1" smtClean="0">
                <a:solidFill>
                  <a:schemeClr val="tx1"/>
                </a:solidFill>
                <a:latin typeface="Helvetica Light"/>
                <a:ea typeface="+mn-ea"/>
                <a:cs typeface="Helvetica Light"/>
              </a:rPr>
              <a:t>Petamo</a:t>
            </a:r>
            <a:r>
              <a:rPr lang="en-US" sz="1600" b="0" kern="1200" dirty="0" smtClean="0">
                <a:solidFill>
                  <a:schemeClr val="tx1"/>
                </a:solidFill>
                <a:latin typeface="Helvetica Light"/>
                <a:ea typeface="+mn-ea"/>
                <a:cs typeface="Helvetica Light"/>
              </a:rPr>
              <a:t> </a:t>
            </a:r>
            <a:r>
              <a:rPr lang="en-US" sz="1600" b="0" kern="1200" dirty="0">
                <a:solidFill>
                  <a:schemeClr val="tx1"/>
                </a:solidFill>
                <a:latin typeface="Helvetica Light"/>
                <a:ea typeface="+mn-ea"/>
                <a:cs typeface="Helvetica Light"/>
              </a:rPr>
              <a:t>GHY 133 </a:t>
            </a:r>
            <a:r>
              <a:rPr lang="en-US" sz="1600" b="0" kern="1200" dirty="0" smtClean="0">
                <a:solidFill>
                  <a:schemeClr val="tx1"/>
                </a:solidFill>
                <a:latin typeface="Helvetica Light"/>
                <a:ea typeface="+mn-ea"/>
                <a:cs typeface="Helvetica Light"/>
              </a:rPr>
              <a:t>N</a:t>
            </a:r>
            <a:endParaRPr lang="en-US" sz="1600" b="0" kern="1200" dirty="0">
              <a:solidFill>
                <a:schemeClr val="tx1"/>
              </a:solidFill>
              <a:latin typeface="Helvetica Light"/>
              <a:ea typeface="+mn-ea"/>
              <a:cs typeface="Helvetica Light"/>
            </a:endParaRPr>
          </a:p>
        </c:rich>
      </c:tx>
      <c:layout>
        <c:manualLayout>
          <c:xMode val="edge"/>
          <c:yMode val="edge"/>
          <c:x val="0.18317440016678471"/>
          <c:y val="4.9731124421791444E-2"/>
        </c:manualLayout>
      </c:layout>
    </c:title>
    <c:plotArea>
      <c:layout>
        <c:manualLayout>
          <c:layoutTarget val="inner"/>
          <c:xMode val="edge"/>
          <c:yMode val="edge"/>
          <c:x val="0.1657618047907489"/>
          <c:y val="0.17927895777410671"/>
          <c:w val="0.77977583516887861"/>
          <c:h val="0.62911330278563327"/>
        </c:manualLayout>
      </c:layout>
      <c:scatterChart>
        <c:scatterStyle val="lineMarker"/>
        <c:ser>
          <c:idx val="0"/>
          <c:order val="0"/>
          <c:spPr>
            <a:ln w="28575">
              <a:noFill/>
            </a:ln>
          </c:spPr>
          <c:xVal>
            <c:numRef>
              <c:f>Sheet1!$H$25:$H$73</c:f>
              <c:numCache>
                <c:formatCode>General</c:formatCode>
                <c:ptCount val="49"/>
                <c:pt idx="0">
                  <c:v>0.1</c:v>
                </c:pt>
                <c:pt idx="1">
                  <c:v>0.2</c:v>
                </c:pt>
                <c:pt idx="2">
                  <c:v>0.30000000000000032</c:v>
                </c:pt>
                <c:pt idx="3">
                  <c:v>0.4</c:v>
                </c:pt>
                <c:pt idx="4">
                  <c:v>0.51</c:v>
                </c:pt>
                <c:pt idx="5">
                  <c:v>0.61000000000000065</c:v>
                </c:pt>
                <c:pt idx="6">
                  <c:v>0.71000000000000063</c:v>
                </c:pt>
                <c:pt idx="7">
                  <c:v>0.82000000000000062</c:v>
                </c:pt>
                <c:pt idx="8">
                  <c:v>0.91</c:v>
                </c:pt>
                <c:pt idx="9">
                  <c:v>1.02</c:v>
                </c:pt>
                <c:pt idx="10">
                  <c:v>1.1200000000000001</c:v>
                </c:pt>
                <c:pt idx="11">
                  <c:v>1.22</c:v>
                </c:pt>
                <c:pt idx="12">
                  <c:v>1.32</c:v>
                </c:pt>
                <c:pt idx="13">
                  <c:v>1.42</c:v>
                </c:pt>
                <c:pt idx="14">
                  <c:v>1.52</c:v>
                </c:pt>
                <c:pt idx="15">
                  <c:v>1.6300000000000001</c:v>
                </c:pt>
                <c:pt idx="16">
                  <c:v>1.73</c:v>
                </c:pt>
                <c:pt idx="17">
                  <c:v>1.83</c:v>
                </c:pt>
                <c:pt idx="18">
                  <c:v>1.9400000000000051</c:v>
                </c:pt>
                <c:pt idx="19">
                  <c:v>2.04</c:v>
                </c:pt>
                <c:pt idx="20">
                  <c:v>2.14</c:v>
                </c:pt>
                <c:pt idx="21">
                  <c:v>2.2400000000000002</c:v>
                </c:pt>
                <c:pt idx="22">
                  <c:v>2.34</c:v>
                </c:pt>
                <c:pt idx="23">
                  <c:v>2.4499999999999997</c:v>
                </c:pt>
                <c:pt idx="24">
                  <c:v>2.5499999999999998</c:v>
                </c:pt>
                <c:pt idx="25">
                  <c:v>2.65</c:v>
                </c:pt>
                <c:pt idx="26">
                  <c:v>2.75</c:v>
                </c:pt>
                <c:pt idx="27">
                  <c:v>2.86</c:v>
                </c:pt>
                <c:pt idx="28">
                  <c:v>2.96</c:v>
                </c:pt>
                <c:pt idx="29">
                  <c:v>3.06</c:v>
                </c:pt>
                <c:pt idx="30">
                  <c:v>3.16</c:v>
                </c:pt>
                <c:pt idx="31">
                  <c:v>3.2600000000000002</c:v>
                </c:pt>
                <c:pt idx="32">
                  <c:v>3.36</c:v>
                </c:pt>
                <c:pt idx="33">
                  <c:v>3.4699999999999998</c:v>
                </c:pt>
                <c:pt idx="34">
                  <c:v>3.57</c:v>
                </c:pt>
                <c:pt idx="35">
                  <c:v>3.67</c:v>
                </c:pt>
                <c:pt idx="36">
                  <c:v>3.77</c:v>
                </c:pt>
                <c:pt idx="37">
                  <c:v>3.8699999999999997</c:v>
                </c:pt>
                <c:pt idx="38">
                  <c:v>3.9699999999999998</c:v>
                </c:pt>
                <c:pt idx="39">
                  <c:v>4.08</c:v>
                </c:pt>
                <c:pt idx="40">
                  <c:v>4.18</c:v>
                </c:pt>
                <c:pt idx="41">
                  <c:v>4.28</c:v>
                </c:pt>
                <c:pt idx="42">
                  <c:v>4.38</c:v>
                </c:pt>
                <c:pt idx="43">
                  <c:v>4.49</c:v>
                </c:pt>
                <c:pt idx="44">
                  <c:v>4.59</c:v>
                </c:pt>
                <c:pt idx="45">
                  <c:v>4.6899999999999995</c:v>
                </c:pt>
                <c:pt idx="46">
                  <c:v>4.79</c:v>
                </c:pt>
                <c:pt idx="47">
                  <c:v>4.8899999999999997</c:v>
                </c:pt>
                <c:pt idx="48">
                  <c:v>5</c:v>
                </c:pt>
              </c:numCache>
            </c:numRef>
          </c:xVal>
          <c:yVal>
            <c:numRef>
              <c:f>Sheet1!$I$25:$I$73</c:f>
              <c:numCache>
                <c:formatCode>General</c:formatCode>
                <c:ptCount val="49"/>
                <c:pt idx="0">
                  <c:v>21.93</c:v>
                </c:pt>
                <c:pt idx="1">
                  <c:v>18.84</c:v>
                </c:pt>
                <c:pt idx="2">
                  <c:v>17.32</c:v>
                </c:pt>
                <c:pt idx="3">
                  <c:v>16.43</c:v>
                </c:pt>
                <c:pt idx="4">
                  <c:v>15.75</c:v>
                </c:pt>
                <c:pt idx="5">
                  <c:v>15.2</c:v>
                </c:pt>
                <c:pt idx="6">
                  <c:v>14.59</c:v>
                </c:pt>
                <c:pt idx="7">
                  <c:v>14.01</c:v>
                </c:pt>
                <c:pt idx="8">
                  <c:v>13.5</c:v>
                </c:pt>
                <c:pt idx="9">
                  <c:v>13.17</c:v>
                </c:pt>
                <c:pt idx="10">
                  <c:v>13.09</c:v>
                </c:pt>
                <c:pt idx="11">
                  <c:v>12.91</c:v>
                </c:pt>
                <c:pt idx="12">
                  <c:v>12.77</c:v>
                </c:pt>
                <c:pt idx="13">
                  <c:v>12.59</c:v>
                </c:pt>
                <c:pt idx="14">
                  <c:v>12.28</c:v>
                </c:pt>
                <c:pt idx="15">
                  <c:v>12.01</c:v>
                </c:pt>
                <c:pt idx="16">
                  <c:v>11.79</c:v>
                </c:pt>
                <c:pt idx="17">
                  <c:v>11.66</c:v>
                </c:pt>
                <c:pt idx="18">
                  <c:v>11.67</c:v>
                </c:pt>
                <c:pt idx="19">
                  <c:v>11.61</c:v>
                </c:pt>
                <c:pt idx="20">
                  <c:v>11.56</c:v>
                </c:pt>
                <c:pt idx="21">
                  <c:v>11.43</c:v>
                </c:pt>
                <c:pt idx="22">
                  <c:v>11.19</c:v>
                </c:pt>
                <c:pt idx="23">
                  <c:v>11</c:v>
                </c:pt>
                <c:pt idx="24">
                  <c:v>10.88</c:v>
                </c:pt>
                <c:pt idx="25">
                  <c:v>10.83</c:v>
                </c:pt>
                <c:pt idx="26">
                  <c:v>10.82</c:v>
                </c:pt>
                <c:pt idx="27">
                  <c:v>10.88</c:v>
                </c:pt>
                <c:pt idx="28">
                  <c:v>10.77</c:v>
                </c:pt>
                <c:pt idx="29">
                  <c:v>10.67</c:v>
                </c:pt>
                <c:pt idx="30">
                  <c:v>10.54</c:v>
                </c:pt>
                <c:pt idx="31">
                  <c:v>10.350000000000026</c:v>
                </c:pt>
                <c:pt idx="32">
                  <c:v>10.28</c:v>
                </c:pt>
                <c:pt idx="33">
                  <c:v>10.210000000000001</c:v>
                </c:pt>
                <c:pt idx="34">
                  <c:v>10.28</c:v>
                </c:pt>
                <c:pt idx="35">
                  <c:v>10.3</c:v>
                </c:pt>
                <c:pt idx="36">
                  <c:v>10.25</c:v>
                </c:pt>
                <c:pt idx="37">
                  <c:v>10.130000000000001</c:v>
                </c:pt>
                <c:pt idx="38">
                  <c:v>9.9850000000000048</c:v>
                </c:pt>
                <c:pt idx="39">
                  <c:v>9.8130000000000006</c:v>
                </c:pt>
                <c:pt idx="40">
                  <c:v>9.7479999999999993</c:v>
                </c:pt>
                <c:pt idx="41">
                  <c:v>9.7740000000000009</c:v>
                </c:pt>
                <c:pt idx="42">
                  <c:v>9.8160000000000007</c:v>
                </c:pt>
                <c:pt idx="43">
                  <c:v>9.8070000000000004</c:v>
                </c:pt>
                <c:pt idx="44">
                  <c:v>9.8140000000000001</c:v>
                </c:pt>
                <c:pt idx="45">
                  <c:v>9.702</c:v>
                </c:pt>
                <c:pt idx="46">
                  <c:v>9.577</c:v>
                </c:pt>
                <c:pt idx="47">
                  <c:v>9.4040000000000035</c:v>
                </c:pt>
                <c:pt idx="48">
                  <c:v>9.3750000000000266</c:v>
                </c:pt>
              </c:numCache>
            </c:numRef>
          </c:yVal>
        </c:ser>
        <c:axId val="84497152"/>
        <c:axId val="84499072"/>
      </c:scatterChart>
      <c:valAx>
        <c:axId val="84497152"/>
        <c:scaling>
          <c:orientation val="minMax"/>
          <c:max val="5"/>
        </c:scaling>
        <c:axPos val="b"/>
        <c:majorGridlines/>
        <c:title>
          <c:tx>
            <c:rich>
              <a:bodyPr/>
              <a:lstStyle/>
              <a:p>
                <a:pPr>
                  <a:defRPr sz="1400" b="0"/>
                </a:pPr>
                <a:r>
                  <a:rPr lang="en-US" sz="1400" b="0"/>
                  <a:t>Time [min]</a:t>
                </a:r>
              </a:p>
            </c:rich>
          </c:tx>
        </c:title>
        <c:numFmt formatCode="General" sourceLinked="1"/>
        <c:tickLblPos val="nextTo"/>
        <c:crossAx val="84499072"/>
        <c:crosses val="autoZero"/>
        <c:crossBetween val="midCat"/>
      </c:valAx>
      <c:valAx>
        <c:axId val="84499072"/>
        <c:scaling>
          <c:orientation val="minMax"/>
        </c:scaling>
        <c:axPos val="l"/>
        <c:majorGridlines/>
        <c:title>
          <c:tx>
            <c:rich>
              <a:bodyPr rot="-5400000" vert="horz"/>
              <a:lstStyle/>
              <a:p>
                <a:pPr>
                  <a:defRPr sz="1400" b="0"/>
                </a:pPr>
                <a:r>
                  <a:rPr lang="en-US" sz="1400" b="0"/>
                  <a:t>Viscosity [Pa s]</a:t>
                </a:r>
              </a:p>
            </c:rich>
          </c:tx>
        </c:title>
        <c:numFmt formatCode="General" sourceLinked="1"/>
        <c:tickLblPos val="nextTo"/>
        <c:crossAx val="84497152"/>
        <c:crosses val="autoZero"/>
        <c:crossBetween val="midCat"/>
      </c:valAx>
    </c:plotArea>
    <c:plotVisOnly val="1"/>
    <c:dispBlanksAs val="gap"/>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it-IT"/>
  <c:chart>
    <c:plotArea>
      <c:layout>
        <c:manualLayout>
          <c:layoutTarget val="inner"/>
          <c:xMode val="edge"/>
          <c:yMode val="edge"/>
          <c:x val="0.21679423007053369"/>
          <c:y val="0.10330201406192972"/>
          <c:w val="0.72876962619769214"/>
          <c:h val="0.4836032107543608"/>
        </c:manualLayout>
      </c:layout>
      <c:scatterChart>
        <c:scatterStyle val="lineMarker"/>
        <c:ser>
          <c:idx val="0"/>
          <c:order val="0"/>
          <c:spPr>
            <a:ln w="28575">
              <a:noFill/>
            </a:ln>
          </c:spPr>
          <c:marker>
            <c:symbol val="diamond"/>
            <c:size val="3"/>
          </c:marker>
          <c:xVal>
            <c:numRef>
              <c:f>Sheet2!$H$11:$H$111</c:f>
              <c:numCache>
                <c:formatCode>General</c:formatCode>
                <c:ptCount val="101"/>
                <c:pt idx="0">
                  <c:v>0</c:v>
                </c:pt>
                <c:pt idx="1">
                  <c:v>0.1</c:v>
                </c:pt>
                <c:pt idx="2">
                  <c:v>0.2</c:v>
                </c:pt>
                <c:pt idx="3">
                  <c:v>0.30000000000000032</c:v>
                </c:pt>
                <c:pt idx="4">
                  <c:v>0.41000000000000031</c:v>
                </c:pt>
                <c:pt idx="5">
                  <c:v>0.51</c:v>
                </c:pt>
                <c:pt idx="6">
                  <c:v>0.61000000000000065</c:v>
                </c:pt>
                <c:pt idx="7">
                  <c:v>0.71000000000000063</c:v>
                </c:pt>
                <c:pt idx="8">
                  <c:v>0.81</c:v>
                </c:pt>
                <c:pt idx="9">
                  <c:v>0.92</c:v>
                </c:pt>
                <c:pt idx="10">
                  <c:v>1.02</c:v>
                </c:pt>
                <c:pt idx="11">
                  <c:v>1.1200000000000001</c:v>
                </c:pt>
                <c:pt idx="12">
                  <c:v>1.22</c:v>
                </c:pt>
                <c:pt idx="13">
                  <c:v>1.32</c:v>
                </c:pt>
                <c:pt idx="14">
                  <c:v>1.43</c:v>
                </c:pt>
                <c:pt idx="15">
                  <c:v>1.53</c:v>
                </c:pt>
                <c:pt idx="16">
                  <c:v>1.6300000000000001</c:v>
                </c:pt>
                <c:pt idx="17">
                  <c:v>1.73</c:v>
                </c:pt>
                <c:pt idx="18">
                  <c:v>1.83</c:v>
                </c:pt>
                <c:pt idx="19">
                  <c:v>1.9400000000000039</c:v>
                </c:pt>
                <c:pt idx="20">
                  <c:v>2.04</c:v>
                </c:pt>
                <c:pt idx="21">
                  <c:v>2.14</c:v>
                </c:pt>
                <c:pt idx="22">
                  <c:v>2.2400000000000002</c:v>
                </c:pt>
                <c:pt idx="23">
                  <c:v>2.34</c:v>
                </c:pt>
                <c:pt idx="24">
                  <c:v>2.4499999999999997</c:v>
                </c:pt>
                <c:pt idx="25">
                  <c:v>2.5499999999999998</c:v>
                </c:pt>
                <c:pt idx="26">
                  <c:v>2.65</c:v>
                </c:pt>
                <c:pt idx="27">
                  <c:v>2.7600000000000002</c:v>
                </c:pt>
                <c:pt idx="28">
                  <c:v>2.86</c:v>
                </c:pt>
                <c:pt idx="29">
                  <c:v>2.9499999999999997</c:v>
                </c:pt>
                <c:pt idx="30">
                  <c:v>3.06</c:v>
                </c:pt>
                <c:pt idx="31">
                  <c:v>3.16</c:v>
                </c:pt>
                <c:pt idx="32">
                  <c:v>3.2600000000000002</c:v>
                </c:pt>
                <c:pt idx="33">
                  <c:v>3.3699999999999997</c:v>
                </c:pt>
                <c:pt idx="34">
                  <c:v>3.46</c:v>
                </c:pt>
                <c:pt idx="35">
                  <c:v>3.57</c:v>
                </c:pt>
                <c:pt idx="36">
                  <c:v>3.67</c:v>
                </c:pt>
                <c:pt idx="37">
                  <c:v>3.77</c:v>
                </c:pt>
                <c:pt idx="38">
                  <c:v>3.88</c:v>
                </c:pt>
                <c:pt idx="39">
                  <c:v>3.98</c:v>
                </c:pt>
                <c:pt idx="40">
                  <c:v>4.08</c:v>
                </c:pt>
                <c:pt idx="41">
                  <c:v>4.18</c:v>
                </c:pt>
                <c:pt idx="42">
                  <c:v>4.28</c:v>
                </c:pt>
                <c:pt idx="43">
                  <c:v>4.3899999999999997</c:v>
                </c:pt>
                <c:pt idx="44">
                  <c:v>4.49</c:v>
                </c:pt>
                <c:pt idx="45">
                  <c:v>4.59</c:v>
                </c:pt>
                <c:pt idx="46">
                  <c:v>4.6899999999999995</c:v>
                </c:pt>
                <c:pt idx="47">
                  <c:v>4.79</c:v>
                </c:pt>
                <c:pt idx="48">
                  <c:v>4.9000000000000004</c:v>
                </c:pt>
                <c:pt idx="49">
                  <c:v>5</c:v>
                </c:pt>
                <c:pt idx="51">
                  <c:v>5</c:v>
                </c:pt>
                <c:pt idx="52">
                  <c:v>5.0999999999999996</c:v>
                </c:pt>
                <c:pt idx="53">
                  <c:v>5.2</c:v>
                </c:pt>
                <c:pt idx="54">
                  <c:v>5.3</c:v>
                </c:pt>
                <c:pt idx="55">
                  <c:v>5.41</c:v>
                </c:pt>
                <c:pt idx="56">
                  <c:v>5.51</c:v>
                </c:pt>
                <c:pt idx="57">
                  <c:v>5.6099999999999985</c:v>
                </c:pt>
                <c:pt idx="58">
                  <c:v>5.71</c:v>
                </c:pt>
                <c:pt idx="59">
                  <c:v>5.81</c:v>
                </c:pt>
                <c:pt idx="60">
                  <c:v>5.92</c:v>
                </c:pt>
                <c:pt idx="61">
                  <c:v>6.02</c:v>
                </c:pt>
                <c:pt idx="62">
                  <c:v>6.1199999999999966</c:v>
                </c:pt>
                <c:pt idx="63">
                  <c:v>6.22</c:v>
                </c:pt>
                <c:pt idx="64">
                  <c:v>6.33</c:v>
                </c:pt>
                <c:pt idx="65">
                  <c:v>6.4300000000000024</c:v>
                </c:pt>
                <c:pt idx="66">
                  <c:v>6.53</c:v>
                </c:pt>
                <c:pt idx="67">
                  <c:v>6.63</c:v>
                </c:pt>
                <c:pt idx="68">
                  <c:v>6.73</c:v>
                </c:pt>
                <c:pt idx="69">
                  <c:v>6.83</c:v>
                </c:pt>
                <c:pt idx="70">
                  <c:v>6.94</c:v>
                </c:pt>
                <c:pt idx="71">
                  <c:v>7.04</c:v>
                </c:pt>
                <c:pt idx="72">
                  <c:v>7.14</c:v>
                </c:pt>
                <c:pt idx="73">
                  <c:v>7.24</c:v>
                </c:pt>
                <c:pt idx="74">
                  <c:v>7.35</c:v>
                </c:pt>
                <c:pt idx="75">
                  <c:v>7.44</c:v>
                </c:pt>
                <c:pt idx="76">
                  <c:v>7.55</c:v>
                </c:pt>
                <c:pt idx="77">
                  <c:v>7.6499999999999995</c:v>
                </c:pt>
                <c:pt idx="78">
                  <c:v>7.76</c:v>
                </c:pt>
                <c:pt idx="79">
                  <c:v>7.8599999999999985</c:v>
                </c:pt>
                <c:pt idx="80">
                  <c:v>7.96</c:v>
                </c:pt>
                <c:pt idx="81">
                  <c:v>8.06</c:v>
                </c:pt>
                <c:pt idx="82">
                  <c:v>8.16</c:v>
                </c:pt>
                <c:pt idx="83">
                  <c:v>8.26</c:v>
                </c:pt>
                <c:pt idx="84">
                  <c:v>8.3700000000000028</c:v>
                </c:pt>
                <c:pt idx="85">
                  <c:v>8.4700000000000006</c:v>
                </c:pt>
                <c:pt idx="86">
                  <c:v>8.57</c:v>
                </c:pt>
                <c:pt idx="87">
                  <c:v>8.67</c:v>
                </c:pt>
                <c:pt idx="88">
                  <c:v>8.77</c:v>
                </c:pt>
                <c:pt idx="89">
                  <c:v>8.8800000000000008</c:v>
                </c:pt>
                <c:pt idx="90">
                  <c:v>8.98</c:v>
                </c:pt>
                <c:pt idx="91">
                  <c:v>9.08</c:v>
                </c:pt>
                <c:pt idx="92">
                  <c:v>9.18</c:v>
                </c:pt>
                <c:pt idx="93">
                  <c:v>9.2800000000000011</c:v>
                </c:pt>
                <c:pt idx="94">
                  <c:v>9.39</c:v>
                </c:pt>
                <c:pt idx="95">
                  <c:v>9.49</c:v>
                </c:pt>
                <c:pt idx="96">
                  <c:v>9.59</c:v>
                </c:pt>
                <c:pt idx="97">
                  <c:v>9.69</c:v>
                </c:pt>
                <c:pt idx="98">
                  <c:v>9.7900000000000009</c:v>
                </c:pt>
                <c:pt idx="99">
                  <c:v>9.9</c:v>
                </c:pt>
                <c:pt idx="100">
                  <c:v>10</c:v>
                </c:pt>
              </c:numCache>
            </c:numRef>
          </c:xVal>
          <c:yVal>
            <c:numRef>
              <c:f>Sheet2!$K$11:$K$111</c:f>
              <c:numCache>
                <c:formatCode>General</c:formatCode>
                <c:ptCount val="101"/>
                <c:pt idx="0">
                  <c:v>0</c:v>
                </c:pt>
                <c:pt idx="1">
                  <c:v>0.93799999999999994</c:v>
                </c:pt>
                <c:pt idx="2">
                  <c:v>1.950000000000004</c:v>
                </c:pt>
                <c:pt idx="3">
                  <c:v>2.9909999999999997</c:v>
                </c:pt>
                <c:pt idx="4">
                  <c:v>3.9929999999999977</c:v>
                </c:pt>
                <c:pt idx="5">
                  <c:v>5.0339999999999998</c:v>
                </c:pt>
                <c:pt idx="6">
                  <c:v>6.09</c:v>
                </c:pt>
                <c:pt idx="7">
                  <c:v>7.048</c:v>
                </c:pt>
                <c:pt idx="8">
                  <c:v>8.0890000000000004</c:v>
                </c:pt>
                <c:pt idx="9">
                  <c:v>9.125</c:v>
                </c:pt>
                <c:pt idx="10">
                  <c:v>10.14</c:v>
                </c:pt>
                <c:pt idx="11">
                  <c:v>11.21</c:v>
                </c:pt>
                <c:pt idx="12">
                  <c:v>12.17</c:v>
                </c:pt>
                <c:pt idx="13">
                  <c:v>13.2</c:v>
                </c:pt>
                <c:pt idx="14">
                  <c:v>14.24</c:v>
                </c:pt>
                <c:pt idx="15">
                  <c:v>15.28</c:v>
                </c:pt>
                <c:pt idx="16">
                  <c:v>16.32</c:v>
                </c:pt>
                <c:pt idx="17">
                  <c:v>17.350000000000001</c:v>
                </c:pt>
                <c:pt idx="18">
                  <c:v>18.38</c:v>
                </c:pt>
                <c:pt idx="19">
                  <c:v>19.399999999999999</c:v>
                </c:pt>
                <c:pt idx="20">
                  <c:v>20.41</c:v>
                </c:pt>
                <c:pt idx="21">
                  <c:v>21.47</c:v>
                </c:pt>
                <c:pt idx="22">
                  <c:v>22.41</c:v>
                </c:pt>
                <c:pt idx="23">
                  <c:v>23.479999999999986</c:v>
                </c:pt>
                <c:pt idx="24">
                  <c:v>24.47</c:v>
                </c:pt>
                <c:pt idx="25">
                  <c:v>25.55</c:v>
                </c:pt>
                <c:pt idx="26">
                  <c:v>26.57</c:v>
                </c:pt>
                <c:pt idx="27">
                  <c:v>27.610000000000031</c:v>
                </c:pt>
                <c:pt idx="28">
                  <c:v>28.54</c:v>
                </c:pt>
                <c:pt idx="29">
                  <c:v>29.57</c:v>
                </c:pt>
                <c:pt idx="30">
                  <c:v>30.55</c:v>
                </c:pt>
                <c:pt idx="31">
                  <c:v>31.67</c:v>
                </c:pt>
                <c:pt idx="32">
                  <c:v>32.65</c:v>
                </c:pt>
                <c:pt idx="33">
                  <c:v>33.68</c:v>
                </c:pt>
                <c:pt idx="34">
                  <c:v>34.6</c:v>
                </c:pt>
                <c:pt idx="35">
                  <c:v>35.630000000000003</c:v>
                </c:pt>
                <c:pt idx="36">
                  <c:v>36.660000000000011</c:v>
                </c:pt>
                <c:pt idx="37">
                  <c:v>37.68</c:v>
                </c:pt>
                <c:pt idx="38">
                  <c:v>38.71</c:v>
                </c:pt>
                <c:pt idx="39">
                  <c:v>39.74</c:v>
                </c:pt>
                <c:pt idx="40">
                  <c:v>40.760000000000012</c:v>
                </c:pt>
                <c:pt idx="41">
                  <c:v>41.790000000000013</c:v>
                </c:pt>
                <c:pt idx="42">
                  <c:v>42.82</c:v>
                </c:pt>
                <c:pt idx="43">
                  <c:v>43.84</c:v>
                </c:pt>
                <c:pt idx="44">
                  <c:v>44.87</c:v>
                </c:pt>
                <c:pt idx="45">
                  <c:v>45.89</c:v>
                </c:pt>
                <c:pt idx="46">
                  <c:v>46.87</c:v>
                </c:pt>
                <c:pt idx="47">
                  <c:v>47.85</c:v>
                </c:pt>
                <c:pt idx="48">
                  <c:v>48.92</c:v>
                </c:pt>
                <c:pt idx="49">
                  <c:v>49.95</c:v>
                </c:pt>
                <c:pt idx="51">
                  <c:v>50</c:v>
                </c:pt>
                <c:pt idx="52">
                  <c:v>49.120000000000012</c:v>
                </c:pt>
                <c:pt idx="53">
                  <c:v>48.190000000000012</c:v>
                </c:pt>
                <c:pt idx="54">
                  <c:v>47.07</c:v>
                </c:pt>
                <c:pt idx="55">
                  <c:v>46.09</c:v>
                </c:pt>
                <c:pt idx="56">
                  <c:v>45.06</c:v>
                </c:pt>
                <c:pt idx="57">
                  <c:v>44.13</c:v>
                </c:pt>
                <c:pt idx="58">
                  <c:v>43.06</c:v>
                </c:pt>
                <c:pt idx="59">
                  <c:v>42.03</c:v>
                </c:pt>
                <c:pt idx="60">
                  <c:v>41.01</c:v>
                </c:pt>
                <c:pt idx="61">
                  <c:v>39.93</c:v>
                </c:pt>
                <c:pt idx="62">
                  <c:v>39</c:v>
                </c:pt>
                <c:pt idx="63">
                  <c:v>37.980000000000004</c:v>
                </c:pt>
                <c:pt idx="64">
                  <c:v>36.950000000000003</c:v>
                </c:pt>
                <c:pt idx="65">
                  <c:v>35.92</c:v>
                </c:pt>
                <c:pt idx="66">
                  <c:v>34.9</c:v>
                </c:pt>
                <c:pt idx="67">
                  <c:v>33.870000000000005</c:v>
                </c:pt>
                <c:pt idx="68">
                  <c:v>32.840000000000003</c:v>
                </c:pt>
                <c:pt idx="69">
                  <c:v>31.82</c:v>
                </c:pt>
                <c:pt idx="70">
                  <c:v>30.79</c:v>
                </c:pt>
                <c:pt idx="71">
                  <c:v>29.77</c:v>
                </c:pt>
                <c:pt idx="72">
                  <c:v>28.74</c:v>
                </c:pt>
                <c:pt idx="73">
                  <c:v>27.810000000000031</c:v>
                </c:pt>
                <c:pt idx="74">
                  <c:v>26.77</c:v>
                </c:pt>
                <c:pt idx="75">
                  <c:v>25.8</c:v>
                </c:pt>
                <c:pt idx="76">
                  <c:v>24.759999999999987</c:v>
                </c:pt>
                <c:pt idx="77">
                  <c:v>23.72</c:v>
                </c:pt>
                <c:pt idx="78">
                  <c:v>22.67</c:v>
                </c:pt>
                <c:pt idx="79">
                  <c:v>21.68</c:v>
                </c:pt>
                <c:pt idx="80">
                  <c:v>20.630000000000031</c:v>
                </c:pt>
                <c:pt idx="81">
                  <c:v>19.59</c:v>
                </c:pt>
                <c:pt idx="82">
                  <c:v>18.54</c:v>
                </c:pt>
                <c:pt idx="83">
                  <c:v>17.55</c:v>
                </c:pt>
                <c:pt idx="84">
                  <c:v>16.5</c:v>
                </c:pt>
                <c:pt idx="85">
                  <c:v>15.46</c:v>
                </c:pt>
                <c:pt idx="86">
                  <c:v>14.52</c:v>
                </c:pt>
                <c:pt idx="87">
                  <c:v>13.48</c:v>
                </c:pt>
                <c:pt idx="88">
                  <c:v>12.47</c:v>
                </c:pt>
                <c:pt idx="89">
                  <c:v>11.42</c:v>
                </c:pt>
                <c:pt idx="90">
                  <c:v>10.350000000000026</c:v>
                </c:pt>
                <c:pt idx="91">
                  <c:v>9.3790000000000067</c:v>
                </c:pt>
                <c:pt idx="92">
                  <c:v>8.3330000000000002</c:v>
                </c:pt>
                <c:pt idx="93">
                  <c:v>7.3019999999999996</c:v>
                </c:pt>
                <c:pt idx="94">
                  <c:v>6.2709999999999999</c:v>
                </c:pt>
                <c:pt idx="95">
                  <c:v>5.23</c:v>
                </c:pt>
                <c:pt idx="96">
                  <c:v>4.2080000000000002</c:v>
                </c:pt>
                <c:pt idx="97">
                  <c:v>3.2549999999999999</c:v>
                </c:pt>
                <c:pt idx="98">
                  <c:v>2.2240000000000002</c:v>
                </c:pt>
                <c:pt idx="99">
                  <c:v>1.222</c:v>
                </c:pt>
                <c:pt idx="100">
                  <c:v>0.20500000000000004</c:v>
                </c:pt>
              </c:numCache>
            </c:numRef>
          </c:yVal>
        </c:ser>
        <c:axId val="84675200"/>
        <c:axId val="84685568"/>
      </c:scatterChart>
      <c:valAx>
        <c:axId val="84675200"/>
        <c:scaling>
          <c:orientation val="minMax"/>
          <c:max val="10"/>
        </c:scaling>
        <c:axPos val="b"/>
        <c:title>
          <c:tx>
            <c:rich>
              <a:bodyPr/>
              <a:lstStyle/>
              <a:p>
                <a:pPr algn="ctr" rtl="0">
                  <a:defRPr lang="en-US" sz="1400" b="0" i="0" u="none" strike="noStrike" kern="1200" baseline="0">
                    <a:solidFill>
                      <a:sysClr val="windowText" lastClr="000000"/>
                    </a:solidFill>
                    <a:latin typeface="+mn-lt"/>
                    <a:ea typeface="+mn-ea"/>
                    <a:cs typeface="+mn-cs"/>
                  </a:defRPr>
                </a:pPr>
                <a:r>
                  <a:rPr lang="en-US" sz="1400" b="0" i="0" u="none" strike="noStrike" kern="1200" baseline="0">
                    <a:solidFill>
                      <a:sysClr val="windowText" lastClr="000000"/>
                    </a:solidFill>
                    <a:latin typeface="+mn-lt"/>
                    <a:ea typeface="+mn-ea"/>
                    <a:cs typeface="+mn-cs"/>
                  </a:rPr>
                  <a:t>Time [min]</a:t>
                </a:r>
              </a:p>
            </c:rich>
          </c:tx>
          <c:layout>
            <c:manualLayout>
              <c:xMode val="edge"/>
              <c:yMode val="edge"/>
              <c:x val="0.37917333509490087"/>
              <c:y val="0.76954412472688261"/>
            </c:manualLayout>
          </c:layout>
        </c:title>
        <c:numFmt formatCode="#,##0" sourceLinked="0"/>
        <c:tickLblPos val="nextTo"/>
        <c:crossAx val="84685568"/>
        <c:crosses val="autoZero"/>
        <c:crossBetween val="midCat"/>
        <c:majorUnit val="2"/>
      </c:valAx>
      <c:valAx>
        <c:axId val="84685568"/>
        <c:scaling>
          <c:orientation val="minMax"/>
          <c:max val="50"/>
        </c:scaling>
        <c:axPos val="l"/>
        <c:majorGridlines/>
        <c:title>
          <c:tx>
            <c:rich>
              <a:bodyPr rot="-5400000" vert="horz"/>
              <a:lstStyle/>
              <a:p>
                <a:pPr algn="ctr" rtl="0">
                  <a:defRPr lang="en-US" sz="1400" b="0" i="0" u="none" strike="noStrike" kern="1200" baseline="0">
                    <a:solidFill>
                      <a:sysClr val="windowText" lastClr="000000"/>
                    </a:solidFill>
                    <a:latin typeface="+mn-lt"/>
                    <a:ea typeface="+mn-ea"/>
                    <a:cs typeface="+mn-cs"/>
                  </a:defRPr>
                </a:pPr>
                <a:r>
                  <a:rPr lang="en-US" sz="1400" b="0" i="0" u="none" strike="noStrike" kern="1200" baseline="0" dirty="0" smtClean="0">
                    <a:solidFill>
                      <a:sysClr val="windowText" lastClr="000000"/>
                    </a:solidFill>
                    <a:latin typeface="+mn-lt"/>
                    <a:ea typeface="+mn-ea"/>
                    <a:cs typeface="+mn-cs"/>
                  </a:rPr>
                  <a:t>S.R. [</a:t>
                </a:r>
                <a:r>
                  <a:rPr lang="en-US" sz="1400" b="0" i="0" u="none" strike="noStrike" kern="1200" baseline="0" dirty="0" err="1" smtClean="0">
                    <a:solidFill>
                      <a:sysClr val="windowText" lastClr="000000"/>
                    </a:solidFill>
                    <a:latin typeface="+mn-lt"/>
                    <a:ea typeface="+mn-ea"/>
                    <a:cs typeface="+mn-cs"/>
                  </a:rPr>
                  <a:t>rad</a:t>
                </a:r>
                <a:r>
                  <a:rPr lang="en-US" sz="1400" b="0" i="0" u="none" strike="noStrike" kern="1200" baseline="0" dirty="0" smtClean="0">
                    <a:solidFill>
                      <a:sysClr val="windowText" lastClr="000000"/>
                    </a:solidFill>
                    <a:latin typeface="+mn-lt"/>
                    <a:ea typeface="+mn-ea"/>
                    <a:cs typeface="+mn-cs"/>
                  </a:rPr>
                  <a:t>/s</a:t>
                </a:r>
                <a:r>
                  <a:rPr lang="en-US" sz="1400" b="0" i="0" u="none" strike="noStrike" kern="1200" baseline="0" dirty="0">
                    <a:solidFill>
                      <a:sysClr val="windowText" lastClr="000000"/>
                    </a:solidFill>
                    <a:latin typeface="+mn-lt"/>
                    <a:ea typeface="+mn-ea"/>
                    <a:cs typeface="+mn-cs"/>
                  </a:rPr>
                  <a:t>]</a:t>
                </a:r>
              </a:p>
            </c:rich>
          </c:tx>
          <c:layout>
            <c:manualLayout>
              <c:xMode val="edge"/>
              <c:yMode val="edge"/>
              <c:x val="2.3080224201668187E-3"/>
              <c:y val="0.10387248639040098"/>
            </c:manualLayout>
          </c:layout>
        </c:title>
        <c:numFmt formatCode="General" sourceLinked="1"/>
        <c:tickLblPos val="nextTo"/>
        <c:crossAx val="84675200"/>
        <c:crosses val="autoZero"/>
        <c:crossBetween val="midCat"/>
      </c:valAx>
    </c:plotArea>
    <c:plotVisOnly val="1"/>
    <c:dispBlanksAs val="gap"/>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it-IT"/>
  <c:chart>
    <c:title>
      <c:tx>
        <c:rich>
          <a:bodyPr/>
          <a:lstStyle/>
          <a:p>
            <a:pPr>
              <a:defRPr lang="en-US" sz="1600" b="0" kern="1200" dirty="0">
                <a:solidFill>
                  <a:schemeClr val="tx1"/>
                </a:solidFill>
                <a:latin typeface="Helvetica Light"/>
                <a:ea typeface="+mn-ea"/>
                <a:cs typeface="Helvetica Light"/>
              </a:defRPr>
            </a:pPr>
            <a:r>
              <a:rPr lang="en-US" sz="1600" b="0" kern="1200" dirty="0" err="1" smtClean="0">
                <a:solidFill>
                  <a:schemeClr val="tx1"/>
                </a:solidFill>
                <a:latin typeface="Helvetica Light"/>
                <a:ea typeface="+mn-ea"/>
                <a:cs typeface="Helvetica Light"/>
              </a:rPr>
              <a:t>Petamo</a:t>
            </a:r>
            <a:r>
              <a:rPr lang="en-US" sz="1600" b="0" kern="1200" dirty="0" smtClean="0">
                <a:solidFill>
                  <a:schemeClr val="tx1"/>
                </a:solidFill>
                <a:latin typeface="Helvetica Light"/>
                <a:ea typeface="+mn-ea"/>
                <a:cs typeface="Helvetica Light"/>
              </a:rPr>
              <a:t> </a:t>
            </a:r>
            <a:r>
              <a:rPr lang="en-US" sz="1600" b="0" kern="1200" dirty="0">
                <a:solidFill>
                  <a:schemeClr val="tx1"/>
                </a:solidFill>
                <a:latin typeface="Helvetica Light"/>
                <a:ea typeface="+mn-ea"/>
                <a:cs typeface="Helvetica Light"/>
              </a:rPr>
              <a:t>GHY 133 N</a:t>
            </a:r>
          </a:p>
        </c:rich>
      </c:tx>
      <c:layout>
        <c:manualLayout>
          <c:xMode val="edge"/>
          <c:yMode val="edge"/>
          <c:x val="0.31980895519961106"/>
          <c:y val="5.7188090212198874E-2"/>
        </c:manualLayout>
      </c:layout>
      <c:overlay val="1"/>
    </c:title>
    <c:plotArea>
      <c:layout>
        <c:manualLayout>
          <c:layoutTarget val="inner"/>
          <c:xMode val="edge"/>
          <c:yMode val="edge"/>
          <c:x val="0.15990132672258991"/>
          <c:y val="0.15517910863934509"/>
          <c:w val="0.76636570707209362"/>
          <c:h val="0.64943764418332661"/>
        </c:manualLayout>
      </c:layout>
      <c:scatterChart>
        <c:scatterStyle val="lineMarker"/>
        <c:ser>
          <c:idx val="0"/>
          <c:order val="0"/>
          <c:spPr>
            <a:ln w="28575">
              <a:noFill/>
            </a:ln>
          </c:spPr>
          <c:xVal>
            <c:numRef>
              <c:f>Sheet2!$H$11:$H$111</c:f>
              <c:numCache>
                <c:formatCode>General</c:formatCode>
                <c:ptCount val="101"/>
                <c:pt idx="0">
                  <c:v>0</c:v>
                </c:pt>
                <c:pt idx="1">
                  <c:v>0.1</c:v>
                </c:pt>
                <c:pt idx="2">
                  <c:v>0.2</c:v>
                </c:pt>
                <c:pt idx="3">
                  <c:v>0.30000000000000032</c:v>
                </c:pt>
                <c:pt idx="4">
                  <c:v>0.41000000000000031</c:v>
                </c:pt>
                <c:pt idx="5">
                  <c:v>0.51</c:v>
                </c:pt>
                <c:pt idx="6">
                  <c:v>0.61000000000000065</c:v>
                </c:pt>
                <c:pt idx="7">
                  <c:v>0.71000000000000063</c:v>
                </c:pt>
                <c:pt idx="8">
                  <c:v>0.81</c:v>
                </c:pt>
                <c:pt idx="9">
                  <c:v>0.92</c:v>
                </c:pt>
                <c:pt idx="10">
                  <c:v>1.02</c:v>
                </c:pt>
                <c:pt idx="11">
                  <c:v>1.1200000000000001</c:v>
                </c:pt>
                <c:pt idx="12">
                  <c:v>1.22</c:v>
                </c:pt>
                <c:pt idx="13">
                  <c:v>1.32</c:v>
                </c:pt>
                <c:pt idx="14">
                  <c:v>1.43</c:v>
                </c:pt>
                <c:pt idx="15">
                  <c:v>1.53</c:v>
                </c:pt>
                <c:pt idx="16">
                  <c:v>1.6300000000000001</c:v>
                </c:pt>
                <c:pt idx="17">
                  <c:v>1.73</c:v>
                </c:pt>
                <c:pt idx="18">
                  <c:v>1.83</c:v>
                </c:pt>
                <c:pt idx="19">
                  <c:v>1.9400000000000039</c:v>
                </c:pt>
                <c:pt idx="20">
                  <c:v>2.04</c:v>
                </c:pt>
                <c:pt idx="21">
                  <c:v>2.14</c:v>
                </c:pt>
                <c:pt idx="22">
                  <c:v>2.2400000000000002</c:v>
                </c:pt>
                <c:pt idx="23">
                  <c:v>2.34</c:v>
                </c:pt>
                <c:pt idx="24">
                  <c:v>2.4499999999999997</c:v>
                </c:pt>
                <c:pt idx="25">
                  <c:v>2.5499999999999998</c:v>
                </c:pt>
                <c:pt idx="26">
                  <c:v>2.65</c:v>
                </c:pt>
                <c:pt idx="27">
                  <c:v>2.7600000000000002</c:v>
                </c:pt>
                <c:pt idx="28">
                  <c:v>2.86</c:v>
                </c:pt>
                <c:pt idx="29">
                  <c:v>2.9499999999999997</c:v>
                </c:pt>
                <c:pt idx="30">
                  <c:v>3.06</c:v>
                </c:pt>
                <c:pt idx="31">
                  <c:v>3.16</c:v>
                </c:pt>
                <c:pt idx="32">
                  <c:v>3.2600000000000002</c:v>
                </c:pt>
                <c:pt idx="33">
                  <c:v>3.3699999999999997</c:v>
                </c:pt>
                <c:pt idx="34">
                  <c:v>3.46</c:v>
                </c:pt>
                <c:pt idx="35">
                  <c:v>3.57</c:v>
                </c:pt>
                <c:pt idx="36">
                  <c:v>3.67</c:v>
                </c:pt>
                <c:pt idx="37">
                  <c:v>3.77</c:v>
                </c:pt>
                <c:pt idx="38">
                  <c:v>3.88</c:v>
                </c:pt>
                <c:pt idx="39">
                  <c:v>3.98</c:v>
                </c:pt>
                <c:pt idx="40">
                  <c:v>4.08</c:v>
                </c:pt>
                <c:pt idx="41">
                  <c:v>4.18</c:v>
                </c:pt>
                <c:pt idx="42">
                  <c:v>4.28</c:v>
                </c:pt>
                <c:pt idx="43">
                  <c:v>4.3899999999999997</c:v>
                </c:pt>
                <c:pt idx="44">
                  <c:v>4.49</c:v>
                </c:pt>
                <c:pt idx="45">
                  <c:v>4.59</c:v>
                </c:pt>
                <c:pt idx="46">
                  <c:v>4.6899999999999995</c:v>
                </c:pt>
                <c:pt idx="47">
                  <c:v>4.79</c:v>
                </c:pt>
                <c:pt idx="48">
                  <c:v>4.9000000000000004</c:v>
                </c:pt>
                <c:pt idx="49">
                  <c:v>5</c:v>
                </c:pt>
                <c:pt idx="51">
                  <c:v>5</c:v>
                </c:pt>
                <c:pt idx="52">
                  <c:v>5.0999999999999996</c:v>
                </c:pt>
                <c:pt idx="53">
                  <c:v>5.2</c:v>
                </c:pt>
                <c:pt idx="54">
                  <c:v>5.3</c:v>
                </c:pt>
                <c:pt idx="55">
                  <c:v>5.41</c:v>
                </c:pt>
                <c:pt idx="56">
                  <c:v>5.51</c:v>
                </c:pt>
                <c:pt idx="57">
                  <c:v>5.6099999999999985</c:v>
                </c:pt>
                <c:pt idx="58">
                  <c:v>5.71</c:v>
                </c:pt>
                <c:pt idx="59">
                  <c:v>5.81</c:v>
                </c:pt>
                <c:pt idx="60">
                  <c:v>5.92</c:v>
                </c:pt>
                <c:pt idx="61">
                  <c:v>6.02</c:v>
                </c:pt>
                <c:pt idx="62">
                  <c:v>6.1199999999999966</c:v>
                </c:pt>
                <c:pt idx="63">
                  <c:v>6.22</c:v>
                </c:pt>
                <c:pt idx="64">
                  <c:v>6.33</c:v>
                </c:pt>
                <c:pt idx="65">
                  <c:v>6.4300000000000024</c:v>
                </c:pt>
                <c:pt idx="66">
                  <c:v>6.53</c:v>
                </c:pt>
                <c:pt idx="67">
                  <c:v>6.63</c:v>
                </c:pt>
                <c:pt idx="68">
                  <c:v>6.73</c:v>
                </c:pt>
                <c:pt idx="69">
                  <c:v>6.83</c:v>
                </c:pt>
                <c:pt idx="70">
                  <c:v>6.94</c:v>
                </c:pt>
                <c:pt idx="71">
                  <c:v>7.04</c:v>
                </c:pt>
                <c:pt idx="72">
                  <c:v>7.14</c:v>
                </c:pt>
                <c:pt idx="73">
                  <c:v>7.24</c:v>
                </c:pt>
                <c:pt idx="74">
                  <c:v>7.35</c:v>
                </c:pt>
                <c:pt idx="75">
                  <c:v>7.44</c:v>
                </c:pt>
                <c:pt idx="76">
                  <c:v>7.55</c:v>
                </c:pt>
                <c:pt idx="77">
                  <c:v>7.6499999999999995</c:v>
                </c:pt>
                <c:pt idx="78">
                  <c:v>7.76</c:v>
                </c:pt>
                <c:pt idx="79">
                  <c:v>7.8599999999999985</c:v>
                </c:pt>
                <c:pt idx="80">
                  <c:v>7.96</c:v>
                </c:pt>
                <c:pt idx="81">
                  <c:v>8.06</c:v>
                </c:pt>
                <c:pt idx="82">
                  <c:v>8.16</c:v>
                </c:pt>
                <c:pt idx="83">
                  <c:v>8.26</c:v>
                </c:pt>
                <c:pt idx="84">
                  <c:v>8.3700000000000028</c:v>
                </c:pt>
                <c:pt idx="85">
                  <c:v>8.4700000000000006</c:v>
                </c:pt>
                <c:pt idx="86">
                  <c:v>8.57</c:v>
                </c:pt>
                <c:pt idx="87">
                  <c:v>8.67</c:v>
                </c:pt>
                <c:pt idx="88">
                  <c:v>8.77</c:v>
                </c:pt>
                <c:pt idx="89">
                  <c:v>8.8800000000000008</c:v>
                </c:pt>
                <c:pt idx="90">
                  <c:v>8.98</c:v>
                </c:pt>
                <c:pt idx="91">
                  <c:v>9.08</c:v>
                </c:pt>
                <c:pt idx="92">
                  <c:v>9.18</c:v>
                </c:pt>
                <c:pt idx="93">
                  <c:v>9.2800000000000011</c:v>
                </c:pt>
                <c:pt idx="94">
                  <c:v>9.39</c:v>
                </c:pt>
                <c:pt idx="95">
                  <c:v>9.49</c:v>
                </c:pt>
                <c:pt idx="96">
                  <c:v>9.59</c:v>
                </c:pt>
                <c:pt idx="97">
                  <c:v>9.69</c:v>
                </c:pt>
                <c:pt idx="98">
                  <c:v>9.7900000000000009</c:v>
                </c:pt>
                <c:pt idx="99">
                  <c:v>9.9</c:v>
                </c:pt>
                <c:pt idx="100">
                  <c:v>10</c:v>
                </c:pt>
              </c:numCache>
            </c:numRef>
          </c:xVal>
          <c:yVal>
            <c:numRef>
              <c:f>Sheet2!$I$11:$I$111</c:f>
              <c:numCache>
                <c:formatCode>General</c:formatCode>
                <c:ptCount val="101"/>
                <c:pt idx="0">
                  <c:v>0</c:v>
                </c:pt>
                <c:pt idx="1">
                  <c:v>296.60000000000002</c:v>
                </c:pt>
                <c:pt idx="2">
                  <c:v>133.5</c:v>
                </c:pt>
                <c:pt idx="3">
                  <c:v>85.86</c:v>
                </c:pt>
                <c:pt idx="4">
                  <c:v>64.66</c:v>
                </c:pt>
                <c:pt idx="5">
                  <c:v>51.7</c:v>
                </c:pt>
                <c:pt idx="6">
                  <c:v>43.43</c:v>
                </c:pt>
                <c:pt idx="7">
                  <c:v>38.04</c:v>
                </c:pt>
                <c:pt idx="8">
                  <c:v>33.590000000000003</c:v>
                </c:pt>
                <c:pt idx="9">
                  <c:v>30.23</c:v>
                </c:pt>
                <c:pt idx="10">
                  <c:v>27.419999999999987</c:v>
                </c:pt>
                <c:pt idx="11">
                  <c:v>24.75</c:v>
                </c:pt>
                <c:pt idx="12">
                  <c:v>23.12</c:v>
                </c:pt>
                <c:pt idx="13">
                  <c:v>21.97</c:v>
                </c:pt>
                <c:pt idx="14">
                  <c:v>20.610000000000031</c:v>
                </c:pt>
                <c:pt idx="15">
                  <c:v>18.89</c:v>
                </c:pt>
                <c:pt idx="16">
                  <c:v>17.38</c:v>
                </c:pt>
                <c:pt idx="17">
                  <c:v>17.170000000000005</c:v>
                </c:pt>
                <c:pt idx="18">
                  <c:v>16.239999999999988</c:v>
                </c:pt>
                <c:pt idx="19">
                  <c:v>14.84</c:v>
                </c:pt>
                <c:pt idx="20">
                  <c:v>14.69</c:v>
                </c:pt>
                <c:pt idx="21">
                  <c:v>14.38</c:v>
                </c:pt>
                <c:pt idx="22">
                  <c:v>13.29</c:v>
                </c:pt>
                <c:pt idx="23">
                  <c:v>13.15</c:v>
                </c:pt>
                <c:pt idx="24">
                  <c:v>12.25</c:v>
                </c:pt>
                <c:pt idx="25">
                  <c:v>11.950000000000006</c:v>
                </c:pt>
                <c:pt idx="26">
                  <c:v>11.77</c:v>
                </c:pt>
                <c:pt idx="27">
                  <c:v>11.14</c:v>
                </c:pt>
                <c:pt idx="28">
                  <c:v>11.18</c:v>
                </c:pt>
                <c:pt idx="29">
                  <c:v>10.44</c:v>
                </c:pt>
                <c:pt idx="30">
                  <c:v>10.55</c:v>
                </c:pt>
                <c:pt idx="31">
                  <c:v>10</c:v>
                </c:pt>
                <c:pt idx="32">
                  <c:v>9.9520000000000248</c:v>
                </c:pt>
                <c:pt idx="33">
                  <c:v>9.7430000000000003</c:v>
                </c:pt>
                <c:pt idx="34">
                  <c:v>9.6790000000000003</c:v>
                </c:pt>
                <c:pt idx="35">
                  <c:v>9.5950000000000006</c:v>
                </c:pt>
                <c:pt idx="36">
                  <c:v>8.9960000000000004</c:v>
                </c:pt>
                <c:pt idx="37">
                  <c:v>9.0680000000000014</c:v>
                </c:pt>
                <c:pt idx="38">
                  <c:v>9.0180000000000007</c:v>
                </c:pt>
                <c:pt idx="39">
                  <c:v>8.5020000000000007</c:v>
                </c:pt>
                <c:pt idx="40">
                  <c:v>8.5610000000000035</c:v>
                </c:pt>
                <c:pt idx="41">
                  <c:v>8.5470000000000006</c:v>
                </c:pt>
                <c:pt idx="42">
                  <c:v>8.1470000000000002</c:v>
                </c:pt>
                <c:pt idx="43">
                  <c:v>8.0960000000000001</c:v>
                </c:pt>
                <c:pt idx="44">
                  <c:v>8.109</c:v>
                </c:pt>
                <c:pt idx="45">
                  <c:v>8.2540000000000013</c:v>
                </c:pt>
                <c:pt idx="46">
                  <c:v>7.8839999999999995</c:v>
                </c:pt>
                <c:pt idx="47">
                  <c:v>7.633</c:v>
                </c:pt>
                <c:pt idx="48">
                  <c:v>7.5439999999999996</c:v>
                </c:pt>
                <c:pt idx="49">
                  <c:v>7.6229999999999807</c:v>
                </c:pt>
                <c:pt idx="51">
                  <c:v>7.5539999999999985</c:v>
                </c:pt>
                <c:pt idx="52">
                  <c:v>7.8169999999999975</c:v>
                </c:pt>
                <c:pt idx="53">
                  <c:v>8.0400000000000009</c:v>
                </c:pt>
                <c:pt idx="54">
                  <c:v>8.043000000000001</c:v>
                </c:pt>
                <c:pt idx="55">
                  <c:v>7.9930000000000003</c:v>
                </c:pt>
                <c:pt idx="56">
                  <c:v>8.1880000000000006</c:v>
                </c:pt>
                <c:pt idx="57">
                  <c:v>8.4640000000000004</c:v>
                </c:pt>
                <c:pt idx="58">
                  <c:v>8.7620000000000005</c:v>
                </c:pt>
                <c:pt idx="59">
                  <c:v>8.6319999999999997</c:v>
                </c:pt>
                <c:pt idx="60">
                  <c:v>8.6960000000000015</c:v>
                </c:pt>
                <c:pt idx="61">
                  <c:v>9.1460000000000008</c:v>
                </c:pt>
                <c:pt idx="62">
                  <c:v>9.2570000000000014</c:v>
                </c:pt>
                <c:pt idx="63">
                  <c:v>9.1850000000000005</c:v>
                </c:pt>
                <c:pt idx="64">
                  <c:v>9.734</c:v>
                </c:pt>
                <c:pt idx="65">
                  <c:v>9.6980000000000004</c:v>
                </c:pt>
                <c:pt idx="66">
                  <c:v>9.7760000000000016</c:v>
                </c:pt>
                <c:pt idx="67">
                  <c:v>10.31</c:v>
                </c:pt>
                <c:pt idx="68">
                  <c:v>10.16</c:v>
                </c:pt>
                <c:pt idx="69">
                  <c:v>10.77</c:v>
                </c:pt>
                <c:pt idx="70">
                  <c:v>10.68</c:v>
                </c:pt>
                <c:pt idx="71">
                  <c:v>11.26</c:v>
                </c:pt>
                <c:pt idx="72">
                  <c:v>11.28</c:v>
                </c:pt>
                <c:pt idx="73">
                  <c:v>11.850000000000026</c:v>
                </c:pt>
                <c:pt idx="74">
                  <c:v>11.870000000000006</c:v>
                </c:pt>
                <c:pt idx="75">
                  <c:v>12.63</c:v>
                </c:pt>
                <c:pt idx="76">
                  <c:v>12.61</c:v>
                </c:pt>
                <c:pt idx="77">
                  <c:v>13.39</c:v>
                </c:pt>
                <c:pt idx="78">
                  <c:v>13.61</c:v>
                </c:pt>
                <c:pt idx="79">
                  <c:v>14.02</c:v>
                </c:pt>
                <c:pt idx="80">
                  <c:v>14.96</c:v>
                </c:pt>
                <c:pt idx="81">
                  <c:v>15.2</c:v>
                </c:pt>
                <c:pt idx="82">
                  <c:v>15.82</c:v>
                </c:pt>
                <c:pt idx="83">
                  <c:v>16.979999999999986</c:v>
                </c:pt>
                <c:pt idx="84">
                  <c:v>17.479999999999986</c:v>
                </c:pt>
                <c:pt idx="85">
                  <c:v>18.350000000000001</c:v>
                </c:pt>
                <c:pt idx="86">
                  <c:v>19.64</c:v>
                </c:pt>
                <c:pt idx="87">
                  <c:v>21.03</c:v>
                </c:pt>
                <c:pt idx="88">
                  <c:v>22.16</c:v>
                </c:pt>
                <c:pt idx="89">
                  <c:v>23.68</c:v>
                </c:pt>
                <c:pt idx="90">
                  <c:v>25.959999999999987</c:v>
                </c:pt>
                <c:pt idx="91">
                  <c:v>28.85</c:v>
                </c:pt>
                <c:pt idx="92">
                  <c:v>31.9</c:v>
                </c:pt>
                <c:pt idx="93">
                  <c:v>35.67</c:v>
                </c:pt>
                <c:pt idx="94">
                  <c:v>40.290000000000013</c:v>
                </c:pt>
                <c:pt idx="95">
                  <c:v>47.67</c:v>
                </c:pt>
                <c:pt idx="96">
                  <c:v>58.02</c:v>
                </c:pt>
                <c:pt idx="97">
                  <c:v>73.47</c:v>
                </c:pt>
                <c:pt idx="98">
                  <c:v>105.4</c:v>
                </c:pt>
                <c:pt idx="99">
                  <c:v>180.9</c:v>
                </c:pt>
                <c:pt idx="100">
                  <c:v>900.4</c:v>
                </c:pt>
              </c:numCache>
            </c:numRef>
          </c:yVal>
        </c:ser>
        <c:axId val="84717568"/>
        <c:axId val="84719488"/>
      </c:scatterChart>
      <c:valAx>
        <c:axId val="84717568"/>
        <c:scaling>
          <c:orientation val="minMax"/>
          <c:max val="10"/>
          <c:min val="0"/>
        </c:scaling>
        <c:axPos val="b"/>
        <c:majorGridlines/>
        <c:title>
          <c:tx>
            <c:rich>
              <a:bodyPr/>
              <a:lstStyle/>
              <a:p>
                <a:pPr>
                  <a:defRPr sz="1400"/>
                </a:pPr>
                <a:r>
                  <a:rPr lang="it-IT" sz="1400" b="0"/>
                  <a:t>Time (min)</a:t>
                </a:r>
              </a:p>
            </c:rich>
          </c:tx>
          <c:layout>
            <c:manualLayout>
              <c:xMode val="edge"/>
              <c:yMode val="edge"/>
              <c:x val="0.4401342476975727"/>
              <c:y val="0.88533055150734619"/>
            </c:manualLayout>
          </c:layout>
        </c:title>
        <c:numFmt formatCode="General" sourceLinked="1"/>
        <c:tickLblPos val="nextTo"/>
        <c:crossAx val="84719488"/>
        <c:crosses val="autoZero"/>
        <c:crossBetween val="midCat"/>
      </c:valAx>
      <c:valAx>
        <c:axId val="84719488"/>
        <c:scaling>
          <c:orientation val="minMax"/>
          <c:max val="200"/>
          <c:min val="0"/>
        </c:scaling>
        <c:axPos val="l"/>
        <c:majorGridlines/>
        <c:minorGridlines/>
        <c:title>
          <c:tx>
            <c:rich>
              <a:bodyPr rot="-5400000" vert="horz"/>
              <a:lstStyle/>
              <a:p>
                <a:pPr>
                  <a:defRPr sz="1400"/>
                </a:pPr>
                <a:r>
                  <a:rPr lang="en-US" sz="1400" b="0"/>
                  <a:t>Viscosity [Pa s]</a:t>
                </a:r>
              </a:p>
            </c:rich>
          </c:tx>
          <c:layout>
            <c:manualLayout>
              <c:xMode val="edge"/>
              <c:yMode val="edge"/>
              <c:x val="7.5833762980197514E-3"/>
              <c:y val="0.31804346618491797"/>
            </c:manualLayout>
          </c:layout>
        </c:title>
        <c:numFmt formatCode="General" sourceLinked="1"/>
        <c:tickLblPos val="nextTo"/>
        <c:crossAx val="84717568"/>
        <c:crosses val="autoZero"/>
        <c:crossBetween val="midCat"/>
        <c:majorUnit val="20"/>
        <c:minorUnit val="5"/>
      </c:valAx>
    </c:plotArea>
    <c:plotVisOnly val="1"/>
    <c:dispBlanksAs val="gap"/>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3713"/>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0443" y="0"/>
            <a:ext cx="2945659" cy="493713"/>
          </a:xfrm>
          <a:prstGeom prst="rect">
            <a:avLst/>
          </a:prstGeom>
        </p:spPr>
        <p:txBody>
          <a:bodyPr vert="horz" lIns="91440" tIns="45720" rIns="91440" bIns="45720" rtlCol="0"/>
          <a:lstStyle>
            <a:lvl1pPr algn="r">
              <a:defRPr sz="1200"/>
            </a:lvl1pPr>
          </a:lstStyle>
          <a:p>
            <a:fld id="{C4629F84-90FC-4053-8C74-BFB310E94B59}" type="datetimeFigureOut">
              <a:rPr lang="it-IT" smtClean="0"/>
              <a:pPr/>
              <a:t>13/06/2017</a:t>
            </a:fld>
            <a:endParaRPr lang="it-IT"/>
          </a:p>
        </p:txBody>
      </p:sp>
      <p:sp>
        <p:nvSpPr>
          <p:cNvPr id="4" name="Segnaposto immagine diapositiva 3"/>
          <p:cNvSpPr>
            <a:spLocks noGrp="1" noRot="1" noChangeAspect="1"/>
          </p:cNvSpPr>
          <p:nvPr>
            <p:ph type="sldImg" idx="2"/>
          </p:nvPr>
        </p:nvSpPr>
        <p:spPr>
          <a:xfrm>
            <a:off x="931863" y="741363"/>
            <a:ext cx="4933950" cy="370205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768" y="4690269"/>
            <a:ext cx="5438140" cy="444341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9378824"/>
            <a:ext cx="2945659" cy="493713"/>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0443" y="9378824"/>
            <a:ext cx="2945659" cy="493713"/>
          </a:xfrm>
          <a:prstGeom prst="rect">
            <a:avLst/>
          </a:prstGeom>
        </p:spPr>
        <p:txBody>
          <a:bodyPr vert="horz" lIns="91440" tIns="45720" rIns="91440" bIns="45720" rtlCol="0" anchor="b"/>
          <a:lstStyle>
            <a:lvl1pPr algn="r">
              <a:defRPr sz="1200"/>
            </a:lvl1pPr>
          </a:lstStyle>
          <a:p>
            <a:fld id="{A7161144-15E2-4224-A4AC-5E859867CDB3}"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dirty="0" smtClean="0"/>
              <a:t>The aim of my talk is to report about a project of experimental study of materials radiation resistance</a:t>
            </a:r>
            <a:r>
              <a:rPr lang="en-US" baseline="0" dirty="0" smtClean="0"/>
              <a:t> in mixed neutron and gamma fields developed in the framework of the SPES project at the </a:t>
            </a:r>
            <a:r>
              <a:rPr lang="en-US" baseline="0" dirty="0" err="1" smtClean="0"/>
              <a:t>Legnaro</a:t>
            </a:r>
            <a:r>
              <a:rPr lang="en-US" baseline="0" dirty="0" smtClean="0"/>
              <a:t> Laboratories of INFN.</a:t>
            </a:r>
            <a:endParaRPr lang="en-US" dirty="0"/>
          </a:p>
        </p:txBody>
      </p:sp>
      <p:sp>
        <p:nvSpPr>
          <p:cNvPr id="4" name="Segnaposto numero diapositiva 3"/>
          <p:cNvSpPr>
            <a:spLocks noGrp="1"/>
          </p:cNvSpPr>
          <p:nvPr>
            <p:ph type="sldNum" sz="quarter" idx="10"/>
          </p:nvPr>
        </p:nvSpPr>
        <p:spPr/>
        <p:txBody>
          <a:bodyPr/>
          <a:lstStyle/>
          <a:p>
            <a:fld id="{A7161144-15E2-4224-A4AC-5E859867CDB3}" type="slidenum">
              <a:rPr lang="it-IT" smtClean="0"/>
              <a:pPr/>
              <a:t>1</a:t>
            </a:fld>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dirty="0" smtClean="0"/>
              <a:t>For the study we have selected four</a:t>
            </a:r>
            <a:r>
              <a:rPr lang="en-US" baseline="0" dirty="0" smtClean="0"/>
              <a:t> materials having good performance for withstanding vacuum and high temperature. One of then, a </a:t>
            </a:r>
            <a:r>
              <a:rPr lang="en-US" baseline="0" dirty="0" err="1" smtClean="0"/>
              <a:t>flouroelastomer</a:t>
            </a:r>
            <a:r>
              <a:rPr lang="en-US" baseline="0" dirty="0" smtClean="0"/>
              <a:t> VITON, has been selected to profit of its lower hydrogen content, which is and advantage in fast neutron fields. The three EPDM based </a:t>
            </a:r>
            <a:r>
              <a:rPr lang="en-US" baseline="0" dirty="0" err="1" smtClean="0"/>
              <a:t>elastomers</a:t>
            </a:r>
            <a:r>
              <a:rPr lang="en-US" baseline="0" dirty="0" smtClean="0"/>
              <a:t> are: the standard LNL off-the-shelf material, a possible alternative from a different producer and, finally, a radiation resistant special material, tested in gamma field up to 1.6 </a:t>
            </a:r>
            <a:r>
              <a:rPr lang="en-US" baseline="0" dirty="0" err="1" smtClean="0"/>
              <a:t>MGy</a:t>
            </a:r>
            <a:r>
              <a:rPr lang="en-US" baseline="0" dirty="0" smtClean="0"/>
              <a:t> dose.</a:t>
            </a:r>
            <a:endParaRPr lang="en-US" dirty="0"/>
          </a:p>
        </p:txBody>
      </p:sp>
      <p:sp>
        <p:nvSpPr>
          <p:cNvPr id="4" name="Segnaposto numero diapositiva 3"/>
          <p:cNvSpPr>
            <a:spLocks noGrp="1"/>
          </p:cNvSpPr>
          <p:nvPr>
            <p:ph type="sldNum" sz="quarter" idx="10"/>
          </p:nvPr>
        </p:nvSpPr>
        <p:spPr/>
        <p:txBody>
          <a:bodyPr/>
          <a:lstStyle/>
          <a:p>
            <a:fld id="{A7161144-15E2-4224-A4AC-5E859867CDB3}" type="slidenum">
              <a:rPr lang="it-IT" smtClean="0"/>
              <a:pPr/>
              <a:t>10</a:t>
            </a:fld>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dirty="0" smtClean="0"/>
              <a:t>The </a:t>
            </a:r>
            <a:r>
              <a:rPr lang="en-US" dirty="0" err="1" smtClean="0"/>
              <a:t>dosimetry</a:t>
            </a:r>
            <a:r>
              <a:rPr lang="en-US" baseline="0" dirty="0" smtClean="0"/>
              <a:t> calculations were performed with MCNPX both for the SPES Front-End model and for the TRIGA Mark II reactor central thimble. It appears clearly as </a:t>
            </a:r>
            <a:r>
              <a:rPr lang="en-US" baseline="0" dirty="0" err="1" smtClean="0"/>
              <a:t>flouroelastomers</a:t>
            </a:r>
            <a:r>
              <a:rPr lang="en-US" baseline="0" dirty="0" smtClean="0"/>
              <a:t> are more transparent to neutrons than EPDM and the most dose in these conditions is delivered by neutrons and not by gammas. The integrate dose delivered in 15 days operation is about 0.26 </a:t>
            </a:r>
            <a:r>
              <a:rPr lang="en-US" baseline="0" dirty="0" err="1" smtClean="0"/>
              <a:t>MGy</a:t>
            </a:r>
            <a:r>
              <a:rPr lang="en-US" baseline="0" dirty="0" smtClean="0"/>
              <a:t> for VITON and 0.75 </a:t>
            </a:r>
            <a:r>
              <a:rPr lang="en-US" baseline="0" dirty="0" err="1" smtClean="0"/>
              <a:t>MGy</a:t>
            </a:r>
            <a:r>
              <a:rPr lang="en-US" baseline="0" dirty="0" smtClean="0"/>
              <a:t> for EPDM. The same dose is delivered to the materials in about 1 hour reactor irradiation. </a:t>
            </a:r>
            <a:endParaRPr lang="en-US" dirty="0"/>
          </a:p>
        </p:txBody>
      </p:sp>
      <p:sp>
        <p:nvSpPr>
          <p:cNvPr id="4" name="Segnaposto numero diapositiva 3"/>
          <p:cNvSpPr>
            <a:spLocks noGrp="1"/>
          </p:cNvSpPr>
          <p:nvPr>
            <p:ph type="sldNum" sz="quarter" idx="10"/>
          </p:nvPr>
        </p:nvSpPr>
        <p:spPr/>
        <p:txBody>
          <a:bodyPr/>
          <a:lstStyle/>
          <a:p>
            <a:fld id="{A7161144-15E2-4224-A4AC-5E859867CDB3}" type="slidenum">
              <a:rPr lang="it-IT" smtClean="0"/>
              <a:pPr/>
              <a:t>11</a:t>
            </a:fld>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dirty="0" smtClean="0"/>
              <a:t>Standard mechanical</a:t>
            </a:r>
            <a:r>
              <a:rPr lang="en-US" baseline="0" dirty="0" smtClean="0"/>
              <a:t> and tensile properties of the materials were tested on </a:t>
            </a:r>
            <a:r>
              <a:rPr lang="en-US" baseline="0" dirty="0" err="1" smtClean="0"/>
              <a:t>unirradiates</a:t>
            </a:r>
            <a:r>
              <a:rPr lang="en-US" baseline="0" dirty="0" smtClean="0"/>
              <a:t> samples and irradiates samples at different values of absorbed dose. Also physical and chemical properties of the considered materials were tested to try to correlate change in mechanical properties with microscopic modifications.</a:t>
            </a:r>
            <a:endParaRPr lang="en-US" dirty="0"/>
          </a:p>
        </p:txBody>
      </p:sp>
      <p:sp>
        <p:nvSpPr>
          <p:cNvPr id="4" name="Segnaposto numero diapositiva 3"/>
          <p:cNvSpPr>
            <a:spLocks noGrp="1"/>
          </p:cNvSpPr>
          <p:nvPr>
            <p:ph type="sldNum" sz="quarter" idx="10"/>
          </p:nvPr>
        </p:nvSpPr>
        <p:spPr/>
        <p:txBody>
          <a:bodyPr/>
          <a:lstStyle/>
          <a:p>
            <a:fld id="{A7161144-15E2-4224-A4AC-5E859867CDB3}" type="slidenum">
              <a:rPr lang="it-IT" smtClean="0"/>
              <a:pPr/>
              <a:t>12</a:t>
            </a:fld>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dirty="0" smtClean="0"/>
              <a:t>Le me show</a:t>
            </a:r>
            <a:r>
              <a:rPr lang="en-US" baseline="0" dirty="0" smtClean="0"/>
              <a:t> a sample of the results for tensile properties of EPDM 2 in terms of stress </a:t>
            </a:r>
            <a:r>
              <a:rPr lang="en-US" baseline="0" dirty="0" err="1" smtClean="0"/>
              <a:t>vs</a:t>
            </a:r>
            <a:r>
              <a:rPr lang="en-US" baseline="0" dirty="0" smtClean="0"/>
              <a:t> strain curves at different values of absorbed dose. It is evident how the main tensile properties: elastic modulus, elongation at break, tensile strength, change considerably with irradiation. The material changes nature and behavior with irradiation.</a:t>
            </a:r>
            <a:endParaRPr lang="en-US" dirty="0"/>
          </a:p>
        </p:txBody>
      </p:sp>
      <p:sp>
        <p:nvSpPr>
          <p:cNvPr id="4" name="Segnaposto numero diapositiva 3"/>
          <p:cNvSpPr>
            <a:spLocks noGrp="1"/>
          </p:cNvSpPr>
          <p:nvPr>
            <p:ph type="sldNum" sz="quarter" idx="10"/>
          </p:nvPr>
        </p:nvSpPr>
        <p:spPr/>
        <p:txBody>
          <a:bodyPr/>
          <a:lstStyle/>
          <a:p>
            <a:fld id="{A7161144-15E2-4224-A4AC-5E859867CDB3}" type="slidenum">
              <a:rPr lang="it-IT" smtClean="0"/>
              <a:pPr/>
              <a:t>13</a:t>
            </a:fld>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dirty="0" smtClean="0"/>
              <a:t>In this picture</a:t>
            </a:r>
            <a:r>
              <a:rPr lang="en-US" baseline="0" dirty="0" smtClean="0"/>
              <a:t> the evolution of the tensile properties of the four materials are shown in the same graph. Modulus increase with irradiation shows as the materials stiffen, owing possibly to polymeric chain cross-linking. The stiffening of VITON compared to EPDM based materials is particularly enhanced. Dramatic is the reduction of the elongation at break with absorbed dose. Elongation at break is indeed the properties which characterizes </a:t>
            </a:r>
            <a:r>
              <a:rPr lang="en-US" baseline="0" dirty="0" err="1" smtClean="0"/>
              <a:t>elastomers</a:t>
            </a:r>
            <a:r>
              <a:rPr lang="en-US" baseline="0" dirty="0" smtClean="0"/>
              <a:t>; below 100% elongation at break a material can no longer be defined as an </a:t>
            </a:r>
            <a:r>
              <a:rPr lang="en-US" baseline="0" dirty="0" err="1" smtClean="0"/>
              <a:t>elastomer</a:t>
            </a:r>
            <a:r>
              <a:rPr lang="en-US" baseline="0" dirty="0" smtClean="0"/>
              <a:t>.</a:t>
            </a:r>
            <a:endParaRPr lang="en-US" dirty="0"/>
          </a:p>
        </p:txBody>
      </p:sp>
      <p:sp>
        <p:nvSpPr>
          <p:cNvPr id="4" name="Segnaposto numero diapositiva 3"/>
          <p:cNvSpPr>
            <a:spLocks noGrp="1"/>
          </p:cNvSpPr>
          <p:nvPr>
            <p:ph type="sldNum" sz="quarter" idx="10"/>
          </p:nvPr>
        </p:nvSpPr>
        <p:spPr/>
        <p:txBody>
          <a:bodyPr/>
          <a:lstStyle/>
          <a:p>
            <a:fld id="{A7161144-15E2-4224-A4AC-5E859867CDB3}" type="slidenum">
              <a:rPr lang="it-IT" smtClean="0"/>
              <a:pPr/>
              <a:t>14</a:t>
            </a:fld>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dirty="0" smtClean="0"/>
              <a:t>Also</a:t>
            </a:r>
            <a:r>
              <a:rPr lang="en-US" baseline="0" dirty="0" smtClean="0"/>
              <a:t> compression set show dramatic effects. At less than 1.0 </a:t>
            </a:r>
            <a:r>
              <a:rPr lang="en-US" baseline="0" dirty="0" err="1" smtClean="0"/>
              <a:t>MGy</a:t>
            </a:r>
            <a:r>
              <a:rPr lang="en-US" baseline="0" dirty="0" smtClean="0"/>
              <a:t> absorbed dose , VITON breaks suffering transverse splitting. EPDM1 material, the standard SPES material, show fair properties with large variations with dose. EPDM2 and EPDM3, on the contrary, are stable at few percent compression set.</a:t>
            </a:r>
            <a:endParaRPr lang="en-US" dirty="0"/>
          </a:p>
        </p:txBody>
      </p:sp>
      <p:sp>
        <p:nvSpPr>
          <p:cNvPr id="4" name="Segnaposto numero diapositiva 3"/>
          <p:cNvSpPr>
            <a:spLocks noGrp="1"/>
          </p:cNvSpPr>
          <p:nvPr>
            <p:ph type="sldNum" sz="quarter" idx="10"/>
          </p:nvPr>
        </p:nvSpPr>
        <p:spPr/>
        <p:txBody>
          <a:bodyPr/>
          <a:lstStyle/>
          <a:p>
            <a:fld id="{A7161144-15E2-4224-A4AC-5E859867CDB3}" type="slidenum">
              <a:rPr lang="it-IT" smtClean="0"/>
              <a:pPr/>
              <a:t>15</a:t>
            </a:fld>
            <a:endParaRPr 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dirty="0" smtClean="0"/>
              <a:t>Finally some conclusions</a:t>
            </a:r>
            <a:r>
              <a:rPr lang="en-US" baseline="0" dirty="0" smtClean="0"/>
              <a:t> for </a:t>
            </a:r>
            <a:r>
              <a:rPr lang="en-US" baseline="0" dirty="0" err="1" smtClean="0"/>
              <a:t>elastomers</a:t>
            </a:r>
            <a:r>
              <a:rPr lang="en-US" baseline="0" dirty="0" smtClean="0"/>
              <a:t>. VITON is more transparent in neutron fields than EPDM, however its mechanical properties change dramatically with dose. EPDM based polymers feature different behavior with dose, depending on the specific compound. EPDM1 (standard SPES) features fair mechanical properties which change considerably with irradiation, which is problematic for a safe design. EPDM2 and EPDM3 feature good mechanical properties that remain stable with dose (apart form E@B). However, the large price difference of the special material, seems not justified by performance. Due to the large difference in irradiation rates, the obtained results may be considered predictive for O-ring irradiate in vacuum (as the VAT valve ones). For other O-ring they constitute anyway a guideline.</a:t>
            </a:r>
          </a:p>
        </p:txBody>
      </p:sp>
      <p:sp>
        <p:nvSpPr>
          <p:cNvPr id="4" name="Segnaposto numero diapositiva 3"/>
          <p:cNvSpPr>
            <a:spLocks noGrp="1"/>
          </p:cNvSpPr>
          <p:nvPr>
            <p:ph type="sldNum" sz="quarter" idx="10"/>
          </p:nvPr>
        </p:nvSpPr>
        <p:spPr/>
        <p:txBody>
          <a:bodyPr/>
          <a:lstStyle/>
          <a:p>
            <a:fld id="{A7161144-15E2-4224-A4AC-5E859867CDB3}" type="slidenum">
              <a:rPr lang="it-IT" smtClean="0"/>
              <a:pPr/>
              <a:t>16</a:t>
            </a:fld>
            <a:endParaRPr 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dirty="0" smtClean="0"/>
              <a:t>Let me now shortly show</a:t>
            </a:r>
            <a:r>
              <a:rPr lang="en-US" baseline="0" dirty="0" smtClean="0"/>
              <a:t> some preliminary results of the study obtained for lubricants.</a:t>
            </a:r>
            <a:endParaRPr lang="en-US" dirty="0"/>
          </a:p>
        </p:txBody>
      </p:sp>
      <p:sp>
        <p:nvSpPr>
          <p:cNvPr id="4" name="Segnaposto numero diapositiva 3"/>
          <p:cNvSpPr>
            <a:spLocks noGrp="1"/>
          </p:cNvSpPr>
          <p:nvPr>
            <p:ph type="sldNum" sz="quarter" idx="10"/>
          </p:nvPr>
        </p:nvSpPr>
        <p:spPr/>
        <p:txBody>
          <a:bodyPr/>
          <a:lstStyle/>
          <a:p>
            <a:fld id="{A7161144-15E2-4224-A4AC-5E859867CDB3}" type="slidenum">
              <a:rPr lang="it-IT" smtClean="0"/>
              <a:pPr/>
              <a:t>17</a:t>
            </a:fld>
            <a:endParaRPr 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dirty="0" smtClean="0"/>
              <a:t>Lubricating</a:t>
            </a:r>
            <a:r>
              <a:rPr lang="en-US" baseline="0" dirty="0" smtClean="0"/>
              <a:t> oils and greases are completely different materials from </a:t>
            </a:r>
            <a:r>
              <a:rPr lang="en-US" baseline="0" dirty="0" err="1" smtClean="0"/>
              <a:t>elastomers</a:t>
            </a:r>
            <a:r>
              <a:rPr lang="en-US" baseline="0" dirty="0" smtClean="0"/>
              <a:t>. Lubricating oils are fluids, composed mainly by a base oil and additives to improve the base oil performance. Lubricating greases are composed of a base oil and a thickener which provides a sponge structure in which the base oil is immobilized. Greases are semisolid two phase systems. The main characteristic properties to be measured against dose are: viscosity for oils and penetration for greases.</a:t>
            </a:r>
            <a:endParaRPr lang="en-US" dirty="0"/>
          </a:p>
        </p:txBody>
      </p:sp>
      <p:sp>
        <p:nvSpPr>
          <p:cNvPr id="4" name="Segnaposto numero diapositiva 3"/>
          <p:cNvSpPr>
            <a:spLocks noGrp="1"/>
          </p:cNvSpPr>
          <p:nvPr>
            <p:ph type="sldNum" sz="quarter" idx="10"/>
          </p:nvPr>
        </p:nvSpPr>
        <p:spPr/>
        <p:txBody>
          <a:bodyPr/>
          <a:lstStyle/>
          <a:p>
            <a:fld id="{A7161144-15E2-4224-A4AC-5E859867CDB3}" type="slidenum">
              <a:rPr lang="it-IT" smtClean="0"/>
              <a:pPr/>
              <a:t>18</a:t>
            </a:fld>
            <a:endParaRPr 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dirty="0" smtClean="0"/>
              <a:t>Viscosity of the oil is expected to increase</a:t>
            </a:r>
            <a:r>
              <a:rPr lang="en-US" baseline="0" dirty="0" smtClean="0"/>
              <a:t> with irradiation, due to cross linking of the polymeric content. A more complex behavior is expected for the consistency of a grease. At lower doses it is expected to soften du to damage to the thickener; at higher doses it is expected to harden due to the cross-linking of the base oil.</a:t>
            </a:r>
            <a:endParaRPr lang="en-US" dirty="0"/>
          </a:p>
        </p:txBody>
      </p:sp>
      <p:sp>
        <p:nvSpPr>
          <p:cNvPr id="4" name="Segnaposto numero diapositiva 3"/>
          <p:cNvSpPr>
            <a:spLocks noGrp="1"/>
          </p:cNvSpPr>
          <p:nvPr>
            <p:ph type="sldNum" sz="quarter" idx="10"/>
          </p:nvPr>
        </p:nvSpPr>
        <p:spPr/>
        <p:txBody>
          <a:bodyPr/>
          <a:lstStyle/>
          <a:p>
            <a:fld id="{A7161144-15E2-4224-A4AC-5E859867CDB3}" type="slidenum">
              <a:rPr lang="it-IT" smtClean="0"/>
              <a:pPr/>
              <a:t>19</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dirty="0" smtClean="0"/>
              <a:t>Let me only</a:t>
            </a:r>
            <a:r>
              <a:rPr lang="en-US" baseline="0" dirty="0" smtClean="0"/>
              <a:t> recall that the SPES project aims at the construction of a second generation ISOL facility for the production of neutron rich ion beams as well as at the realization of an interdisciplinary research center for proton and neutron beams applications. The first phase of the project, the installation of the cyclotron for the primary proton beam was already completed, whereas the second one the construction of the radioactive ion beam is under completion. On the ISOL application to production of pharmaceuticals we have heard yesterday by Dr. </a:t>
            </a:r>
            <a:r>
              <a:rPr lang="en-US" baseline="0" dirty="0" err="1" smtClean="0"/>
              <a:t>Andrighetto</a:t>
            </a:r>
            <a:r>
              <a:rPr lang="en-US" baseline="0" dirty="0" smtClean="0"/>
              <a:t>.</a:t>
            </a:r>
            <a:endParaRPr lang="en-US" dirty="0"/>
          </a:p>
        </p:txBody>
      </p:sp>
      <p:sp>
        <p:nvSpPr>
          <p:cNvPr id="4" name="Segnaposto numero diapositiva 3"/>
          <p:cNvSpPr>
            <a:spLocks noGrp="1"/>
          </p:cNvSpPr>
          <p:nvPr>
            <p:ph type="sldNum" sz="quarter" idx="10"/>
          </p:nvPr>
        </p:nvSpPr>
        <p:spPr/>
        <p:txBody>
          <a:bodyPr/>
          <a:lstStyle/>
          <a:p>
            <a:fld id="{A7161144-15E2-4224-A4AC-5E859867CDB3}" type="slidenum">
              <a:rPr lang="it-IT" smtClean="0"/>
              <a:pPr/>
              <a:t>2</a:t>
            </a:fld>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dirty="0" smtClean="0"/>
              <a:t>Different products were selected for testing in mixed fields</a:t>
            </a:r>
            <a:r>
              <a:rPr lang="en-US" baseline="0" dirty="0" smtClean="0"/>
              <a:t> matching the SPES requirements. Most of them have radiation resistance declaration by the producers, in general obtained in gamma fields only, with large uncertainties in the testing procedures. Some products are standard in use at CERN or at LNL, one product is a fluorinated grease, selected since it is hydrogen free, so more transparent in fast neutron fields.</a:t>
            </a:r>
            <a:endParaRPr lang="en-US" dirty="0"/>
          </a:p>
        </p:txBody>
      </p:sp>
      <p:sp>
        <p:nvSpPr>
          <p:cNvPr id="4" name="Segnaposto numero diapositiva 3"/>
          <p:cNvSpPr>
            <a:spLocks noGrp="1"/>
          </p:cNvSpPr>
          <p:nvPr>
            <p:ph type="sldNum" sz="quarter" idx="10"/>
          </p:nvPr>
        </p:nvSpPr>
        <p:spPr/>
        <p:txBody>
          <a:bodyPr/>
          <a:lstStyle/>
          <a:p>
            <a:fld id="{A7161144-15E2-4224-A4AC-5E859867CDB3}" type="slidenum">
              <a:rPr lang="it-IT" smtClean="0"/>
              <a:pPr/>
              <a:t>20</a:t>
            </a:fld>
            <a:endParaRPr 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dirty="0" err="1" smtClean="0"/>
              <a:t>Dosimetry</a:t>
            </a:r>
            <a:r>
              <a:rPr lang="en-US" baseline="0" dirty="0" smtClean="0"/>
              <a:t> calculations were performed with MCNPX showing, once again, that fluorinated materials are advantaged in fast neutron fields and that most dose is delivered by neutrons, whereas photon dose is independent on composition. Concerning lubrication of the main acme screw of the TIS coupling system, in 6 year foreseen activity it should absorb 4 </a:t>
            </a:r>
            <a:r>
              <a:rPr lang="en-US" baseline="0" dirty="0" err="1" smtClean="0"/>
              <a:t>MGy</a:t>
            </a:r>
            <a:r>
              <a:rPr lang="en-US" baseline="0" dirty="0" smtClean="0"/>
              <a:t> using a fluorinated grease and 24 </a:t>
            </a:r>
            <a:r>
              <a:rPr lang="en-US" baseline="0" dirty="0" err="1" smtClean="0"/>
              <a:t>Mgy</a:t>
            </a:r>
            <a:r>
              <a:rPr lang="en-US" baseline="0" dirty="0" smtClean="0"/>
              <a:t> using a standard grease.</a:t>
            </a:r>
            <a:endParaRPr lang="en-US" dirty="0"/>
          </a:p>
        </p:txBody>
      </p:sp>
      <p:sp>
        <p:nvSpPr>
          <p:cNvPr id="4" name="Segnaposto numero diapositiva 3"/>
          <p:cNvSpPr>
            <a:spLocks noGrp="1"/>
          </p:cNvSpPr>
          <p:nvPr>
            <p:ph type="sldNum" sz="quarter" idx="10"/>
          </p:nvPr>
        </p:nvSpPr>
        <p:spPr/>
        <p:txBody>
          <a:bodyPr/>
          <a:lstStyle/>
          <a:p>
            <a:fld id="{A7161144-15E2-4224-A4AC-5E859867CDB3}" type="slidenum">
              <a:rPr lang="it-IT" smtClean="0"/>
              <a:pPr/>
              <a:t>21</a:t>
            </a:fld>
            <a:endParaRPr 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dirty="0" smtClean="0"/>
              <a:t>Some preliminary tests were performed on the selected materials before designing</a:t>
            </a:r>
            <a:r>
              <a:rPr lang="en-US" baseline="0" dirty="0" smtClean="0"/>
              <a:t> the irradiation set-up and defining the irradiation and testing protocols: material composition, gas development, neutron activation analysis and residual dose to predict possible contaminations and waste production,  acid formation to predict possible ambient corrosion.</a:t>
            </a:r>
            <a:endParaRPr lang="en-US" dirty="0"/>
          </a:p>
        </p:txBody>
      </p:sp>
      <p:sp>
        <p:nvSpPr>
          <p:cNvPr id="4" name="Segnaposto numero diapositiva 3"/>
          <p:cNvSpPr>
            <a:spLocks noGrp="1"/>
          </p:cNvSpPr>
          <p:nvPr>
            <p:ph type="sldNum" sz="quarter" idx="10"/>
          </p:nvPr>
        </p:nvSpPr>
        <p:spPr/>
        <p:txBody>
          <a:bodyPr/>
          <a:lstStyle/>
          <a:p>
            <a:fld id="{A7161144-15E2-4224-A4AC-5E859867CDB3}" type="slidenum">
              <a:rPr lang="it-IT" smtClean="0"/>
              <a:pPr/>
              <a:t>22</a:t>
            </a:fld>
            <a:endParaRPr 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dirty="0" smtClean="0"/>
              <a:t>Finally a sample of the preliminary</a:t>
            </a:r>
            <a:r>
              <a:rPr lang="en-US" baseline="0" dirty="0" smtClean="0"/>
              <a:t> results obtained. Here you see the measurement of consistency of the Grizzly Grease n.1, a standard grease in use at CERN. The material is declared as resistant to radioactive radiation up to 1.2 </a:t>
            </a:r>
            <a:r>
              <a:rPr lang="en-US" baseline="0" dirty="0" err="1" smtClean="0"/>
              <a:t>MGy</a:t>
            </a:r>
            <a:r>
              <a:rPr lang="en-US" baseline="0" dirty="0" smtClean="0"/>
              <a:t>, tested with gamma rays. The consistency grade of the material is 0. It is evident that the behavior in mixed fields is completely different since the material became practically fluid already at 0.5 </a:t>
            </a:r>
            <a:r>
              <a:rPr lang="en-US" baseline="0" dirty="0" err="1" smtClean="0"/>
              <a:t>MGy</a:t>
            </a:r>
            <a:r>
              <a:rPr lang="en-US" baseline="0" dirty="0" smtClean="0"/>
              <a:t> absorbed dose. This result raises questions about definition of radiation resistance and effects of mixed fields versus gamma fields and dose rates.</a:t>
            </a:r>
            <a:endParaRPr lang="en-US" dirty="0"/>
          </a:p>
        </p:txBody>
      </p:sp>
      <p:sp>
        <p:nvSpPr>
          <p:cNvPr id="4" name="Segnaposto numero diapositiva 3"/>
          <p:cNvSpPr>
            <a:spLocks noGrp="1"/>
          </p:cNvSpPr>
          <p:nvPr>
            <p:ph type="sldNum" sz="quarter" idx="10"/>
          </p:nvPr>
        </p:nvSpPr>
        <p:spPr/>
        <p:txBody>
          <a:bodyPr/>
          <a:lstStyle/>
          <a:p>
            <a:fld id="{A7161144-15E2-4224-A4AC-5E859867CDB3}" type="slidenum">
              <a:rPr lang="it-IT" smtClean="0"/>
              <a:pPr/>
              <a:t>23</a:t>
            </a:fld>
            <a:endParaRPr 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dirty="0" smtClean="0"/>
              <a:t>In conclusion we can</a:t>
            </a:r>
            <a:r>
              <a:rPr lang="en-US" baseline="0" dirty="0" smtClean="0"/>
              <a:t> say that: the </a:t>
            </a:r>
            <a:r>
              <a:rPr lang="en-US" baseline="0" dirty="0" err="1" smtClean="0"/>
              <a:t>rad</a:t>
            </a:r>
            <a:r>
              <a:rPr lang="en-US" baseline="0" dirty="0" smtClean="0"/>
              <a:t>-hard study of elastomeric materials for the SPES project has been concluded (at least provisionally); irradiation and testing protocol for lubricating oils and greases is in progress. The first systematic results are expected by the end of the year; we plan to investigate also rheological and chemical properties of irradiate samples to have better insight in the material modifications. Finally, the Materials Group of the target Division of ESS ha recently joined the RDS_SPES project, to profit of the synergy of the common problems on </a:t>
            </a:r>
            <a:r>
              <a:rPr lang="en-US" baseline="0" smtClean="0"/>
              <a:t>non metallic materials </a:t>
            </a:r>
            <a:r>
              <a:rPr lang="en-US" baseline="0" dirty="0" smtClean="0"/>
              <a:t>radiation resistance of the two </a:t>
            </a:r>
            <a:r>
              <a:rPr lang="en-US" baseline="0" smtClean="0"/>
              <a:t>new projects.</a:t>
            </a:r>
            <a:endParaRPr lang="en-US" dirty="0"/>
          </a:p>
        </p:txBody>
      </p:sp>
      <p:sp>
        <p:nvSpPr>
          <p:cNvPr id="4" name="Segnaposto numero diapositiva 3"/>
          <p:cNvSpPr>
            <a:spLocks noGrp="1"/>
          </p:cNvSpPr>
          <p:nvPr>
            <p:ph type="sldNum" sz="quarter" idx="10"/>
          </p:nvPr>
        </p:nvSpPr>
        <p:spPr/>
        <p:txBody>
          <a:bodyPr/>
          <a:lstStyle/>
          <a:p>
            <a:fld id="{A7161144-15E2-4224-A4AC-5E859867CDB3}" type="slidenum">
              <a:rPr lang="it-IT" smtClean="0"/>
              <a:pPr/>
              <a:t>24</a:t>
            </a:fld>
            <a:endParaRPr 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dirty="0" smtClean="0"/>
              <a:t>Here</a:t>
            </a:r>
            <a:r>
              <a:rPr lang="en-US" baseline="0" dirty="0" smtClean="0"/>
              <a:t> an aerial view of the laboratory building with the new building devoted to the SPES project, which is connected with the other laboratory facilities. On the to of the building the hole by which the cyclotron was lowered in the building.</a:t>
            </a:r>
            <a:endParaRPr lang="en-US" dirty="0"/>
          </a:p>
        </p:txBody>
      </p:sp>
      <p:sp>
        <p:nvSpPr>
          <p:cNvPr id="4" name="Segnaposto numero diapositiva 3"/>
          <p:cNvSpPr>
            <a:spLocks noGrp="1"/>
          </p:cNvSpPr>
          <p:nvPr>
            <p:ph type="sldNum" sz="quarter" idx="10"/>
          </p:nvPr>
        </p:nvSpPr>
        <p:spPr/>
        <p:txBody>
          <a:bodyPr/>
          <a:lstStyle/>
          <a:p>
            <a:fld id="{A7161144-15E2-4224-A4AC-5E859867CDB3}" type="slidenum">
              <a:rPr lang="it-IT" smtClean="0"/>
              <a:pPr/>
              <a:t>26</a:t>
            </a:fld>
            <a:endParaRPr 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Consistency is the</a:t>
            </a:r>
            <a:r>
              <a:rPr lang="it-IT" baseline="0" dirty="0" smtClean="0"/>
              <a:t> main quantity to characterize greases, according to std proofs (ASTM) and to the producers datasheet</a:t>
            </a:r>
          </a:p>
          <a:p>
            <a:r>
              <a:rPr lang="it-IT" baseline="0" dirty="0" smtClean="0"/>
              <a:t>The test </a:t>
            </a:r>
            <a:r>
              <a:rPr lang="it-IT" baseline="0" dirty="0" err="1" smtClean="0"/>
              <a:t>associated</a:t>
            </a:r>
            <a:r>
              <a:rPr lang="it-IT" baseline="0" dirty="0" smtClean="0"/>
              <a:t> </a:t>
            </a:r>
            <a:r>
              <a:rPr lang="it-IT" baseline="0" dirty="0" err="1" smtClean="0"/>
              <a:t>consist</a:t>
            </a:r>
            <a:r>
              <a:rPr lang="it-IT" baseline="0" dirty="0" smtClean="0"/>
              <a:t> in </a:t>
            </a:r>
            <a:r>
              <a:rPr lang="it-IT" baseline="0" dirty="0" err="1" smtClean="0"/>
              <a:t>evaluating</a:t>
            </a:r>
            <a:r>
              <a:rPr lang="it-IT" baseline="0" dirty="0" smtClean="0"/>
              <a:t> the </a:t>
            </a:r>
            <a:r>
              <a:rPr lang="it-IT" baseline="0" dirty="0" err="1" smtClean="0"/>
              <a:t>penetration</a:t>
            </a:r>
            <a:r>
              <a:rPr lang="it-IT" baseline="0" dirty="0" smtClean="0"/>
              <a:t> of a </a:t>
            </a:r>
            <a:r>
              <a:rPr lang="it-IT" baseline="0" dirty="0" err="1" smtClean="0"/>
              <a:t>cone</a:t>
            </a:r>
            <a:r>
              <a:rPr lang="it-IT" baseline="0" dirty="0" smtClean="0"/>
              <a:t> in free </a:t>
            </a:r>
            <a:r>
              <a:rPr lang="it-IT" baseline="0" dirty="0" err="1" smtClean="0"/>
              <a:t>fall</a:t>
            </a:r>
            <a:r>
              <a:rPr lang="it-IT" baseline="0" dirty="0" smtClean="0"/>
              <a:t> </a:t>
            </a:r>
            <a:r>
              <a:rPr lang="it-IT" baseline="0" dirty="0" err="1" smtClean="0"/>
              <a:t>into</a:t>
            </a:r>
            <a:r>
              <a:rPr lang="it-IT" baseline="0" dirty="0" smtClean="0"/>
              <a:t> a </a:t>
            </a:r>
            <a:r>
              <a:rPr lang="it-IT" baseline="0" dirty="0" err="1" smtClean="0"/>
              <a:t>determined</a:t>
            </a:r>
            <a:r>
              <a:rPr lang="it-IT" baseline="0" dirty="0" smtClean="0"/>
              <a:t> </a:t>
            </a:r>
            <a:r>
              <a:rPr lang="it-IT" baseline="0" dirty="0" err="1" smtClean="0"/>
              <a:t>grease</a:t>
            </a:r>
            <a:r>
              <a:rPr lang="it-IT" baseline="0" dirty="0" smtClean="0"/>
              <a:t> </a:t>
            </a:r>
            <a:r>
              <a:rPr lang="it-IT" baseline="0" dirty="0" err="1" smtClean="0"/>
              <a:t>amount</a:t>
            </a:r>
            <a:r>
              <a:rPr lang="it-IT" baseline="0" dirty="0" smtClean="0"/>
              <a:t>. </a:t>
            </a:r>
          </a:p>
          <a:p>
            <a:r>
              <a:rPr lang="it-IT" baseline="0" dirty="0" smtClean="0"/>
              <a:t>The penetration is evaluated in tenths of mm.</a:t>
            </a:r>
          </a:p>
          <a:p>
            <a:r>
              <a:rPr lang="it-IT" baseline="0" dirty="0" smtClean="0"/>
              <a:t>The values of worked penetration can be converted in the NLGI scale, that describes consistency according to some measured ranges. </a:t>
            </a:r>
          </a:p>
          <a:p>
            <a:endParaRPr lang="it-IT" baseline="0" dirty="0" smtClean="0"/>
          </a:p>
          <a:p>
            <a:r>
              <a:rPr lang="it-IT" baseline="0" dirty="0" smtClean="0"/>
              <a:t>A </a:t>
            </a:r>
            <a:r>
              <a:rPr lang="it-IT" baseline="0" dirty="0" err="1" smtClean="0"/>
              <a:t>penetrometer</a:t>
            </a:r>
            <a:r>
              <a:rPr lang="it-IT" baseline="0" dirty="0" smtClean="0"/>
              <a:t> </a:t>
            </a:r>
            <a:r>
              <a:rPr lang="it-IT" baseline="0" dirty="0" err="1" smtClean="0"/>
              <a:t>has</a:t>
            </a:r>
            <a:r>
              <a:rPr lang="it-IT" baseline="0" dirty="0" smtClean="0"/>
              <a:t> </a:t>
            </a:r>
            <a:r>
              <a:rPr lang="it-IT" baseline="0" dirty="0" err="1" smtClean="0"/>
              <a:t>been</a:t>
            </a:r>
            <a:r>
              <a:rPr lang="it-IT" baseline="0" dirty="0" smtClean="0"/>
              <a:t> </a:t>
            </a:r>
            <a:r>
              <a:rPr lang="it-IT" baseline="0" dirty="0" err="1" smtClean="0"/>
              <a:t>purchased</a:t>
            </a:r>
            <a:r>
              <a:rPr lang="it-IT" baseline="0" dirty="0" smtClean="0"/>
              <a:t> by the SPES </a:t>
            </a:r>
            <a:r>
              <a:rPr lang="it-IT" baseline="0" dirty="0" err="1" smtClean="0"/>
              <a:t>project</a:t>
            </a:r>
            <a:r>
              <a:rPr lang="it-IT" baseline="0" dirty="0" smtClean="0"/>
              <a:t> for the </a:t>
            </a:r>
            <a:r>
              <a:rPr lang="it-IT" baseline="0" dirty="0" err="1" smtClean="0"/>
              <a:t>study</a:t>
            </a:r>
            <a:r>
              <a:rPr lang="it-IT" baseline="0" dirty="0" smtClean="0"/>
              <a:t>. </a:t>
            </a:r>
            <a:r>
              <a:rPr lang="it-IT" baseline="0" dirty="0" err="1" smtClean="0"/>
              <a:t>We</a:t>
            </a:r>
            <a:r>
              <a:rPr lang="it-IT" baseline="0" dirty="0" smtClean="0"/>
              <a:t> are </a:t>
            </a:r>
            <a:r>
              <a:rPr lang="it-IT" baseline="0" dirty="0" err="1" smtClean="0"/>
              <a:t>waiting</a:t>
            </a:r>
            <a:r>
              <a:rPr lang="it-IT" baseline="0" dirty="0" smtClean="0"/>
              <a:t> to </a:t>
            </a:r>
            <a:r>
              <a:rPr lang="it-IT" baseline="0" dirty="0" err="1" smtClean="0"/>
              <a:t>receive</a:t>
            </a:r>
            <a:r>
              <a:rPr lang="it-IT" baseline="0" dirty="0" smtClean="0"/>
              <a:t> </a:t>
            </a:r>
            <a:r>
              <a:rPr lang="it-IT" baseline="0" dirty="0" err="1" smtClean="0"/>
              <a:t>it</a:t>
            </a:r>
            <a:r>
              <a:rPr lang="it-IT" baseline="0" dirty="0" smtClean="0"/>
              <a:t>. </a:t>
            </a:r>
            <a:endParaRPr lang="it-IT" dirty="0"/>
          </a:p>
        </p:txBody>
      </p:sp>
      <p:sp>
        <p:nvSpPr>
          <p:cNvPr id="4" name="Segnaposto piè di pagina 3"/>
          <p:cNvSpPr>
            <a:spLocks noGrp="1"/>
          </p:cNvSpPr>
          <p:nvPr>
            <p:ph type="ftr" sz="quarter" idx="10"/>
          </p:nvPr>
        </p:nvSpPr>
        <p:spPr/>
        <p:txBody>
          <a:bodyPr/>
          <a:lstStyle/>
          <a:p>
            <a:endParaRPr lang="it-IT"/>
          </a:p>
        </p:txBody>
      </p:sp>
      <p:sp>
        <p:nvSpPr>
          <p:cNvPr id="5" name="Segnaposto numero diapositiva 4"/>
          <p:cNvSpPr>
            <a:spLocks noGrp="1"/>
          </p:cNvSpPr>
          <p:nvPr>
            <p:ph type="sldNum" sz="quarter" idx="11"/>
          </p:nvPr>
        </p:nvSpPr>
        <p:spPr/>
        <p:txBody>
          <a:bodyPr/>
          <a:lstStyle/>
          <a:p>
            <a:fld id="{06251A38-E22D-432E-9FDA-1F8242ACBF44}" type="slidenum">
              <a:rPr lang="it-IT" smtClean="0"/>
              <a:pPr/>
              <a:t>37</a:t>
            </a:fld>
            <a:endParaRPr lang="it-IT"/>
          </a:p>
        </p:txBody>
      </p:sp>
    </p:spTree>
    <p:extLst>
      <p:ext uri="{BB962C8B-B14F-4D97-AF65-F5344CB8AC3E}">
        <p14:creationId xmlns:p14="http://schemas.microsoft.com/office/powerpoint/2010/main" xmlns="" val="12118176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baseline="0" dirty="0" smtClean="0"/>
              <a:t>I would like to show you some of the results that can be </a:t>
            </a:r>
            <a:r>
              <a:rPr lang="en-US" baseline="0" dirty="0" err="1" smtClean="0"/>
              <a:t>acheved</a:t>
            </a:r>
            <a:r>
              <a:rPr lang="en-US" baseline="0" dirty="0" smtClean="0"/>
              <a:t> with the cone-plate, because they are incredibly rich. </a:t>
            </a:r>
          </a:p>
          <a:p>
            <a:endParaRPr lang="en-US" baseline="0" dirty="0" smtClean="0"/>
          </a:p>
          <a:p>
            <a:r>
              <a:rPr lang="en-US" baseline="0" dirty="0" smtClean="0"/>
              <a:t>In this first measurement, we applied a constant share rate of 50 </a:t>
            </a:r>
            <a:r>
              <a:rPr lang="en-US" baseline="0" dirty="0" err="1" smtClean="0"/>
              <a:t>rads</a:t>
            </a:r>
            <a:r>
              <a:rPr lang="en-US" baseline="0" dirty="0" smtClean="0"/>
              <a:t>/s and we measure the viscosity for 5 minutes. </a:t>
            </a:r>
          </a:p>
          <a:p>
            <a:r>
              <a:rPr lang="en-US" baseline="0" dirty="0" smtClean="0"/>
              <a:t>What we can see is that the shear rate, indicating the resistance of the material to the applied rate, decreases with time. This is a typical expected </a:t>
            </a:r>
            <a:r>
              <a:rPr lang="en-US" baseline="0" dirty="0" err="1" smtClean="0"/>
              <a:t>behaviour</a:t>
            </a:r>
            <a:r>
              <a:rPr lang="en-US" baseline="0" dirty="0" smtClean="0"/>
              <a:t> for greases, because during operation they need to lower their resistance and lubricate the instrumentation. During the test, the material change from “</a:t>
            </a:r>
            <a:r>
              <a:rPr lang="en-US" baseline="0" dirty="0" err="1" smtClean="0"/>
              <a:t>unworked</a:t>
            </a:r>
            <a:r>
              <a:rPr lang="en-US" baseline="0" dirty="0" smtClean="0"/>
              <a:t> state” to a sort of manipulated rate. </a:t>
            </a:r>
          </a:p>
          <a:p>
            <a:endParaRPr lang="en-US" baseline="0" dirty="0" smtClean="0"/>
          </a:p>
          <a:p>
            <a:r>
              <a:rPr lang="en-US" baseline="0" dirty="0" smtClean="0"/>
              <a:t>I want to highlight that this measurement is excellent and that the rheological properties of a grease are highly dependent on the manipulation history of the material </a:t>
            </a:r>
            <a:r>
              <a:rPr lang="en-US" baseline="0" dirty="0" err="1" smtClean="0"/>
              <a:t>itsel</a:t>
            </a:r>
            <a:r>
              <a:rPr lang="en-US" baseline="0" dirty="0" smtClean="0"/>
              <a:t>. </a:t>
            </a:r>
          </a:p>
          <a:p>
            <a:endParaRPr lang="en-US" baseline="0" dirty="0" smtClean="0"/>
          </a:p>
          <a:p>
            <a:endParaRPr lang="en-US" baseline="0" dirty="0" smtClean="0"/>
          </a:p>
          <a:p>
            <a:endParaRPr lang="en-US" baseline="0" dirty="0" smtClean="0"/>
          </a:p>
        </p:txBody>
      </p:sp>
      <p:sp>
        <p:nvSpPr>
          <p:cNvPr id="4" name="Segnaposto numero diapositiva 3"/>
          <p:cNvSpPr>
            <a:spLocks noGrp="1"/>
          </p:cNvSpPr>
          <p:nvPr>
            <p:ph type="sldNum" sz="quarter" idx="10"/>
          </p:nvPr>
        </p:nvSpPr>
        <p:spPr/>
        <p:txBody>
          <a:bodyPr/>
          <a:lstStyle/>
          <a:p>
            <a:fld id="{A7161144-15E2-4224-A4AC-5E859867CDB3}" type="slidenum">
              <a:rPr lang="it-IT" smtClean="0"/>
              <a:pPr/>
              <a:t>38</a:t>
            </a:fld>
            <a:endParaRPr lang="it-IT"/>
          </a:p>
        </p:txBody>
      </p:sp>
    </p:spTree>
    <p:extLst>
      <p:ext uri="{BB962C8B-B14F-4D97-AF65-F5344CB8AC3E}">
        <p14:creationId xmlns="" xmlns:p14="http://schemas.microsoft.com/office/powerpoint/2010/main" val="3750974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baseline="0" dirty="0" smtClean="0"/>
              <a:t>I performed another test changing the share rate input. </a:t>
            </a:r>
          </a:p>
          <a:p>
            <a:r>
              <a:rPr lang="en-US" baseline="0" dirty="0" smtClean="0"/>
              <a:t>In this case, the test lasted 10 minutes, with a double share rate slope. The </a:t>
            </a:r>
            <a:r>
              <a:rPr lang="en-US" baseline="0" dirty="0" err="1" smtClean="0"/>
              <a:t>sr</a:t>
            </a:r>
            <a:r>
              <a:rPr lang="en-US" baseline="0" dirty="0" smtClean="0"/>
              <a:t> started from zero and increased in 5 min up to 50 </a:t>
            </a:r>
            <a:r>
              <a:rPr lang="en-US" baseline="0" dirty="0" err="1" smtClean="0"/>
              <a:t>rad</a:t>
            </a:r>
            <a:r>
              <a:rPr lang="en-US" baseline="0" dirty="0" smtClean="0"/>
              <a:t>/s. In the following 5 minutes it decreased the same way. </a:t>
            </a:r>
          </a:p>
          <a:p>
            <a:r>
              <a:rPr lang="en-US" baseline="0" dirty="0" smtClean="0"/>
              <a:t>In case of a </a:t>
            </a:r>
            <a:r>
              <a:rPr lang="en-US" baseline="0" dirty="0" err="1" smtClean="0"/>
              <a:t>newtonian</a:t>
            </a:r>
            <a:r>
              <a:rPr lang="en-US" baseline="0" dirty="0" smtClean="0"/>
              <a:t> fluid, the viscosity does not depend on the share rate, so we would see a constant. </a:t>
            </a:r>
          </a:p>
          <a:p>
            <a:r>
              <a:rPr lang="en-US" baseline="0" dirty="0" smtClean="0"/>
              <a:t>As expected, for greases the viscosity decreases at higher dose rate. </a:t>
            </a:r>
          </a:p>
          <a:p>
            <a:endParaRPr lang="en-US" baseline="0" dirty="0" smtClean="0"/>
          </a:p>
          <a:p>
            <a:r>
              <a:rPr lang="en-US" baseline="0" dirty="0" smtClean="0"/>
              <a:t>As a consequence, this test highlight that the rheological properties of greases are highly history dependent and exhibit highly non-</a:t>
            </a:r>
            <a:r>
              <a:rPr lang="en-US" baseline="0" dirty="0" err="1" smtClean="0"/>
              <a:t>newtonian</a:t>
            </a:r>
            <a:r>
              <a:rPr lang="en-US" baseline="0" dirty="0" smtClean="0"/>
              <a:t> </a:t>
            </a:r>
            <a:r>
              <a:rPr lang="en-US" baseline="0" dirty="0" err="1" smtClean="0"/>
              <a:t>behaviours</a:t>
            </a:r>
            <a:r>
              <a:rPr lang="en-US" baseline="0" dirty="0" smtClean="0"/>
              <a:t>. </a:t>
            </a:r>
          </a:p>
        </p:txBody>
      </p:sp>
      <p:sp>
        <p:nvSpPr>
          <p:cNvPr id="4" name="Segnaposto numero diapositiva 3"/>
          <p:cNvSpPr>
            <a:spLocks noGrp="1"/>
          </p:cNvSpPr>
          <p:nvPr>
            <p:ph type="sldNum" sz="quarter" idx="10"/>
          </p:nvPr>
        </p:nvSpPr>
        <p:spPr/>
        <p:txBody>
          <a:bodyPr/>
          <a:lstStyle/>
          <a:p>
            <a:fld id="{A7161144-15E2-4224-A4AC-5E859867CDB3}" type="slidenum">
              <a:rPr lang="it-IT" smtClean="0"/>
              <a:pPr/>
              <a:t>39</a:t>
            </a:fld>
            <a:endParaRPr lang="it-IT"/>
          </a:p>
        </p:txBody>
      </p:sp>
    </p:spTree>
    <p:extLst>
      <p:ext uri="{BB962C8B-B14F-4D97-AF65-F5344CB8AC3E}">
        <p14:creationId xmlns="" xmlns:p14="http://schemas.microsoft.com/office/powerpoint/2010/main" val="37509741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t-IT" dirty="0" smtClean="0"/>
              <a:t>The first kind</a:t>
            </a:r>
            <a:r>
              <a:rPr lang="it-IT" baseline="0" dirty="0" smtClean="0"/>
              <a:t> of irradiation set-up was realized using a 20 mL standard plastic syringe. A customized piston was realized in cooperation with the group of Industrial and Technical design of this University.</a:t>
            </a:r>
          </a:p>
          <a:p>
            <a:r>
              <a:rPr lang="it-IT" baseline="0" dirty="0" smtClean="0"/>
              <a:t>The piston can work in 2 different ways: can let the air pass through it or can be totally sealed. This way, the piston can be removed more easily. The syringe is irradiated without the piston. </a:t>
            </a:r>
          </a:p>
          <a:p>
            <a:r>
              <a:rPr lang="it-IT" baseline="0" dirty="0" smtClean="0"/>
              <a:t>The tip of the syringe is welded to avoid the risk of grease dropping or overflow. The tap is perforated to allow gas evolution. </a:t>
            </a:r>
          </a:p>
          <a:p>
            <a:endParaRPr lang="it-IT" baseline="0" dirty="0" smtClean="0"/>
          </a:p>
          <a:p>
            <a:r>
              <a:rPr lang="it-IT" baseline="0" dirty="0" smtClean="0"/>
              <a:t>As a first test, we tried to irradiate 14mL of material, but the conditions of the set-up were critical (more details in the following slides). </a:t>
            </a:r>
          </a:p>
          <a:p>
            <a:r>
              <a:rPr lang="it-IT" baseline="0" dirty="0" smtClean="0"/>
              <a:t>8 ml of grease can be accepted as limit not to damage the experimental set-up</a:t>
            </a:r>
          </a:p>
          <a:p>
            <a:endParaRPr lang="it-IT" baseline="0" dirty="0" smtClean="0"/>
          </a:p>
          <a:p>
            <a:r>
              <a:rPr lang="it-IT" baseline="0" dirty="0" smtClean="0"/>
              <a:t>As a conclusion, this set-up allow an easy and efficient handling of the grease, it has a very low cost and it is disposable. </a:t>
            </a:r>
            <a:endParaRPr lang="it-IT" dirty="0"/>
          </a:p>
        </p:txBody>
      </p:sp>
      <p:sp>
        <p:nvSpPr>
          <p:cNvPr id="4" name="Footer Placeholder 3"/>
          <p:cNvSpPr>
            <a:spLocks noGrp="1"/>
          </p:cNvSpPr>
          <p:nvPr>
            <p:ph type="ftr" sz="quarter" idx="10"/>
          </p:nvPr>
        </p:nvSpPr>
        <p:spPr/>
        <p:txBody>
          <a:bodyPr/>
          <a:lstStyle/>
          <a:p>
            <a:endParaRPr lang="it-IT"/>
          </a:p>
        </p:txBody>
      </p:sp>
      <p:sp>
        <p:nvSpPr>
          <p:cNvPr id="5" name="Slide Number Placeholder 4"/>
          <p:cNvSpPr>
            <a:spLocks noGrp="1"/>
          </p:cNvSpPr>
          <p:nvPr>
            <p:ph type="sldNum" sz="quarter" idx="11"/>
          </p:nvPr>
        </p:nvSpPr>
        <p:spPr/>
        <p:txBody>
          <a:bodyPr/>
          <a:lstStyle/>
          <a:p>
            <a:fld id="{06251A38-E22D-432E-9FDA-1F8242ACBF44}" type="slidenum">
              <a:rPr lang="it-IT" smtClean="0"/>
              <a:pPr/>
              <a:t>40</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dirty="0" smtClean="0"/>
              <a:t>The heart of the project</a:t>
            </a:r>
            <a:r>
              <a:rPr lang="en-US" baseline="0" dirty="0" smtClean="0"/>
              <a:t> is the radioactive ion beam production system, the so called </a:t>
            </a:r>
            <a:r>
              <a:rPr lang="en-US" baseline="0" dirty="0" err="1" smtClean="0"/>
              <a:t>Front_End</a:t>
            </a:r>
            <a:r>
              <a:rPr lang="en-US" baseline="0" dirty="0" smtClean="0"/>
              <a:t>. The radioactive species are produced with ISOL technique by a primary proton beam which impinges on an uranium target producing fission. Fission products are transferred, ionized and pre accelerated to form Radioactive Ion beams. The target &amp; Ion Source system is submitted to so intense thermo mechanical and radiation stresses that must be substituted every 30 days.</a:t>
            </a:r>
            <a:endParaRPr lang="en-US" dirty="0"/>
          </a:p>
        </p:txBody>
      </p:sp>
      <p:sp>
        <p:nvSpPr>
          <p:cNvPr id="4" name="Segnaposto numero diapositiva 3"/>
          <p:cNvSpPr>
            <a:spLocks noGrp="1"/>
          </p:cNvSpPr>
          <p:nvPr>
            <p:ph type="sldNum" sz="quarter" idx="10"/>
          </p:nvPr>
        </p:nvSpPr>
        <p:spPr/>
        <p:txBody>
          <a:bodyPr/>
          <a:lstStyle/>
          <a:p>
            <a:fld id="{A7161144-15E2-4224-A4AC-5E859867CDB3}" type="slidenum">
              <a:rPr lang="it-IT" smtClean="0"/>
              <a:pPr/>
              <a:t>3</a:t>
            </a:fld>
            <a:endParaRPr 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t-IT" dirty="0" smtClean="0"/>
              <a:t>A</a:t>
            </a:r>
            <a:r>
              <a:rPr lang="it-IT" baseline="0" dirty="0" smtClean="0"/>
              <a:t> second kind of set-up was developed. In this case, the grease is placed in the corner of a plastic bag that is folded and place into the aluminum cartridge you saw before. To transfer the grease to the instrument you can easily make a hole in the corner of the bag and push. </a:t>
            </a:r>
          </a:p>
          <a:p>
            <a:endParaRPr lang="it-IT" baseline="0" dirty="0" smtClean="0"/>
          </a:p>
          <a:p>
            <a:r>
              <a:rPr lang="it-IT" baseline="0" dirty="0" smtClean="0"/>
              <a:t>Both the set-up are now working and it is possible to perform one worked consistency measurement with 8mL of material</a:t>
            </a:r>
          </a:p>
          <a:p>
            <a:endParaRPr lang="it-IT" dirty="0"/>
          </a:p>
        </p:txBody>
      </p:sp>
      <p:sp>
        <p:nvSpPr>
          <p:cNvPr id="4" name="Footer Placeholder 3"/>
          <p:cNvSpPr>
            <a:spLocks noGrp="1"/>
          </p:cNvSpPr>
          <p:nvPr>
            <p:ph type="ftr" sz="quarter" idx="10"/>
          </p:nvPr>
        </p:nvSpPr>
        <p:spPr/>
        <p:txBody>
          <a:bodyPr/>
          <a:lstStyle/>
          <a:p>
            <a:endParaRPr lang="it-IT"/>
          </a:p>
        </p:txBody>
      </p:sp>
      <p:sp>
        <p:nvSpPr>
          <p:cNvPr id="5" name="Slide Number Placeholder 4"/>
          <p:cNvSpPr>
            <a:spLocks noGrp="1"/>
          </p:cNvSpPr>
          <p:nvPr>
            <p:ph type="sldNum" sz="quarter" idx="11"/>
          </p:nvPr>
        </p:nvSpPr>
        <p:spPr/>
        <p:txBody>
          <a:bodyPr/>
          <a:lstStyle/>
          <a:p>
            <a:fld id="{06251A38-E22D-432E-9FDA-1F8242ACBF44}" type="slidenum">
              <a:rPr lang="it-IT" smtClean="0"/>
              <a:pPr/>
              <a:t>41</a:t>
            </a:fld>
            <a:endParaRPr 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t-IT" dirty="0" smtClean="0"/>
              <a:t>The effect</a:t>
            </a:r>
            <a:r>
              <a:rPr lang="it-IT" baseline="0" dirty="0" smtClean="0"/>
              <a:t>s of radiations were extreme. </a:t>
            </a:r>
          </a:p>
          <a:p>
            <a:r>
              <a:rPr lang="it-IT" baseline="0" dirty="0" smtClean="0"/>
              <a:t>The set-up needed to be updated and, in particular, the grease amount to be irradiated needed to be reduced. </a:t>
            </a:r>
            <a:endParaRPr lang="it-IT" dirty="0"/>
          </a:p>
        </p:txBody>
      </p:sp>
      <p:sp>
        <p:nvSpPr>
          <p:cNvPr id="4" name="Footer Placeholder 3"/>
          <p:cNvSpPr>
            <a:spLocks noGrp="1"/>
          </p:cNvSpPr>
          <p:nvPr>
            <p:ph type="ftr" sz="quarter" idx="10"/>
          </p:nvPr>
        </p:nvSpPr>
        <p:spPr/>
        <p:txBody>
          <a:bodyPr/>
          <a:lstStyle/>
          <a:p>
            <a:endParaRPr lang="it-IT"/>
          </a:p>
        </p:txBody>
      </p:sp>
      <p:sp>
        <p:nvSpPr>
          <p:cNvPr id="5" name="Slide Number Placeholder 4"/>
          <p:cNvSpPr>
            <a:spLocks noGrp="1"/>
          </p:cNvSpPr>
          <p:nvPr>
            <p:ph type="sldNum" sz="quarter" idx="11"/>
          </p:nvPr>
        </p:nvSpPr>
        <p:spPr/>
        <p:txBody>
          <a:bodyPr/>
          <a:lstStyle/>
          <a:p>
            <a:fld id="{06251A38-E22D-432E-9FDA-1F8242ACBF44}" type="slidenum">
              <a:rPr lang="it-IT" smtClean="0"/>
              <a:pPr/>
              <a:t>42</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dirty="0" smtClean="0"/>
              <a:t>Here</a:t>
            </a:r>
            <a:r>
              <a:rPr lang="en-US" baseline="0" dirty="0" smtClean="0"/>
              <a:t> is a cross section of the Target Chamber with the segmented Uranium Target where fission occurs at a rate of 10^13 fission/s. All the complex is so submitted to intense neutron and gamma fields as in the interior of a nuclear reactor. Activation of the components allows only automatic handling to be performed.</a:t>
            </a:r>
            <a:endParaRPr lang="en-US" dirty="0"/>
          </a:p>
        </p:txBody>
      </p:sp>
      <p:sp>
        <p:nvSpPr>
          <p:cNvPr id="4" name="Segnaposto numero diapositiva 3"/>
          <p:cNvSpPr>
            <a:spLocks noGrp="1"/>
          </p:cNvSpPr>
          <p:nvPr>
            <p:ph type="sldNum" sz="quarter" idx="10"/>
          </p:nvPr>
        </p:nvSpPr>
        <p:spPr/>
        <p:txBody>
          <a:bodyPr/>
          <a:lstStyle/>
          <a:p>
            <a:fld id="{A7161144-15E2-4224-A4AC-5E859867CDB3}" type="slidenum">
              <a:rPr lang="it-IT" smtClean="0"/>
              <a:pPr/>
              <a:t>4</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dirty="0" smtClean="0"/>
              <a:t>Here</a:t>
            </a:r>
            <a:r>
              <a:rPr lang="en-US" baseline="0" dirty="0" smtClean="0"/>
              <a:t> same pictures of the segmented Uranium target and of the Target Chamber components.</a:t>
            </a:r>
            <a:endParaRPr lang="en-US" dirty="0"/>
          </a:p>
        </p:txBody>
      </p:sp>
      <p:sp>
        <p:nvSpPr>
          <p:cNvPr id="4" name="Segnaposto numero diapositiva 3"/>
          <p:cNvSpPr>
            <a:spLocks noGrp="1"/>
          </p:cNvSpPr>
          <p:nvPr>
            <p:ph type="sldNum" sz="quarter" idx="10"/>
          </p:nvPr>
        </p:nvSpPr>
        <p:spPr/>
        <p:txBody>
          <a:bodyPr/>
          <a:lstStyle/>
          <a:p>
            <a:fld id="{A7161144-15E2-4224-A4AC-5E859867CDB3}" type="slidenum">
              <a:rPr lang="it-IT" smtClean="0"/>
              <a:pPr/>
              <a:t>5</a:t>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dirty="0" smtClean="0"/>
              <a:t>Several</a:t>
            </a:r>
            <a:r>
              <a:rPr lang="en-US" baseline="0" dirty="0" smtClean="0"/>
              <a:t> material and components used in the construction of the Front-End are be sensitive to radiation damage, mainly polymeric materials, from elastomeric joints to plastic insulators, to lubricants, to optical fibers. It is mandatory that the different materials do not fail under radiation damage to prevent failure of the entire system. We concentrate first on elastomeric materials for the construction of O-rings and on lubricants.</a:t>
            </a:r>
            <a:endParaRPr lang="en-US" dirty="0"/>
          </a:p>
        </p:txBody>
      </p:sp>
      <p:sp>
        <p:nvSpPr>
          <p:cNvPr id="4" name="Segnaposto numero diapositiva 3"/>
          <p:cNvSpPr>
            <a:spLocks noGrp="1"/>
          </p:cNvSpPr>
          <p:nvPr>
            <p:ph type="sldNum" sz="quarter" idx="10"/>
          </p:nvPr>
        </p:nvSpPr>
        <p:spPr/>
        <p:txBody>
          <a:bodyPr/>
          <a:lstStyle/>
          <a:p>
            <a:fld id="{A7161144-15E2-4224-A4AC-5E859867CDB3}" type="slidenum">
              <a:rPr lang="it-IT" smtClean="0"/>
              <a:pPr/>
              <a:t>6</a:t>
            </a:fld>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dirty="0" smtClean="0"/>
              <a:t>Damage</a:t>
            </a:r>
            <a:r>
              <a:rPr lang="en-US" baseline="0" dirty="0" smtClean="0"/>
              <a:t> of materials by radiation is a long-know technological problem in application to space science, nuclear reactor technology and accelerator construction.  As great wealth of studies have been produces in last decades. In accelerator technology and nuclear physics research the CERN Yellow reports are still the main reference, together with the information on radiation resistance of materials by the producers, when available.</a:t>
            </a:r>
            <a:endParaRPr lang="en-US" dirty="0"/>
          </a:p>
        </p:txBody>
      </p:sp>
      <p:sp>
        <p:nvSpPr>
          <p:cNvPr id="4" name="Segnaposto numero diapositiva 3"/>
          <p:cNvSpPr>
            <a:spLocks noGrp="1"/>
          </p:cNvSpPr>
          <p:nvPr>
            <p:ph type="sldNum" sz="quarter" idx="10"/>
          </p:nvPr>
        </p:nvSpPr>
        <p:spPr/>
        <p:txBody>
          <a:bodyPr/>
          <a:lstStyle/>
          <a:p>
            <a:fld id="{A7161144-15E2-4224-A4AC-5E859867CDB3}" type="slidenum">
              <a:rPr lang="it-IT" smtClean="0"/>
              <a:pPr/>
              <a:t>7</a:t>
            </a:fld>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dirty="0" smtClean="0"/>
              <a:t>However</a:t>
            </a:r>
            <a:r>
              <a:rPr lang="en-US" baseline="0" dirty="0" smtClean="0"/>
              <a:t> there are reasons to motivate a new </a:t>
            </a:r>
            <a:r>
              <a:rPr lang="en-US" baseline="0" dirty="0" err="1" smtClean="0"/>
              <a:t>rad</a:t>
            </a:r>
            <a:r>
              <a:rPr lang="en-US" baseline="0" dirty="0" smtClean="0"/>
              <a:t>-hard study for the construction of SPES. Data in the CERN report and in the literature are abundant but often obsolescent; in general </a:t>
            </a:r>
            <a:r>
              <a:rPr lang="en-US" baseline="0" dirty="0" err="1" smtClean="0"/>
              <a:t>rad</a:t>
            </a:r>
            <a:r>
              <a:rPr lang="en-US" baseline="0" dirty="0" smtClean="0"/>
              <a:t>-hard data are obtained only with gamma fields, whereas data with mixed fields are scarce; there are in general large uncertainties in </a:t>
            </a:r>
            <a:r>
              <a:rPr lang="en-US" baseline="0" dirty="0" err="1" smtClean="0"/>
              <a:t>rad</a:t>
            </a:r>
            <a:r>
              <a:rPr lang="en-US" baseline="0" dirty="0" smtClean="0"/>
              <a:t>-hard data provided by the suppliers and end points of materials are poorly defined. For a new project we need to study the behavior of specific materials and products available on the market in the appropriate radiation fields for the specific application.</a:t>
            </a:r>
            <a:endParaRPr lang="en-US" dirty="0"/>
          </a:p>
        </p:txBody>
      </p:sp>
      <p:sp>
        <p:nvSpPr>
          <p:cNvPr id="4" name="Segnaposto numero diapositiva 3"/>
          <p:cNvSpPr>
            <a:spLocks noGrp="1"/>
          </p:cNvSpPr>
          <p:nvPr>
            <p:ph type="sldNum" sz="quarter" idx="10"/>
          </p:nvPr>
        </p:nvSpPr>
        <p:spPr/>
        <p:txBody>
          <a:bodyPr/>
          <a:lstStyle/>
          <a:p>
            <a:fld id="{A7161144-15E2-4224-A4AC-5E859867CDB3}" type="slidenum">
              <a:rPr lang="it-IT" smtClean="0"/>
              <a:pPr/>
              <a:t>8</a:t>
            </a:fld>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dirty="0" smtClean="0"/>
              <a:t>Let</a:t>
            </a:r>
            <a:r>
              <a:rPr lang="en-US" baseline="0" dirty="0" smtClean="0"/>
              <a:t> me report a sample of the results on elastomeric materials for O-ring construction.</a:t>
            </a:r>
            <a:endParaRPr lang="en-US" dirty="0"/>
          </a:p>
        </p:txBody>
      </p:sp>
      <p:sp>
        <p:nvSpPr>
          <p:cNvPr id="4" name="Segnaposto numero diapositiva 3"/>
          <p:cNvSpPr>
            <a:spLocks noGrp="1"/>
          </p:cNvSpPr>
          <p:nvPr>
            <p:ph type="sldNum" sz="quarter" idx="10"/>
          </p:nvPr>
        </p:nvSpPr>
        <p:spPr/>
        <p:txBody>
          <a:bodyPr/>
          <a:lstStyle/>
          <a:p>
            <a:fld id="{A7161144-15E2-4224-A4AC-5E859867CDB3}" type="slidenum">
              <a:rPr lang="it-IT" smtClean="0"/>
              <a:pPr/>
              <a:t>9</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r>
              <a:rPr lang="it-IT" smtClean="0"/>
              <a:t>Aldo Zenoni, Brescia University, Crete 2017</a:t>
            </a:r>
            <a:endParaRPr lang="it-IT"/>
          </a:p>
        </p:txBody>
      </p:sp>
      <p:sp>
        <p:nvSpPr>
          <p:cNvPr id="6" name="Segnaposto numero diapositiva 5"/>
          <p:cNvSpPr>
            <a:spLocks noGrp="1"/>
          </p:cNvSpPr>
          <p:nvPr>
            <p:ph type="sldNum" sz="quarter" idx="12"/>
          </p:nvPr>
        </p:nvSpPr>
        <p:spPr/>
        <p:txBody>
          <a:bodyPr/>
          <a:lstStyle/>
          <a:p>
            <a:fld id="{3C7A372C-CFDE-4616-A2F3-96F303C2222E}" type="slidenum">
              <a:rPr lang="it-IT" smtClean="0"/>
              <a:pPr/>
              <a:t>‹N›</a:t>
            </a:fld>
            <a:endParaRPr lang="it-IT"/>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r>
              <a:rPr lang="it-IT" smtClean="0"/>
              <a:t>Aldo Zenoni, Brescia University, Crete 2017</a:t>
            </a:r>
            <a:endParaRPr lang="it-IT"/>
          </a:p>
        </p:txBody>
      </p:sp>
      <p:sp>
        <p:nvSpPr>
          <p:cNvPr id="6" name="Segnaposto numero diapositiva 5"/>
          <p:cNvSpPr>
            <a:spLocks noGrp="1"/>
          </p:cNvSpPr>
          <p:nvPr>
            <p:ph type="sldNum" sz="quarter" idx="12"/>
          </p:nvPr>
        </p:nvSpPr>
        <p:spPr/>
        <p:txBody>
          <a:bodyPr/>
          <a:lstStyle/>
          <a:p>
            <a:fld id="{3C7A372C-CFDE-4616-A2F3-96F303C2222E}" type="slidenum">
              <a:rPr lang="it-IT" smtClean="0"/>
              <a:pPr/>
              <a:t>‹N›</a:t>
            </a:fld>
            <a:endParaRPr lang="it-IT"/>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r>
              <a:rPr lang="it-IT" smtClean="0"/>
              <a:t>Aldo Zenoni, Brescia University, Crete 2017</a:t>
            </a:r>
            <a:endParaRPr lang="it-IT"/>
          </a:p>
        </p:txBody>
      </p:sp>
      <p:sp>
        <p:nvSpPr>
          <p:cNvPr id="6" name="Segnaposto numero diapositiva 5"/>
          <p:cNvSpPr>
            <a:spLocks noGrp="1"/>
          </p:cNvSpPr>
          <p:nvPr>
            <p:ph type="sldNum" sz="quarter" idx="12"/>
          </p:nvPr>
        </p:nvSpPr>
        <p:spPr/>
        <p:txBody>
          <a:bodyPr/>
          <a:lstStyle/>
          <a:p>
            <a:fld id="{3C7A372C-CFDE-4616-A2F3-96F303C2222E}" type="slidenum">
              <a:rPr lang="it-IT" smtClean="0"/>
              <a:pPr/>
              <a:t>‹N›</a:t>
            </a:fld>
            <a:endParaRPr lang="it-IT"/>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r>
              <a:rPr lang="it-IT" smtClean="0"/>
              <a:t>Aldo Zenoni, Brescia University, Crete 2017</a:t>
            </a:r>
            <a:endParaRPr lang="it-IT"/>
          </a:p>
        </p:txBody>
      </p:sp>
      <p:sp>
        <p:nvSpPr>
          <p:cNvPr id="6" name="Segnaposto numero diapositiva 5"/>
          <p:cNvSpPr>
            <a:spLocks noGrp="1"/>
          </p:cNvSpPr>
          <p:nvPr>
            <p:ph type="sldNum" sz="quarter" idx="12"/>
          </p:nvPr>
        </p:nvSpPr>
        <p:spPr/>
        <p:txBody>
          <a:bodyPr/>
          <a:lstStyle/>
          <a:p>
            <a:fld id="{3C7A372C-CFDE-4616-A2F3-96F303C2222E}" type="slidenum">
              <a:rPr lang="it-IT" smtClean="0"/>
              <a:pPr/>
              <a:t>‹N›</a:t>
            </a:fld>
            <a:endParaRPr lang="it-IT"/>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r>
              <a:rPr lang="it-IT" smtClean="0"/>
              <a:t>Aldo Zenoni, Brescia University, Crete 2017</a:t>
            </a:r>
            <a:endParaRPr lang="it-IT"/>
          </a:p>
        </p:txBody>
      </p:sp>
      <p:sp>
        <p:nvSpPr>
          <p:cNvPr id="6" name="Segnaposto numero diapositiva 5"/>
          <p:cNvSpPr>
            <a:spLocks noGrp="1"/>
          </p:cNvSpPr>
          <p:nvPr>
            <p:ph type="sldNum" sz="quarter" idx="12"/>
          </p:nvPr>
        </p:nvSpPr>
        <p:spPr/>
        <p:txBody>
          <a:bodyPr/>
          <a:lstStyle/>
          <a:p>
            <a:fld id="{3C7A372C-CFDE-4616-A2F3-96F303C2222E}" type="slidenum">
              <a:rPr lang="it-IT" smtClean="0"/>
              <a:pPr/>
              <a:t>‹N›</a:t>
            </a:fld>
            <a:endParaRPr lang="it-IT"/>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r>
              <a:rPr lang="it-IT" smtClean="0"/>
              <a:t>Aldo Zenoni, Brescia University, Crete 2017</a:t>
            </a:r>
            <a:endParaRPr lang="it-IT"/>
          </a:p>
        </p:txBody>
      </p:sp>
      <p:sp>
        <p:nvSpPr>
          <p:cNvPr id="7" name="Segnaposto numero diapositiva 6"/>
          <p:cNvSpPr>
            <a:spLocks noGrp="1"/>
          </p:cNvSpPr>
          <p:nvPr>
            <p:ph type="sldNum" sz="quarter" idx="12"/>
          </p:nvPr>
        </p:nvSpPr>
        <p:spPr/>
        <p:txBody>
          <a:bodyPr/>
          <a:lstStyle/>
          <a:p>
            <a:fld id="{3C7A372C-CFDE-4616-A2F3-96F303C2222E}" type="slidenum">
              <a:rPr lang="it-IT" smtClean="0"/>
              <a:pPr/>
              <a:t>‹N›</a:t>
            </a:fld>
            <a:endParaRPr lang="it-IT"/>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endParaRPr lang="it-IT"/>
          </a:p>
        </p:txBody>
      </p:sp>
      <p:sp>
        <p:nvSpPr>
          <p:cNvPr id="8" name="Segnaposto piè di pagina 7"/>
          <p:cNvSpPr>
            <a:spLocks noGrp="1"/>
          </p:cNvSpPr>
          <p:nvPr>
            <p:ph type="ftr" sz="quarter" idx="11"/>
          </p:nvPr>
        </p:nvSpPr>
        <p:spPr/>
        <p:txBody>
          <a:bodyPr/>
          <a:lstStyle/>
          <a:p>
            <a:r>
              <a:rPr lang="it-IT" smtClean="0"/>
              <a:t>Aldo Zenoni, Brescia University, Crete 2017</a:t>
            </a:r>
            <a:endParaRPr lang="it-IT"/>
          </a:p>
        </p:txBody>
      </p:sp>
      <p:sp>
        <p:nvSpPr>
          <p:cNvPr id="9" name="Segnaposto numero diapositiva 8"/>
          <p:cNvSpPr>
            <a:spLocks noGrp="1"/>
          </p:cNvSpPr>
          <p:nvPr>
            <p:ph type="sldNum" sz="quarter" idx="12"/>
          </p:nvPr>
        </p:nvSpPr>
        <p:spPr/>
        <p:txBody>
          <a:bodyPr/>
          <a:lstStyle/>
          <a:p>
            <a:fld id="{3C7A372C-CFDE-4616-A2F3-96F303C2222E}" type="slidenum">
              <a:rPr lang="it-IT" smtClean="0"/>
              <a:pPr/>
              <a:t>‹N›</a:t>
            </a:fld>
            <a:endParaRPr lang="it-IT"/>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endParaRPr lang="it-IT"/>
          </a:p>
        </p:txBody>
      </p:sp>
      <p:sp>
        <p:nvSpPr>
          <p:cNvPr id="4" name="Segnaposto piè di pagina 3"/>
          <p:cNvSpPr>
            <a:spLocks noGrp="1"/>
          </p:cNvSpPr>
          <p:nvPr>
            <p:ph type="ftr" sz="quarter" idx="11"/>
          </p:nvPr>
        </p:nvSpPr>
        <p:spPr/>
        <p:txBody>
          <a:bodyPr/>
          <a:lstStyle/>
          <a:p>
            <a:r>
              <a:rPr lang="it-IT" smtClean="0"/>
              <a:t>Aldo Zenoni, Brescia University, Crete 2017</a:t>
            </a:r>
            <a:endParaRPr lang="it-IT"/>
          </a:p>
        </p:txBody>
      </p:sp>
      <p:sp>
        <p:nvSpPr>
          <p:cNvPr id="5" name="Segnaposto numero diapositiva 4"/>
          <p:cNvSpPr>
            <a:spLocks noGrp="1"/>
          </p:cNvSpPr>
          <p:nvPr>
            <p:ph type="sldNum" sz="quarter" idx="12"/>
          </p:nvPr>
        </p:nvSpPr>
        <p:spPr/>
        <p:txBody>
          <a:bodyPr/>
          <a:lstStyle/>
          <a:p>
            <a:fld id="{3C7A372C-CFDE-4616-A2F3-96F303C2222E}" type="slidenum">
              <a:rPr lang="it-IT" smtClean="0"/>
              <a:pPr/>
              <a:t>‹N›</a:t>
            </a:fld>
            <a:endParaRPr lang="it-IT"/>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a:xfrm>
            <a:off x="2483768" y="6525344"/>
            <a:ext cx="4400128" cy="318963"/>
          </a:xfrm>
        </p:spPr>
        <p:txBody>
          <a:bodyPr/>
          <a:lstStyle/>
          <a:p>
            <a:r>
              <a:rPr lang="it-IT" smtClean="0"/>
              <a:t>Aldo Zenoni, Brescia University, Crete 2017</a:t>
            </a:r>
            <a:endParaRPr lang="it-IT" dirty="0"/>
          </a:p>
        </p:txBody>
      </p:sp>
      <p:sp>
        <p:nvSpPr>
          <p:cNvPr id="4" name="Segnaposto numero diapositiva 3"/>
          <p:cNvSpPr>
            <a:spLocks noGrp="1"/>
          </p:cNvSpPr>
          <p:nvPr>
            <p:ph type="sldNum" sz="quarter" idx="12"/>
          </p:nvPr>
        </p:nvSpPr>
        <p:spPr>
          <a:xfrm>
            <a:off x="6553200" y="6479182"/>
            <a:ext cx="2133600" cy="365125"/>
          </a:xfrm>
        </p:spPr>
        <p:txBody>
          <a:bodyPr/>
          <a:lstStyle/>
          <a:p>
            <a:fld id="{3C7A372C-CFDE-4616-A2F3-96F303C2222E}" type="slidenum">
              <a:rPr lang="it-IT" smtClean="0"/>
              <a:pPr/>
              <a:t>‹N›</a:t>
            </a:fld>
            <a:endParaRPr lang="it-IT"/>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r>
              <a:rPr lang="it-IT" smtClean="0"/>
              <a:t>Aldo Zenoni, Brescia University, Crete 2017</a:t>
            </a:r>
            <a:endParaRPr lang="it-IT"/>
          </a:p>
        </p:txBody>
      </p:sp>
      <p:sp>
        <p:nvSpPr>
          <p:cNvPr id="7" name="Segnaposto numero diapositiva 6"/>
          <p:cNvSpPr>
            <a:spLocks noGrp="1"/>
          </p:cNvSpPr>
          <p:nvPr>
            <p:ph type="sldNum" sz="quarter" idx="12"/>
          </p:nvPr>
        </p:nvSpPr>
        <p:spPr/>
        <p:txBody>
          <a:bodyPr/>
          <a:lstStyle/>
          <a:p>
            <a:fld id="{3C7A372C-CFDE-4616-A2F3-96F303C2222E}" type="slidenum">
              <a:rPr lang="it-IT" smtClean="0"/>
              <a:pPr/>
              <a:t>‹N›</a:t>
            </a:fld>
            <a:endParaRPr lang="it-IT"/>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r>
              <a:rPr lang="it-IT" smtClean="0"/>
              <a:t>Aldo Zenoni, Brescia University, Crete 2017</a:t>
            </a:r>
            <a:endParaRPr lang="it-IT"/>
          </a:p>
        </p:txBody>
      </p:sp>
      <p:sp>
        <p:nvSpPr>
          <p:cNvPr id="7" name="Segnaposto numero diapositiva 6"/>
          <p:cNvSpPr>
            <a:spLocks noGrp="1"/>
          </p:cNvSpPr>
          <p:nvPr>
            <p:ph type="sldNum" sz="quarter" idx="12"/>
          </p:nvPr>
        </p:nvSpPr>
        <p:spPr/>
        <p:txBody>
          <a:bodyPr/>
          <a:lstStyle/>
          <a:p>
            <a:fld id="{3C7A372C-CFDE-4616-A2F3-96F303C2222E}" type="slidenum">
              <a:rPr lang="it-IT" smtClean="0"/>
              <a:pPr/>
              <a:t>‹N›</a:t>
            </a:fld>
            <a:endParaRPr lang="it-IT"/>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17000"/>
            <a:lum/>
          </a:blip>
          <a:srcRect/>
          <a:stretch>
            <a:fillRect l="-8000" r="-8000"/>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smtClean="0"/>
              <a:t>Aldo Zenoni, Brescia University, Crete 2017</a:t>
            </a: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7A372C-CFDE-4616-A2F3-96F303C2222E}"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2.png"/><Relationship Id="rId7"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jpeg"/><Relationship Id="rId9"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2.png"/><Relationship Id="rId7"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3.jpe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57.png"/><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2.png"/><Relationship Id="rId7"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3.jpe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2.png"/><Relationship Id="rId7" Type="http://schemas.openxmlformats.org/officeDocument/2006/relationships/image" Target="../media/image65.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3.jpeg"/><Relationship Id="rId9" Type="http://schemas.openxmlformats.org/officeDocument/2006/relationships/image" Target="../media/image6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2.png"/><Relationship Id="rId7" Type="http://schemas.openxmlformats.org/officeDocument/2006/relationships/image" Target="../media/image70.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gif"/><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jpe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15.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3.jpe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4.gif"/><Relationship Id="rId4" Type="http://schemas.openxmlformats.org/officeDocument/2006/relationships/image" Target="../media/image83.jpeg"/></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7.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0.jpeg"/><Relationship Id="rId2" Type="http://schemas.openxmlformats.org/officeDocument/2006/relationships/image" Target="../media/image88.jpeg"/><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3.jpe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3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chart" Target="../charts/chart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4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4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4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45.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08.pn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3.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gif"/><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3.jpeg"/><Relationship Id="rId4" Type="http://schemas.openxmlformats.org/officeDocument/2006/relationships/image" Target="../media/image15.jpeg"/><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0.jpeg"/><Relationship Id="rId7"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24.jpe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27.jpeg"/><Relationship Id="rId12"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3.jpe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logoinfn-piccolo"/>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26371" y="53975"/>
            <a:ext cx="657225" cy="609600"/>
          </a:xfrm>
          <a:prstGeom prst="rect">
            <a:avLst/>
          </a:prstGeom>
          <a:noFill/>
          <a:ln w="9525">
            <a:noFill/>
            <a:miter lim="800000"/>
            <a:headEnd/>
            <a:tailEnd/>
          </a:ln>
        </p:spPr>
      </p:pic>
      <p:pic>
        <p:nvPicPr>
          <p:cNvPr id="5" name="Picture 6" descr="logoSPES2008_medium"/>
          <p:cNvPicPr>
            <a:picLocks noChangeAspect="1" noChangeArrowheads="1"/>
          </p:cNvPicPr>
          <p:nvPr/>
        </p:nvPicPr>
        <p:blipFill>
          <a:blip r:embed="rId4" cstate="email">
            <a:clrChange>
              <a:clrFrom>
                <a:srgbClr val="FEFEFE"/>
              </a:clrFrom>
              <a:clrTo>
                <a:srgbClr val="FEFEFE">
                  <a:alpha val="0"/>
                </a:srgbClr>
              </a:clrTo>
            </a:clrChange>
            <a:extLst>
              <a:ext uri="{28A0092B-C50C-407E-A947-70E740481C1C}">
                <a14:useLocalDpi xmlns="" xmlns:a14="http://schemas.microsoft.com/office/drawing/2010/main"/>
              </a:ext>
            </a:extLst>
          </a:blip>
          <a:srcRect/>
          <a:stretch>
            <a:fillRect/>
          </a:stretch>
        </p:blipFill>
        <p:spPr bwMode="auto">
          <a:xfrm>
            <a:off x="7200900" y="57150"/>
            <a:ext cx="1890713" cy="603250"/>
          </a:xfrm>
          <a:prstGeom prst="rect">
            <a:avLst/>
          </a:prstGeom>
          <a:noFill/>
          <a:ln w="9525">
            <a:noFill/>
            <a:miter lim="800000"/>
            <a:headEnd/>
            <a:tailEnd/>
          </a:ln>
        </p:spPr>
      </p:pic>
      <p:sp>
        <p:nvSpPr>
          <p:cNvPr id="10" name="CasellaDiTesto 9"/>
          <p:cNvSpPr txBox="1"/>
          <p:nvPr/>
        </p:nvSpPr>
        <p:spPr>
          <a:xfrm>
            <a:off x="467544" y="1366897"/>
            <a:ext cx="8208912" cy="2062103"/>
          </a:xfrm>
          <a:prstGeom prst="rect">
            <a:avLst/>
          </a:prstGeom>
          <a:noFill/>
          <a:ln>
            <a:noFill/>
          </a:ln>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200" dirty="0" smtClean="0">
                <a:solidFill>
                  <a:srgbClr val="C00000"/>
                </a:solidFill>
              </a:rPr>
              <a:t>Experimental study of materials radiation resistance in reactor mixed fields for construction of the SPES facility at the LNL Laboratories of INFN</a:t>
            </a:r>
          </a:p>
        </p:txBody>
      </p:sp>
      <p:sp>
        <p:nvSpPr>
          <p:cNvPr id="11" name="Segnaposto numero diapositiva 10"/>
          <p:cNvSpPr>
            <a:spLocks noGrp="1"/>
          </p:cNvSpPr>
          <p:nvPr>
            <p:ph type="sldNum" sz="quarter" idx="12"/>
          </p:nvPr>
        </p:nvSpPr>
        <p:spPr/>
        <p:txBody>
          <a:bodyPr/>
          <a:lstStyle/>
          <a:p>
            <a:fld id="{3C7A372C-CFDE-4616-A2F3-96F303C2222E}" type="slidenum">
              <a:rPr lang="it-IT" smtClean="0"/>
              <a:pPr/>
              <a:t>1</a:t>
            </a:fld>
            <a:endParaRPr lang="it-IT" dirty="0"/>
          </a:p>
        </p:txBody>
      </p:sp>
      <p:sp>
        <p:nvSpPr>
          <p:cNvPr id="12" name="Segnaposto piè di pagina 11"/>
          <p:cNvSpPr>
            <a:spLocks noGrp="1"/>
          </p:cNvSpPr>
          <p:nvPr>
            <p:ph type="ftr" sz="quarter" idx="11"/>
          </p:nvPr>
        </p:nvSpPr>
        <p:spPr/>
        <p:txBody>
          <a:bodyPr/>
          <a:lstStyle/>
          <a:p>
            <a:r>
              <a:rPr lang="it-IT" dirty="0" smtClean="0"/>
              <a:t>Aldo </a:t>
            </a:r>
            <a:r>
              <a:rPr lang="it-IT" dirty="0" err="1" smtClean="0"/>
              <a:t>Zenoni</a:t>
            </a:r>
            <a:r>
              <a:rPr lang="it-IT" dirty="0" smtClean="0"/>
              <a:t>, Brescia </a:t>
            </a:r>
            <a:r>
              <a:rPr lang="it-IT" dirty="0" err="1" smtClean="0"/>
              <a:t>University</a:t>
            </a:r>
            <a:r>
              <a:rPr lang="it-IT" dirty="0" smtClean="0"/>
              <a:t>, Crete </a:t>
            </a:r>
            <a:r>
              <a:rPr lang="it-IT" dirty="0" err="1" smtClean="0"/>
              <a:t>June</a:t>
            </a:r>
            <a:r>
              <a:rPr lang="it-IT" dirty="0" smtClean="0"/>
              <a:t>,13, 2017</a:t>
            </a:r>
            <a:endParaRPr lang="it-IT" dirty="0"/>
          </a:p>
        </p:txBody>
      </p:sp>
      <p:pic>
        <p:nvPicPr>
          <p:cNvPr id="9" name="Immagine 8" descr="LogoUnibs.jpg"/>
          <p:cNvPicPr>
            <a:picLocks noChangeAspect="1"/>
          </p:cNvPicPr>
          <p:nvPr/>
        </p:nvPicPr>
        <p:blipFill>
          <a:blip r:embed="rId5" cstate="print"/>
          <a:stretch>
            <a:fillRect/>
          </a:stretch>
        </p:blipFill>
        <p:spPr>
          <a:xfrm>
            <a:off x="2915816" y="13648"/>
            <a:ext cx="766877" cy="709000"/>
          </a:xfrm>
          <a:prstGeom prst="rect">
            <a:avLst/>
          </a:prstGeom>
        </p:spPr>
      </p:pic>
      <p:pic>
        <p:nvPicPr>
          <p:cNvPr id="19" name="Picture 1" descr="C:\MatteoFerrari\SPES - borsa\risultati-presentazioni\ESSMeeting_Brescia20161123\Unipv-logo.png"/>
          <p:cNvPicPr>
            <a:picLocks noChangeAspect="1" noChangeArrowheads="1"/>
          </p:cNvPicPr>
          <p:nvPr/>
        </p:nvPicPr>
        <p:blipFill>
          <a:blip r:embed="rId6" cstate="print"/>
          <a:srcRect/>
          <a:stretch>
            <a:fillRect/>
          </a:stretch>
        </p:blipFill>
        <p:spPr bwMode="auto">
          <a:xfrm>
            <a:off x="5220072" y="13648"/>
            <a:ext cx="796510" cy="764704"/>
          </a:xfrm>
          <a:prstGeom prst="rect">
            <a:avLst/>
          </a:prstGeom>
          <a:noFill/>
        </p:spPr>
      </p:pic>
      <p:sp>
        <p:nvSpPr>
          <p:cNvPr id="20" name="CasellaDiTesto 19"/>
          <p:cNvSpPr txBox="1"/>
          <p:nvPr/>
        </p:nvSpPr>
        <p:spPr>
          <a:xfrm>
            <a:off x="395536" y="5590981"/>
            <a:ext cx="8424936" cy="646331"/>
          </a:xfrm>
          <a:prstGeom prst="rect">
            <a:avLst/>
          </a:prstGeom>
          <a:noFill/>
        </p:spPr>
        <p:txBody>
          <a:bodyPr wrap="square" rtlCol="0">
            <a:spAutoFit/>
          </a:bodyPr>
          <a:lstStyle/>
          <a:p>
            <a:pPr algn="ctr"/>
            <a:r>
              <a:rPr lang="en-US" dirty="0" smtClean="0">
                <a:solidFill>
                  <a:srgbClr val="0070C0"/>
                </a:solidFill>
              </a:rPr>
              <a:t>The 2017 International Conference on the Applications of Nuclear Techniques</a:t>
            </a:r>
          </a:p>
          <a:p>
            <a:pPr algn="ctr"/>
            <a:r>
              <a:rPr lang="en-US" dirty="0" smtClean="0">
                <a:solidFill>
                  <a:srgbClr val="0070C0"/>
                </a:solidFill>
              </a:rPr>
              <a:t>Crete, Greece June 11-17, 2017</a:t>
            </a:r>
            <a:endParaRPr lang="en-US" dirty="0">
              <a:solidFill>
                <a:srgbClr val="0070C0"/>
              </a:solidFill>
            </a:endParaRPr>
          </a:p>
        </p:txBody>
      </p:sp>
      <p:sp>
        <p:nvSpPr>
          <p:cNvPr id="13" name="CasellaDiTesto 12"/>
          <p:cNvSpPr txBox="1"/>
          <p:nvPr/>
        </p:nvSpPr>
        <p:spPr>
          <a:xfrm>
            <a:off x="2266465" y="3933056"/>
            <a:ext cx="4611070" cy="830997"/>
          </a:xfrm>
          <a:prstGeom prst="rect">
            <a:avLst/>
          </a:prstGeom>
          <a:noFill/>
        </p:spPr>
        <p:txBody>
          <a:bodyPr wrap="none" rtlCol="0">
            <a:spAutoFit/>
          </a:bodyPr>
          <a:lstStyle/>
          <a:p>
            <a:pPr marL="177800" indent="-177800">
              <a:buFont typeface="Arial" pitchFamily="34" charset="0"/>
              <a:buChar char="•"/>
            </a:pPr>
            <a:r>
              <a:rPr lang="en-US" sz="1600" dirty="0" err="1" smtClean="0">
                <a:solidFill>
                  <a:srgbClr val="0070C0"/>
                </a:solidFill>
              </a:rPr>
              <a:t>Legnaro</a:t>
            </a:r>
            <a:r>
              <a:rPr lang="en-US" sz="1600" dirty="0" smtClean="0">
                <a:solidFill>
                  <a:srgbClr val="0070C0"/>
                </a:solidFill>
              </a:rPr>
              <a:t> National Laboratories of INFN, Padua, Italy</a:t>
            </a:r>
          </a:p>
          <a:p>
            <a:pPr marL="177800" indent="-177800">
              <a:buFont typeface="Arial" pitchFamily="34" charset="0"/>
              <a:buChar char="•"/>
            </a:pPr>
            <a:r>
              <a:rPr lang="en-US" sz="1600" dirty="0" smtClean="0">
                <a:solidFill>
                  <a:srgbClr val="0070C0"/>
                </a:solidFill>
              </a:rPr>
              <a:t>University of Brescia, Italy</a:t>
            </a:r>
          </a:p>
          <a:p>
            <a:pPr marL="177800" indent="-177800">
              <a:buFont typeface="Arial" pitchFamily="34" charset="0"/>
              <a:buChar char="•"/>
            </a:pPr>
            <a:r>
              <a:rPr lang="en-US" sz="1600" dirty="0" smtClean="0">
                <a:solidFill>
                  <a:srgbClr val="0070C0"/>
                </a:solidFill>
              </a:rPr>
              <a:t>LENA Laboratory, University of Pavia, Italy</a:t>
            </a:r>
            <a:endParaRPr lang="en-US" sz="1600" dirty="0">
              <a:solidFill>
                <a:srgbClr val="0070C0"/>
              </a:solidFill>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Aldo Zenoni, Brescia University, Crete 2017</a:t>
            </a:r>
            <a:endParaRPr lang="it-IT" dirty="0"/>
          </a:p>
        </p:txBody>
      </p:sp>
      <p:sp>
        <p:nvSpPr>
          <p:cNvPr id="3" name="Segnaposto numero diapositiva 2"/>
          <p:cNvSpPr>
            <a:spLocks noGrp="1"/>
          </p:cNvSpPr>
          <p:nvPr>
            <p:ph type="sldNum" sz="quarter" idx="12"/>
          </p:nvPr>
        </p:nvSpPr>
        <p:spPr/>
        <p:txBody>
          <a:bodyPr/>
          <a:lstStyle/>
          <a:p>
            <a:fld id="{3C7A372C-CFDE-4616-A2F3-96F303C2222E}" type="slidenum">
              <a:rPr lang="it-IT" smtClean="0"/>
              <a:pPr/>
              <a:t>10</a:t>
            </a:fld>
            <a:endParaRPr lang="it-IT"/>
          </a:p>
        </p:txBody>
      </p:sp>
      <p:pic>
        <p:nvPicPr>
          <p:cNvPr id="9" name="Picture 11" descr="logoinfn-piccolo"/>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80963" y="53975"/>
            <a:ext cx="657225" cy="609600"/>
          </a:xfrm>
          <a:prstGeom prst="rect">
            <a:avLst/>
          </a:prstGeom>
          <a:noFill/>
          <a:ln w="9525">
            <a:noFill/>
            <a:miter lim="800000"/>
            <a:headEnd/>
            <a:tailEnd/>
          </a:ln>
        </p:spPr>
      </p:pic>
      <p:pic>
        <p:nvPicPr>
          <p:cNvPr id="10" name="Picture 6" descr="logoSPES2008_medium"/>
          <p:cNvPicPr>
            <a:picLocks noChangeAspect="1" noChangeArrowheads="1"/>
          </p:cNvPicPr>
          <p:nvPr/>
        </p:nvPicPr>
        <p:blipFill>
          <a:blip r:embed="rId4" cstate="email">
            <a:clrChange>
              <a:clrFrom>
                <a:srgbClr val="FEFEFE"/>
              </a:clrFrom>
              <a:clrTo>
                <a:srgbClr val="FEFEFE">
                  <a:alpha val="0"/>
                </a:srgbClr>
              </a:clrTo>
            </a:clrChange>
            <a:extLst>
              <a:ext uri="{28A0092B-C50C-407E-A947-70E740481C1C}">
                <a14:useLocalDpi xmlns="" xmlns:a14="http://schemas.microsoft.com/office/drawing/2010/main"/>
              </a:ext>
            </a:extLst>
          </a:blip>
          <a:srcRect/>
          <a:stretch>
            <a:fillRect/>
          </a:stretch>
        </p:blipFill>
        <p:spPr bwMode="auto">
          <a:xfrm>
            <a:off x="7200900" y="57150"/>
            <a:ext cx="1890713" cy="603250"/>
          </a:xfrm>
          <a:prstGeom prst="rect">
            <a:avLst/>
          </a:prstGeom>
          <a:noFill/>
          <a:ln w="9525">
            <a:noFill/>
            <a:miter lim="800000"/>
            <a:headEnd/>
            <a:tailEnd/>
          </a:ln>
        </p:spPr>
      </p:pic>
      <p:sp>
        <p:nvSpPr>
          <p:cNvPr id="11" name="Text Box 13"/>
          <p:cNvSpPr txBox="1">
            <a:spLocks noChangeArrowheads="1"/>
          </p:cNvSpPr>
          <p:nvPr/>
        </p:nvSpPr>
        <p:spPr bwMode="auto">
          <a:xfrm>
            <a:off x="1475656" y="241484"/>
            <a:ext cx="5572752"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912813" eaLnBrk="0" hangingPunct="0">
              <a:defRPr sz="1400">
                <a:solidFill>
                  <a:schemeClr val="tx1"/>
                </a:solidFill>
                <a:latin typeface="Arial" pitchFamily="34" charset="0"/>
              </a:defRPr>
            </a:lvl1pPr>
            <a:lvl2pPr marL="742950" indent="-285750" defTabSz="912813" eaLnBrk="0" hangingPunct="0">
              <a:defRPr sz="1400">
                <a:solidFill>
                  <a:schemeClr val="tx1"/>
                </a:solidFill>
                <a:latin typeface="Arial" pitchFamily="34" charset="0"/>
              </a:defRPr>
            </a:lvl2pPr>
            <a:lvl3pPr marL="1143000" indent="-228600" defTabSz="912813" eaLnBrk="0" hangingPunct="0">
              <a:defRPr sz="1400">
                <a:solidFill>
                  <a:schemeClr val="tx1"/>
                </a:solidFill>
                <a:latin typeface="Arial" pitchFamily="34" charset="0"/>
              </a:defRPr>
            </a:lvl3pPr>
            <a:lvl4pPr marL="1600200" indent="-228600" defTabSz="912813" eaLnBrk="0" hangingPunct="0">
              <a:defRPr sz="1400">
                <a:solidFill>
                  <a:schemeClr val="tx1"/>
                </a:solidFill>
                <a:latin typeface="Arial" pitchFamily="34" charset="0"/>
              </a:defRPr>
            </a:lvl4pPr>
            <a:lvl5pPr marL="2057400" indent="-228600" defTabSz="912813" eaLnBrk="0" hangingPunct="0">
              <a:defRPr sz="1400">
                <a:solidFill>
                  <a:schemeClr val="tx1"/>
                </a:solidFill>
                <a:latin typeface="Arial" pitchFamily="34" charset="0"/>
              </a:defRPr>
            </a:lvl5pPr>
            <a:lvl6pPr marL="2514600" indent="-228600" algn="ctr" defTabSz="912813" eaLnBrk="0" fontAlgn="base" hangingPunct="0">
              <a:spcBef>
                <a:spcPct val="0"/>
              </a:spcBef>
              <a:spcAft>
                <a:spcPct val="0"/>
              </a:spcAft>
              <a:defRPr sz="1400">
                <a:solidFill>
                  <a:schemeClr val="tx1"/>
                </a:solidFill>
                <a:latin typeface="Arial" pitchFamily="34" charset="0"/>
              </a:defRPr>
            </a:lvl6pPr>
            <a:lvl7pPr marL="2971800" indent="-228600" algn="ctr" defTabSz="912813" eaLnBrk="0" fontAlgn="base" hangingPunct="0">
              <a:spcBef>
                <a:spcPct val="0"/>
              </a:spcBef>
              <a:spcAft>
                <a:spcPct val="0"/>
              </a:spcAft>
              <a:defRPr sz="1400">
                <a:solidFill>
                  <a:schemeClr val="tx1"/>
                </a:solidFill>
                <a:latin typeface="Arial" pitchFamily="34" charset="0"/>
              </a:defRPr>
            </a:lvl7pPr>
            <a:lvl8pPr marL="3429000" indent="-228600" algn="ctr" defTabSz="912813" eaLnBrk="0" fontAlgn="base" hangingPunct="0">
              <a:spcBef>
                <a:spcPct val="0"/>
              </a:spcBef>
              <a:spcAft>
                <a:spcPct val="0"/>
              </a:spcAft>
              <a:defRPr sz="1400">
                <a:solidFill>
                  <a:schemeClr val="tx1"/>
                </a:solidFill>
                <a:latin typeface="Arial" pitchFamily="34" charset="0"/>
              </a:defRPr>
            </a:lvl8pPr>
            <a:lvl9pPr marL="3886200" indent="-228600" algn="ctr" defTabSz="912813" eaLnBrk="0" fontAlgn="base" hangingPunct="0">
              <a:spcBef>
                <a:spcPct val="0"/>
              </a:spcBef>
              <a:spcAft>
                <a:spcPct val="0"/>
              </a:spcAft>
              <a:defRPr sz="1400">
                <a:solidFill>
                  <a:schemeClr val="tx1"/>
                </a:solidFill>
                <a:latin typeface="Arial" pitchFamily="34" charset="0"/>
              </a:defRPr>
            </a:lvl9pPr>
          </a:lstStyle>
          <a:p>
            <a:pPr algn="ctr"/>
            <a:r>
              <a:rPr lang="en-US" altLang="it-IT" sz="2800" dirty="0" smtClean="0">
                <a:solidFill>
                  <a:srgbClr val="0070C0"/>
                </a:solidFill>
                <a:latin typeface="+mn-lt"/>
              </a:rPr>
              <a:t>Selected elastomeric materials</a:t>
            </a:r>
          </a:p>
        </p:txBody>
      </p:sp>
      <p:graphicFrame>
        <p:nvGraphicFramePr>
          <p:cNvPr id="12" name="Tabella 11"/>
          <p:cNvGraphicFramePr>
            <a:graphicFrameLocks noGrp="1"/>
          </p:cNvGraphicFramePr>
          <p:nvPr/>
        </p:nvGraphicFramePr>
        <p:xfrm>
          <a:off x="611559" y="3158977"/>
          <a:ext cx="7992889" cy="2718295"/>
        </p:xfrm>
        <a:graphic>
          <a:graphicData uri="http://schemas.openxmlformats.org/drawingml/2006/table">
            <a:tbl>
              <a:tblPr firstRow="1" bandRow="1">
                <a:tableStyleId>{5C22544A-7EE6-4342-B048-85BDC9FD1C3A}</a:tableStyleId>
              </a:tblPr>
              <a:tblGrid>
                <a:gridCol w="927746"/>
                <a:gridCol w="1641397"/>
                <a:gridCol w="927746"/>
                <a:gridCol w="1070476"/>
                <a:gridCol w="1213206"/>
                <a:gridCol w="1141841"/>
                <a:gridCol w="1070477"/>
              </a:tblGrid>
              <a:tr h="543659">
                <a:tc>
                  <a:txBody>
                    <a:bodyPr/>
                    <a:lstStyle/>
                    <a:p>
                      <a:pPr algn="ctr"/>
                      <a:r>
                        <a:rPr lang="en-US" sz="1400" dirty="0" smtClean="0"/>
                        <a:t>Product</a:t>
                      </a:r>
                      <a:endParaRPr lang="en-US" sz="1400" dirty="0"/>
                    </a:p>
                  </a:txBody>
                  <a:tcPr anchor="ctr"/>
                </a:tc>
                <a:tc>
                  <a:txBody>
                    <a:bodyPr/>
                    <a:lstStyle/>
                    <a:p>
                      <a:pPr algn="ctr"/>
                      <a:r>
                        <a:rPr lang="en-US" sz="1400" dirty="0" smtClean="0"/>
                        <a:t>Type/producer</a:t>
                      </a:r>
                      <a:endParaRPr lang="en-US" sz="1400" dirty="0"/>
                    </a:p>
                  </a:txBody>
                  <a:tcPr anchor="ctr"/>
                </a:tc>
                <a:tc>
                  <a:txBody>
                    <a:bodyPr/>
                    <a:lstStyle/>
                    <a:p>
                      <a:pPr algn="ctr"/>
                      <a:r>
                        <a:rPr lang="en-US" sz="1400" dirty="0" smtClean="0"/>
                        <a:t>Curing</a:t>
                      </a:r>
                      <a:endParaRPr lang="en-US" sz="1400" dirty="0"/>
                    </a:p>
                  </a:txBody>
                  <a:tcPr anchor="ctr"/>
                </a:tc>
                <a:tc>
                  <a:txBody>
                    <a:bodyPr/>
                    <a:lstStyle/>
                    <a:p>
                      <a:pPr algn="ctr"/>
                      <a:r>
                        <a:rPr lang="en-US" sz="1400" dirty="0" smtClean="0"/>
                        <a:t>Mechanical properties</a:t>
                      </a:r>
                      <a:endParaRPr lang="en-US" sz="1400" dirty="0"/>
                    </a:p>
                  </a:txBody>
                  <a:tcPr anchor="ctr"/>
                </a:tc>
                <a:tc>
                  <a:txBody>
                    <a:bodyPr/>
                    <a:lstStyle/>
                    <a:p>
                      <a:pPr algn="ctr"/>
                      <a:r>
                        <a:rPr lang="en-US" sz="1400" dirty="0" smtClean="0"/>
                        <a:t>Radiation Hardness</a:t>
                      </a:r>
                      <a:endParaRPr lang="en-US" sz="1400" dirty="0"/>
                    </a:p>
                  </a:txBody>
                  <a:tcPr anchor="ctr"/>
                </a:tc>
                <a:tc>
                  <a:txBody>
                    <a:bodyPr/>
                    <a:lstStyle/>
                    <a:p>
                      <a:pPr algn="ctr"/>
                      <a:r>
                        <a:rPr lang="en-US" sz="1400" dirty="0" smtClean="0"/>
                        <a:t>Quality</a:t>
                      </a:r>
                      <a:endParaRPr lang="en-US" sz="1400" dirty="0"/>
                    </a:p>
                  </a:txBody>
                  <a:tcPr anchor="ctr"/>
                </a:tc>
                <a:tc>
                  <a:txBody>
                    <a:bodyPr/>
                    <a:lstStyle/>
                    <a:p>
                      <a:pPr algn="ctr"/>
                      <a:r>
                        <a:rPr lang="en-US" sz="1400" dirty="0" smtClean="0"/>
                        <a:t>Notes</a:t>
                      </a:r>
                      <a:endParaRPr lang="en-US" sz="1400" dirty="0"/>
                    </a:p>
                  </a:txBody>
                  <a:tcPr anchor="ctr"/>
                </a:tc>
              </a:tr>
              <a:tr h="543659">
                <a:tc>
                  <a:txBody>
                    <a:bodyPr/>
                    <a:lstStyle/>
                    <a:p>
                      <a:pPr algn="ctr"/>
                      <a:r>
                        <a:rPr lang="en-US" sz="1400" dirty="0" smtClean="0">
                          <a:solidFill>
                            <a:srgbClr val="C00000"/>
                          </a:solidFill>
                        </a:rPr>
                        <a:t>VITON</a:t>
                      </a:r>
                      <a:endParaRPr lang="en-US" sz="1400" dirty="0">
                        <a:solidFill>
                          <a:srgbClr val="C00000"/>
                        </a:solidFill>
                      </a:endParaRPr>
                    </a:p>
                  </a:txBody>
                  <a:tcPr anchor="ctr"/>
                </a:tc>
                <a:tc>
                  <a:txBody>
                    <a:bodyPr/>
                    <a:lstStyle/>
                    <a:p>
                      <a:pPr algn="ctr"/>
                      <a:r>
                        <a:rPr lang="en-US" sz="1400" dirty="0" smtClean="0"/>
                        <a:t>FPM/Generic</a:t>
                      </a:r>
                      <a:endParaRPr lang="en-US" sz="1400" dirty="0"/>
                    </a:p>
                  </a:txBody>
                  <a:tcPr anchor="ctr"/>
                </a:tc>
                <a:tc>
                  <a:txBody>
                    <a:bodyPr/>
                    <a:lstStyle/>
                    <a:p>
                      <a:pPr algn="ctr"/>
                      <a:endParaRPr lang="en-US" sz="1400" dirty="0"/>
                    </a:p>
                  </a:txBody>
                  <a:tcPr anchor="ctr"/>
                </a:tc>
                <a:tc>
                  <a:txBody>
                    <a:bodyPr/>
                    <a:lstStyle/>
                    <a:p>
                      <a:pPr algn="ctr"/>
                      <a:r>
                        <a:rPr lang="en-US" sz="1400" dirty="0" smtClean="0"/>
                        <a:t>Good</a:t>
                      </a:r>
                      <a:endParaRPr lang="en-US" sz="1400" dirty="0"/>
                    </a:p>
                  </a:txBody>
                  <a:tcPr anchor="ctr"/>
                </a:tc>
                <a:tc>
                  <a:txBody>
                    <a:bodyPr/>
                    <a:lstStyle/>
                    <a:p>
                      <a:pPr algn="ctr"/>
                      <a:r>
                        <a:rPr lang="en-US" sz="1400" dirty="0" smtClean="0"/>
                        <a:t>Not declared</a:t>
                      </a:r>
                      <a:endParaRPr lang="en-US" sz="1400" dirty="0"/>
                    </a:p>
                  </a:txBody>
                  <a:tcPr anchor="ctr"/>
                </a:tc>
                <a:tc>
                  <a:txBody>
                    <a:bodyPr/>
                    <a:lstStyle/>
                    <a:p>
                      <a:pPr algn="ctr"/>
                      <a:r>
                        <a:rPr lang="en-US" sz="1400" dirty="0" smtClean="0"/>
                        <a:t>Standard</a:t>
                      </a:r>
                      <a:endParaRPr lang="en-US" sz="1400" dirty="0"/>
                    </a:p>
                  </a:txBody>
                  <a:tcPr anchor="ctr"/>
                </a:tc>
                <a:tc>
                  <a:txBody>
                    <a:bodyPr/>
                    <a:lstStyle/>
                    <a:p>
                      <a:pPr algn="ctr"/>
                      <a:r>
                        <a:rPr lang="en-US" sz="1400" dirty="0" smtClean="0">
                          <a:solidFill>
                            <a:srgbClr val="C00000"/>
                          </a:solidFill>
                        </a:rPr>
                        <a:t>Low </a:t>
                      </a:r>
                      <a:r>
                        <a:rPr lang="en-US" sz="1400" baseline="0" dirty="0" smtClean="0">
                          <a:solidFill>
                            <a:srgbClr val="C00000"/>
                          </a:solidFill>
                        </a:rPr>
                        <a:t>H content</a:t>
                      </a:r>
                      <a:endParaRPr lang="en-US" sz="1400" dirty="0">
                        <a:solidFill>
                          <a:srgbClr val="C00000"/>
                        </a:solidFill>
                      </a:endParaRPr>
                    </a:p>
                  </a:txBody>
                  <a:tcPr anchor="ctr"/>
                </a:tc>
              </a:tr>
              <a:tr h="543659">
                <a:tc>
                  <a:txBody>
                    <a:bodyPr/>
                    <a:lstStyle/>
                    <a:p>
                      <a:pPr algn="ctr"/>
                      <a:r>
                        <a:rPr lang="en-US" sz="1400" dirty="0" smtClean="0">
                          <a:solidFill>
                            <a:srgbClr val="C00000"/>
                          </a:solidFill>
                        </a:rPr>
                        <a:t>EPDM1</a:t>
                      </a:r>
                      <a:endParaRPr lang="en-US" sz="1400" dirty="0">
                        <a:solidFill>
                          <a:srgbClr val="C00000"/>
                        </a:solidFill>
                      </a:endParaRPr>
                    </a:p>
                  </a:txBody>
                  <a:tcPr anchor="ctr"/>
                </a:tc>
                <a:tc>
                  <a:txBody>
                    <a:bodyPr/>
                    <a:lstStyle/>
                    <a:p>
                      <a:pPr algn="ctr"/>
                      <a:r>
                        <a:rPr lang="en-US" sz="1400" dirty="0" smtClean="0"/>
                        <a:t>EPDM/Generic</a:t>
                      </a:r>
                      <a:endParaRPr lang="en-US" sz="1400" dirty="0"/>
                    </a:p>
                  </a:txBody>
                  <a:tcPr anchor="ctr"/>
                </a:tc>
                <a:tc>
                  <a:txBody>
                    <a:bodyPr/>
                    <a:lstStyle/>
                    <a:p>
                      <a:pPr algn="ctr"/>
                      <a:r>
                        <a:rPr lang="en-US" sz="1400" dirty="0" smtClean="0"/>
                        <a:t>sulfur</a:t>
                      </a:r>
                      <a:endParaRPr lang="en-US" sz="1400" dirty="0"/>
                    </a:p>
                  </a:txBody>
                  <a:tcPr anchor="ctr"/>
                </a:tc>
                <a:tc>
                  <a:txBody>
                    <a:bodyPr/>
                    <a:lstStyle/>
                    <a:p>
                      <a:pPr algn="ctr"/>
                      <a:r>
                        <a:rPr lang="en-US" sz="1400" dirty="0" smtClean="0"/>
                        <a:t>Fair</a:t>
                      </a:r>
                      <a:endParaRPr lang="en-US" sz="1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Not declared</a:t>
                      </a:r>
                    </a:p>
                  </a:txBody>
                  <a:tcPr anchor="ctr"/>
                </a:tc>
                <a:tc>
                  <a:txBody>
                    <a:bodyPr/>
                    <a:lstStyle/>
                    <a:p>
                      <a:pPr algn="ctr"/>
                      <a:r>
                        <a:rPr lang="en-US" sz="1400" dirty="0" smtClean="0"/>
                        <a:t>Cheap</a:t>
                      </a:r>
                      <a:endParaRPr lang="en-US" sz="1400" dirty="0"/>
                    </a:p>
                  </a:txBody>
                  <a:tcPr anchor="ctr"/>
                </a:tc>
                <a:tc>
                  <a:txBody>
                    <a:bodyPr/>
                    <a:lstStyle/>
                    <a:p>
                      <a:pPr algn="ctr"/>
                      <a:r>
                        <a:rPr lang="en-US" sz="1400" dirty="0" smtClean="0">
                          <a:solidFill>
                            <a:srgbClr val="C00000"/>
                          </a:solidFill>
                        </a:rPr>
                        <a:t>LNL off-the-shelf</a:t>
                      </a:r>
                      <a:endParaRPr lang="en-US" sz="1400" dirty="0">
                        <a:solidFill>
                          <a:srgbClr val="C00000"/>
                        </a:solidFill>
                      </a:endParaRPr>
                    </a:p>
                  </a:txBody>
                  <a:tcPr anchor="ctr"/>
                </a:tc>
              </a:tr>
              <a:tr h="543659">
                <a:tc>
                  <a:txBody>
                    <a:bodyPr/>
                    <a:lstStyle/>
                    <a:p>
                      <a:pPr algn="ctr"/>
                      <a:r>
                        <a:rPr lang="en-US" sz="1400" dirty="0" smtClean="0">
                          <a:solidFill>
                            <a:srgbClr val="C00000"/>
                          </a:solidFill>
                        </a:rPr>
                        <a:t>EPDM2</a:t>
                      </a:r>
                      <a:endParaRPr lang="en-US" sz="1400" dirty="0">
                        <a:solidFill>
                          <a:srgbClr val="C00000"/>
                        </a:solidFill>
                      </a:endParaRPr>
                    </a:p>
                  </a:txBody>
                  <a:tcPr anchor="ctr"/>
                </a:tc>
                <a:tc>
                  <a:txBody>
                    <a:bodyPr/>
                    <a:lstStyle/>
                    <a:p>
                      <a:pPr algn="ctr"/>
                      <a:r>
                        <a:rPr lang="en-US" sz="1400" dirty="0" smtClean="0"/>
                        <a:t>EPDM/</a:t>
                      </a:r>
                    </a:p>
                    <a:p>
                      <a:pPr algn="ctr"/>
                      <a:r>
                        <a:rPr lang="en-US" sz="1400" dirty="0" err="1" smtClean="0"/>
                        <a:t>Dichtomatik</a:t>
                      </a:r>
                      <a:r>
                        <a:rPr lang="en-US" sz="1400" baseline="0" dirty="0" smtClean="0"/>
                        <a:t> (DE)</a:t>
                      </a:r>
                      <a:endParaRPr lang="en-US" sz="1400" dirty="0"/>
                    </a:p>
                  </a:txBody>
                  <a:tcPr anchor="ctr"/>
                </a:tc>
                <a:tc>
                  <a:txBody>
                    <a:bodyPr/>
                    <a:lstStyle/>
                    <a:p>
                      <a:pPr algn="ctr"/>
                      <a:r>
                        <a:rPr lang="en-US" sz="1400" dirty="0" smtClean="0"/>
                        <a:t>peroxide</a:t>
                      </a:r>
                      <a:endParaRPr lang="en-US" sz="1400" dirty="0"/>
                    </a:p>
                  </a:txBody>
                  <a:tcPr anchor="ctr"/>
                </a:tc>
                <a:tc>
                  <a:txBody>
                    <a:bodyPr/>
                    <a:lstStyle/>
                    <a:p>
                      <a:pPr algn="ctr"/>
                      <a:r>
                        <a:rPr lang="en-US" sz="1400" dirty="0" smtClean="0"/>
                        <a:t>Good</a:t>
                      </a:r>
                      <a:endParaRPr lang="en-US" sz="1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Not declared</a:t>
                      </a:r>
                    </a:p>
                  </a:txBody>
                  <a:tcPr anchor="ctr"/>
                </a:tc>
                <a:tc>
                  <a:txBody>
                    <a:bodyPr/>
                    <a:lstStyle/>
                    <a:p>
                      <a:pPr algn="ctr"/>
                      <a:r>
                        <a:rPr lang="en-US" sz="1400" dirty="0" smtClean="0"/>
                        <a:t>High standard</a:t>
                      </a:r>
                      <a:endParaRPr lang="en-US" sz="1400" dirty="0"/>
                    </a:p>
                  </a:txBody>
                  <a:tcPr anchor="ctr"/>
                </a:tc>
                <a:tc>
                  <a:txBody>
                    <a:bodyPr/>
                    <a:lstStyle/>
                    <a:p>
                      <a:pPr algn="ctr"/>
                      <a:r>
                        <a:rPr lang="en-US" sz="1400" dirty="0" smtClean="0">
                          <a:solidFill>
                            <a:srgbClr val="C00000"/>
                          </a:solidFill>
                        </a:rPr>
                        <a:t>Alternative</a:t>
                      </a:r>
                      <a:r>
                        <a:rPr lang="en-US" sz="1400" baseline="0" dirty="0" smtClean="0">
                          <a:solidFill>
                            <a:srgbClr val="C00000"/>
                          </a:solidFill>
                        </a:rPr>
                        <a:t> standard</a:t>
                      </a:r>
                      <a:endParaRPr lang="en-US" sz="1400" dirty="0">
                        <a:solidFill>
                          <a:srgbClr val="C00000"/>
                        </a:solidFill>
                      </a:endParaRPr>
                    </a:p>
                  </a:txBody>
                  <a:tcPr anchor="ctr"/>
                </a:tc>
              </a:tr>
              <a:tr h="543659">
                <a:tc>
                  <a:txBody>
                    <a:bodyPr/>
                    <a:lstStyle/>
                    <a:p>
                      <a:pPr algn="ctr"/>
                      <a:r>
                        <a:rPr lang="en-US" sz="1400" dirty="0" smtClean="0">
                          <a:solidFill>
                            <a:srgbClr val="C00000"/>
                          </a:solidFill>
                        </a:rPr>
                        <a:t>EPDM3</a:t>
                      </a:r>
                      <a:endParaRPr lang="en-US" sz="1400" dirty="0">
                        <a:solidFill>
                          <a:srgbClr val="C00000"/>
                        </a:solidFill>
                      </a:endParaRPr>
                    </a:p>
                  </a:txBody>
                  <a:tcPr anchor="ctr"/>
                </a:tc>
                <a:tc>
                  <a:txBody>
                    <a:bodyPr/>
                    <a:lstStyle/>
                    <a:p>
                      <a:pPr algn="ctr"/>
                      <a:r>
                        <a:rPr lang="en-US" sz="1400" dirty="0" smtClean="0"/>
                        <a:t>EPDM/</a:t>
                      </a:r>
                      <a:r>
                        <a:rPr lang="en-US" sz="1400" baseline="0" dirty="0" smtClean="0"/>
                        <a:t> </a:t>
                      </a:r>
                    </a:p>
                    <a:p>
                      <a:pPr algn="ctr"/>
                      <a:r>
                        <a:rPr lang="en-US" sz="1400" baseline="0" dirty="0" smtClean="0"/>
                        <a:t>James Walker (UK)</a:t>
                      </a:r>
                      <a:endParaRPr lang="en-US" sz="1400" dirty="0"/>
                    </a:p>
                  </a:txBody>
                  <a:tcPr anchor="ctr"/>
                </a:tc>
                <a:tc>
                  <a:txBody>
                    <a:bodyPr/>
                    <a:lstStyle/>
                    <a:p>
                      <a:pPr algn="ctr"/>
                      <a:r>
                        <a:rPr lang="en-US" sz="1400" dirty="0" smtClean="0"/>
                        <a:t>peroxide</a:t>
                      </a:r>
                      <a:endParaRPr lang="en-US" sz="1400" dirty="0"/>
                    </a:p>
                  </a:txBody>
                  <a:tcPr anchor="ctr"/>
                </a:tc>
                <a:tc>
                  <a:txBody>
                    <a:bodyPr/>
                    <a:lstStyle/>
                    <a:p>
                      <a:pPr algn="ctr"/>
                      <a:r>
                        <a:rPr lang="en-US" sz="1400" dirty="0" smtClean="0"/>
                        <a:t>Very</a:t>
                      </a:r>
                      <a:r>
                        <a:rPr lang="en-US" sz="1400" baseline="0" dirty="0" smtClean="0"/>
                        <a:t> good</a:t>
                      </a:r>
                      <a:endParaRPr lang="en-US" sz="1400" dirty="0"/>
                    </a:p>
                  </a:txBody>
                  <a:tcPr anchor="ctr"/>
                </a:tc>
                <a:tc>
                  <a:txBody>
                    <a:bodyPr/>
                    <a:lstStyle/>
                    <a:p>
                      <a:pPr algn="ctr"/>
                      <a:r>
                        <a:rPr lang="en-US" sz="1400" dirty="0" smtClean="0">
                          <a:solidFill>
                            <a:srgbClr val="C00000"/>
                          </a:solidFill>
                        </a:rPr>
                        <a:t>1.6 </a:t>
                      </a:r>
                      <a:r>
                        <a:rPr lang="en-US" sz="1400" dirty="0" err="1" smtClean="0">
                          <a:solidFill>
                            <a:srgbClr val="C00000"/>
                          </a:solidFill>
                        </a:rPr>
                        <a:t>MGy</a:t>
                      </a:r>
                      <a:r>
                        <a:rPr lang="en-US" sz="1400" baseline="0" dirty="0" smtClean="0">
                          <a:solidFill>
                            <a:srgbClr val="C00000"/>
                          </a:solidFill>
                        </a:rPr>
                        <a:t> </a:t>
                      </a:r>
                      <a:r>
                        <a:rPr lang="en-US" sz="1400" baseline="0" dirty="0" smtClean="0"/>
                        <a:t>dose </a:t>
                      </a:r>
                      <a:r>
                        <a:rPr lang="en-US" sz="1400" baseline="30000" dirty="0" smtClean="0"/>
                        <a:t>60</a:t>
                      </a:r>
                      <a:r>
                        <a:rPr lang="en-US" sz="1400" baseline="0" dirty="0" smtClean="0"/>
                        <a:t>Co gammas</a:t>
                      </a:r>
                      <a:endParaRPr lang="en-US" sz="1400" dirty="0"/>
                    </a:p>
                  </a:txBody>
                  <a:tcPr anchor="ctr"/>
                </a:tc>
                <a:tc>
                  <a:txBody>
                    <a:bodyPr/>
                    <a:lstStyle/>
                    <a:p>
                      <a:pPr algn="ctr"/>
                      <a:r>
                        <a:rPr lang="en-US" sz="1400" dirty="0" smtClean="0"/>
                        <a:t>Certified material</a:t>
                      </a:r>
                      <a:endParaRPr lang="en-US" sz="1400" dirty="0"/>
                    </a:p>
                  </a:txBody>
                  <a:tcPr anchor="ctr"/>
                </a:tc>
                <a:tc>
                  <a:txBody>
                    <a:bodyPr/>
                    <a:lstStyle/>
                    <a:p>
                      <a:pPr algn="ctr"/>
                      <a:r>
                        <a:rPr lang="en-US" sz="1400" dirty="0" smtClean="0">
                          <a:solidFill>
                            <a:srgbClr val="C00000"/>
                          </a:solidFill>
                        </a:rPr>
                        <a:t>Expensive</a:t>
                      </a:r>
                      <a:endParaRPr lang="en-US" sz="1400" dirty="0">
                        <a:solidFill>
                          <a:srgbClr val="C00000"/>
                        </a:solidFill>
                      </a:endParaRPr>
                    </a:p>
                  </a:txBody>
                  <a:tcPr anchor="ctr"/>
                </a:tc>
              </a:tr>
            </a:tbl>
          </a:graphicData>
        </a:graphic>
      </p:graphicFrame>
      <p:sp>
        <p:nvSpPr>
          <p:cNvPr id="13" name="CasellaDiTesto 12"/>
          <p:cNvSpPr txBox="1"/>
          <p:nvPr/>
        </p:nvSpPr>
        <p:spPr>
          <a:xfrm>
            <a:off x="855461" y="1087576"/>
            <a:ext cx="7316939" cy="1682512"/>
          </a:xfrm>
          <a:prstGeom prst="rect">
            <a:avLst/>
          </a:prstGeom>
          <a:noFill/>
        </p:spPr>
        <p:txBody>
          <a:bodyPr wrap="none" rtlCol="0">
            <a:spAutoFit/>
          </a:bodyPr>
          <a:lstStyle/>
          <a:p>
            <a:pPr>
              <a:spcBef>
                <a:spcPts val="400"/>
              </a:spcBef>
            </a:pPr>
            <a:r>
              <a:rPr lang="en-US" dirty="0" smtClean="0">
                <a:solidFill>
                  <a:srgbClr val="C00000"/>
                </a:solidFill>
              </a:rPr>
              <a:t>Selection criteria</a:t>
            </a:r>
          </a:p>
          <a:p>
            <a:pPr marL="177800" indent="-177800">
              <a:spcBef>
                <a:spcPts val="400"/>
              </a:spcBef>
              <a:buFont typeface="Arial" pitchFamily="34" charset="0"/>
              <a:buChar char="•"/>
            </a:pPr>
            <a:r>
              <a:rPr lang="en-US" dirty="0" smtClean="0">
                <a:solidFill>
                  <a:srgbClr val="0070C0"/>
                </a:solidFill>
              </a:rPr>
              <a:t>Good mechanical performance for </a:t>
            </a:r>
            <a:r>
              <a:rPr lang="en-US" dirty="0" smtClean="0">
                <a:solidFill>
                  <a:srgbClr val="C00000"/>
                </a:solidFill>
              </a:rPr>
              <a:t>vacuum</a:t>
            </a:r>
            <a:r>
              <a:rPr lang="en-US" dirty="0" smtClean="0">
                <a:solidFill>
                  <a:srgbClr val="0070C0"/>
                </a:solidFill>
              </a:rPr>
              <a:t> and </a:t>
            </a:r>
            <a:r>
              <a:rPr lang="en-US" dirty="0" smtClean="0">
                <a:solidFill>
                  <a:srgbClr val="C00000"/>
                </a:solidFill>
              </a:rPr>
              <a:t>high</a:t>
            </a:r>
            <a:r>
              <a:rPr lang="en-US" dirty="0" smtClean="0">
                <a:solidFill>
                  <a:srgbClr val="0070C0"/>
                </a:solidFill>
              </a:rPr>
              <a:t> temperatures</a:t>
            </a:r>
          </a:p>
          <a:p>
            <a:pPr marL="177800" indent="-177800">
              <a:spcBef>
                <a:spcPts val="400"/>
              </a:spcBef>
              <a:buFont typeface="Arial" pitchFamily="34" charset="0"/>
              <a:buChar char="•"/>
            </a:pPr>
            <a:r>
              <a:rPr lang="en-US" dirty="0" smtClean="0">
                <a:solidFill>
                  <a:srgbClr val="C00000"/>
                </a:solidFill>
              </a:rPr>
              <a:t>EPDM</a:t>
            </a:r>
            <a:r>
              <a:rPr lang="en-US" dirty="0" smtClean="0">
                <a:solidFill>
                  <a:srgbClr val="0070C0"/>
                </a:solidFill>
              </a:rPr>
              <a:t> is considered more </a:t>
            </a:r>
            <a:r>
              <a:rPr lang="en-US" dirty="0" smtClean="0">
                <a:solidFill>
                  <a:srgbClr val="C00000"/>
                </a:solidFill>
              </a:rPr>
              <a:t>radiation resistant </a:t>
            </a:r>
            <a:r>
              <a:rPr lang="en-US" dirty="0" smtClean="0">
                <a:solidFill>
                  <a:srgbClr val="0070C0"/>
                </a:solidFill>
              </a:rPr>
              <a:t>than </a:t>
            </a:r>
            <a:r>
              <a:rPr lang="en-US" dirty="0" smtClean="0">
                <a:solidFill>
                  <a:srgbClr val="C00000"/>
                </a:solidFill>
              </a:rPr>
              <a:t>FPM</a:t>
            </a:r>
          </a:p>
          <a:p>
            <a:pPr marL="177800" indent="-177800">
              <a:spcBef>
                <a:spcPts val="400"/>
              </a:spcBef>
              <a:buFont typeface="Arial" pitchFamily="34" charset="0"/>
              <a:buChar char="•"/>
            </a:pPr>
            <a:r>
              <a:rPr lang="en-US" dirty="0" smtClean="0">
                <a:solidFill>
                  <a:srgbClr val="C00000"/>
                </a:solidFill>
              </a:rPr>
              <a:t>FPM</a:t>
            </a:r>
            <a:r>
              <a:rPr lang="en-US" dirty="0" smtClean="0">
                <a:solidFill>
                  <a:srgbClr val="0070C0"/>
                </a:solidFill>
              </a:rPr>
              <a:t> is </a:t>
            </a:r>
            <a:r>
              <a:rPr lang="en-US" dirty="0" smtClean="0">
                <a:solidFill>
                  <a:srgbClr val="C00000"/>
                </a:solidFill>
              </a:rPr>
              <a:t>more transparent </a:t>
            </a:r>
            <a:r>
              <a:rPr lang="en-US" dirty="0" smtClean="0">
                <a:solidFill>
                  <a:srgbClr val="0070C0"/>
                </a:solidFill>
              </a:rPr>
              <a:t>to neutron fields (hydrogen content :</a:t>
            </a:r>
            <a:r>
              <a:rPr lang="en-US" dirty="0" smtClean="0">
                <a:solidFill>
                  <a:srgbClr val="C00000"/>
                </a:solidFill>
              </a:rPr>
              <a:t>1% </a:t>
            </a:r>
            <a:r>
              <a:rPr lang="en-US" dirty="0" err="1" smtClean="0">
                <a:solidFill>
                  <a:srgbClr val="0070C0"/>
                </a:solidFill>
              </a:rPr>
              <a:t>vs</a:t>
            </a:r>
            <a:r>
              <a:rPr lang="en-US" dirty="0" smtClean="0">
                <a:solidFill>
                  <a:srgbClr val="0070C0"/>
                </a:solidFill>
              </a:rPr>
              <a:t> </a:t>
            </a:r>
            <a:r>
              <a:rPr lang="en-US" dirty="0" smtClean="0">
                <a:solidFill>
                  <a:srgbClr val="C00000"/>
                </a:solidFill>
              </a:rPr>
              <a:t>7-8%)</a:t>
            </a:r>
          </a:p>
          <a:p>
            <a:pPr marL="177800" indent="-177800">
              <a:spcBef>
                <a:spcPts val="400"/>
              </a:spcBef>
              <a:buFont typeface="Arial" pitchFamily="34" charset="0"/>
              <a:buChar char="•"/>
            </a:pPr>
            <a:r>
              <a:rPr lang="en-US" dirty="0" smtClean="0">
                <a:solidFill>
                  <a:srgbClr val="0070C0"/>
                </a:solidFill>
              </a:rPr>
              <a:t>Market </a:t>
            </a:r>
            <a:r>
              <a:rPr lang="en-US" dirty="0" smtClean="0">
                <a:solidFill>
                  <a:srgbClr val="C00000"/>
                </a:solidFill>
              </a:rPr>
              <a:t>availability </a:t>
            </a:r>
            <a:r>
              <a:rPr lang="en-US" dirty="0" smtClean="0">
                <a:solidFill>
                  <a:srgbClr val="0070C0"/>
                </a:solidFill>
              </a:rPr>
              <a:t>and</a:t>
            </a:r>
            <a:r>
              <a:rPr lang="en-US" dirty="0" smtClean="0">
                <a:solidFill>
                  <a:srgbClr val="C00000"/>
                </a:solidFill>
              </a:rPr>
              <a:t> </a:t>
            </a:r>
            <a:r>
              <a:rPr lang="en-US" dirty="0" smtClean="0">
                <a:solidFill>
                  <a:srgbClr val="0070C0"/>
                </a:solidFill>
              </a:rPr>
              <a:t>radiation </a:t>
            </a:r>
            <a:r>
              <a:rPr lang="en-US" dirty="0" smtClean="0">
                <a:solidFill>
                  <a:srgbClr val="C00000"/>
                </a:solidFill>
              </a:rPr>
              <a:t>stability</a:t>
            </a:r>
            <a:r>
              <a:rPr lang="en-US" dirty="0" smtClean="0">
                <a:solidFill>
                  <a:srgbClr val="0070C0"/>
                </a:solidFill>
              </a:rPr>
              <a:t> indications by producers</a:t>
            </a: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Aldo Zenoni, Brescia University, Crete 2017</a:t>
            </a:r>
            <a:endParaRPr lang="it-IT" dirty="0"/>
          </a:p>
        </p:txBody>
      </p:sp>
      <p:sp>
        <p:nvSpPr>
          <p:cNvPr id="3" name="Segnaposto numero diapositiva 2"/>
          <p:cNvSpPr>
            <a:spLocks noGrp="1"/>
          </p:cNvSpPr>
          <p:nvPr>
            <p:ph type="sldNum" sz="quarter" idx="12"/>
          </p:nvPr>
        </p:nvSpPr>
        <p:spPr/>
        <p:txBody>
          <a:bodyPr/>
          <a:lstStyle/>
          <a:p>
            <a:fld id="{3C7A372C-CFDE-4616-A2F3-96F303C2222E}" type="slidenum">
              <a:rPr lang="it-IT" smtClean="0"/>
              <a:pPr/>
              <a:t>11</a:t>
            </a:fld>
            <a:endParaRPr lang="it-IT"/>
          </a:p>
        </p:txBody>
      </p:sp>
      <p:pic>
        <p:nvPicPr>
          <p:cNvPr id="4" name="Picture 11" descr="logoinfn-piccolo"/>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80963" y="53975"/>
            <a:ext cx="657225" cy="609600"/>
          </a:xfrm>
          <a:prstGeom prst="rect">
            <a:avLst/>
          </a:prstGeom>
          <a:noFill/>
          <a:ln w="9525">
            <a:noFill/>
            <a:miter lim="800000"/>
            <a:headEnd/>
            <a:tailEnd/>
          </a:ln>
        </p:spPr>
      </p:pic>
      <p:pic>
        <p:nvPicPr>
          <p:cNvPr id="5" name="Picture 6" descr="logoSPES2008_medium"/>
          <p:cNvPicPr>
            <a:picLocks noChangeAspect="1" noChangeArrowheads="1"/>
          </p:cNvPicPr>
          <p:nvPr/>
        </p:nvPicPr>
        <p:blipFill>
          <a:blip r:embed="rId4" cstate="email">
            <a:clrChange>
              <a:clrFrom>
                <a:srgbClr val="FEFEFE"/>
              </a:clrFrom>
              <a:clrTo>
                <a:srgbClr val="FEFEFE">
                  <a:alpha val="0"/>
                </a:srgbClr>
              </a:clrTo>
            </a:clrChange>
            <a:extLst>
              <a:ext uri="{28A0092B-C50C-407E-A947-70E740481C1C}">
                <a14:useLocalDpi xmlns="" xmlns:a14="http://schemas.microsoft.com/office/drawing/2010/main"/>
              </a:ext>
            </a:extLst>
          </a:blip>
          <a:srcRect/>
          <a:stretch>
            <a:fillRect/>
          </a:stretch>
        </p:blipFill>
        <p:spPr bwMode="auto">
          <a:xfrm>
            <a:off x="7200900" y="57150"/>
            <a:ext cx="1890713" cy="603250"/>
          </a:xfrm>
          <a:prstGeom prst="rect">
            <a:avLst/>
          </a:prstGeom>
          <a:noFill/>
          <a:ln w="9525">
            <a:noFill/>
            <a:miter lim="800000"/>
            <a:headEnd/>
            <a:tailEnd/>
          </a:ln>
        </p:spPr>
      </p:pic>
      <p:pic>
        <p:nvPicPr>
          <p:cNvPr id="15" name="Picture 4"/>
          <p:cNvPicPr>
            <a:picLocks noChangeAspect="1" noChangeArrowheads="1"/>
          </p:cNvPicPr>
          <p:nvPr/>
        </p:nvPicPr>
        <p:blipFill>
          <a:blip r:embed="rId5" cstate="print"/>
          <a:srcRect/>
          <a:stretch>
            <a:fillRect/>
          </a:stretch>
        </p:blipFill>
        <p:spPr bwMode="auto">
          <a:xfrm>
            <a:off x="551458" y="980728"/>
            <a:ext cx="3516486" cy="3600502"/>
          </a:xfrm>
          <a:prstGeom prst="rect">
            <a:avLst/>
          </a:prstGeom>
          <a:noFill/>
          <a:ln w="9525">
            <a:noFill/>
            <a:miter lim="800000"/>
            <a:headEnd/>
            <a:tailEnd/>
          </a:ln>
          <a:effectLst/>
        </p:spPr>
      </p:pic>
      <p:pic>
        <p:nvPicPr>
          <p:cNvPr id="16" name="Picture 3"/>
          <p:cNvPicPr>
            <a:picLocks noChangeAspect="1" noChangeArrowheads="1"/>
          </p:cNvPicPr>
          <p:nvPr/>
        </p:nvPicPr>
        <p:blipFill>
          <a:blip r:embed="rId6" cstate="print"/>
          <a:srcRect l="9435"/>
          <a:stretch>
            <a:fillRect/>
          </a:stretch>
        </p:blipFill>
        <p:spPr bwMode="auto">
          <a:xfrm>
            <a:off x="5044992" y="908720"/>
            <a:ext cx="3225320" cy="3632988"/>
          </a:xfrm>
          <a:prstGeom prst="rect">
            <a:avLst/>
          </a:prstGeom>
          <a:noFill/>
          <a:ln w="9525">
            <a:noFill/>
            <a:miter lim="800000"/>
            <a:headEnd/>
            <a:tailEnd/>
          </a:ln>
          <a:effectLst/>
        </p:spPr>
      </p:pic>
      <p:sp>
        <p:nvSpPr>
          <p:cNvPr id="17" name="CasellaDiTesto 16"/>
          <p:cNvSpPr txBox="1"/>
          <p:nvPr/>
        </p:nvSpPr>
        <p:spPr>
          <a:xfrm>
            <a:off x="1835696" y="118079"/>
            <a:ext cx="4968552"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dirty="0" err="1" smtClean="0">
                <a:solidFill>
                  <a:srgbClr val="0070C0"/>
                </a:solidFill>
              </a:rPr>
              <a:t>Dosimetry</a:t>
            </a:r>
            <a:r>
              <a:rPr lang="en-US" sz="2800" dirty="0" smtClean="0">
                <a:solidFill>
                  <a:srgbClr val="0070C0"/>
                </a:solidFill>
              </a:rPr>
              <a:t> calculations (MCNPX)</a:t>
            </a:r>
            <a:endParaRPr lang="en-US" sz="2800" dirty="0">
              <a:solidFill>
                <a:srgbClr val="0070C0"/>
              </a:solidFill>
            </a:endParaRPr>
          </a:p>
        </p:txBody>
      </p:sp>
      <p:sp>
        <p:nvSpPr>
          <p:cNvPr id="18" name="CasellaDiTesto 17"/>
          <p:cNvSpPr txBox="1"/>
          <p:nvPr/>
        </p:nvSpPr>
        <p:spPr>
          <a:xfrm>
            <a:off x="1475656" y="1628800"/>
            <a:ext cx="692818" cy="307777"/>
          </a:xfrm>
          <a:prstGeom prst="rect">
            <a:avLst/>
          </a:prstGeom>
          <a:noFill/>
        </p:spPr>
        <p:txBody>
          <a:bodyPr wrap="none" rtlCol="0">
            <a:spAutoFit/>
          </a:bodyPr>
          <a:lstStyle/>
          <a:p>
            <a:r>
              <a:rPr lang="it-IT" sz="1400" dirty="0" smtClean="0">
                <a:solidFill>
                  <a:srgbClr val="C00000"/>
                </a:solidFill>
                <a:latin typeface="Symbol" pitchFamily="18" charset="2"/>
              </a:rPr>
              <a:t>g </a:t>
            </a:r>
            <a:r>
              <a:rPr lang="it-IT" sz="1400" dirty="0" smtClean="0">
                <a:solidFill>
                  <a:srgbClr val="C00000"/>
                </a:solidFill>
              </a:rPr>
              <a:t>dose </a:t>
            </a:r>
            <a:endParaRPr lang="it-IT" sz="1400" dirty="0">
              <a:solidFill>
                <a:srgbClr val="C00000"/>
              </a:solidFill>
            </a:endParaRPr>
          </a:p>
        </p:txBody>
      </p:sp>
      <p:cxnSp>
        <p:nvCxnSpPr>
          <p:cNvPr id="19" name="Connettore 2 18"/>
          <p:cNvCxnSpPr>
            <a:stCxn id="18" idx="2"/>
          </p:cNvCxnSpPr>
          <p:nvPr/>
        </p:nvCxnSpPr>
        <p:spPr>
          <a:xfrm>
            <a:off x="1822065" y="1936577"/>
            <a:ext cx="805719" cy="124271"/>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Connettore 2 19"/>
          <p:cNvCxnSpPr>
            <a:stCxn id="18" idx="2"/>
          </p:cNvCxnSpPr>
          <p:nvPr/>
        </p:nvCxnSpPr>
        <p:spPr>
          <a:xfrm flipH="1">
            <a:off x="1619672" y="1936577"/>
            <a:ext cx="202393" cy="142041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1" name="CasellaDiTesto 20"/>
          <p:cNvSpPr txBox="1"/>
          <p:nvPr/>
        </p:nvSpPr>
        <p:spPr>
          <a:xfrm>
            <a:off x="1941595" y="2852936"/>
            <a:ext cx="668773" cy="307777"/>
          </a:xfrm>
          <a:prstGeom prst="rect">
            <a:avLst/>
          </a:prstGeom>
          <a:noFill/>
        </p:spPr>
        <p:txBody>
          <a:bodyPr wrap="none" rtlCol="0">
            <a:spAutoFit/>
          </a:bodyPr>
          <a:lstStyle/>
          <a:p>
            <a:r>
              <a:rPr lang="it-IT" sz="1400" dirty="0" smtClean="0">
                <a:solidFill>
                  <a:srgbClr val="0070C0"/>
                </a:solidFill>
              </a:rPr>
              <a:t>n dose</a:t>
            </a:r>
            <a:endParaRPr lang="it-IT" sz="1400" dirty="0">
              <a:solidFill>
                <a:srgbClr val="0070C0"/>
              </a:solidFill>
            </a:endParaRPr>
          </a:p>
        </p:txBody>
      </p:sp>
      <p:cxnSp>
        <p:nvCxnSpPr>
          <p:cNvPr id="22" name="Connettore 2 21"/>
          <p:cNvCxnSpPr>
            <a:stCxn id="21" idx="2"/>
          </p:cNvCxnSpPr>
          <p:nvPr/>
        </p:nvCxnSpPr>
        <p:spPr>
          <a:xfrm flipH="1">
            <a:off x="1962300" y="3160713"/>
            <a:ext cx="313682" cy="844351"/>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ttore 2 22"/>
          <p:cNvCxnSpPr>
            <a:stCxn id="21" idx="2"/>
          </p:cNvCxnSpPr>
          <p:nvPr/>
        </p:nvCxnSpPr>
        <p:spPr>
          <a:xfrm>
            <a:off x="2275982" y="3160713"/>
            <a:ext cx="334386" cy="227343"/>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5" name="CasellaDiTesto 24"/>
          <p:cNvSpPr txBox="1"/>
          <p:nvPr/>
        </p:nvSpPr>
        <p:spPr>
          <a:xfrm>
            <a:off x="391768" y="4777988"/>
            <a:ext cx="2019992" cy="523220"/>
          </a:xfrm>
          <a:prstGeom prst="rect">
            <a:avLst/>
          </a:prstGeom>
          <a:noFill/>
          <a:ln>
            <a:solidFill>
              <a:srgbClr val="C00000"/>
            </a:solidFill>
          </a:ln>
        </p:spPr>
        <p:txBody>
          <a:bodyPr wrap="square" rtlCol="0">
            <a:spAutoFit/>
          </a:bodyPr>
          <a:lstStyle/>
          <a:p>
            <a:pPr algn="ctr"/>
            <a:r>
              <a:rPr lang="en-US" sz="1400" dirty="0" smtClean="0">
                <a:solidFill>
                  <a:srgbClr val="C00000"/>
                </a:solidFill>
              </a:rPr>
              <a:t>FPM</a:t>
            </a:r>
            <a:r>
              <a:rPr lang="en-US" sz="1400" dirty="0" smtClean="0">
                <a:solidFill>
                  <a:srgbClr val="0070C0"/>
                </a:solidFill>
              </a:rPr>
              <a:t> is more </a:t>
            </a:r>
            <a:r>
              <a:rPr lang="en-US" sz="1400" dirty="0" smtClean="0">
                <a:solidFill>
                  <a:srgbClr val="C00000"/>
                </a:solidFill>
              </a:rPr>
              <a:t>transparent</a:t>
            </a:r>
            <a:r>
              <a:rPr lang="en-US" sz="1400" dirty="0" smtClean="0">
                <a:solidFill>
                  <a:srgbClr val="0070C0"/>
                </a:solidFill>
              </a:rPr>
              <a:t> to neutrons than EPDM</a:t>
            </a:r>
            <a:endParaRPr lang="en-US" sz="1400" dirty="0">
              <a:solidFill>
                <a:srgbClr val="0070C0"/>
              </a:solidFill>
            </a:endParaRPr>
          </a:p>
        </p:txBody>
      </p:sp>
      <p:sp>
        <p:nvSpPr>
          <p:cNvPr id="26" name="CasellaDiTesto 25"/>
          <p:cNvSpPr txBox="1"/>
          <p:nvPr/>
        </p:nvSpPr>
        <p:spPr>
          <a:xfrm>
            <a:off x="3059832" y="4705980"/>
            <a:ext cx="1872207" cy="523220"/>
          </a:xfrm>
          <a:prstGeom prst="rect">
            <a:avLst/>
          </a:prstGeom>
          <a:noFill/>
          <a:ln>
            <a:solidFill>
              <a:srgbClr val="C00000"/>
            </a:solidFill>
          </a:ln>
        </p:spPr>
        <p:txBody>
          <a:bodyPr wrap="square" rtlCol="0">
            <a:spAutoFit/>
          </a:bodyPr>
          <a:lstStyle/>
          <a:p>
            <a:pPr algn="ctr"/>
            <a:r>
              <a:rPr lang="en-US" sz="1400" dirty="0" smtClean="0">
                <a:solidFill>
                  <a:srgbClr val="C00000"/>
                </a:solidFill>
              </a:rPr>
              <a:t>Most</a:t>
            </a:r>
            <a:r>
              <a:rPr lang="en-US" sz="1400" dirty="0" smtClean="0">
                <a:solidFill>
                  <a:srgbClr val="0070C0"/>
                </a:solidFill>
              </a:rPr>
              <a:t> dose is delivered by </a:t>
            </a:r>
            <a:r>
              <a:rPr lang="en-US" sz="1400" dirty="0" smtClean="0">
                <a:solidFill>
                  <a:srgbClr val="C00000"/>
                </a:solidFill>
              </a:rPr>
              <a:t>fast neutrons</a:t>
            </a:r>
            <a:endParaRPr lang="en-US" sz="1400" dirty="0">
              <a:solidFill>
                <a:srgbClr val="C00000"/>
              </a:solidFill>
            </a:endParaRPr>
          </a:p>
        </p:txBody>
      </p:sp>
      <p:sp>
        <p:nvSpPr>
          <p:cNvPr id="27" name="CasellaDiTesto 26"/>
          <p:cNvSpPr txBox="1"/>
          <p:nvPr/>
        </p:nvSpPr>
        <p:spPr>
          <a:xfrm>
            <a:off x="574384" y="5497487"/>
            <a:ext cx="3600400" cy="307777"/>
          </a:xfrm>
          <a:prstGeom prst="rect">
            <a:avLst/>
          </a:prstGeom>
          <a:noFill/>
          <a:ln>
            <a:noFill/>
          </a:ln>
        </p:spPr>
        <p:txBody>
          <a:bodyPr wrap="square" rtlCol="0">
            <a:spAutoFit/>
          </a:bodyPr>
          <a:lstStyle/>
          <a:p>
            <a:pPr algn="ctr">
              <a:spcBef>
                <a:spcPts val="600"/>
              </a:spcBef>
            </a:pPr>
            <a:r>
              <a:rPr lang="en-US" sz="1400" dirty="0" smtClean="0">
                <a:solidFill>
                  <a:srgbClr val="0070C0"/>
                </a:solidFill>
              </a:rPr>
              <a:t>Doses </a:t>
            </a:r>
            <a:r>
              <a:rPr lang="en-US" sz="1400" dirty="0" smtClean="0">
                <a:solidFill>
                  <a:srgbClr val="C00000"/>
                </a:solidFill>
              </a:rPr>
              <a:t>n + </a:t>
            </a:r>
            <a:r>
              <a:rPr lang="en-US" sz="1400" dirty="0" smtClean="0">
                <a:solidFill>
                  <a:srgbClr val="C00000"/>
                </a:solidFill>
                <a:latin typeface="Symbol" pitchFamily="18" charset="2"/>
              </a:rPr>
              <a:t>g </a:t>
            </a:r>
            <a:r>
              <a:rPr lang="en-US" sz="1400" dirty="0" smtClean="0">
                <a:solidFill>
                  <a:srgbClr val="0070C0"/>
                </a:solidFill>
              </a:rPr>
              <a:t>on </a:t>
            </a:r>
            <a:r>
              <a:rPr lang="en-US" sz="1400" dirty="0" smtClean="0">
                <a:solidFill>
                  <a:srgbClr val="C00000"/>
                </a:solidFill>
              </a:rPr>
              <a:t>TIS</a:t>
            </a:r>
            <a:r>
              <a:rPr lang="en-US" sz="1400" dirty="0" smtClean="0">
                <a:solidFill>
                  <a:srgbClr val="0070C0"/>
                </a:solidFill>
              </a:rPr>
              <a:t> integrated over </a:t>
            </a:r>
            <a:r>
              <a:rPr lang="en-US" sz="1400" dirty="0" smtClean="0">
                <a:solidFill>
                  <a:srgbClr val="C00000"/>
                </a:solidFill>
              </a:rPr>
              <a:t>15</a:t>
            </a:r>
            <a:r>
              <a:rPr lang="en-US" sz="1400" dirty="0" smtClean="0">
                <a:solidFill>
                  <a:srgbClr val="0070C0"/>
                </a:solidFill>
              </a:rPr>
              <a:t> days</a:t>
            </a:r>
          </a:p>
        </p:txBody>
      </p:sp>
      <p:sp>
        <p:nvSpPr>
          <p:cNvPr id="28" name="CasellaDiTesto 27"/>
          <p:cNvSpPr txBox="1"/>
          <p:nvPr/>
        </p:nvSpPr>
        <p:spPr>
          <a:xfrm>
            <a:off x="5508104" y="4777988"/>
            <a:ext cx="2736304" cy="523220"/>
          </a:xfrm>
          <a:prstGeom prst="rect">
            <a:avLst/>
          </a:prstGeom>
          <a:noFill/>
          <a:ln>
            <a:noFill/>
          </a:ln>
        </p:spPr>
        <p:txBody>
          <a:bodyPr wrap="square" rtlCol="0">
            <a:spAutoFit/>
          </a:bodyPr>
          <a:lstStyle/>
          <a:p>
            <a:pPr algn="ctr">
              <a:spcBef>
                <a:spcPts val="600"/>
              </a:spcBef>
            </a:pPr>
            <a:r>
              <a:rPr lang="en-US" sz="1400" dirty="0" smtClean="0">
                <a:solidFill>
                  <a:srgbClr val="0070C0"/>
                </a:solidFill>
              </a:rPr>
              <a:t>Irradiation time to deliver </a:t>
            </a:r>
            <a:r>
              <a:rPr lang="en-US" sz="1400" dirty="0" smtClean="0">
                <a:solidFill>
                  <a:srgbClr val="C00000"/>
                </a:solidFill>
              </a:rPr>
              <a:t>1 </a:t>
            </a:r>
            <a:r>
              <a:rPr lang="en-US" sz="1400" dirty="0" err="1" smtClean="0">
                <a:solidFill>
                  <a:srgbClr val="C00000"/>
                </a:solidFill>
              </a:rPr>
              <a:t>MGy</a:t>
            </a:r>
            <a:r>
              <a:rPr lang="en-US" sz="1400" dirty="0" smtClean="0">
                <a:solidFill>
                  <a:srgbClr val="C00000"/>
                </a:solidFill>
              </a:rPr>
              <a:t> </a:t>
            </a:r>
            <a:r>
              <a:rPr lang="en-US" sz="1400" dirty="0" smtClean="0">
                <a:solidFill>
                  <a:srgbClr val="0070C0"/>
                </a:solidFill>
              </a:rPr>
              <a:t>by  </a:t>
            </a:r>
            <a:r>
              <a:rPr lang="en-US" sz="1400" dirty="0" smtClean="0">
                <a:solidFill>
                  <a:srgbClr val="C00000"/>
                </a:solidFill>
              </a:rPr>
              <a:t>TRIGA Mark II </a:t>
            </a:r>
            <a:r>
              <a:rPr lang="en-US" sz="1400" dirty="0" smtClean="0">
                <a:solidFill>
                  <a:srgbClr val="0070C0"/>
                </a:solidFill>
              </a:rPr>
              <a:t>reactor</a:t>
            </a:r>
          </a:p>
        </p:txBody>
      </p:sp>
      <p:graphicFrame>
        <p:nvGraphicFramePr>
          <p:cNvPr id="29" name="Tabella 28"/>
          <p:cNvGraphicFramePr>
            <a:graphicFrameLocks noGrp="1"/>
          </p:cNvGraphicFramePr>
          <p:nvPr/>
        </p:nvGraphicFramePr>
        <p:xfrm>
          <a:off x="1331640" y="5844332"/>
          <a:ext cx="1799068" cy="670560"/>
        </p:xfrm>
        <a:graphic>
          <a:graphicData uri="http://schemas.openxmlformats.org/drawingml/2006/table">
            <a:tbl>
              <a:tblPr firstRow="1" bandRow="1">
                <a:tableStyleId>{69CF1AB2-1976-4502-BF36-3FF5EA218861}</a:tableStyleId>
              </a:tblPr>
              <a:tblGrid>
                <a:gridCol w="754952"/>
                <a:gridCol w="1044116"/>
              </a:tblGrid>
              <a:tr h="252028">
                <a:tc>
                  <a:txBody>
                    <a:bodyPr/>
                    <a:lstStyle/>
                    <a:p>
                      <a:r>
                        <a:rPr lang="it-IT" sz="1600" b="0" dirty="0" smtClean="0">
                          <a:solidFill>
                            <a:srgbClr val="0070C0"/>
                          </a:solidFill>
                        </a:rPr>
                        <a:t>VITON</a:t>
                      </a:r>
                      <a:endParaRPr lang="en-US" sz="1600" b="0" dirty="0"/>
                    </a:p>
                  </a:txBody>
                  <a:tcPr/>
                </a:tc>
                <a:tc>
                  <a:txBody>
                    <a:bodyPr/>
                    <a:lstStyle/>
                    <a:p>
                      <a:r>
                        <a:rPr lang="it-IT" sz="1600" b="0" dirty="0" smtClean="0">
                          <a:solidFill>
                            <a:srgbClr val="C00000"/>
                          </a:solidFill>
                        </a:rPr>
                        <a:t>0.26</a:t>
                      </a:r>
                      <a:r>
                        <a:rPr lang="it-IT" sz="1600" b="0" dirty="0" smtClean="0"/>
                        <a:t> </a:t>
                      </a:r>
                      <a:r>
                        <a:rPr lang="it-IT" sz="1600" b="0" dirty="0" err="1" smtClean="0">
                          <a:solidFill>
                            <a:srgbClr val="0070C0"/>
                          </a:solidFill>
                        </a:rPr>
                        <a:t>MGy</a:t>
                      </a:r>
                      <a:endParaRPr lang="en-US" sz="1600" b="0" dirty="0"/>
                    </a:p>
                  </a:txBody>
                  <a:tcPr/>
                </a:tc>
              </a:tr>
              <a:tr h="252028">
                <a:tc>
                  <a:txBody>
                    <a:bodyPr/>
                    <a:lstStyle/>
                    <a:p>
                      <a:r>
                        <a:rPr lang="it-IT" sz="1600" dirty="0" smtClean="0">
                          <a:solidFill>
                            <a:srgbClr val="0070C0"/>
                          </a:solidFill>
                        </a:rPr>
                        <a:t>EPDM</a:t>
                      </a:r>
                      <a:endParaRPr lang="en-US" sz="1600" dirty="0"/>
                    </a:p>
                  </a:txBody>
                  <a:tcPr/>
                </a:tc>
                <a:tc>
                  <a:txBody>
                    <a:bodyPr/>
                    <a:lstStyle/>
                    <a:p>
                      <a:r>
                        <a:rPr lang="it-IT" sz="1600" dirty="0" smtClean="0">
                          <a:solidFill>
                            <a:srgbClr val="C00000"/>
                          </a:solidFill>
                        </a:rPr>
                        <a:t>0.75</a:t>
                      </a:r>
                      <a:r>
                        <a:rPr lang="it-IT" sz="1600" dirty="0" smtClean="0"/>
                        <a:t> </a:t>
                      </a:r>
                      <a:r>
                        <a:rPr lang="it-IT" sz="1600" dirty="0" err="1" smtClean="0">
                          <a:solidFill>
                            <a:srgbClr val="0070C0"/>
                          </a:solidFill>
                        </a:rPr>
                        <a:t>MGy</a:t>
                      </a:r>
                      <a:endParaRPr lang="en-US" sz="1600" dirty="0"/>
                    </a:p>
                  </a:txBody>
                  <a:tcPr/>
                </a:tc>
              </a:tr>
            </a:tbl>
          </a:graphicData>
        </a:graphic>
      </p:graphicFrame>
      <p:graphicFrame>
        <p:nvGraphicFramePr>
          <p:cNvPr id="30" name="Tabella 29"/>
          <p:cNvGraphicFramePr>
            <a:graphicFrameLocks noGrp="1"/>
          </p:cNvGraphicFramePr>
          <p:nvPr/>
        </p:nvGraphicFramePr>
        <p:xfrm>
          <a:off x="5724128" y="5364376"/>
          <a:ext cx="2232248" cy="670560"/>
        </p:xfrm>
        <a:graphic>
          <a:graphicData uri="http://schemas.openxmlformats.org/drawingml/2006/table">
            <a:tbl>
              <a:tblPr firstRow="1" bandRow="1">
                <a:tableStyleId>{69CF1AB2-1976-4502-BF36-3FF5EA218861}</a:tableStyleId>
              </a:tblPr>
              <a:tblGrid>
                <a:gridCol w="1116124"/>
                <a:gridCol w="1116124"/>
              </a:tblGrid>
              <a:tr h="252028">
                <a:tc>
                  <a:txBody>
                    <a:bodyPr/>
                    <a:lstStyle/>
                    <a:p>
                      <a:r>
                        <a:rPr lang="it-IT" sz="1600" b="0" dirty="0" smtClean="0">
                          <a:solidFill>
                            <a:srgbClr val="0070C0"/>
                          </a:solidFill>
                        </a:rPr>
                        <a:t>VITON</a:t>
                      </a:r>
                      <a:endParaRPr lang="en-US" sz="1600" b="0" dirty="0"/>
                    </a:p>
                  </a:txBody>
                  <a:tcPr/>
                </a:tc>
                <a:tc>
                  <a:txBody>
                    <a:bodyPr/>
                    <a:lstStyle/>
                    <a:p>
                      <a:r>
                        <a:rPr lang="it-IT" sz="1600" b="0" dirty="0" smtClean="0">
                          <a:solidFill>
                            <a:srgbClr val="C00000"/>
                          </a:solidFill>
                        </a:rPr>
                        <a:t>2</a:t>
                      </a:r>
                      <a:r>
                        <a:rPr lang="it-IT" sz="1600" b="0" dirty="0" smtClean="0"/>
                        <a:t> </a:t>
                      </a:r>
                      <a:r>
                        <a:rPr lang="it-IT" sz="1600" b="0" dirty="0" smtClean="0">
                          <a:solidFill>
                            <a:srgbClr val="0070C0"/>
                          </a:solidFill>
                        </a:rPr>
                        <a:t>h</a:t>
                      </a:r>
                      <a:r>
                        <a:rPr lang="it-IT" sz="1600" b="0" baseline="0" dirty="0" smtClean="0">
                          <a:solidFill>
                            <a:srgbClr val="0070C0"/>
                          </a:solidFill>
                        </a:rPr>
                        <a:t> </a:t>
                      </a:r>
                      <a:r>
                        <a:rPr lang="it-IT" sz="1600" b="0" baseline="0" dirty="0" smtClean="0">
                          <a:solidFill>
                            <a:srgbClr val="C00000"/>
                          </a:solidFill>
                        </a:rPr>
                        <a:t>58</a:t>
                      </a:r>
                      <a:r>
                        <a:rPr lang="it-IT" sz="1600" b="0" baseline="0" dirty="0" smtClean="0">
                          <a:solidFill>
                            <a:srgbClr val="0070C0"/>
                          </a:solidFill>
                        </a:rPr>
                        <a:t> min</a:t>
                      </a:r>
                      <a:endParaRPr lang="en-US" sz="1600" b="0" dirty="0"/>
                    </a:p>
                  </a:txBody>
                  <a:tcPr/>
                </a:tc>
              </a:tr>
              <a:tr h="252028">
                <a:tc>
                  <a:txBody>
                    <a:bodyPr/>
                    <a:lstStyle/>
                    <a:p>
                      <a:r>
                        <a:rPr lang="it-IT" sz="1600" dirty="0" smtClean="0">
                          <a:solidFill>
                            <a:srgbClr val="0070C0"/>
                          </a:solidFill>
                        </a:rPr>
                        <a:t>EPDM</a:t>
                      </a:r>
                      <a:endParaRPr lang="en-US" sz="1600" dirty="0"/>
                    </a:p>
                  </a:txBody>
                  <a:tcPr/>
                </a:tc>
                <a:tc>
                  <a:txBody>
                    <a:bodyPr/>
                    <a:lstStyle/>
                    <a:p>
                      <a:r>
                        <a:rPr lang="it-IT" sz="1600" dirty="0" smtClean="0">
                          <a:solidFill>
                            <a:srgbClr val="C00000"/>
                          </a:solidFill>
                        </a:rPr>
                        <a:t>1 </a:t>
                      </a:r>
                      <a:r>
                        <a:rPr lang="it-IT" sz="1600" dirty="0" smtClean="0">
                          <a:solidFill>
                            <a:srgbClr val="0070C0"/>
                          </a:solidFill>
                        </a:rPr>
                        <a:t>h</a:t>
                      </a:r>
                      <a:r>
                        <a:rPr lang="it-IT" sz="1600" dirty="0" smtClean="0">
                          <a:solidFill>
                            <a:srgbClr val="C00000"/>
                          </a:solidFill>
                        </a:rPr>
                        <a:t> 24 </a:t>
                      </a:r>
                      <a:r>
                        <a:rPr lang="it-IT" sz="1600" dirty="0" smtClean="0">
                          <a:solidFill>
                            <a:srgbClr val="0070C0"/>
                          </a:solidFill>
                        </a:rPr>
                        <a:t>min</a:t>
                      </a:r>
                      <a:endParaRPr lang="en-US" sz="1600" dirty="0">
                        <a:solidFill>
                          <a:srgbClr val="0070C0"/>
                        </a:solidFill>
                      </a:endParaRPr>
                    </a:p>
                  </a:txBody>
                  <a:tcPr/>
                </a:tc>
              </a:tr>
            </a:tbl>
          </a:graphicData>
        </a:graphic>
      </p:graphicFrame>
      <p:sp>
        <p:nvSpPr>
          <p:cNvPr id="31" name="CasellaDiTesto 30"/>
          <p:cNvSpPr txBox="1"/>
          <p:nvPr/>
        </p:nvSpPr>
        <p:spPr>
          <a:xfrm>
            <a:off x="5963680" y="1484784"/>
            <a:ext cx="692818" cy="307777"/>
          </a:xfrm>
          <a:prstGeom prst="rect">
            <a:avLst/>
          </a:prstGeom>
          <a:noFill/>
        </p:spPr>
        <p:txBody>
          <a:bodyPr wrap="none" rtlCol="0">
            <a:spAutoFit/>
          </a:bodyPr>
          <a:lstStyle/>
          <a:p>
            <a:r>
              <a:rPr lang="it-IT" sz="1400" dirty="0" smtClean="0">
                <a:solidFill>
                  <a:srgbClr val="C00000"/>
                </a:solidFill>
                <a:latin typeface="Symbol" pitchFamily="18" charset="2"/>
              </a:rPr>
              <a:t>g </a:t>
            </a:r>
            <a:r>
              <a:rPr lang="it-IT" sz="1400" dirty="0" smtClean="0">
                <a:solidFill>
                  <a:srgbClr val="C00000"/>
                </a:solidFill>
              </a:rPr>
              <a:t>dose </a:t>
            </a:r>
            <a:endParaRPr lang="it-IT" sz="1400" dirty="0">
              <a:solidFill>
                <a:srgbClr val="C00000"/>
              </a:solidFill>
            </a:endParaRPr>
          </a:p>
        </p:txBody>
      </p:sp>
      <p:cxnSp>
        <p:nvCxnSpPr>
          <p:cNvPr id="32" name="Connettore 2 31"/>
          <p:cNvCxnSpPr>
            <a:stCxn id="31" idx="2"/>
          </p:cNvCxnSpPr>
          <p:nvPr/>
        </p:nvCxnSpPr>
        <p:spPr>
          <a:xfrm flipH="1">
            <a:off x="6107696" y="1792561"/>
            <a:ext cx="202393" cy="1132383"/>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Connettore 2 32"/>
          <p:cNvCxnSpPr>
            <a:stCxn id="31" idx="2"/>
          </p:cNvCxnSpPr>
          <p:nvPr/>
        </p:nvCxnSpPr>
        <p:spPr>
          <a:xfrm>
            <a:off x="6310089" y="1792561"/>
            <a:ext cx="805719" cy="268287"/>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4" name="CasellaDiTesto 33"/>
          <p:cNvSpPr txBox="1"/>
          <p:nvPr/>
        </p:nvSpPr>
        <p:spPr>
          <a:xfrm>
            <a:off x="6509163" y="2420888"/>
            <a:ext cx="668773" cy="307777"/>
          </a:xfrm>
          <a:prstGeom prst="rect">
            <a:avLst/>
          </a:prstGeom>
          <a:noFill/>
        </p:spPr>
        <p:txBody>
          <a:bodyPr wrap="none" rtlCol="0">
            <a:spAutoFit/>
          </a:bodyPr>
          <a:lstStyle/>
          <a:p>
            <a:r>
              <a:rPr lang="it-IT" sz="1400" dirty="0" smtClean="0">
                <a:solidFill>
                  <a:srgbClr val="0070C0"/>
                </a:solidFill>
              </a:rPr>
              <a:t>n dose</a:t>
            </a:r>
            <a:endParaRPr lang="it-IT" sz="1400" dirty="0">
              <a:solidFill>
                <a:srgbClr val="0070C0"/>
              </a:solidFill>
            </a:endParaRPr>
          </a:p>
        </p:txBody>
      </p:sp>
      <p:cxnSp>
        <p:nvCxnSpPr>
          <p:cNvPr id="35" name="Connettore 2 34"/>
          <p:cNvCxnSpPr>
            <a:stCxn id="34" idx="2"/>
          </p:cNvCxnSpPr>
          <p:nvPr/>
        </p:nvCxnSpPr>
        <p:spPr>
          <a:xfrm flipH="1">
            <a:off x="6660232" y="2728665"/>
            <a:ext cx="183318" cy="988367"/>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6" name="Connettore 2 35"/>
          <p:cNvCxnSpPr>
            <a:stCxn id="34" idx="2"/>
          </p:cNvCxnSpPr>
          <p:nvPr/>
        </p:nvCxnSpPr>
        <p:spPr>
          <a:xfrm>
            <a:off x="6843550" y="2728665"/>
            <a:ext cx="262378" cy="412303"/>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8" name="Rettangolo 37"/>
          <p:cNvSpPr/>
          <p:nvPr/>
        </p:nvSpPr>
        <p:spPr>
          <a:xfrm>
            <a:off x="6084168" y="980728"/>
            <a:ext cx="432048"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asellaDiTesto 36"/>
          <p:cNvSpPr txBox="1"/>
          <p:nvPr/>
        </p:nvSpPr>
        <p:spPr>
          <a:xfrm>
            <a:off x="5940152" y="953432"/>
            <a:ext cx="729960" cy="338554"/>
          </a:xfrm>
          <a:prstGeom prst="rect">
            <a:avLst/>
          </a:prstGeom>
          <a:noFill/>
        </p:spPr>
        <p:txBody>
          <a:bodyPr wrap="square" rtlCol="0">
            <a:spAutoFit/>
          </a:bodyPr>
          <a:lstStyle/>
          <a:p>
            <a:r>
              <a:rPr lang="en-US" sz="1600" b="1" dirty="0" smtClean="0"/>
              <a:t>TRIGA</a:t>
            </a:r>
            <a:endParaRPr lang="en-US" sz="1600" b="1" dirty="0"/>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Aldo Zenoni, Brescia University, Crete 2017</a:t>
            </a:r>
            <a:endParaRPr lang="it-IT" dirty="0"/>
          </a:p>
        </p:txBody>
      </p:sp>
      <p:sp>
        <p:nvSpPr>
          <p:cNvPr id="3" name="Segnaposto numero diapositiva 2"/>
          <p:cNvSpPr>
            <a:spLocks noGrp="1"/>
          </p:cNvSpPr>
          <p:nvPr>
            <p:ph type="sldNum" sz="quarter" idx="12"/>
          </p:nvPr>
        </p:nvSpPr>
        <p:spPr/>
        <p:txBody>
          <a:bodyPr/>
          <a:lstStyle/>
          <a:p>
            <a:fld id="{3C7A372C-CFDE-4616-A2F3-96F303C2222E}" type="slidenum">
              <a:rPr lang="it-IT" smtClean="0"/>
              <a:pPr/>
              <a:t>12</a:t>
            </a:fld>
            <a:endParaRPr lang="it-IT"/>
          </a:p>
        </p:txBody>
      </p:sp>
      <p:pic>
        <p:nvPicPr>
          <p:cNvPr id="4" name="Picture 11" descr="logoinfn-piccolo"/>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80963" y="53975"/>
            <a:ext cx="657225" cy="609600"/>
          </a:xfrm>
          <a:prstGeom prst="rect">
            <a:avLst/>
          </a:prstGeom>
          <a:noFill/>
          <a:ln w="9525">
            <a:noFill/>
            <a:miter lim="800000"/>
            <a:headEnd/>
            <a:tailEnd/>
          </a:ln>
        </p:spPr>
      </p:pic>
      <p:pic>
        <p:nvPicPr>
          <p:cNvPr id="5" name="Picture 6" descr="logoSPES2008_medium"/>
          <p:cNvPicPr>
            <a:picLocks noChangeAspect="1" noChangeArrowheads="1"/>
          </p:cNvPicPr>
          <p:nvPr/>
        </p:nvPicPr>
        <p:blipFill>
          <a:blip r:embed="rId4" cstate="email">
            <a:clrChange>
              <a:clrFrom>
                <a:srgbClr val="FEFEFE"/>
              </a:clrFrom>
              <a:clrTo>
                <a:srgbClr val="FEFEFE">
                  <a:alpha val="0"/>
                </a:srgbClr>
              </a:clrTo>
            </a:clrChange>
            <a:extLst>
              <a:ext uri="{28A0092B-C50C-407E-A947-70E740481C1C}">
                <a14:useLocalDpi xmlns="" xmlns:a14="http://schemas.microsoft.com/office/drawing/2010/main"/>
              </a:ext>
            </a:extLst>
          </a:blip>
          <a:srcRect/>
          <a:stretch>
            <a:fillRect/>
          </a:stretch>
        </p:blipFill>
        <p:spPr bwMode="auto">
          <a:xfrm>
            <a:off x="7200900" y="57150"/>
            <a:ext cx="1890713" cy="603250"/>
          </a:xfrm>
          <a:prstGeom prst="rect">
            <a:avLst/>
          </a:prstGeom>
          <a:noFill/>
          <a:ln w="9525">
            <a:noFill/>
            <a:miter lim="800000"/>
            <a:headEnd/>
            <a:tailEnd/>
          </a:ln>
        </p:spPr>
      </p:pic>
      <p:sp>
        <p:nvSpPr>
          <p:cNvPr id="6" name="CasellaDiTesto 5"/>
          <p:cNvSpPr txBox="1"/>
          <p:nvPr/>
        </p:nvSpPr>
        <p:spPr>
          <a:xfrm>
            <a:off x="1643200" y="44624"/>
            <a:ext cx="4968552" cy="95410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dirty="0" smtClean="0">
                <a:solidFill>
                  <a:srgbClr val="0070C0"/>
                </a:solidFill>
              </a:rPr>
              <a:t>Materials properties tested as a function of absorbed dose</a:t>
            </a:r>
            <a:endParaRPr lang="en-US" sz="2800" dirty="0">
              <a:solidFill>
                <a:srgbClr val="0070C0"/>
              </a:solidFill>
            </a:endParaRPr>
          </a:p>
        </p:txBody>
      </p:sp>
      <p:pic>
        <p:nvPicPr>
          <p:cNvPr id="7" name="Immagine 6" descr="20150520_165152.jpg"/>
          <p:cNvPicPr>
            <a:picLocks noChangeAspect="1"/>
          </p:cNvPicPr>
          <p:nvPr/>
        </p:nvPicPr>
        <p:blipFill>
          <a:blip r:embed="rId5" cstate="print"/>
          <a:stretch>
            <a:fillRect/>
          </a:stretch>
        </p:blipFill>
        <p:spPr>
          <a:xfrm rot="5400000">
            <a:off x="4962438" y="3075739"/>
            <a:ext cx="2335243" cy="1313574"/>
          </a:xfrm>
          <a:prstGeom prst="rect">
            <a:avLst/>
          </a:prstGeom>
          <a:ln w="28575">
            <a:solidFill>
              <a:schemeClr val="bg1"/>
            </a:solidFill>
          </a:ln>
        </p:spPr>
      </p:pic>
      <p:pic>
        <p:nvPicPr>
          <p:cNvPr id="8" name="Immagine 7" descr="Immagine.jpg"/>
          <p:cNvPicPr>
            <a:picLocks noChangeAspect="1"/>
          </p:cNvPicPr>
          <p:nvPr/>
        </p:nvPicPr>
        <p:blipFill>
          <a:blip r:embed="rId6" cstate="print"/>
          <a:stretch>
            <a:fillRect/>
          </a:stretch>
        </p:blipFill>
        <p:spPr>
          <a:xfrm>
            <a:off x="5435598" y="1035487"/>
            <a:ext cx="1835724" cy="1152128"/>
          </a:xfrm>
          <a:prstGeom prst="rect">
            <a:avLst/>
          </a:prstGeom>
          <a:ln w="28575">
            <a:solidFill>
              <a:schemeClr val="bg1"/>
            </a:solidFill>
          </a:ln>
        </p:spPr>
      </p:pic>
      <p:pic>
        <p:nvPicPr>
          <p:cNvPr id="9" name="Immagine 8" descr="20150506_094935.jpg"/>
          <p:cNvPicPr>
            <a:picLocks noChangeAspect="1"/>
          </p:cNvPicPr>
          <p:nvPr/>
        </p:nvPicPr>
        <p:blipFill>
          <a:blip r:embed="rId7" cstate="print"/>
          <a:stretch>
            <a:fillRect/>
          </a:stretch>
        </p:blipFill>
        <p:spPr>
          <a:xfrm rot="5400000">
            <a:off x="6972366" y="3100290"/>
            <a:ext cx="1451652" cy="1088739"/>
          </a:xfrm>
          <a:prstGeom prst="rect">
            <a:avLst/>
          </a:prstGeom>
          <a:ln w="28575">
            <a:solidFill>
              <a:schemeClr val="bg1"/>
            </a:solidFill>
          </a:ln>
        </p:spPr>
      </p:pic>
      <p:sp>
        <p:nvSpPr>
          <p:cNvPr id="11" name="CasellaDiTesto 10"/>
          <p:cNvSpPr txBox="1"/>
          <p:nvPr/>
        </p:nvSpPr>
        <p:spPr>
          <a:xfrm>
            <a:off x="6048672" y="2218512"/>
            <a:ext cx="1403648" cy="288032"/>
          </a:xfrm>
          <a:prstGeom prst="rect">
            <a:avLst/>
          </a:prstGeom>
          <a:noFill/>
        </p:spPr>
        <p:txBody>
          <a:bodyPr wrap="square" rtlCol="0">
            <a:spAutoFit/>
          </a:bodyPr>
          <a:lstStyle/>
          <a:p>
            <a:pPr algn="ctr"/>
            <a:r>
              <a:rPr lang="en-US" sz="1200" dirty="0" smtClean="0">
                <a:solidFill>
                  <a:srgbClr val="C00000"/>
                </a:solidFill>
                <a:cs typeface="Arial" pitchFamily="34" charset="0"/>
              </a:rPr>
              <a:t>Compression set</a:t>
            </a:r>
            <a:endParaRPr lang="en-US" sz="1200" dirty="0">
              <a:solidFill>
                <a:srgbClr val="C00000"/>
              </a:solidFill>
              <a:cs typeface="Arial" pitchFamily="34" charset="0"/>
            </a:endParaRPr>
          </a:p>
        </p:txBody>
      </p:sp>
      <p:sp>
        <p:nvSpPr>
          <p:cNvPr id="12" name="CasellaDiTesto 11"/>
          <p:cNvSpPr txBox="1"/>
          <p:nvPr/>
        </p:nvSpPr>
        <p:spPr>
          <a:xfrm>
            <a:off x="4355976" y="2564904"/>
            <a:ext cx="1124832" cy="461665"/>
          </a:xfrm>
          <a:prstGeom prst="rect">
            <a:avLst/>
          </a:prstGeom>
          <a:noFill/>
        </p:spPr>
        <p:txBody>
          <a:bodyPr wrap="square" rtlCol="0">
            <a:spAutoFit/>
          </a:bodyPr>
          <a:lstStyle/>
          <a:p>
            <a:pPr algn="ctr"/>
            <a:r>
              <a:rPr lang="en-US" sz="1200" dirty="0" smtClean="0">
                <a:solidFill>
                  <a:srgbClr val="C00000"/>
                </a:solidFill>
              </a:rPr>
              <a:t>Universal dynamometer</a:t>
            </a:r>
            <a:endParaRPr lang="en-US" sz="1200" dirty="0">
              <a:solidFill>
                <a:srgbClr val="C00000"/>
              </a:solidFill>
            </a:endParaRPr>
          </a:p>
        </p:txBody>
      </p:sp>
      <p:sp>
        <p:nvSpPr>
          <p:cNvPr id="13" name="CasellaDiTesto 12"/>
          <p:cNvSpPr txBox="1"/>
          <p:nvPr/>
        </p:nvSpPr>
        <p:spPr>
          <a:xfrm>
            <a:off x="7136992" y="2895033"/>
            <a:ext cx="1120820" cy="276999"/>
          </a:xfrm>
          <a:prstGeom prst="rect">
            <a:avLst/>
          </a:prstGeom>
          <a:noFill/>
        </p:spPr>
        <p:txBody>
          <a:bodyPr wrap="none" rtlCol="0">
            <a:spAutoFit/>
          </a:bodyPr>
          <a:lstStyle/>
          <a:p>
            <a:r>
              <a:rPr lang="en-US" sz="1200" dirty="0" smtClean="0">
                <a:solidFill>
                  <a:schemeClr val="bg1"/>
                </a:solidFill>
              </a:rPr>
              <a:t>O-ring samples</a:t>
            </a:r>
            <a:endParaRPr lang="en-US" sz="1200" dirty="0">
              <a:solidFill>
                <a:schemeClr val="bg1"/>
              </a:solidFill>
            </a:endParaRPr>
          </a:p>
        </p:txBody>
      </p:sp>
      <p:pic>
        <p:nvPicPr>
          <p:cNvPr id="14" name="Picture 3" descr="C:\Users\Zenoni\Desktop\0qKmUuCOM_pHHvN5NgQDAfIXhB9L-VuItuh5Qtt8Z0M=w290-h217-p-no.jpg"/>
          <p:cNvPicPr>
            <a:picLocks noChangeAspect="1" noChangeArrowheads="1"/>
          </p:cNvPicPr>
          <p:nvPr/>
        </p:nvPicPr>
        <p:blipFill>
          <a:blip r:embed="rId8" cstate="print"/>
          <a:srcRect/>
          <a:stretch>
            <a:fillRect/>
          </a:stretch>
        </p:blipFill>
        <p:spPr bwMode="auto">
          <a:xfrm>
            <a:off x="6999088" y="4756208"/>
            <a:ext cx="1924638" cy="1440160"/>
          </a:xfrm>
          <a:prstGeom prst="rect">
            <a:avLst/>
          </a:prstGeom>
          <a:noFill/>
          <a:ln w="28575">
            <a:solidFill>
              <a:schemeClr val="bg1"/>
            </a:solidFill>
          </a:ln>
        </p:spPr>
      </p:pic>
      <p:sp>
        <p:nvSpPr>
          <p:cNvPr id="15" name="CasellaDiTesto 14"/>
          <p:cNvSpPr txBox="1"/>
          <p:nvPr/>
        </p:nvSpPr>
        <p:spPr>
          <a:xfrm>
            <a:off x="7413720" y="5908336"/>
            <a:ext cx="1206484" cy="276999"/>
          </a:xfrm>
          <a:prstGeom prst="rect">
            <a:avLst/>
          </a:prstGeom>
          <a:noFill/>
        </p:spPr>
        <p:txBody>
          <a:bodyPr wrap="none" rtlCol="0">
            <a:spAutoFit/>
          </a:bodyPr>
          <a:lstStyle/>
          <a:p>
            <a:r>
              <a:rPr lang="en-US" sz="1200" dirty="0" smtClean="0">
                <a:solidFill>
                  <a:schemeClr val="bg1"/>
                </a:solidFill>
              </a:rPr>
              <a:t>Calorimeter DSC</a:t>
            </a:r>
            <a:endParaRPr lang="en-US" sz="1200" dirty="0">
              <a:solidFill>
                <a:schemeClr val="bg1"/>
              </a:solidFill>
            </a:endParaRPr>
          </a:p>
        </p:txBody>
      </p:sp>
      <p:pic>
        <p:nvPicPr>
          <p:cNvPr id="16" name="Picture 3" descr="C:\Users\Zenoni\Desktop\FotoPV\20150608_161508.jpg"/>
          <p:cNvPicPr>
            <a:picLocks noChangeAspect="1" noChangeArrowheads="1"/>
          </p:cNvPicPr>
          <p:nvPr/>
        </p:nvPicPr>
        <p:blipFill rotWithShape="1">
          <a:blip r:embed="rId9" cstate="print"/>
          <a:srcRect l="13636" r="9091"/>
          <a:stretch/>
        </p:blipFill>
        <p:spPr bwMode="auto">
          <a:xfrm rot="5400000">
            <a:off x="7193897" y="1023127"/>
            <a:ext cx="1899748" cy="1382903"/>
          </a:xfrm>
          <a:prstGeom prst="rect">
            <a:avLst/>
          </a:prstGeom>
          <a:noFill/>
          <a:ln w="28575">
            <a:solidFill>
              <a:schemeClr val="bg1"/>
            </a:solidFill>
          </a:ln>
        </p:spPr>
      </p:pic>
      <p:sp>
        <p:nvSpPr>
          <p:cNvPr id="17" name="CasellaDiTesto 16"/>
          <p:cNvSpPr txBox="1"/>
          <p:nvPr/>
        </p:nvSpPr>
        <p:spPr>
          <a:xfrm>
            <a:off x="467544" y="1124744"/>
            <a:ext cx="4464496" cy="4298613"/>
          </a:xfrm>
          <a:prstGeom prst="rect">
            <a:avLst/>
          </a:prstGeom>
          <a:noFill/>
        </p:spPr>
        <p:txBody>
          <a:bodyPr wrap="square" rtlCol="0">
            <a:spAutoFit/>
          </a:bodyPr>
          <a:lstStyle/>
          <a:p>
            <a:pPr marL="177800" indent="-177800">
              <a:spcBef>
                <a:spcPts val="800"/>
              </a:spcBef>
            </a:pPr>
            <a:r>
              <a:rPr lang="en-US" sz="2000" dirty="0" smtClean="0">
                <a:solidFill>
                  <a:srgbClr val="C00000"/>
                </a:solidFill>
              </a:rPr>
              <a:t>Mechanical and tensile properties</a:t>
            </a:r>
          </a:p>
          <a:p>
            <a:pPr marL="177800" indent="-177800">
              <a:spcBef>
                <a:spcPts val="800"/>
              </a:spcBef>
              <a:buFont typeface="Arial" pitchFamily="34" charset="0"/>
              <a:buChar char="•"/>
            </a:pPr>
            <a:r>
              <a:rPr lang="en-US" sz="2000" dirty="0" smtClean="0">
                <a:solidFill>
                  <a:srgbClr val="0070C0"/>
                </a:solidFill>
              </a:rPr>
              <a:t>Compression set (</a:t>
            </a:r>
            <a:r>
              <a:rPr lang="en-US" sz="2000" dirty="0" smtClean="0">
                <a:solidFill>
                  <a:srgbClr val="C00000"/>
                </a:solidFill>
                <a:cs typeface="Helvetica Light"/>
              </a:rPr>
              <a:t>25%</a:t>
            </a:r>
            <a:r>
              <a:rPr lang="en-US" sz="2000" dirty="0" smtClean="0">
                <a:solidFill>
                  <a:srgbClr val="0070C0"/>
                </a:solidFill>
                <a:cs typeface="Helvetica Light"/>
              </a:rPr>
              <a:t> squeeze + ageing </a:t>
            </a:r>
            <a:r>
              <a:rPr lang="en-US" sz="2000" dirty="0" smtClean="0">
                <a:solidFill>
                  <a:srgbClr val="C00000"/>
                </a:solidFill>
                <a:cs typeface="Helvetica Light"/>
              </a:rPr>
              <a:t>24</a:t>
            </a:r>
            <a:r>
              <a:rPr lang="en-US" sz="2000" dirty="0" smtClean="0">
                <a:solidFill>
                  <a:srgbClr val="0070C0"/>
                </a:solidFill>
                <a:cs typeface="Helvetica Light"/>
              </a:rPr>
              <a:t>h at </a:t>
            </a:r>
            <a:r>
              <a:rPr lang="en-US" sz="2000" dirty="0" smtClean="0">
                <a:solidFill>
                  <a:srgbClr val="C00000"/>
                </a:solidFill>
                <a:cs typeface="Helvetica Light"/>
              </a:rPr>
              <a:t>100°C</a:t>
            </a:r>
            <a:r>
              <a:rPr lang="en-US" sz="2000" dirty="0" smtClean="0">
                <a:solidFill>
                  <a:srgbClr val="0070C0"/>
                </a:solidFill>
                <a:cs typeface="Helvetica Light"/>
              </a:rPr>
              <a:t>) </a:t>
            </a:r>
            <a:r>
              <a:rPr lang="en-US" sz="2000" dirty="0" smtClean="0">
                <a:solidFill>
                  <a:srgbClr val="C00000"/>
                </a:solidFill>
              </a:rPr>
              <a:t>(%)</a:t>
            </a:r>
          </a:p>
          <a:p>
            <a:pPr marL="177800" indent="-177800">
              <a:spcBef>
                <a:spcPts val="800"/>
              </a:spcBef>
              <a:buFont typeface="Arial" pitchFamily="34" charset="0"/>
              <a:buChar char="•"/>
            </a:pPr>
            <a:r>
              <a:rPr lang="en-US" sz="2000" dirty="0" smtClean="0">
                <a:solidFill>
                  <a:srgbClr val="0070C0"/>
                </a:solidFill>
              </a:rPr>
              <a:t>Elongation at break </a:t>
            </a:r>
            <a:r>
              <a:rPr lang="en-US" sz="2000" dirty="0" smtClean="0">
                <a:solidFill>
                  <a:srgbClr val="C00000"/>
                </a:solidFill>
              </a:rPr>
              <a:t>(%)</a:t>
            </a:r>
          </a:p>
          <a:p>
            <a:pPr marL="177800" indent="-177800">
              <a:spcBef>
                <a:spcPts val="800"/>
              </a:spcBef>
              <a:buFont typeface="Arial" pitchFamily="34" charset="0"/>
              <a:buChar char="•"/>
            </a:pPr>
            <a:r>
              <a:rPr lang="en-US" sz="2000" dirty="0" smtClean="0">
                <a:solidFill>
                  <a:srgbClr val="0070C0"/>
                </a:solidFill>
              </a:rPr>
              <a:t>Elastic Modulus </a:t>
            </a:r>
            <a:r>
              <a:rPr lang="en-US" sz="2000" dirty="0" smtClean="0">
                <a:solidFill>
                  <a:srgbClr val="C00000"/>
                </a:solidFill>
              </a:rPr>
              <a:t>(</a:t>
            </a:r>
            <a:r>
              <a:rPr lang="en-US" sz="2000" dirty="0" err="1" smtClean="0">
                <a:solidFill>
                  <a:srgbClr val="C00000"/>
                </a:solidFill>
              </a:rPr>
              <a:t>MPa</a:t>
            </a:r>
            <a:r>
              <a:rPr lang="en-US" sz="2000" dirty="0" smtClean="0">
                <a:solidFill>
                  <a:srgbClr val="C00000"/>
                </a:solidFill>
              </a:rPr>
              <a:t>)</a:t>
            </a:r>
          </a:p>
          <a:p>
            <a:pPr marL="177800" indent="-177800">
              <a:spcBef>
                <a:spcPts val="800"/>
              </a:spcBef>
              <a:buFont typeface="Arial" pitchFamily="34" charset="0"/>
              <a:buChar char="•"/>
            </a:pPr>
            <a:r>
              <a:rPr lang="en-US" sz="2000" dirty="0" smtClean="0">
                <a:solidFill>
                  <a:srgbClr val="0070C0"/>
                </a:solidFill>
              </a:rPr>
              <a:t>Tensile strength </a:t>
            </a:r>
            <a:r>
              <a:rPr lang="en-US" sz="2000" dirty="0" smtClean="0">
                <a:solidFill>
                  <a:srgbClr val="C00000"/>
                </a:solidFill>
              </a:rPr>
              <a:t>(</a:t>
            </a:r>
            <a:r>
              <a:rPr lang="en-US" sz="2000" dirty="0" err="1" smtClean="0">
                <a:solidFill>
                  <a:srgbClr val="C00000"/>
                </a:solidFill>
              </a:rPr>
              <a:t>MPa</a:t>
            </a:r>
            <a:r>
              <a:rPr lang="en-US" sz="2000" dirty="0" smtClean="0">
                <a:solidFill>
                  <a:srgbClr val="C00000"/>
                </a:solidFill>
              </a:rPr>
              <a:t>)</a:t>
            </a:r>
          </a:p>
          <a:p>
            <a:pPr marL="177800" indent="-177800">
              <a:spcBef>
                <a:spcPts val="800"/>
              </a:spcBef>
              <a:buFont typeface="Arial" pitchFamily="34" charset="0"/>
              <a:buChar char="•"/>
            </a:pPr>
            <a:r>
              <a:rPr lang="en-US" sz="2000" dirty="0" smtClean="0">
                <a:solidFill>
                  <a:srgbClr val="0070C0"/>
                </a:solidFill>
              </a:rPr>
              <a:t>Hardness </a:t>
            </a:r>
            <a:r>
              <a:rPr lang="en-US" sz="2000" dirty="0" smtClean="0">
                <a:solidFill>
                  <a:srgbClr val="C00000"/>
                </a:solidFill>
              </a:rPr>
              <a:t>(Shore, IRHD)</a:t>
            </a:r>
          </a:p>
          <a:p>
            <a:pPr marL="177800" indent="-177800">
              <a:spcBef>
                <a:spcPts val="800"/>
              </a:spcBef>
            </a:pPr>
            <a:endParaRPr lang="en-US" sz="2000" dirty="0" smtClean="0">
              <a:solidFill>
                <a:srgbClr val="C00000"/>
              </a:solidFill>
            </a:endParaRPr>
          </a:p>
          <a:p>
            <a:pPr marL="450850" indent="-450850">
              <a:spcBef>
                <a:spcPts val="800"/>
              </a:spcBef>
              <a:spcAft>
                <a:spcPts val="800"/>
              </a:spcAft>
            </a:pPr>
            <a:r>
              <a:rPr lang="en-US" sz="2000" dirty="0" smtClean="0">
                <a:solidFill>
                  <a:srgbClr val="C00000"/>
                </a:solidFill>
              </a:rPr>
              <a:t>Physical and chemical properties</a:t>
            </a:r>
          </a:p>
          <a:p>
            <a:r>
              <a:rPr lang="en-US" sz="2000" dirty="0" smtClean="0">
                <a:solidFill>
                  <a:srgbClr val="0070C0"/>
                </a:solidFill>
                <a:cs typeface="Helvetica Light"/>
              </a:rPr>
              <a:t>Density, FTIR analysis, DSC </a:t>
            </a:r>
            <a:r>
              <a:rPr lang="en-US" sz="2000" dirty="0" err="1" smtClean="0">
                <a:solidFill>
                  <a:srgbClr val="0070C0"/>
                </a:solidFill>
                <a:cs typeface="Helvetica Light"/>
              </a:rPr>
              <a:t>Calorimetry</a:t>
            </a:r>
            <a:r>
              <a:rPr lang="en-US" sz="2000" dirty="0" smtClean="0">
                <a:solidFill>
                  <a:srgbClr val="0070C0"/>
                </a:solidFill>
                <a:cs typeface="Helvetica Light"/>
              </a:rPr>
              <a:t>, CHNS composition, swelling test, DMTA</a:t>
            </a:r>
          </a:p>
        </p:txBody>
      </p:sp>
      <p:sp>
        <p:nvSpPr>
          <p:cNvPr id="18" name="Rettangolo 17"/>
          <p:cNvSpPr/>
          <p:nvPr/>
        </p:nvSpPr>
        <p:spPr>
          <a:xfrm>
            <a:off x="1979712" y="5820653"/>
            <a:ext cx="4104456" cy="646331"/>
          </a:xfrm>
          <a:prstGeom prst="rect">
            <a:avLst/>
          </a:prstGeom>
          <a:ln>
            <a:solidFill>
              <a:srgbClr val="C00000"/>
            </a:solidFill>
          </a:ln>
        </p:spPr>
        <p:txBody>
          <a:bodyPr wrap="square">
            <a:spAutoFit/>
          </a:bodyPr>
          <a:lstStyle/>
          <a:p>
            <a:pPr algn="ctr"/>
            <a:r>
              <a:rPr lang="en-US" dirty="0" smtClean="0">
                <a:solidFill>
                  <a:srgbClr val="0070C0"/>
                </a:solidFill>
                <a:cs typeface="Helvetica Light"/>
              </a:rPr>
              <a:t>Correlate change in </a:t>
            </a:r>
            <a:r>
              <a:rPr lang="en-US" dirty="0" smtClean="0">
                <a:solidFill>
                  <a:srgbClr val="C00000"/>
                </a:solidFill>
                <a:cs typeface="Helvetica Light"/>
              </a:rPr>
              <a:t>mechanical</a:t>
            </a:r>
            <a:r>
              <a:rPr lang="en-US" dirty="0" smtClean="0">
                <a:solidFill>
                  <a:srgbClr val="0070C0"/>
                </a:solidFill>
                <a:cs typeface="Helvetica Light"/>
              </a:rPr>
              <a:t> properties with </a:t>
            </a:r>
            <a:r>
              <a:rPr lang="en-US" dirty="0" smtClean="0">
                <a:solidFill>
                  <a:srgbClr val="C00000"/>
                </a:solidFill>
                <a:cs typeface="Helvetica Light"/>
              </a:rPr>
              <a:t>microscopic</a:t>
            </a:r>
            <a:r>
              <a:rPr lang="en-US" dirty="0" smtClean="0">
                <a:solidFill>
                  <a:srgbClr val="0070C0"/>
                </a:solidFill>
                <a:cs typeface="Helvetica Light"/>
              </a:rPr>
              <a:t> modification</a:t>
            </a:r>
          </a:p>
        </p:txBody>
      </p:sp>
      <p:cxnSp>
        <p:nvCxnSpPr>
          <p:cNvPr id="20" name="Connettore 2 19"/>
          <p:cNvCxnSpPr>
            <a:stCxn id="18" idx="0"/>
          </p:cNvCxnSpPr>
          <p:nvPr/>
        </p:nvCxnSpPr>
        <p:spPr>
          <a:xfrm flipH="1" flipV="1">
            <a:off x="3275856" y="5386865"/>
            <a:ext cx="756084" cy="43378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a:off x="5537666" y="4927520"/>
            <a:ext cx="1087734" cy="276999"/>
          </a:xfrm>
          <a:prstGeom prst="rect">
            <a:avLst/>
          </a:prstGeom>
          <a:noFill/>
        </p:spPr>
        <p:txBody>
          <a:bodyPr wrap="none" rtlCol="0">
            <a:spAutoFit/>
          </a:bodyPr>
          <a:lstStyle/>
          <a:p>
            <a:r>
              <a:rPr lang="en-US" sz="1200" dirty="0" smtClean="0">
                <a:solidFill>
                  <a:srgbClr val="C00000"/>
                </a:solidFill>
              </a:rPr>
              <a:t>(ASTM D1414)</a:t>
            </a:r>
            <a:endParaRPr lang="en-US" sz="1200" dirty="0">
              <a:solidFill>
                <a:srgbClr val="C00000"/>
              </a:solidFill>
            </a:endParaRPr>
          </a:p>
        </p:txBody>
      </p:sp>
      <p:sp>
        <p:nvSpPr>
          <p:cNvPr id="21" name="CasellaDiTesto 20"/>
          <p:cNvSpPr txBox="1"/>
          <p:nvPr/>
        </p:nvSpPr>
        <p:spPr>
          <a:xfrm>
            <a:off x="6311560" y="764704"/>
            <a:ext cx="1212768" cy="276999"/>
          </a:xfrm>
          <a:prstGeom prst="rect">
            <a:avLst/>
          </a:prstGeom>
          <a:noFill/>
        </p:spPr>
        <p:txBody>
          <a:bodyPr wrap="none" rtlCol="0">
            <a:spAutoFit/>
          </a:bodyPr>
          <a:lstStyle/>
          <a:p>
            <a:r>
              <a:rPr lang="en-US" sz="1200" dirty="0" smtClean="0">
                <a:solidFill>
                  <a:srgbClr val="C00000"/>
                </a:solidFill>
              </a:rPr>
              <a:t>(ASTM D395-03)</a:t>
            </a:r>
            <a:endParaRPr lang="en-US" sz="1200" dirty="0">
              <a:solidFill>
                <a:srgbClr val="C00000"/>
              </a:solidFill>
            </a:endParaRP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Aldo Zenoni, Brescia University, Crete 2017</a:t>
            </a:r>
            <a:endParaRPr lang="it-IT" dirty="0"/>
          </a:p>
        </p:txBody>
      </p:sp>
      <p:sp>
        <p:nvSpPr>
          <p:cNvPr id="3" name="Segnaposto numero diapositiva 2"/>
          <p:cNvSpPr>
            <a:spLocks noGrp="1"/>
          </p:cNvSpPr>
          <p:nvPr>
            <p:ph type="sldNum" sz="quarter" idx="12"/>
          </p:nvPr>
        </p:nvSpPr>
        <p:spPr/>
        <p:txBody>
          <a:bodyPr/>
          <a:lstStyle/>
          <a:p>
            <a:fld id="{3C7A372C-CFDE-4616-A2F3-96F303C2222E}" type="slidenum">
              <a:rPr lang="it-IT" smtClean="0"/>
              <a:pPr/>
              <a:t>13</a:t>
            </a:fld>
            <a:endParaRPr lang="it-IT"/>
          </a:p>
        </p:txBody>
      </p:sp>
      <p:pic>
        <p:nvPicPr>
          <p:cNvPr id="4" name="Picture 2"/>
          <p:cNvPicPr>
            <a:picLocks noChangeAspect="1" noChangeArrowheads="1"/>
          </p:cNvPicPr>
          <p:nvPr/>
        </p:nvPicPr>
        <p:blipFill>
          <a:blip r:embed="rId3" cstate="print"/>
          <a:srcRect/>
          <a:stretch>
            <a:fillRect/>
          </a:stretch>
        </p:blipFill>
        <p:spPr bwMode="auto">
          <a:xfrm>
            <a:off x="1594482" y="1566672"/>
            <a:ext cx="6937958" cy="4104456"/>
          </a:xfrm>
          <a:prstGeom prst="rect">
            <a:avLst/>
          </a:prstGeom>
          <a:noFill/>
          <a:ln w="9525">
            <a:noFill/>
            <a:miter lim="800000"/>
            <a:headEnd/>
            <a:tailEnd/>
          </a:ln>
          <a:effectLst/>
        </p:spPr>
      </p:pic>
      <p:pic>
        <p:nvPicPr>
          <p:cNvPr id="5" name="Picture 11" descr="logoinfn-piccolo"/>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80963" y="53975"/>
            <a:ext cx="657225" cy="609600"/>
          </a:xfrm>
          <a:prstGeom prst="rect">
            <a:avLst/>
          </a:prstGeom>
          <a:noFill/>
          <a:ln w="9525">
            <a:noFill/>
            <a:miter lim="800000"/>
            <a:headEnd/>
            <a:tailEnd/>
          </a:ln>
        </p:spPr>
      </p:pic>
      <p:pic>
        <p:nvPicPr>
          <p:cNvPr id="6" name="Picture 6" descr="logoSPES2008_medium"/>
          <p:cNvPicPr>
            <a:picLocks noChangeAspect="1" noChangeArrowheads="1"/>
          </p:cNvPicPr>
          <p:nvPr/>
        </p:nvPicPr>
        <p:blipFill>
          <a:blip r:embed="rId5" cstate="email">
            <a:clrChange>
              <a:clrFrom>
                <a:srgbClr val="FEFEFE"/>
              </a:clrFrom>
              <a:clrTo>
                <a:srgbClr val="FEFEFE">
                  <a:alpha val="0"/>
                </a:srgbClr>
              </a:clrTo>
            </a:clrChange>
            <a:extLst>
              <a:ext uri="{28A0092B-C50C-407E-A947-70E740481C1C}">
                <a14:useLocalDpi xmlns="" xmlns:a14="http://schemas.microsoft.com/office/drawing/2010/main"/>
              </a:ext>
            </a:extLst>
          </a:blip>
          <a:srcRect/>
          <a:stretch>
            <a:fillRect/>
          </a:stretch>
        </p:blipFill>
        <p:spPr bwMode="auto">
          <a:xfrm>
            <a:off x="7200900" y="57150"/>
            <a:ext cx="1890713" cy="603250"/>
          </a:xfrm>
          <a:prstGeom prst="rect">
            <a:avLst/>
          </a:prstGeom>
          <a:noFill/>
          <a:ln w="9525">
            <a:noFill/>
            <a:miter lim="800000"/>
            <a:headEnd/>
            <a:tailEnd/>
          </a:ln>
        </p:spPr>
      </p:pic>
      <p:sp>
        <p:nvSpPr>
          <p:cNvPr id="7" name="CasellaDiTesto 6"/>
          <p:cNvSpPr txBox="1"/>
          <p:nvPr/>
        </p:nvSpPr>
        <p:spPr>
          <a:xfrm>
            <a:off x="1125496" y="142195"/>
            <a:ext cx="6082080" cy="4616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400" dirty="0" smtClean="0">
                <a:solidFill>
                  <a:srgbClr val="0070C0"/>
                </a:solidFill>
              </a:rPr>
              <a:t>A sample of results: tensile properties EPDM2</a:t>
            </a:r>
            <a:endParaRPr lang="en-US" sz="2400" dirty="0">
              <a:solidFill>
                <a:srgbClr val="0070C0"/>
              </a:solidFill>
            </a:endParaRPr>
          </a:p>
        </p:txBody>
      </p:sp>
      <p:sp>
        <p:nvSpPr>
          <p:cNvPr id="8" name="CasellaDiTesto 7"/>
          <p:cNvSpPr txBox="1"/>
          <p:nvPr/>
        </p:nvSpPr>
        <p:spPr>
          <a:xfrm>
            <a:off x="5986970" y="4824448"/>
            <a:ext cx="2259721" cy="338554"/>
          </a:xfrm>
          <a:prstGeom prst="rect">
            <a:avLst/>
          </a:prstGeom>
          <a:noFill/>
        </p:spPr>
        <p:txBody>
          <a:bodyPr wrap="none" rtlCol="0">
            <a:spAutoFit/>
          </a:bodyPr>
          <a:lstStyle/>
          <a:p>
            <a:r>
              <a:rPr lang="en-US" sz="1600" dirty="0" smtClean="0">
                <a:solidFill>
                  <a:srgbClr val="C00000"/>
                </a:solidFill>
              </a:rPr>
              <a:t>stress (</a:t>
            </a:r>
            <a:r>
              <a:rPr lang="en-US" sz="1600" dirty="0" err="1" smtClean="0">
                <a:solidFill>
                  <a:srgbClr val="C00000"/>
                </a:solidFill>
              </a:rPr>
              <a:t>MPa</a:t>
            </a:r>
            <a:r>
              <a:rPr lang="en-US" sz="1600" dirty="0" smtClean="0">
                <a:solidFill>
                  <a:srgbClr val="C00000"/>
                </a:solidFill>
              </a:rPr>
              <a:t>) </a:t>
            </a:r>
            <a:r>
              <a:rPr lang="en-US" sz="1600" dirty="0" err="1" smtClean="0">
                <a:solidFill>
                  <a:srgbClr val="C00000"/>
                </a:solidFill>
              </a:rPr>
              <a:t>vs</a:t>
            </a:r>
            <a:r>
              <a:rPr lang="en-US" sz="1600" dirty="0" smtClean="0">
                <a:solidFill>
                  <a:srgbClr val="C00000"/>
                </a:solidFill>
              </a:rPr>
              <a:t> strain (%)</a:t>
            </a:r>
            <a:endParaRPr lang="en-US" sz="1600" dirty="0">
              <a:solidFill>
                <a:srgbClr val="C00000"/>
              </a:solidFill>
            </a:endParaRPr>
          </a:p>
        </p:txBody>
      </p:sp>
      <p:sp>
        <p:nvSpPr>
          <p:cNvPr id="10" name="CasellaDiTesto 9"/>
          <p:cNvSpPr txBox="1"/>
          <p:nvPr/>
        </p:nvSpPr>
        <p:spPr>
          <a:xfrm>
            <a:off x="3131841" y="980728"/>
            <a:ext cx="1008111" cy="523220"/>
          </a:xfrm>
          <a:prstGeom prst="rect">
            <a:avLst/>
          </a:prstGeom>
          <a:noFill/>
          <a:ln>
            <a:noFill/>
          </a:ln>
        </p:spPr>
        <p:txBody>
          <a:bodyPr wrap="square" rtlCol="0">
            <a:spAutoFit/>
          </a:bodyPr>
          <a:lstStyle/>
          <a:p>
            <a:pPr algn="ctr"/>
            <a:r>
              <a:rPr lang="en-US" sz="1400" dirty="0" smtClean="0">
                <a:solidFill>
                  <a:srgbClr val="FF0000"/>
                </a:solidFill>
                <a:latin typeface="Helvetica" panose="020B0604020202020204" pitchFamily="34" charset="0"/>
                <a:cs typeface="Helvetica" panose="020B0604020202020204" pitchFamily="34" charset="0"/>
              </a:rPr>
              <a:t>2.0 h </a:t>
            </a:r>
            <a:r>
              <a:rPr lang="en-US" sz="1400" dirty="0" err="1" smtClean="0">
                <a:solidFill>
                  <a:srgbClr val="FF0000"/>
                </a:solidFill>
                <a:latin typeface="Helvetica" panose="020B0604020202020204" pitchFamily="34" charset="0"/>
                <a:cs typeface="Helvetica" panose="020B0604020202020204" pitchFamily="34" charset="0"/>
              </a:rPr>
              <a:t>irr</a:t>
            </a:r>
            <a:r>
              <a:rPr lang="en-US" sz="1400" dirty="0" smtClean="0">
                <a:solidFill>
                  <a:srgbClr val="FF0000"/>
                </a:solidFill>
                <a:latin typeface="Helvetica" panose="020B0604020202020204" pitchFamily="34" charset="0"/>
                <a:cs typeface="Helvetica" panose="020B0604020202020204" pitchFamily="34" charset="0"/>
              </a:rPr>
              <a:t>. 1.43 </a:t>
            </a:r>
            <a:r>
              <a:rPr lang="en-US" sz="1400" dirty="0" err="1" smtClean="0">
                <a:solidFill>
                  <a:srgbClr val="FF0000"/>
                </a:solidFill>
                <a:latin typeface="Helvetica" panose="020B0604020202020204" pitchFamily="34" charset="0"/>
                <a:cs typeface="Helvetica" panose="020B0604020202020204" pitchFamily="34" charset="0"/>
              </a:rPr>
              <a:t>MGy</a:t>
            </a:r>
            <a:endParaRPr lang="en-US" sz="1400" dirty="0">
              <a:solidFill>
                <a:srgbClr val="FF0000"/>
              </a:solidFill>
              <a:latin typeface="Helvetica" panose="020B0604020202020204" pitchFamily="34" charset="0"/>
              <a:cs typeface="Helvetica" panose="020B0604020202020204" pitchFamily="34" charset="0"/>
            </a:endParaRPr>
          </a:p>
        </p:txBody>
      </p:sp>
      <p:sp>
        <p:nvSpPr>
          <p:cNvPr id="11" name="CasellaDiTesto 10"/>
          <p:cNvSpPr txBox="1"/>
          <p:nvPr/>
        </p:nvSpPr>
        <p:spPr>
          <a:xfrm>
            <a:off x="4139953" y="980728"/>
            <a:ext cx="1008111" cy="523220"/>
          </a:xfrm>
          <a:prstGeom prst="rect">
            <a:avLst/>
          </a:prstGeom>
          <a:noFill/>
          <a:ln>
            <a:noFill/>
          </a:ln>
        </p:spPr>
        <p:txBody>
          <a:bodyPr wrap="square" rtlCol="0">
            <a:spAutoFit/>
          </a:bodyPr>
          <a:lstStyle/>
          <a:p>
            <a:pPr algn="ctr"/>
            <a:r>
              <a:rPr lang="en-US" sz="1400" dirty="0" smtClean="0">
                <a:solidFill>
                  <a:schemeClr val="accent3">
                    <a:lumMod val="75000"/>
                  </a:schemeClr>
                </a:solidFill>
                <a:latin typeface="Helvetica" panose="020B0604020202020204" pitchFamily="34" charset="0"/>
                <a:cs typeface="Helvetica" panose="020B0604020202020204" pitchFamily="34" charset="0"/>
              </a:rPr>
              <a:t>1.0 h </a:t>
            </a:r>
            <a:r>
              <a:rPr lang="en-US" sz="1400" dirty="0" err="1" smtClean="0">
                <a:solidFill>
                  <a:schemeClr val="accent3">
                    <a:lumMod val="75000"/>
                  </a:schemeClr>
                </a:solidFill>
                <a:latin typeface="Helvetica" panose="020B0604020202020204" pitchFamily="34" charset="0"/>
                <a:cs typeface="Helvetica" panose="020B0604020202020204" pitchFamily="34" charset="0"/>
              </a:rPr>
              <a:t>irr</a:t>
            </a:r>
            <a:r>
              <a:rPr lang="en-US" sz="1400" dirty="0" smtClean="0">
                <a:solidFill>
                  <a:schemeClr val="accent3">
                    <a:lumMod val="75000"/>
                  </a:schemeClr>
                </a:solidFill>
                <a:latin typeface="Helvetica" panose="020B0604020202020204" pitchFamily="34" charset="0"/>
                <a:cs typeface="Helvetica" panose="020B0604020202020204" pitchFamily="34" charset="0"/>
              </a:rPr>
              <a:t>. 0.71 </a:t>
            </a:r>
            <a:r>
              <a:rPr lang="en-US" sz="1400" dirty="0" err="1" smtClean="0">
                <a:solidFill>
                  <a:schemeClr val="accent3">
                    <a:lumMod val="75000"/>
                  </a:schemeClr>
                </a:solidFill>
                <a:latin typeface="Helvetica" panose="020B0604020202020204" pitchFamily="34" charset="0"/>
                <a:cs typeface="Helvetica" panose="020B0604020202020204" pitchFamily="34" charset="0"/>
              </a:rPr>
              <a:t>MGy</a:t>
            </a:r>
            <a:endParaRPr lang="en-US" sz="1400" dirty="0">
              <a:solidFill>
                <a:schemeClr val="accent3">
                  <a:lumMod val="75000"/>
                </a:schemeClr>
              </a:solidFill>
              <a:latin typeface="Helvetica" panose="020B0604020202020204" pitchFamily="34" charset="0"/>
              <a:cs typeface="Helvetica" panose="020B0604020202020204" pitchFamily="34" charset="0"/>
            </a:endParaRPr>
          </a:p>
        </p:txBody>
      </p:sp>
      <p:sp>
        <p:nvSpPr>
          <p:cNvPr id="12" name="CasellaDiTesto 11"/>
          <p:cNvSpPr txBox="1"/>
          <p:nvPr/>
        </p:nvSpPr>
        <p:spPr>
          <a:xfrm>
            <a:off x="5148065" y="980728"/>
            <a:ext cx="1008111" cy="523220"/>
          </a:xfrm>
          <a:prstGeom prst="rect">
            <a:avLst/>
          </a:prstGeom>
          <a:noFill/>
          <a:ln>
            <a:noFill/>
          </a:ln>
        </p:spPr>
        <p:txBody>
          <a:bodyPr wrap="square" rtlCol="0">
            <a:spAutoFit/>
          </a:bodyPr>
          <a:lstStyle/>
          <a:p>
            <a:pPr algn="ctr"/>
            <a:r>
              <a:rPr lang="en-US" sz="1400" dirty="0" smtClean="0">
                <a:solidFill>
                  <a:srgbClr val="0070C0"/>
                </a:solidFill>
                <a:latin typeface="Helvetica" panose="020B0604020202020204" pitchFamily="34" charset="0"/>
                <a:cs typeface="Helvetica" panose="020B0604020202020204" pitchFamily="34" charset="0"/>
              </a:rPr>
              <a:t>0.5 h </a:t>
            </a:r>
            <a:r>
              <a:rPr lang="en-US" sz="1400" dirty="0" err="1" smtClean="0">
                <a:solidFill>
                  <a:srgbClr val="0070C0"/>
                </a:solidFill>
                <a:latin typeface="Helvetica" panose="020B0604020202020204" pitchFamily="34" charset="0"/>
                <a:cs typeface="Helvetica" panose="020B0604020202020204" pitchFamily="34" charset="0"/>
              </a:rPr>
              <a:t>irr</a:t>
            </a:r>
            <a:r>
              <a:rPr lang="en-US" sz="1400" dirty="0" smtClean="0">
                <a:solidFill>
                  <a:srgbClr val="0070C0"/>
                </a:solidFill>
                <a:latin typeface="Helvetica" panose="020B0604020202020204" pitchFamily="34" charset="0"/>
                <a:cs typeface="Helvetica" panose="020B0604020202020204" pitchFamily="34" charset="0"/>
              </a:rPr>
              <a:t>. 0.36 </a:t>
            </a:r>
            <a:r>
              <a:rPr lang="en-US" sz="1400" dirty="0" err="1" smtClean="0">
                <a:solidFill>
                  <a:srgbClr val="0070C0"/>
                </a:solidFill>
                <a:latin typeface="Helvetica" panose="020B0604020202020204" pitchFamily="34" charset="0"/>
                <a:cs typeface="Helvetica" panose="020B0604020202020204" pitchFamily="34" charset="0"/>
              </a:rPr>
              <a:t>MGy</a:t>
            </a:r>
            <a:endParaRPr lang="en-US" sz="1400" dirty="0">
              <a:solidFill>
                <a:srgbClr val="0070C0"/>
              </a:solidFill>
              <a:latin typeface="Helvetica" panose="020B0604020202020204" pitchFamily="34" charset="0"/>
              <a:cs typeface="Helvetica" panose="020B0604020202020204" pitchFamily="34" charset="0"/>
            </a:endParaRPr>
          </a:p>
        </p:txBody>
      </p:sp>
      <p:sp>
        <p:nvSpPr>
          <p:cNvPr id="13" name="CasellaDiTesto 12"/>
          <p:cNvSpPr txBox="1"/>
          <p:nvPr/>
        </p:nvSpPr>
        <p:spPr>
          <a:xfrm>
            <a:off x="6300193" y="980728"/>
            <a:ext cx="1008111" cy="523220"/>
          </a:xfrm>
          <a:prstGeom prst="rect">
            <a:avLst/>
          </a:prstGeom>
          <a:noFill/>
          <a:ln>
            <a:noFill/>
          </a:ln>
        </p:spPr>
        <p:txBody>
          <a:bodyPr wrap="square" rtlCol="0">
            <a:spAutoFit/>
          </a:bodyPr>
          <a:lstStyle/>
          <a:p>
            <a:pPr algn="ctr"/>
            <a:r>
              <a:rPr lang="en-US" sz="1400" dirty="0" smtClean="0">
                <a:latin typeface="Helvetica" panose="020B0604020202020204" pitchFamily="34" charset="0"/>
                <a:cs typeface="Helvetica" panose="020B0604020202020204" pitchFamily="34" charset="0"/>
              </a:rPr>
              <a:t>Non irradiated</a:t>
            </a:r>
            <a:endParaRPr lang="en-US" sz="1400" dirty="0">
              <a:latin typeface="Helvetica" panose="020B0604020202020204" pitchFamily="34" charset="0"/>
              <a:cs typeface="Helvetica" panose="020B0604020202020204" pitchFamily="34" charset="0"/>
            </a:endParaRPr>
          </a:p>
        </p:txBody>
      </p:sp>
      <p:sp>
        <p:nvSpPr>
          <p:cNvPr id="14" name="CasellaDiTesto 13"/>
          <p:cNvSpPr txBox="1"/>
          <p:nvPr/>
        </p:nvSpPr>
        <p:spPr>
          <a:xfrm>
            <a:off x="2123729" y="980728"/>
            <a:ext cx="1008111" cy="523220"/>
          </a:xfrm>
          <a:prstGeom prst="rect">
            <a:avLst/>
          </a:prstGeom>
          <a:noFill/>
          <a:ln>
            <a:noFill/>
          </a:ln>
        </p:spPr>
        <p:txBody>
          <a:bodyPr wrap="square" rtlCol="0">
            <a:spAutoFit/>
          </a:bodyPr>
          <a:lstStyle/>
          <a:p>
            <a:pPr algn="ctr"/>
            <a:r>
              <a:rPr lang="en-US" sz="1400" dirty="0" smtClean="0">
                <a:solidFill>
                  <a:srgbClr val="CC3399"/>
                </a:solidFill>
                <a:latin typeface="Helvetica" panose="020B0604020202020204" pitchFamily="34" charset="0"/>
                <a:cs typeface="Helvetica" panose="020B0604020202020204" pitchFamily="34" charset="0"/>
              </a:rPr>
              <a:t>3.0 h </a:t>
            </a:r>
            <a:r>
              <a:rPr lang="en-US" sz="1400" dirty="0" err="1" smtClean="0">
                <a:solidFill>
                  <a:srgbClr val="CC3399"/>
                </a:solidFill>
                <a:latin typeface="Helvetica" panose="020B0604020202020204" pitchFamily="34" charset="0"/>
                <a:cs typeface="Helvetica" panose="020B0604020202020204" pitchFamily="34" charset="0"/>
              </a:rPr>
              <a:t>irr</a:t>
            </a:r>
            <a:r>
              <a:rPr lang="en-US" sz="1400" dirty="0" smtClean="0">
                <a:solidFill>
                  <a:srgbClr val="CC3399"/>
                </a:solidFill>
                <a:latin typeface="Helvetica" panose="020B0604020202020204" pitchFamily="34" charset="0"/>
                <a:cs typeface="Helvetica" panose="020B0604020202020204" pitchFamily="34" charset="0"/>
              </a:rPr>
              <a:t>. 2.14 </a:t>
            </a:r>
            <a:r>
              <a:rPr lang="en-US" sz="1400" dirty="0" err="1" smtClean="0">
                <a:solidFill>
                  <a:srgbClr val="CC3399"/>
                </a:solidFill>
                <a:latin typeface="Helvetica" panose="020B0604020202020204" pitchFamily="34" charset="0"/>
                <a:cs typeface="Helvetica" panose="020B0604020202020204" pitchFamily="34" charset="0"/>
              </a:rPr>
              <a:t>MGy</a:t>
            </a:r>
            <a:endParaRPr lang="en-US" sz="1400" dirty="0">
              <a:solidFill>
                <a:srgbClr val="CC3399"/>
              </a:solidFill>
              <a:latin typeface="Helvetica" panose="020B0604020202020204" pitchFamily="34" charset="0"/>
              <a:cs typeface="Helvetica" panose="020B0604020202020204" pitchFamily="34" charset="0"/>
            </a:endParaRPr>
          </a:p>
        </p:txBody>
      </p:sp>
      <p:sp>
        <p:nvSpPr>
          <p:cNvPr id="15" name="CasellaDiTesto 14"/>
          <p:cNvSpPr txBox="1"/>
          <p:nvPr/>
        </p:nvSpPr>
        <p:spPr>
          <a:xfrm>
            <a:off x="6012160" y="5733256"/>
            <a:ext cx="2664296" cy="584775"/>
          </a:xfrm>
          <a:prstGeom prst="rect">
            <a:avLst/>
          </a:prstGeom>
          <a:noFill/>
          <a:ln>
            <a:solidFill>
              <a:srgbClr val="C00000"/>
            </a:solidFill>
          </a:ln>
        </p:spPr>
        <p:txBody>
          <a:bodyPr wrap="square" rtlCol="0">
            <a:spAutoFit/>
          </a:bodyPr>
          <a:lstStyle/>
          <a:p>
            <a:pPr algn="ctr"/>
            <a:r>
              <a:rPr lang="en-US" sz="1600" dirty="0" smtClean="0">
                <a:solidFill>
                  <a:srgbClr val="0070C0"/>
                </a:solidFill>
              </a:rPr>
              <a:t>Material properties change </a:t>
            </a:r>
            <a:r>
              <a:rPr lang="en-US" sz="1600" dirty="0" smtClean="0">
                <a:solidFill>
                  <a:srgbClr val="C00000"/>
                </a:solidFill>
              </a:rPr>
              <a:t>considerably</a:t>
            </a:r>
            <a:r>
              <a:rPr lang="en-US" sz="1600" dirty="0" smtClean="0">
                <a:solidFill>
                  <a:srgbClr val="0070C0"/>
                </a:solidFill>
              </a:rPr>
              <a:t> with </a:t>
            </a:r>
            <a:r>
              <a:rPr lang="en-US" sz="1600" dirty="0" smtClean="0">
                <a:solidFill>
                  <a:srgbClr val="C00000"/>
                </a:solidFill>
              </a:rPr>
              <a:t>irradiation</a:t>
            </a:r>
            <a:endParaRPr lang="en-US" sz="1600" dirty="0">
              <a:solidFill>
                <a:srgbClr val="C00000"/>
              </a:solidFill>
            </a:endParaRPr>
          </a:p>
        </p:txBody>
      </p:sp>
      <p:sp>
        <p:nvSpPr>
          <p:cNvPr id="16" name="CasellaDiTesto 15"/>
          <p:cNvSpPr txBox="1"/>
          <p:nvPr/>
        </p:nvSpPr>
        <p:spPr>
          <a:xfrm>
            <a:off x="2050563" y="1813760"/>
            <a:ext cx="797013" cy="338554"/>
          </a:xfrm>
          <a:prstGeom prst="rect">
            <a:avLst/>
          </a:prstGeom>
          <a:noFill/>
        </p:spPr>
        <p:txBody>
          <a:bodyPr wrap="none" rtlCol="0">
            <a:spAutoFit/>
          </a:bodyPr>
          <a:lstStyle/>
          <a:p>
            <a:r>
              <a:rPr lang="en-US" sz="1600" dirty="0" smtClean="0">
                <a:solidFill>
                  <a:srgbClr val="C00000"/>
                </a:solidFill>
              </a:rPr>
              <a:t>EPDM2</a:t>
            </a:r>
            <a:endParaRPr lang="en-US" sz="1600" dirty="0">
              <a:solidFill>
                <a:srgbClr val="C00000"/>
              </a:solidFill>
            </a:endParaRPr>
          </a:p>
        </p:txBody>
      </p:sp>
      <p:sp>
        <p:nvSpPr>
          <p:cNvPr id="17" name="CasellaDiTesto 16"/>
          <p:cNvSpPr txBox="1"/>
          <p:nvPr/>
        </p:nvSpPr>
        <p:spPr>
          <a:xfrm>
            <a:off x="2617904" y="4649368"/>
            <a:ext cx="1212489" cy="523220"/>
          </a:xfrm>
          <a:prstGeom prst="rect">
            <a:avLst/>
          </a:prstGeom>
          <a:noFill/>
        </p:spPr>
        <p:txBody>
          <a:bodyPr wrap="square" rtlCol="0">
            <a:spAutoFit/>
          </a:bodyPr>
          <a:lstStyle/>
          <a:p>
            <a:pPr algn="ctr"/>
            <a:r>
              <a:rPr lang="en-US" sz="1400" dirty="0" smtClean="0">
                <a:solidFill>
                  <a:srgbClr val="C00000"/>
                </a:solidFill>
              </a:rPr>
              <a:t>Elongation at break E@B </a:t>
            </a:r>
            <a:endParaRPr lang="en-US" sz="1400" dirty="0">
              <a:solidFill>
                <a:srgbClr val="C00000"/>
              </a:solidFill>
            </a:endParaRPr>
          </a:p>
        </p:txBody>
      </p:sp>
      <p:cxnSp>
        <p:nvCxnSpPr>
          <p:cNvPr id="18" name="Connettore 2 17"/>
          <p:cNvCxnSpPr/>
          <p:nvPr/>
        </p:nvCxnSpPr>
        <p:spPr>
          <a:xfrm flipV="1">
            <a:off x="3725320" y="3432768"/>
            <a:ext cx="0" cy="151216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a:off x="15736" y="1916832"/>
            <a:ext cx="1654748" cy="307777"/>
          </a:xfrm>
          <a:prstGeom prst="rect">
            <a:avLst/>
          </a:prstGeom>
          <a:noFill/>
        </p:spPr>
        <p:txBody>
          <a:bodyPr wrap="square" rtlCol="0">
            <a:spAutoFit/>
          </a:bodyPr>
          <a:lstStyle/>
          <a:p>
            <a:r>
              <a:rPr lang="en-US" sz="1400" dirty="0" smtClean="0">
                <a:solidFill>
                  <a:srgbClr val="C00000"/>
                </a:solidFill>
              </a:rPr>
              <a:t>Tensile strength (TS)</a:t>
            </a:r>
            <a:endParaRPr lang="en-US" sz="1400" dirty="0">
              <a:solidFill>
                <a:srgbClr val="C00000"/>
              </a:solidFill>
            </a:endParaRPr>
          </a:p>
        </p:txBody>
      </p:sp>
      <p:cxnSp>
        <p:nvCxnSpPr>
          <p:cNvPr id="20" name="Connettore 2 19"/>
          <p:cNvCxnSpPr/>
          <p:nvPr/>
        </p:nvCxnSpPr>
        <p:spPr>
          <a:xfrm>
            <a:off x="755576" y="2204864"/>
            <a:ext cx="2051056" cy="1"/>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4" name="CasellaDiTesto 23"/>
          <p:cNvSpPr txBox="1"/>
          <p:nvPr/>
        </p:nvSpPr>
        <p:spPr>
          <a:xfrm>
            <a:off x="68240" y="4509120"/>
            <a:ext cx="1547664" cy="523220"/>
          </a:xfrm>
          <a:prstGeom prst="rect">
            <a:avLst/>
          </a:prstGeom>
          <a:noFill/>
        </p:spPr>
        <p:txBody>
          <a:bodyPr wrap="square" rtlCol="0">
            <a:spAutoFit/>
          </a:bodyPr>
          <a:lstStyle/>
          <a:p>
            <a:pPr algn="ctr"/>
            <a:r>
              <a:rPr lang="en-US" sz="1400" dirty="0" smtClean="0">
                <a:solidFill>
                  <a:srgbClr val="C00000"/>
                </a:solidFill>
              </a:rPr>
              <a:t>Elastic modulus (EM) slope</a:t>
            </a:r>
            <a:endParaRPr lang="en-US" sz="1400" dirty="0">
              <a:solidFill>
                <a:srgbClr val="C00000"/>
              </a:solidFill>
            </a:endParaRPr>
          </a:p>
        </p:txBody>
      </p:sp>
      <p:cxnSp>
        <p:nvCxnSpPr>
          <p:cNvPr id="25" name="Connettore 2 24"/>
          <p:cNvCxnSpPr/>
          <p:nvPr/>
        </p:nvCxnSpPr>
        <p:spPr>
          <a:xfrm>
            <a:off x="827584" y="4509120"/>
            <a:ext cx="1584176" cy="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ttore 1 25"/>
          <p:cNvCxnSpPr/>
          <p:nvPr/>
        </p:nvCxnSpPr>
        <p:spPr>
          <a:xfrm flipV="1">
            <a:off x="2051720" y="1844824"/>
            <a:ext cx="1944216" cy="3384376"/>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29" name="CasellaDiTesto 28"/>
          <p:cNvSpPr txBox="1"/>
          <p:nvPr/>
        </p:nvSpPr>
        <p:spPr>
          <a:xfrm>
            <a:off x="3851920" y="5898758"/>
            <a:ext cx="1944216" cy="338554"/>
          </a:xfrm>
          <a:prstGeom prst="rect">
            <a:avLst/>
          </a:prstGeom>
          <a:noFill/>
          <a:ln>
            <a:solidFill>
              <a:srgbClr val="C00000"/>
            </a:solidFill>
          </a:ln>
        </p:spPr>
        <p:txBody>
          <a:bodyPr wrap="square" rtlCol="0">
            <a:spAutoFit/>
          </a:bodyPr>
          <a:lstStyle/>
          <a:p>
            <a:pPr algn="ctr"/>
            <a:r>
              <a:rPr lang="en-US" sz="1600" dirty="0" smtClean="0">
                <a:solidFill>
                  <a:srgbClr val="0070C0"/>
                </a:solidFill>
              </a:rPr>
              <a:t>Good </a:t>
            </a:r>
            <a:r>
              <a:rPr lang="en-US" sz="1600" dirty="0" smtClean="0">
                <a:solidFill>
                  <a:srgbClr val="C00000"/>
                </a:solidFill>
              </a:rPr>
              <a:t>repeatability</a:t>
            </a:r>
            <a:endParaRPr lang="en-US" sz="1600" dirty="0">
              <a:solidFill>
                <a:srgbClr val="C00000"/>
              </a:solidFill>
            </a:endParaRPr>
          </a:p>
        </p:txBody>
      </p:sp>
      <p:graphicFrame>
        <p:nvGraphicFramePr>
          <p:cNvPr id="30" name="Tabella 29"/>
          <p:cNvGraphicFramePr>
            <a:graphicFrameLocks noGrp="1"/>
          </p:cNvGraphicFramePr>
          <p:nvPr/>
        </p:nvGraphicFramePr>
        <p:xfrm>
          <a:off x="251520" y="6046048"/>
          <a:ext cx="3168352" cy="335280"/>
        </p:xfrm>
        <a:graphic>
          <a:graphicData uri="http://schemas.openxmlformats.org/drawingml/2006/table">
            <a:tbl>
              <a:tblPr firstRow="1" bandRow="1">
                <a:tableStyleId>{69CF1AB2-1976-4502-BF36-3FF5EA218861}</a:tableStyleId>
              </a:tblPr>
              <a:tblGrid>
                <a:gridCol w="2086476"/>
                <a:gridCol w="1081876"/>
              </a:tblGrid>
              <a:tr h="252028">
                <a:tc>
                  <a:txBody>
                    <a:bodyPr/>
                    <a:lstStyle/>
                    <a:p>
                      <a:r>
                        <a:rPr lang="it-IT" sz="1600" b="0" dirty="0" smtClean="0">
                          <a:solidFill>
                            <a:srgbClr val="0070C0"/>
                          </a:solidFill>
                        </a:rPr>
                        <a:t>EPDM 2: </a:t>
                      </a:r>
                      <a:r>
                        <a:rPr lang="it-IT" sz="1600" b="0" dirty="0" smtClean="0">
                          <a:solidFill>
                            <a:srgbClr val="C00000"/>
                          </a:solidFill>
                        </a:rPr>
                        <a:t>15</a:t>
                      </a:r>
                      <a:r>
                        <a:rPr lang="it-IT" sz="1600" b="0" dirty="0" smtClean="0">
                          <a:solidFill>
                            <a:srgbClr val="0070C0"/>
                          </a:solidFill>
                        </a:rPr>
                        <a:t> </a:t>
                      </a:r>
                      <a:r>
                        <a:rPr lang="it-IT" sz="1600" b="0" dirty="0" err="1" smtClean="0">
                          <a:solidFill>
                            <a:srgbClr val="0070C0"/>
                          </a:solidFill>
                        </a:rPr>
                        <a:t>days</a:t>
                      </a:r>
                      <a:r>
                        <a:rPr lang="it-IT" sz="1600" b="0" dirty="0" smtClean="0">
                          <a:solidFill>
                            <a:srgbClr val="0070C0"/>
                          </a:solidFill>
                        </a:rPr>
                        <a:t> in TIS</a:t>
                      </a:r>
                      <a:endParaRPr lang="en-US" sz="1600" b="0" dirty="0"/>
                    </a:p>
                  </a:txBody>
                  <a:tcPr/>
                </a:tc>
                <a:tc>
                  <a:txBody>
                    <a:bodyPr/>
                    <a:lstStyle/>
                    <a:p>
                      <a:r>
                        <a:rPr lang="it-IT" sz="1600" b="0" dirty="0" smtClean="0">
                          <a:solidFill>
                            <a:srgbClr val="C00000"/>
                          </a:solidFill>
                        </a:rPr>
                        <a:t>0.75</a:t>
                      </a:r>
                      <a:r>
                        <a:rPr lang="it-IT" sz="1600" b="0" dirty="0" smtClean="0"/>
                        <a:t> </a:t>
                      </a:r>
                      <a:r>
                        <a:rPr lang="it-IT" sz="1600" b="0" dirty="0" err="1" smtClean="0">
                          <a:solidFill>
                            <a:srgbClr val="0070C0"/>
                          </a:solidFill>
                        </a:rPr>
                        <a:t>MGy</a:t>
                      </a:r>
                      <a:endParaRPr lang="en-US" sz="1600" b="0" dirty="0"/>
                    </a:p>
                  </a:txBody>
                  <a:tcPr/>
                </a:tc>
              </a:tr>
            </a:tbl>
          </a:graphicData>
        </a:graphic>
      </p:graphicFrame>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Aldo Zenoni, Brescia University, Crete 2017</a:t>
            </a:r>
            <a:endParaRPr lang="it-IT" dirty="0"/>
          </a:p>
        </p:txBody>
      </p:sp>
      <p:sp>
        <p:nvSpPr>
          <p:cNvPr id="3" name="Segnaposto numero diapositiva 2"/>
          <p:cNvSpPr>
            <a:spLocks noGrp="1"/>
          </p:cNvSpPr>
          <p:nvPr>
            <p:ph type="sldNum" sz="quarter" idx="12"/>
          </p:nvPr>
        </p:nvSpPr>
        <p:spPr/>
        <p:txBody>
          <a:bodyPr/>
          <a:lstStyle/>
          <a:p>
            <a:fld id="{3C7A372C-CFDE-4616-A2F3-96F303C2222E}" type="slidenum">
              <a:rPr lang="it-IT" smtClean="0"/>
              <a:pPr/>
              <a:t>14</a:t>
            </a:fld>
            <a:endParaRPr lang="it-IT" dirty="0"/>
          </a:p>
        </p:txBody>
      </p:sp>
      <p:pic>
        <p:nvPicPr>
          <p:cNvPr id="4" name="Picture 11" descr="logoinfn-piccolo"/>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80963" y="53975"/>
            <a:ext cx="657225" cy="609600"/>
          </a:xfrm>
          <a:prstGeom prst="rect">
            <a:avLst/>
          </a:prstGeom>
          <a:noFill/>
          <a:ln w="9525">
            <a:noFill/>
            <a:miter lim="800000"/>
            <a:headEnd/>
            <a:tailEnd/>
          </a:ln>
        </p:spPr>
      </p:pic>
      <p:pic>
        <p:nvPicPr>
          <p:cNvPr id="5" name="Picture 6" descr="logoSPES2008_medium"/>
          <p:cNvPicPr>
            <a:picLocks noChangeAspect="1" noChangeArrowheads="1"/>
          </p:cNvPicPr>
          <p:nvPr/>
        </p:nvPicPr>
        <p:blipFill>
          <a:blip r:embed="rId4" cstate="email">
            <a:clrChange>
              <a:clrFrom>
                <a:srgbClr val="FEFEFE"/>
              </a:clrFrom>
              <a:clrTo>
                <a:srgbClr val="FEFEFE">
                  <a:alpha val="0"/>
                </a:srgbClr>
              </a:clrTo>
            </a:clrChange>
            <a:extLst>
              <a:ext uri="{28A0092B-C50C-407E-A947-70E740481C1C}">
                <a14:useLocalDpi xmlns="" xmlns:a14="http://schemas.microsoft.com/office/drawing/2010/main"/>
              </a:ext>
            </a:extLst>
          </a:blip>
          <a:srcRect/>
          <a:stretch>
            <a:fillRect/>
          </a:stretch>
        </p:blipFill>
        <p:spPr bwMode="auto">
          <a:xfrm>
            <a:off x="7200900" y="57150"/>
            <a:ext cx="1890713" cy="603250"/>
          </a:xfrm>
          <a:prstGeom prst="rect">
            <a:avLst/>
          </a:prstGeom>
          <a:noFill/>
          <a:ln w="9525">
            <a:noFill/>
            <a:miter lim="800000"/>
            <a:headEnd/>
            <a:tailEnd/>
          </a:ln>
        </p:spPr>
      </p:pic>
      <p:sp>
        <p:nvSpPr>
          <p:cNvPr id="6" name="CasellaDiTesto 5"/>
          <p:cNvSpPr txBox="1"/>
          <p:nvPr/>
        </p:nvSpPr>
        <p:spPr>
          <a:xfrm>
            <a:off x="1293040" y="101251"/>
            <a:ext cx="5832648" cy="4616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400" dirty="0" smtClean="0">
                <a:solidFill>
                  <a:srgbClr val="0070C0"/>
                </a:solidFill>
              </a:rPr>
              <a:t>Comparison of tensile properties</a:t>
            </a:r>
            <a:endParaRPr lang="en-US" sz="2400" dirty="0">
              <a:solidFill>
                <a:srgbClr val="0070C0"/>
              </a:solidFill>
            </a:endParaRPr>
          </a:p>
        </p:txBody>
      </p:sp>
      <p:pic>
        <p:nvPicPr>
          <p:cNvPr id="7" name="Picture 2"/>
          <p:cNvPicPr>
            <a:picLocks noChangeAspect="1" noChangeArrowheads="1"/>
          </p:cNvPicPr>
          <p:nvPr/>
        </p:nvPicPr>
        <p:blipFill>
          <a:blip r:embed="rId5" cstate="print"/>
          <a:srcRect/>
          <a:stretch>
            <a:fillRect/>
          </a:stretch>
        </p:blipFill>
        <p:spPr bwMode="auto">
          <a:xfrm>
            <a:off x="683568" y="1124744"/>
            <a:ext cx="3600400" cy="2298997"/>
          </a:xfrm>
          <a:prstGeom prst="rect">
            <a:avLst/>
          </a:prstGeom>
          <a:noFill/>
          <a:ln w="9525">
            <a:noFill/>
            <a:miter lim="800000"/>
            <a:headEnd/>
            <a:tailEnd/>
          </a:ln>
          <a:effectLst/>
        </p:spPr>
      </p:pic>
      <p:pic>
        <p:nvPicPr>
          <p:cNvPr id="8" name="Picture 3"/>
          <p:cNvPicPr>
            <a:picLocks noChangeAspect="1" noChangeArrowheads="1"/>
          </p:cNvPicPr>
          <p:nvPr/>
        </p:nvPicPr>
        <p:blipFill>
          <a:blip r:embed="rId6" cstate="print"/>
          <a:srcRect/>
          <a:stretch>
            <a:fillRect/>
          </a:stretch>
        </p:blipFill>
        <p:spPr bwMode="auto">
          <a:xfrm>
            <a:off x="683568" y="4074896"/>
            <a:ext cx="3771712" cy="2409504"/>
          </a:xfrm>
          <a:prstGeom prst="rect">
            <a:avLst/>
          </a:prstGeom>
          <a:noFill/>
          <a:ln w="9525">
            <a:noFill/>
            <a:miter lim="800000"/>
            <a:headEnd/>
            <a:tailEnd/>
          </a:ln>
          <a:effectLst/>
        </p:spPr>
      </p:pic>
      <p:pic>
        <p:nvPicPr>
          <p:cNvPr id="9" name="Picture 2"/>
          <p:cNvPicPr>
            <a:picLocks noChangeAspect="1" noChangeArrowheads="1"/>
          </p:cNvPicPr>
          <p:nvPr/>
        </p:nvPicPr>
        <p:blipFill>
          <a:blip r:embed="rId7" cstate="print"/>
          <a:srcRect/>
          <a:stretch>
            <a:fillRect/>
          </a:stretch>
        </p:blipFill>
        <p:spPr bwMode="auto">
          <a:xfrm>
            <a:off x="4850152" y="3714098"/>
            <a:ext cx="3668640" cy="2334486"/>
          </a:xfrm>
          <a:prstGeom prst="rect">
            <a:avLst/>
          </a:prstGeom>
          <a:noFill/>
          <a:ln w="9525">
            <a:noFill/>
            <a:miter lim="800000"/>
            <a:headEnd/>
            <a:tailEnd/>
          </a:ln>
          <a:effectLst/>
        </p:spPr>
      </p:pic>
      <p:pic>
        <p:nvPicPr>
          <p:cNvPr id="10" name="Picture 2"/>
          <p:cNvPicPr>
            <a:picLocks noChangeAspect="1" noChangeArrowheads="1"/>
          </p:cNvPicPr>
          <p:nvPr/>
        </p:nvPicPr>
        <p:blipFill>
          <a:blip r:embed="rId8" cstate="print"/>
          <a:srcRect/>
          <a:stretch>
            <a:fillRect/>
          </a:stretch>
        </p:blipFill>
        <p:spPr bwMode="auto">
          <a:xfrm>
            <a:off x="4764496" y="939784"/>
            <a:ext cx="3610544" cy="2316414"/>
          </a:xfrm>
          <a:prstGeom prst="rect">
            <a:avLst/>
          </a:prstGeom>
          <a:noFill/>
          <a:ln w="9525">
            <a:noFill/>
            <a:miter lim="800000"/>
            <a:headEnd/>
            <a:tailEnd/>
          </a:ln>
          <a:effectLst/>
        </p:spPr>
      </p:pic>
      <p:sp>
        <p:nvSpPr>
          <p:cNvPr id="11" name="CasellaDiTesto 10"/>
          <p:cNvSpPr txBox="1"/>
          <p:nvPr/>
        </p:nvSpPr>
        <p:spPr>
          <a:xfrm>
            <a:off x="395536" y="692696"/>
            <a:ext cx="3672408" cy="338554"/>
          </a:xfrm>
          <a:prstGeom prst="rect">
            <a:avLst/>
          </a:prstGeom>
          <a:noFill/>
          <a:ln>
            <a:solidFill>
              <a:srgbClr val="C00000"/>
            </a:solidFill>
          </a:ln>
        </p:spPr>
        <p:txBody>
          <a:bodyPr wrap="square" rtlCol="0">
            <a:spAutoFit/>
          </a:bodyPr>
          <a:lstStyle/>
          <a:p>
            <a:pPr algn="ctr"/>
            <a:r>
              <a:rPr lang="en-US" sz="1600" dirty="0" smtClean="0">
                <a:solidFill>
                  <a:srgbClr val="C00000"/>
                </a:solidFill>
              </a:rPr>
              <a:t>Modulus increase</a:t>
            </a:r>
            <a:r>
              <a:rPr lang="en-US" sz="1600" dirty="0" smtClean="0">
                <a:solidFill>
                  <a:srgbClr val="0070C0"/>
                </a:solidFill>
              </a:rPr>
              <a:t>: stiffness, cross linking</a:t>
            </a:r>
            <a:endParaRPr lang="en-US" sz="1600" dirty="0">
              <a:solidFill>
                <a:srgbClr val="0070C0"/>
              </a:solidFill>
            </a:endParaRPr>
          </a:p>
        </p:txBody>
      </p:sp>
      <p:sp>
        <p:nvSpPr>
          <p:cNvPr id="12" name="CasellaDiTesto 11"/>
          <p:cNvSpPr txBox="1"/>
          <p:nvPr/>
        </p:nvSpPr>
        <p:spPr>
          <a:xfrm>
            <a:off x="323528" y="3573016"/>
            <a:ext cx="4176464" cy="338554"/>
          </a:xfrm>
          <a:prstGeom prst="rect">
            <a:avLst/>
          </a:prstGeom>
          <a:noFill/>
          <a:ln>
            <a:solidFill>
              <a:srgbClr val="C00000"/>
            </a:solidFill>
          </a:ln>
        </p:spPr>
        <p:txBody>
          <a:bodyPr wrap="square" rtlCol="0">
            <a:spAutoFit/>
          </a:bodyPr>
          <a:lstStyle/>
          <a:p>
            <a:pPr algn="ctr"/>
            <a:r>
              <a:rPr lang="en-US" sz="1600" dirty="0" smtClean="0">
                <a:solidFill>
                  <a:srgbClr val="C00000"/>
                </a:solidFill>
              </a:rPr>
              <a:t>Ultimate </a:t>
            </a:r>
            <a:r>
              <a:rPr lang="en-US" sz="1600" dirty="0" smtClean="0">
                <a:solidFill>
                  <a:srgbClr val="0070C0"/>
                </a:solidFill>
              </a:rPr>
              <a:t>properties: </a:t>
            </a:r>
            <a:r>
              <a:rPr lang="en-US" sz="1600" dirty="0" smtClean="0">
                <a:solidFill>
                  <a:srgbClr val="C00000"/>
                </a:solidFill>
              </a:rPr>
              <a:t>dramatic</a:t>
            </a:r>
            <a:r>
              <a:rPr lang="en-US" sz="1600" dirty="0" smtClean="0">
                <a:solidFill>
                  <a:srgbClr val="0070C0"/>
                </a:solidFill>
              </a:rPr>
              <a:t> decrease of </a:t>
            </a:r>
            <a:r>
              <a:rPr lang="en-US" sz="1600" dirty="0" smtClean="0">
                <a:solidFill>
                  <a:srgbClr val="C00000"/>
                </a:solidFill>
              </a:rPr>
              <a:t>E@B</a:t>
            </a:r>
            <a:endParaRPr lang="en-US" sz="1600" dirty="0">
              <a:solidFill>
                <a:srgbClr val="C00000"/>
              </a:solidFill>
            </a:endParaRPr>
          </a:p>
        </p:txBody>
      </p:sp>
      <p:cxnSp>
        <p:nvCxnSpPr>
          <p:cNvPr id="14" name="Connettore 1 13"/>
          <p:cNvCxnSpPr/>
          <p:nvPr/>
        </p:nvCxnSpPr>
        <p:spPr>
          <a:xfrm>
            <a:off x="1165016" y="5836328"/>
            <a:ext cx="295232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CasellaDiTesto 14"/>
          <p:cNvSpPr txBox="1"/>
          <p:nvPr/>
        </p:nvSpPr>
        <p:spPr>
          <a:xfrm>
            <a:off x="3770032" y="5877272"/>
            <a:ext cx="644728" cy="338554"/>
          </a:xfrm>
          <a:prstGeom prst="rect">
            <a:avLst/>
          </a:prstGeom>
          <a:noFill/>
        </p:spPr>
        <p:txBody>
          <a:bodyPr wrap="none" rtlCol="0">
            <a:spAutoFit/>
          </a:bodyPr>
          <a:lstStyle/>
          <a:p>
            <a:r>
              <a:rPr lang="en-US" sz="1600" dirty="0" smtClean="0">
                <a:solidFill>
                  <a:srgbClr val="C00000"/>
                </a:solidFill>
              </a:rPr>
              <a:t>100%</a:t>
            </a:r>
            <a:endParaRPr lang="en-US" sz="1600" dirty="0">
              <a:solidFill>
                <a:srgbClr val="C00000"/>
              </a:solidFill>
            </a:endParaRPr>
          </a:p>
        </p:txBody>
      </p:sp>
      <p:sp>
        <p:nvSpPr>
          <p:cNvPr id="16" name="CasellaDiTesto 15"/>
          <p:cNvSpPr txBox="1"/>
          <p:nvPr/>
        </p:nvSpPr>
        <p:spPr>
          <a:xfrm>
            <a:off x="4788024" y="6165304"/>
            <a:ext cx="2304256" cy="338554"/>
          </a:xfrm>
          <a:prstGeom prst="rect">
            <a:avLst/>
          </a:prstGeom>
          <a:noFill/>
          <a:ln>
            <a:solidFill>
              <a:srgbClr val="C00000"/>
            </a:solidFill>
          </a:ln>
        </p:spPr>
        <p:txBody>
          <a:bodyPr wrap="square" rtlCol="0">
            <a:spAutoFit/>
          </a:bodyPr>
          <a:lstStyle/>
          <a:p>
            <a:pPr algn="ctr"/>
            <a:r>
              <a:rPr lang="en-US" sz="1600" dirty="0" err="1" smtClean="0">
                <a:solidFill>
                  <a:srgbClr val="0070C0"/>
                </a:solidFill>
              </a:rPr>
              <a:t>Elastomer</a:t>
            </a:r>
            <a:r>
              <a:rPr lang="en-US" sz="1600" dirty="0" smtClean="0">
                <a:solidFill>
                  <a:srgbClr val="0070C0"/>
                </a:solidFill>
              </a:rPr>
              <a:t>: </a:t>
            </a:r>
            <a:r>
              <a:rPr lang="en-US" sz="1600" dirty="0" smtClean="0">
                <a:solidFill>
                  <a:srgbClr val="C00000"/>
                </a:solidFill>
              </a:rPr>
              <a:t>E@B</a:t>
            </a:r>
            <a:r>
              <a:rPr lang="en-US" sz="1600" dirty="0" smtClean="0">
                <a:solidFill>
                  <a:srgbClr val="0070C0"/>
                </a:solidFill>
              </a:rPr>
              <a:t> &gt; </a:t>
            </a:r>
            <a:r>
              <a:rPr lang="en-US" sz="1600" dirty="0" smtClean="0">
                <a:solidFill>
                  <a:srgbClr val="C00000"/>
                </a:solidFill>
              </a:rPr>
              <a:t>100%</a:t>
            </a:r>
            <a:endParaRPr lang="en-US" sz="1600" dirty="0">
              <a:solidFill>
                <a:srgbClr val="C00000"/>
              </a:solidFill>
            </a:endParaRPr>
          </a:p>
        </p:txBody>
      </p:sp>
      <p:cxnSp>
        <p:nvCxnSpPr>
          <p:cNvPr id="18" name="Connettore 2 17"/>
          <p:cNvCxnSpPr>
            <a:stCxn id="16" idx="1"/>
          </p:cNvCxnSpPr>
          <p:nvPr/>
        </p:nvCxnSpPr>
        <p:spPr>
          <a:xfrm flipH="1" flipV="1">
            <a:off x="4355976" y="6093296"/>
            <a:ext cx="432048" cy="24128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a:off x="2123728" y="1556792"/>
            <a:ext cx="582660" cy="276999"/>
          </a:xfrm>
          <a:prstGeom prst="rect">
            <a:avLst/>
          </a:prstGeom>
          <a:noFill/>
        </p:spPr>
        <p:txBody>
          <a:bodyPr wrap="none" rtlCol="0">
            <a:spAutoFit/>
          </a:bodyPr>
          <a:lstStyle/>
          <a:p>
            <a:r>
              <a:rPr lang="en-US" sz="1200" dirty="0" smtClean="0">
                <a:solidFill>
                  <a:srgbClr val="0070C0"/>
                </a:solidFill>
              </a:rPr>
              <a:t>VITON</a:t>
            </a:r>
            <a:endParaRPr lang="en-US" sz="1200" dirty="0">
              <a:solidFill>
                <a:srgbClr val="0070C0"/>
              </a:solidFill>
            </a:endParaRPr>
          </a:p>
        </p:txBody>
      </p:sp>
      <p:sp>
        <p:nvSpPr>
          <p:cNvPr id="20" name="CasellaDiTesto 19"/>
          <p:cNvSpPr txBox="1"/>
          <p:nvPr/>
        </p:nvSpPr>
        <p:spPr>
          <a:xfrm>
            <a:off x="6300192" y="1412776"/>
            <a:ext cx="582660" cy="276999"/>
          </a:xfrm>
          <a:prstGeom prst="rect">
            <a:avLst/>
          </a:prstGeom>
          <a:noFill/>
        </p:spPr>
        <p:txBody>
          <a:bodyPr wrap="none" rtlCol="0">
            <a:spAutoFit/>
          </a:bodyPr>
          <a:lstStyle/>
          <a:p>
            <a:r>
              <a:rPr lang="en-US" sz="1200" dirty="0" smtClean="0">
                <a:solidFill>
                  <a:srgbClr val="0070C0"/>
                </a:solidFill>
              </a:rPr>
              <a:t>VITON</a:t>
            </a:r>
            <a:endParaRPr lang="en-US" sz="1200" dirty="0">
              <a:solidFill>
                <a:srgbClr val="0070C0"/>
              </a:solidFill>
            </a:endParaRPr>
          </a:p>
        </p:txBody>
      </p:sp>
      <p:sp>
        <p:nvSpPr>
          <p:cNvPr id="21" name="CasellaDiTesto 20"/>
          <p:cNvSpPr txBox="1"/>
          <p:nvPr/>
        </p:nvSpPr>
        <p:spPr>
          <a:xfrm>
            <a:off x="6372200" y="4077072"/>
            <a:ext cx="582660" cy="276999"/>
          </a:xfrm>
          <a:prstGeom prst="rect">
            <a:avLst/>
          </a:prstGeom>
          <a:noFill/>
        </p:spPr>
        <p:txBody>
          <a:bodyPr wrap="none" rtlCol="0">
            <a:spAutoFit/>
          </a:bodyPr>
          <a:lstStyle/>
          <a:p>
            <a:r>
              <a:rPr lang="en-US" sz="1200" dirty="0" smtClean="0">
                <a:solidFill>
                  <a:srgbClr val="0070C0"/>
                </a:solidFill>
              </a:rPr>
              <a:t>VITON</a:t>
            </a:r>
            <a:endParaRPr lang="en-US" sz="1200" dirty="0">
              <a:solidFill>
                <a:srgbClr val="0070C0"/>
              </a:solidFill>
            </a:endParaRPr>
          </a:p>
        </p:txBody>
      </p:sp>
      <p:sp>
        <p:nvSpPr>
          <p:cNvPr id="22" name="CasellaDiTesto 21"/>
          <p:cNvSpPr txBox="1"/>
          <p:nvPr/>
        </p:nvSpPr>
        <p:spPr>
          <a:xfrm>
            <a:off x="1475656" y="4653136"/>
            <a:ext cx="582660" cy="276999"/>
          </a:xfrm>
          <a:prstGeom prst="rect">
            <a:avLst/>
          </a:prstGeom>
          <a:noFill/>
        </p:spPr>
        <p:txBody>
          <a:bodyPr wrap="none" rtlCol="0">
            <a:spAutoFit/>
          </a:bodyPr>
          <a:lstStyle/>
          <a:p>
            <a:r>
              <a:rPr lang="en-US" sz="1200" dirty="0" smtClean="0">
                <a:solidFill>
                  <a:srgbClr val="0070C0"/>
                </a:solidFill>
              </a:rPr>
              <a:t>VITON</a:t>
            </a:r>
            <a:endParaRPr lang="en-US" sz="1200" dirty="0">
              <a:solidFill>
                <a:srgbClr val="0070C0"/>
              </a:solidFill>
            </a:endParaRPr>
          </a:p>
        </p:txBody>
      </p:sp>
      <p:cxnSp>
        <p:nvCxnSpPr>
          <p:cNvPr id="24" name="Connettore 2 23"/>
          <p:cNvCxnSpPr>
            <a:stCxn id="22" idx="2"/>
          </p:cNvCxnSpPr>
          <p:nvPr/>
        </p:nvCxnSpPr>
        <p:spPr>
          <a:xfrm flipH="1">
            <a:off x="1331640" y="4930135"/>
            <a:ext cx="435346" cy="7311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Connettore 2 24"/>
          <p:cNvCxnSpPr>
            <a:stCxn id="21" idx="2"/>
          </p:cNvCxnSpPr>
          <p:nvPr/>
        </p:nvCxnSpPr>
        <p:spPr>
          <a:xfrm flipH="1">
            <a:off x="6300192" y="4354071"/>
            <a:ext cx="363338" cy="11033"/>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Aldo Zenoni, Brescia University, Crete 2017</a:t>
            </a:r>
            <a:endParaRPr lang="it-IT" dirty="0"/>
          </a:p>
        </p:txBody>
      </p:sp>
      <p:sp>
        <p:nvSpPr>
          <p:cNvPr id="3" name="Segnaposto numero diapositiva 2"/>
          <p:cNvSpPr>
            <a:spLocks noGrp="1"/>
          </p:cNvSpPr>
          <p:nvPr>
            <p:ph type="sldNum" sz="quarter" idx="12"/>
          </p:nvPr>
        </p:nvSpPr>
        <p:spPr/>
        <p:txBody>
          <a:bodyPr/>
          <a:lstStyle/>
          <a:p>
            <a:fld id="{3C7A372C-CFDE-4616-A2F3-96F303C2222E}" type="slidenum">
              <a:rPr lang="it-IT" smtClean="0"/>
              <a:pPr/>
              <a:t>15</a:t>
            </a:fld>
            <a:endParaRPr lang="it-IT"/>
          </a:p>
        </p:txBody>
      </p:sp>
      <p:pic>
        <p:nvPicPr>
          <p:cNvPr id="4" name="Picture 11" descr="logoinfn-piccolo"/>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80963" y="53975"/>
            <a:ext cx="657225" cy="609600"/>
          </a:xfrm>
          <a:prstGeom prst="rect">
            <a:avLst/>
          </a:prstGeom>
          <a:noFill/>
          <a:ln w="9525">
            <a:noFill/>
            <a:miter lim="800000"/>
            <a:headEnd/>
            <a:tailEnd/>
          </a:ln>
        </p:spPr>
      </p:pic>
      <p:pic>
        <p:nvPicPr>
          <p:cNvPr id="5" name="Picture 6" descr="logoSPES2008_medium"/>
          <p:cNvPicPr>
            <a:picLocks noChangeAspect="1" noChangeArrowheads="1"/>
          </p:cNvPicPr>
          <p:nvPr/>
        </p:nvPicPr>
        <p:blipFill>
          <a:blip r:embed="rId4" cstate="email">
            <a:clrChange>
              <a:clrFrom>
                <a:srgbClr val="FEFEFE"/>
              </a:clrFrom>
              <a:clrTo>
                <a:srgbClr val="FEFEFE">
                  <a:alpha val="0"/>
                </a:srgbClr>
              </a:clrTo>
            </a:clrChange>
            <a:extLst>
              <a:ext uri="{28A0092B-C50C-407E-A947-70E740481C1C}">
                <a14:useLocalDpi xmlns="" xmlns:a14="http://schemas.microsoft.com/office/drawing/2010/main"/>
              </a:ext>
            </a:extLst>
          </a:blip>
          <a:srcRect/>
          <a:stretch>
            <a:fillRect/>
          </a:stretch>
        </p:blipFill>
        <p:spPr bwMode="auto">
          <a:xfrm>
            <a:off x="7200900" y="57150"/>
            <a:ext cx="1890713" cy="603250"/>
          </a:xfrm>
          <a:prstGeom prst="rect">
            <a:avLst/>
          </a:prstGeom>
          <a:noFill/>
          <a:ln w="9525">
            <a:noFill/>
            <a:miter lim="800000"/>
            <a:headEnd/>
            <a:tailEnd/>
          </a:ln>
        </p:spPr>
      </p:pic>
      <p:sp>
        <p:nvSpPr>
          <p:cNvPr id="6" name="CasellaDiTesto 5"/>
          <p:cNvSpPr txBox="1"/>
          <p:nvPr/>
        </p:nvSpPr>
        <p:spPr>
          <a:xfrm>
            <a:off x="1293040" y="33011"/>
            <a:ext cx="5832648" cy="83099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400" dirty="0" smtClean="0">
                <a:solidFill>
                  <a:srgbClr val="0070C0"/>
                </a:solidFill>
              </a:rPr>
              <a:t>Comparison of functional response: compression set</a:t>
            </a:r>
            <a:endParaRPr lang="en-US" sz="2400" dirty="0">
              <a:solidFill>
                <a:srgbClr val="0070C0"/>
              </a:solidFill>
            </a:endParaRPr>
          </a:p>
        </p:txBody>
      </p:sp>
      <p:pic>
        <p:nvPicPr>
          <p:cNvPr id="8" name="Picture 2"/>
          <p:cNvPicPr>
            <a:picLocks noChangeAspect="1" noChangeArrowheads="1"/>
          </p:cNvPicPr>
          <p:nvPr/>
        </p:nvPicPr>
        <p:blipFill>
          <a:blip r:embed="rId5" cstate="print"/>
          <a:srcRect/>
          <a:stretch>
            <a:fillRect/>
          </a:stretch>
        </p:blipFill>
        <p:spPr bwMode="auto">
          <a:xfrm>
            <a:off x="4424216" y="2348880"/>
            <a:ext cx="4572000" cy="2664296"/>
          </a:xfrm>
          <a:prstGeom prst="rect">
            <a:avLst/>
          </a:prstGeom>
          <a:noFill/>
          <a:ln w="9525">
            <a:noFill/>
            <a:miter lim="800000"/>
            <a:headEnd/>
            <a:tailEnd/>
          </a:ln>
          <a:effectLst/>
        </p:spPr>
      </p:pic>
      <p:sp>
        <p:nvSpPr>
          <p:cNvPr id="9" name="CasellaDiTesto 8"/>
          <p:cNvSpPr txBox="1"/>
          <p:nvPr/>
        </p:nvSpPr>
        <p:spPr>
          <a:xfrm>
            <a:off x="6012160" y="2852936"/>
            <a:ext cx="565604" cy="276999"/>
          </a:xfrm>
          <a:prstGeom prst="rect">
            <a:avLst/>
          </a:prstGeom>
          <a:noFill/>
        </p:spPr>
        <p:txBody>
          <a:bodyPr wrap="none" rtlCol="0">
            <a:spAutoFit/>
          </a:bodyPr>
          <a:lstStyle/>
          <a:p>
            <a:r>
              <a:rPr lang="en-US" sz="1200" dirty="0" smtClean="0">
                <a:solidFill>
                  <a:srgbClr val="C00000"/>
                </a:solidFill>
              </a:rPr>
              <a:t>brittle</a:t>
            </a:r>
            <a:endParaRPr lang="en-US" sz="1200" dirty="0">
              <a:solidFill>
                <a:srgbClr val="C00000"/>
              </a:solidFill>
            </a:endParaRPr>
          </a:p>
        </p:txBody>
      </p:sp>
      <p:cxnSp>
        <p:nvCxnSpPr>
          <p:cNvPr id="10" name="Connettore 2 9"/>
          <p:cNvCxnSpPr/>
          <p:nvPr/>
        </p:nvCxnSpPr>
        <p:spPr>
          <a:xfrm>
            <a:off x="6300192" y="3140968"/>
            <a:ext cx="0" cy="576064"/>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ttore 2 10"/>
          <p:cNvCxnSpPr>
            <a:stCxn id="9" idx="2"/>
          </p:cNvCxnSpPr>
          <p:nvPr/>
        </p:nvCxnSpPr>
        <p:spPr>
          <a:xfrm flipH="1">
            <a:off x="6012160" y="3129935"/>
            <a:ext cx="282802" cy="65910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2" name="Rombo 11"/>
          <p:cNvSpPr/>
          <p:nvPr/>
        </p:nvSpPr>
        <p:spPr>
          <a:xfrm>
            <a:off x="6273560" y="3833752"/>
            <a:ext cx="72008" cy="72008"/>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magine 13" descr="Immagine.jpg"/>
          <p:cNvPicPr>
            <a:picLocks noChangeAspect="1"/>
          </p:cNvPicPr>
          <p:nvPr/>
        </p:nvPicPr>
        <p:blipFill>
          <a:blip r:embed="rId6" cstate="print"/>
          <a:stretch>
            <a:fillRect/>
          </a:stretch>
        </p:blipFill>
        <p:spPr>
          <a:xfrm>
            <a:off x="497582" y="3783185"/>
            <a:ext cx="3498354" cy="2742159"/>
          </a:xfrm>
          <a:prstGeom prst="rect">
            <a:avLst/>
          </a:prstGeom>
        </p:spPr>
      </p:pic>
      <p:cxnSp>
        <p:nvCxnSpPr>
          <p:cNvPr id="16" name="Connettore 2 15"/>
          <p:cNvCxnSpPr>
            <a:stCxn id="14" idx="3"/>
          </p:cNvCxnSpPr>
          <p:nvPr/>
        </p:nvCxnSpPr>
        <p:spPr>
          <a:xfrm flipV="1">
            <a:off x="3995936" y="3933056"/>
            <a:ext cx="2160240" cy="1221209"/>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22" name="Immagine 21" descr="Immagine.jpg"/>
          <p:cNvPicPr>
            <a:picLocks noChangeAspect="1"/>
          </p:cNvPicPr>
          <p:nvPr/>
        </p:nvPicPr>
        <p:blipFill>
          <a:blip r:embed="rId7" cstate="print"/>
          <a:stretch>
            <a:fillRect/>
          </a:stretch>
        </p:blipFill>
        <p:spPr>
          <a:xfrm>
            <a:off x="177424" y="1014136"/>
            <a:ext cx="4176464" cy="1812570"/>
          </a:xfrm>
          <a:prstGeom prst="rect">
            <a:avLst/>
          </a:prstGeom>
        </p:spPr>
      </p:pic>
      <p:sp>
        <p:nvSpPr>
          <p:cNvPr id="26" name="Rettangolo 25"/>
          <p:cNvSpPr/>
          <p:nvPr/>
        </p:nvSpPr>
        <p:spPr>
          <a:xfrm>
            <a:off x="3419872" y="1080032"/>
            <a:ext cx="936104" cy="36004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asellaDiTesto 26"/>
          <p:cNvSpPr txBox="1"/>
          <p:nvPr/>
        </p:nvSpPr>
        <p:spPr>
          <a:xfrm>
            <a:off x="323528" y="2924944"/>
            <a:ext cx="3888432" cy="338554"/>
          </a:xfrm>
          <a:prstGeom prst="rect">
            <a:avLst/>
          </a:prstGeom>
          <a:noFill/>
          <a:ln>
            <a:solidFill>
              <a:srgbClr val="0070C0"/>
            </a:solidFill>
          </a:ln>
        </p:spPr>
        <p:txBody>
          <a:bodyPr wrap="square" rtlCol="0">
            <a:spAutoFit/>
          </a:bodyPr>
          <a:lstStyle/>
          <a:p>
            <a:pPr algn="ctr"/>
            <a:r>
              <a:rPr lang="en-US" sz="1600" dirty="0" smtClean="0">
                <a:solidFill>
                  <a:srgbClr val="0070C0"/>
                </a:solidFill>
              </a:rPr>
              <a:t>Test conditions: </a:t>
            </a:r>
            <a:r>
              <a:rPr lang="en-US" sz="1600" dirty="0" smtClean="0">
                <a:solidFill>
                  <a:srgbClr val="C00000"/>
                </a:solidFill>
              </a:rPr>
              <a:t>100°C, 25% </a:t>
            </a:r>
            <a:r>
              <a:rPr lang="en-US" sz="1600" dirty="0" smtClean="0">
                <a:solidFill>
                  <a:srgbClr val="0070C0"/>
                </a:solidFill>
              </a:rPr>
              <a:t>strain</a:t>
            </a:r>
            <a:r>
              <a:rPr lang="en-US" sz="1600" dirty="0" smtClean="0">
                <a:solidFill>
                  <a:srgbClr val="C00000"/>
                </a:solidFill>
              </a:rPr>
              <a:t>, 24 </a:t>
            </a:r>
            <a:r>
              <a:rPr lang="en-US" sz="1600" dirty="0" smtClean="0">
                <a:solidFill>
                  <a:srgbClr val="0070C0"/>
                </a:solidFill>
              </a:rPr>
              <a:t>hours</a:t>
            </a:r>
            <a:endParaRPr lang="en-US" sz="1600" dirty="0">
              <a:solidFill>
                <a:srgbClr val="0070C0"/>
              </a:solidFill>
            </a:endParaRPr>
          </a:p>
        </p:txBody>
      </p:sp>
      <p:sp>
        <p:nvSpPr>
          <p:cNvPr id="28" name="CasellaDiTesto 27"/>
          <p:cNvSpPr txBox="1"/>
          <p:nvPr/>
        </p:nvSpPr>
        <p:spPr>
          <a:xfrm>
            <a:off x="6084168" y="1404065"/>
            <a:ext cx="2160240" cy="584775"/>
          </a:xfrm>
          <a:prstGeom prst="rect">
            <a:avLst/>
          </a:prstGeom>
          <a:noFill/>
          <a:ln>
            <a:solidFill>
              <a:srgbClr val="C00000"/>
            </a:solidFill>
          </a:ln>
        </p:spPr>
        <p:txBody>
          <a:bodyPr wrap="square" rtlCol="0">
            <a:spAutoFit/>
          </a:bodyPr>
          <a:lstStyle/>
          <a:p>
            <a:pPr algn="ctr"/>
            <a:r>
              <a:rPr lang="en-US" sz="1600" dirty="0" smtClean="0">
                <a:solidFill>
                  <a:srgbClr val="C00000"/>
                </a:solidFill>
              </a:rPr>
              <a:t>EPDM1:</a:t>
            </a:r>
            <a:r>
              <a:rPr lang="en-US" sz="1600" dirty="0" smtClean="0">
                <a:solidFill>
                  <a:srgbClr val="0070C0"/>
                </a:solidFill>
              </a:rPr>
              <a:t> poor CS with large </a:t>
            </a:r>
            <a:r>
              <a:rPr lang="en-US" sz="1600" dirty="0" smtClean="0">
                <a:solidFill>
                  <a:srgbClr val="C00000"/>
                </a:solidFill>
              </a:rPr>
              <a:t>variations</a:t>
            </a:r>
            <a:endParaRPr lang="en-US" sz="1600" dirty="0">
              <a:solidFill>
                <a:srgbClr val="C00000"/>
              </a:solidFill>
            </a:endParaRPr>
          </a:p>
        </p:txBody>
      </p:sp>
      <p:sp>
        <p:nvSpPr>
          <p:cNvPr id="29" name="CasellaDiTesto 28"/>
          <p:cNvSpPr txBox="1"/>
          <p:nvPr/>
        </p:nvSpPr>
        <p:spPr>
          <a:xfrm>
            <a:off x="6372200" y="5517232"/>
            <a:ext cx="1800200" cy="584775"/>
          </a:xfrm>
          <a:prstGeom prst="rect">
            <a:avLst/>
          </a:prstGeom>
          <a:noFill/>
          <a:ln>
            <a:solidFill>
              <a:srgbClr val="C00000"/>
            </a:solidFill>
          </a:ln>
        </p:spPr>
        <p:txBody>
          <a:bodyPr wrap="square" rtlCol="0">
            <a:spAutoFit/>
          </a:bodyPr>
          <a:lstStyle/>
          <a:p>
            <a:pPr algn="ctr"/>
            <a:r>
              <a:rPr lang="en-US" sz="1600" dirty="0" smtClean="0">
                <a:solidFill>
                  <a:srgbClr val="C00000"/>
                </a:solidFill>
              </a:rPr>
              <a:t>EPDM2, EPDM3:</a:t>
            </a:r>
            <a:r>
              <a:rPr lang="en-US" sz="1600" dirty="0" smtClean="0">
                <a:solidFill>
                  <a:srgbClr val="0070C0"/>
                </a:solidFill>
              </a:rPr>
              <a:t> stable at </a:t>
            </a:r>
            <a:r>
              <a:rPr lang="en-US" sz="1600" dirty="0" smtClean="0">
                <a:solidFill>
                  <a:srgbClr val="C00000"/>
                </a:solidFill>
              </a:rPr>
              <a:t>few</a:t>
            </a:r>
            <a:r>
              <a:rPr lang="en-US" sz="1600" dirty="0" smtClean="0">
                <a:solidFill>
                  <a:srgbClr val="0070C0"/>
                </a:solidFill>
              </a:rPr>
              <a:t> %</a:t>
            </a:r>
            <a:endParaRPr lang="en-US" sz="1600" dirty="0">
              <a:solidFill>
                <a:srgbClr val="C00000"/>
              </a:solidFill>
            </a:endParaRPr>
          </a:p>
        </p:txBody>
      </p:sp>
      <p:cxnSp>
        <p:nvCxnSpPr>
          <p:cNvPr id="31" name="Connettore 2 30"/>
          <p:cNvCxnSpPr>
            <a:stCxn id="28" idx="1"/>
          </p:cNvCxnSpPr>
          <p:nvPr/>
        </p:nvCxnSpPr>
        <p:spPr>
          <a:xfrm flipH="1">
            <a:off x="5436096" y="1696453"/>
            <a:ext cx="648072" cy="1372507"/>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Connettore 2 32"/>
          <p:cNvCxnSpPr>
            <a:stCxn id="29" idx="0"/>
          </p:cNvCxnSpPr>
          <p:nvPr/>
        </p:nvCxnSpPr>
        <p:spPr>
          <a:xfrm flipH="1" flipV="1">
            <a:off x="7020272" y="4437112"/>
            <a:ext cx="252028" cy="108012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Aldo Zenoni, Brescia University, Crete 2017</a:t>
            </a:r>
            <a:endParaRPr lang="it-IT" dirty="0"/>
          </a:p>
        </p:txBody>
      </p:sp>
      <p:sp>
        <p:nvSpPr>
          <p:cNvPr id="3" name="Segnaposto numero diapositiva 2"/>
          <p:cNvSpPr>
            <a:spLocks noGrp="1"/>
          </p:cNvSpPr>
          <p:nvPr>
            <p:ph type="sldNum" sz="quarter" idx="12"/>
          </p:nvPr>
        </p:nvSpPr>
        <p:spPr/>
        <p:txBody>
          <a:bodyPr/>
          <a:lstStyle/>
          <a:p>
            <a:fld id="{3C7A372C-CFDE-4616-A2F3-96F303C2222E}" type="slidenum">
              <a:rPr lang="it-IT" smtClean="0"/>
              <a:pPr/>
              <a:t>16</a:t>
            </a:fld>
            <a:endParaRPr lang="it-IT"/>
          </a:p>
        </p:txBody>
      </p:sp>
      <p:pic>
        <p:nvPicPr>
          <p:cNvPr id="4" name="Picture 11" descr="logoinfn-piccolo"/>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80963" y="53975"/>
            <a:ext cx="657225" cy="609600"/>
          </a:xfrm>
          <a:prstGeom prst="rect">
            <a:avLst/>
          </a:prstGeom>
          <a:noFill/>
          <a:ln w="9525">
            <a:noFill/>
            <a:miter lim="800000"/>
            <a:headEnd/>
            <a:tailEnd/>
          </a:ln>
        </p:spPr>
      </p:pic>
      <p:pic>
        <p:nvPicPr>
          <p:cNvPr id="5" name="Picture 6" descr="logoSPES2008_medium"/>
          <p:cNvPicPr>
            <a:picLocks noChangeAspect="1" noChangeArrowheads="1"/>
          </p:cNvPicPr>
          <p:nvPr/>
        </p:nvPicPr>
        <p:blipFill>
          <a:blip r:embed="rId4" cstate="email">
            <a:clrChange>
              <a:clrFrom>
                <a:srgbClr val="FEFEFE"/>
              </a:clrFrom>
              <a:clrTo>
                <a:srgbClr val="FEFEFE">
                  <a:alpha val="0"/>
                </a:srgbClr>
              </a:clrTo>
            </a:clrChange>
            <a:extLst>
              <a:ext uri="{28A0092B-C50C-407E-A947-70E740481C1C}">
                <a14:useLocalDpi xmlns="" xmlns:a14="http://schemas.microsoft.com/office/drawing/2010/main"/>
              </a:ext>
            </a:extLst>
          </a:blip>
          <a:srcRect/>
          <a:stretch>
            <a:fillRect/>
          </a:stretch>
        </p:blipFill>
        <p:spPr bwMode="auto">
          <a:xfrm>
            <a:off x="7200900" y="57150"/>
            <a:ext cx="1890713" cy="603250"/>
          </a:xfrm>
          <a:prstGeom prst="rect">
            <a:avLst/>
          </a:prstGeom>
          <a:noFill/>
          <a:ln w="9525">
            <a:noFill/>
            <a:miter lim="800000"/>
            <a:headEnd/>
            <a:tailEnd/>
          </a:ln>
        </p:spPr>
      </p:pic>
      <p:sp>
        <p:nvSpPr>
          <p:cNvPr id="6" name="CasellaDiTesto 5"/>
          <p:cNvSpPr txBox="1"/>
          <p:nvPr/>
        </p:nvSpPr>
        <p:spPr>
          <a:xfrm>
            <a:off x="1293040" y="313492"/>
            <a:ext cx="5832648"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dirty="0" smtClean="0">
                <a:solidFill>
                  <a:srgbClr val="0070C0"/>
                </a:solidFill>
              </a:rPr>
              <a:t>Conclusions on tested </a:t>
            </a:r>
            <a:r>
              <a:rPr lang="en-US" sz="2800" dirty="0" err="1" smtClean="0">
                <a:solidFill>
                  <a:srgbClr val="0070C0"/>
                </a:solidFill>
              </a:rPr>
              <a:t>elastomers</a:t>
            </a:r>
            <a:endParaRPr lang="en-US" sz="2800" dirty="0">
              <a:solidFill>
                <a:srgbClr val="0070C0"/>
              </a:solidFill>
            </a:endParaRPr>
          </a:p>
        </p:txBody>
      </p:sp>
      <p:sp>
        <p:nvSpPr>
          <p:cNvPr id="8" name="CasellaDiTesto 7"/>
          <p:cNvSpPr txBox="1"/>
          <p:nvPr/>
        </p:nvSpPr>
        <p:spPr>
          <a:xfrm>
            <a:off x="539552" y="1618535"/>
            <a:ext cx="8064896" cy="4031873"/>
          </a:xfrm>
          <a:prstGeom prst="rect">
            <a:avLst/>
          </a:prstGeom>
          <a:noFill/>
        </p:spPr>
        <p:txBody>
          <a:bodyPr wrap="square" rtlCol="0">
            <a:spAutoFit/>
          </a:bodyPr>
          <a:lstStyle/>
          <a:p>
            <a:pPr marL="273050" indent="-273050" algn="just">
              <a:spcBef>
                <a:spcPts val="1200"/>
              </a:spcBef>
              <a:buFont typeface="Arial" pitchFamily="34" charset="0"/>
              <a:buChar char="•"/>
            </a:pPr>
            <a:r>
              <a:rPr lang="en-US" dirty="0" smtClean="0">
                <a:solidFill>
                  <a:srgbClr val="C00000"/>
                </a:solidFill>
              </a:rPr>
              <a:t>VITON</a:t>
            </a:r>
            <a:r>
              <a:rPr lang="en-US" dirty="0" smtClean="0">
                <a:solidFill>
                  <a:srgbClr val="0070C0"/>
                </a:solidFill>
              </a:rPr>
              <a:t> (</a:t>
            </a:r>
            <a:r>
              <a:rPr lang="en-US" dirty="0" smtClean="0">
                <a:solidFill>
                  <a:srgbClr val="C00000"/>
                </a:solidFill>
              </a:rPr>
              <a:t>FPM</a:t>
            </a:r>
            <a:r>
              <a:rPr lang="en-US" dirty="0" smtClean="0">
                <a:solidFill>
                  <a:srgbClr val="0070C0"/>
                </a:solidFill>
              </a:rPr>
              <a:t>) is more </a:t>
            </a:r>
            <a:r>
              <a:rPr lang="en-US" dirty="0" smtClean="0">
                <a:solidFill>
                  <a:srgbClr val="C00000"/>
                </a:solidFill>
              </a:rPr>
              <a:t>transparent</a:t>
            </a:r>
            <a:r>
              <a:rPr lang="en-US" dirty="0" smtClean="0">
                <a:solidFill>
                  <a:srgbClr val="0070C0"/>
                </a:solidFill>
              </a:rPr>
              <a:t> than </a:t>
            </a:r>
            <a:r>
              <a:rPr lang="en-US" dirty="0" smtClean="0">
                <a:solidFill>
                  <a:srgbClr val="C00000"/>
                </a:solidFill>
              </a:rPr>
              <a:t>EPDM</a:t>
            </a:r>
            <a:r>
              <a:rPr lang="en-US" dirty="0" smtClean="0">
                <a:solidFill>
                  <a:srgbClr val="0070C0"/>
                </a:solidFill>
              </a:rPr>
              <a:t> to fast neutron fields, but mechanical properties </a:t>
            </a:r>
            <a:r>
              <a:rPr lang="en-US" dirty="0" smtClean="0">
                <a:solidFill>
                  <a:srgbClr val="C00000"/>
                </a:solidFill>
              </a:rPr>
              <a:t>change</a:t>
            </a:r>
            <a:r>
              <a:rPr lang="en-US" dirty="0" smtClean="0">
                <a:solidFill>
                  <a:srgbClr val="0070C0"/>
                </a:solidFill>
              </a:rPr>
              <a:t> a lot with dose. Dramatic increase of </a:t>
            </a:r>
            <a:r>
              <a:rPr lang="en-US" dirty="0" smtClean="0">
                <a:solidFill>
                  <a:srgbClr val="C00000"/>
                </a:solidFill>
              </a:rPr>
              <a:t>stiffness </a:t>
            </a:r>
            <a:r>
              <a:rPr lang="en-US" dirty="0" smtClean="0">
                <a:solidFill>
                  <a:srgbClr val="0070C0"/>
                </a:solidFill>
              </a:rPr>
              <a:t>and </a:t>
            </a:r>
            <a:r>
              <a:rPr lang="en-US" dirty="0" smtClean="0">
                <a:solidFill>
                  <a:srgbClr val="C00000"/>
                </a:solidFill>
              </a:rPr>
              <a:t>brittleness</a:t>
            </a:r>
            <a:r>
              <a:rPr lang="en-US" dirty="0" smtClean="0">
                <a:solidFill>
                  <a:srgbClr val="0070C0"/>
                </a:solidFill>
              </a:rPr>
              <a:t> under test irradiation conditions. (</a:t>
            </a:r>
            <a:r>
              <a:rPr lang="en-US" dirty="0" smtClean="0">
                <a:solidFill>
                  <a:srgbClr val="C00000"/>
                </a:solidFill>
              </a:rPr>
              <a:t>Not</a:t>
            </a:r>
            <a:r>
              <a:rPr lang="en-US" dirty="0" smtClean="0">
                <a:solidFill>
                  <a:srgbClr val="0070C0"/>
                </a:solidFill>
              </a:rPr>
              <a:t> recommended).</a:t>
            </a:r>
          </a:p>
          <a:p>
            <a:pPr marL="273050" indent="-273050" algn="just">
              <a:spcBef>
                <a:spcPts val="1200"/>
              </a:spcBef>
              <a:buFont typeface="Arial" pitchFamily="34" charset="0"/>
              <a:buChar char="•"/>
            </a:pPr>
            <a:r>
              <a:rPr lang="en-US" dirty="0" smtClean="0">
                <a:solidFill>
                  <a:srgbClr val="C00000"/>
                </a:solidFill>
              </a:rPr>
              <a:t>EPDM</a:t>
            </a:r>
            <a:r>
              <a:rPr lang="en-US" dirty="0" smtClean="0">
                <a:solidFill>
                  <a:srgbClr val="0070C0"/>
                </a:solidFill>
              </a:rPr>
              <a:t> polymer based </a:t>
            </a:r>
            <a:r>
              <a:rPr lang="en-US" dirty="0" err="1" smtClean="0">
                <a:solidFill>
                  <a:srgbClr val="0070C0"/>
                </a:solidFill>
              </a:rPr>
              <a:t>elastomers</a:t>
            </a:r>
            <a:r>
              <a:rPr lang="en-US" dirty="0" smtClean="0">
                <a:solidFill>
                  <a:srgbClr val="0070C0"/>
                </a:solidFill>
              </a:rPr>
              <a:t> may have very </a:t>
            </a:r>
            <a:r>
              <a:rPr lang="en-US" dirty="0" smtClean="0">
                <a:solidFill>
                  <a:srgbClr val="C00000"/>
                </a:solidFill>
              </a:rPr>
              <a:t>different</a:t>
            </a:r>
            <a:r>
              <a:rPr lang="en-US" dirty="0" smtClean="0">
                <a:solidFill>
                  <a:srgbClr val="0070C0"/>
                </a:solidFill>
              </a:rPr>
              <a:t> behaviors against irradiation, depending on the </a:t>
            </a:r>
            <a:r>
              <a:rPr lang="en-US" dirty="0" smtClean="0">
                <a:solidFill>
                  <a:srgbClr val="C00000"/>
                </a:solidFill>
              </a:rPr>
              <a:t>specific compound</a:t>
            </a:r>
            <a:r>
              <a:rPr lang="en-US" dirty="0" smtClean="0">
                <a:solidFill>
                  <a:srgbClr val="0070C0"/>
                </a:solidFill>
              </a:rPr>
              <a:t>.</a:t>
            </a:r>
          </a:p>
          <a:p>
            <a:pPr marL="273050" indent="-273050" algn="just">
              <a:spcBef>
                <a:spcPts val="1200"/>
              </a:spcBef>
              <a:buFont typeface="Arial" pitchFamily="34" charset="0"/>
              <a:buChar char="•"/>
            </a:pPr>
            <a:r>
              <a:rPr lang="en-US" dirty="0" smtClean="0">
                <a:solidFill>
                  <a:srgbClr val="C00000"/>
                </a:solidFill>
              </a:rPr>
              <a:t>EPDM1</a:t>
            </a:r>
            <a:r>
              <a:rPr lang="en-US" dirty="0" smtClean="0">
                <a:solidFill>
                  <a:srgbClr val="0070C0"/>
                </a:solidFill>
              </a:rPr>
              <a:t> (standard SPES) has </a:t>
            </a:r>
            <a:r>
              <a:rPr lang="en-US" dirty="0" smtClean="0">
                <a:solidFill>
                  <a:srgbClr val="C00000"/>
                </a:solidFill>
              </a:rPr>
              <a:t>fair</a:t>
            </a:r>
            <a:r>
              <a:rPr lang="en-US" dirty="0" smtClean="0">
                <a:solidFill>
                  <a:srgbClr val="0070C0"/>
                </a:solidFill>
              </a:rPr>
              <a:t> mechanical properties that change considerably with irradiation. (</a:t>
            </a:r>
            <a:r>
              <a:rPr lang="en-US" dirty="0" smtClean="0">
                <a:solidFill>
                  <a:srgbClr val="C00000"/>
                </a:solidFill>
              </a:rPr>
              <a:t>Not</a:t>
            </a:r>
            <a:r>
              <a:rPr lang="en-US" dirty="0" smtClean="0">
                <a:solidFill>
                  <a:srgbClr val="0070C0"/>
                </a:solidFill>
              </a:rPr>
              <a:t> recommended)</a:t>
            </a:r>
            <a:r>
              <a:rPr lang="en-US" dirty="0" smtClean="0">
                <a:solidFill>
                  <a:srgbClr val="C00000"/>
                </a:solidFill>
              </a:rPr>
              <a:t>.</a:t>
            </a:r>
          </a:p>
          <a:p>
            <a:pPr marL="273050" indent="-273050" algn="just">
              <a:spcBef>
                <a:spcPts val="1200"/>
              </a:spcBef>
              <a:buFont typeface="Arial" pitchFamily="34" charset="0"/>
              <a:buChar char="•"/>
            </a:pPr>
            <a:r>
              <a:rPr lang="en-US" dirty="0" smtClean="0">
                <a:solidFill>
                  <a:srgbClr val="C00000"/>
                </a:solidFill>
              </a:rPr>
              <a:t>EPDM2 </a:t>
            </a:r>
            <a:r>
              <a:rPr lang="en-US" dirty="0" smtClean="0">
                <a:solidFill>
                  <a:srgbClr val="0070C0"/>
                </a:solidFill>
              </a:rPr>
              <a:t>and</a:t>
            </a:r>
            <a:r>
              <a:rPr lang="en-US" dirty="0" smtClean="0">
                <a:solidFill>
                  <a:srgbClr val="C00000"/>
                </a:solidFill>
              </a:rPr>
              <a:t> EPDM3 </a:t>
            </a:r>
            <a:r>
              <a:rPr lang="en-US" dirty="0" smtClean="0">
                <a:solidFill>
                  <a:srgbClr val="0070C0"/>
                </a:solidFill>
              </a:rPr>
              <a:t>feature </a:t>
            </a:r>
            <a:r>
              <a:rPr lang="en-US" dirty="0" smtClean="0">
                <a:solidFill>
                  <a:srgbClr val="C00000"/>
                </a:solidFill>
              </a:rPr>
              <a:t>good</a:t>
            </a:r>
            <a:r>
              <a:rPr lang="en-US" dirty="0" smtClean="0">
                <a:solidFill>
                  <a:srgbClr val="0070C0"/>
                </a:solidFill>
              </a:rPr>
              <a:t> mechanical properties that remain </a:t>
            </a:r>
            <a:r>
              <a:rPr lang="en-US" dirty="0" smtClean="0">
                <a:solidFill>
                  <a:srgbClr val="C00000"/>
                </a:solidFill>
              </a:rPr>
              <a:t>stable</a:t>
            </a:r>
            <a:r>
              <a:rPr lang="en-US" dirty="0" smtClean="0">
                <a:solidFill>
                  <a:srgbClr val="0070C0"/>
                </a:solidFill>
              </a:rPr>
              <a:t> with absorbed dose (apart from </a:t>
            </a:r>
            <a:r>
              <a:rPr lang="en-US" dirty="0" smtClean="0">
                <a:solidFill>
                  <a:srgbClr val="C00000"/>
                </a:solidFill>
              </a:rPr>
              <a:t>E@B</a:t>
            </a:r>
            <a:r>
              <a:rPr lang="en-US" dirty="0" smtClean="0">
                <a:solidFill>
                  <a:srgbClr val="0070C0"/>
                </a:solidFill>
              </a:rPr>
              <a:t>).  Large </a:t>
            </a:r>
            <a:r>
              <a:rPr lang="en-US" dirty="0" smtClean="0">
                <a:solidFill>
                  <a:srgbClr val="C00000"/>
                </a:solidFill>
              </a:rPr>
              <a:t>price difference</a:t>
            </a:r>
            <a:r>
              <a:rPr lang="en-US" dirty="0" smtClean="0">
                <a:solidFill>
                  <a:srgbClr val="0070C0"/>
                </a:solidFill>
              </a:rPr>
              <a:t>, apparently not justified by performance.</a:t>
            </a:r>
          </a:p>
          <a:p>
            <a:pPr marL="273050" indent="-273050" algn="just">
              <a:spcBef>
                <a:spcPts val="1200"/>
              </a:spcBef>
              <a:buFont typeface="Arial" pitchFamily="34" charset="0"/>
              <a:buChar char="•"/>
            </a:pPr>
            <a:r>
              <a:rPr lang="en-US" dirty="0" smtClean="0">
                <a:solidFill>
                  <a:srgbClr val="0070C0"/>
                </a:solidFill>
              </a:rPr>
              <a:t>The results provide essentially a </a:t>
            </a:r>
            <a:r>
              <a:rPr lang="en-US" dirty="0" smtClean="0">
                <a:solidFill>
                  <a:srgbClr val="C00000"/>
                </a:solidFill>
              </a:rPr>
              <a:t>guideline</a:t>
            </a:r>
            <a:r>
              <a:rPr lang="en-US" dirty="0" smtClean="0">
                <a:solidFill>
                  <a:srgbClr val="0070C0"/>
                </a:solidFill>
              </a:rPr>
              <a:t> of the behavior of the </a:t>
            </a:r>
            <a:r>
              <a:rPr lang="en-US" dirty="0" err="1" smtClean="0">
                <a:solidFill>
                  <a:srgbClr val="0070C0"/>
                </a:solidFill>
              </a:rPr>
              <a:t>elastomers</a:t>
            </a:r>
            <a:r>
              <a:rPr lang="en-US" dirty="0" smtClean="0">
                <a:solidFill>
                  <a:srgbClr val="0070C0"/>
                </a:solidFill>
              </a:rPr>
              <a:t> irradiated in the </a:t>
            </a:r>
            <a:r>
              <a:rPr lang="en-US" dirty="0" smtClean="0">
                <a:solidFill>
                  <a:srgbClr val="C00000"/>
                </a:solidFill>
              </a:rPr>
              <a:t>same conditions</a:t>
            </a:r>
            <a:r>
              <a:rPr lang="en-US" dirty="0" smtClean="0">
                <a:solidFill>
                  <a:srgbClr val="0070C0"/>
                </a:solidFill>
              </a:rPr>
              <a:t>, on a comparative base.  </a:t>
            </a: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Aldo Zenoni, Brescia University, Crete 2017</a:t>
            </a:r>
            <a:endParaRPr lang="it-IT" dirty="0"/>
          </a:p>
        </p:txBody>
      </p:sp>
      <p:sp>
        <p:nvSpPr>
          <p:cNvPr id="3" name="Segnaposto numero diapositiva 2"/>
          <p:cNvSpPr>
            <a:spLocks noGrp="1"/>
          </p:cNvSpPr>
          <p:nvPr>
            <p:ph type="sldNum" sz="quarter" idx="12"/>
          </p:nvPr>
        </p:nvSpPr>
        <p:spPr/>
        <p:txBody>
          <a:bodyPr/>
          <a:lstStyle/>
          <a:p>
            <a:fld id="{3C7A372C-CFDE-4616-A2F3-96F303C2222E}" type="slidenum">
              <a:rPr lang="it-IT" smtClean="0"/>
              <a:pPr/>
              <a:t>17</a:t>
            </a:fld>
            <a:endParaRPr lang="it-IT"/>
          </a:p>
        </p:txBody>
      </p:sp>
      <p:pic>
        <p:nvPicPr>
          <p:cNvPr id="4" name="Picture 11" descr="logoinfn-piccolo"/>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80963" y="53975"/>
            <a:ext cx="657225" cy="609600"/>
          </a:xfrm>
          <a:prstGeom prst="rect">
            <a:avLst/>
          </a:prstGeom>
          <a:noFill/>
          <a:ln w="9525">
            <a:noFill/>
            <a:miter lim="800000"/>
            <a:headEnd/>
            <a:tailEnd/>
          </a:ln>
        </p:spPr>
      </p:pic>
      <p:pic>
        <p:nvPicPr>
          <p:cNvPr id="5" name="Picture 6" descr="logoSPES2008_medium"/>
          <p:cNvPicPr>
            <a:picLocks noChangeAspect="1" noChangeArrowheads="1"/>
          </p:cNvPicPr>
          <p:nvPr/>
        </p:nvPicPr>
        <p:blipFill>
          <a:blip r:embed="rId4" cstate="email">
            <a:clrChange>
              <a:clrFrom>
                <a:srgbClr val="FEFEFE"/>
              </a:clrFrom>
              <a:clrTo>
                <a:srgbClr val="FEFEFE">
                  <a:alpha val="0"/>
                </a:srgbClr>
              </a:clrTo>
            </a:clrChange>
            <a:extLst>
              <a:ext uri="{28A0092B-C50C-407E-A947-70E740481C1C}">
                <a14:useLocalDpi xmlns="" xmlns:a14="http://schemas.microsoft.com/office/drawing/2010/main"/>
              </a:ext>
            </a:extLst>
          </a:blip>
          <a:srcRect/>
          <a:stretch>
            <a:fillRect/>
          </a:stretch>
        </p:blipFill>
        <p:spPr bwMode="auto">
          <a:xfrm>
            <a:off x="7200900" y="57150"/>
            <a:ext cx="1890713" cy="603250"/>
          </a:xfrm>
          <a:prstGeom prst="rect">
            <a:avLst/>
          </a:prstGeom>
          <a:noFill/>
          <a:ln w="9525">
            <a:noFill/>
            <a:miter lim="800000"/>
            <a:headEnd/>
            <a:tailEnd/>
          </a:ln>
        </p:spPr>
      </p:pic>
      <p:sp>
        <p:nvSpPr>
          <p:cNvPr id="6" name="CasellaDiTesto 5"/>
          <p:cNvSpPr txBox="1"/>
          <p:nvPr/>
        </p:nvSpPr>
        <p:spPr>
          <a:xfrm>
            <a:off x="2195736" y="2423790"/>
            <a:ext cx="4896544" cy="1077218"/>
          </a:xfrm>
          <a:prstGeom prst="rect">
            <a:avLst/>
          </a:prstGeom>
          <a:noFill/>
          <a:ln>
            <a:noFill/>
          </a:ln>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200" dirty="0" smtClean="0">
                <a:solidFill>
                  <a:srgbClr val="C00000"/>
                </a:solidFill>
              </a:rPr>
              <a:t>Lubricating oil and greases Some preliminary results</a:t>
            </a: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Aldo Zenoni, Brescia University, Crete 2017</a:t>
            </a:r>
            <a:endParaRPr lang="it-IT" dirty="0"/>
          </a:p>
        </p:txBody>
      </p:sp>
      <p:sp>
        <p:nvSpPr>
          <p:cNvPr id="3" name="Segnaposto numero diapositiva 2"/>
          <p:cNvSpPr>
            <a:spLocks noGrp="1"/>
          </p:cNvSpPr>
          <p:nvPr>
            <p:ph type="sldNum" sz="quarter" idx="12"/>
          </p:nvPr>
        </p:nvSpPr>
        <p:spPr/>
        <p:txBody>
          <a:bodyPr/>
          <a:lstStyle/>
          <a:p>
            <a:fld id="{3C7A372C-CFDE-4616-A2F3-96F303C2222E}" type="slidenum">
              <a:rPr lang="it-IT" smtClean="0"/>
              <a:pPr/>
              <a:t>18</a:t>
            </a:fld>
            <a:endParaRPr lang="it-IT"/>
          </a:p>
        </p:txBody>
      </p:sp>
      <p:pic>
        <p:nvPicPr>
          <p:cNvPr id="4" name="Picture 11" descr="logoinfn-piccolo"/>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80963" y="53975"/>
            <a:ext cx="657225" cy="609600"/>
          </a:xfrm>
          <a:prstGeom prst="rect">
            <a:avLst/>
          </a:prstGeom>
          <a:noFill/>
          <a:ln w="9525">
            <a:noFill/>
            <a:miter lim="800000"/>
            <a:headEnd/>
            <a:tailEnd/>
          </a:ln>
        </p:spPr>
      </p:pic>
      <p:pic>
        <p:nvPicPr>
          <p:cNvPr id="5" name="Picture 6" descr="logoSPES2008_medium"/>
          <p:cNvPicPr>
            <a:picLocks noChangeAspect="1" noChangeArrowheads="1"/>
          </p:cNvPicPr>
          <p:nvPr/>
        </p:nvPicPr>
        <p:blipFill>
          <a:blip r:embed="rId4" cstate="email">
            <a:clrChange>
              <a:clrFrom>
                <a:srgbClr val="FEFEFE"/>
              </a:clrFrom>
              <a:clrTo>
                <a:srgbClr val="FEFEFE">
                  <a:alpha val="0"/>
                </a:srgbClr>
              </a:clrTo>
            </a:clrChange>
            <a:extLst>
              <a:ext uri="{28A0092B-C50C-407E-A947-70E740481C1C}">
                <a14:useLocalDpi xmlns="" xmlns:a14="http://schemas.microsoft.com/office/drawing/2010/main"/>
              </a:ext>
            </a:extLst>
          </a:blip>
          <a:srcRect/>
          <a:stretch>
            <a:fillRect/>
          </a:stretch>
        </p:blipFill>
        <p:spPr bwMode="auto">
          <a:xfrm>
            <a:off x="7200900" y="57150"/>
            <a:ext cx="1890713" cy="603250"/>
          </a:xfrm>
          <a:prstGeom prst="rect">
            <a:avLst/>
          </a:prstGeom>
          <a:noFill/>
          <a:ln w="9525">
            <a:noFill/>
            <a:miter lim="800000"/>
            <a:headEnd/>
            <a:tailEnd/>
          </a:ln>
        </p:spPr>
      </p:pic>
      <p:sp>
        <p:nvSpPr>
          <p:cNvPr id="6" name="CasellaDiTesto 5"/>
          <p:cNvSpPr txBox="1"/>
          <p:nvPr/>
        </p:nvSpPr>
        <p:spPr>
          <a:xfrm>
            <a:off x="1781104" y="120400"/>
            <a:ext cx="5112568"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dirty="0" smtClean="0">
                <a:solidFill>
                  <a:srgbClr val="0070C0"/>
                </a:solidFill>
              </a:rPr>
              <a:t>Lubricant typical composition</a:t>
            </a:r>
            <a:endParaRPr lang="en-US" sz="2800" dirty="0">
              <a:solidFill>
                <a:srgbClr val="0070C0"/>
              </a:solidFill>
            </a:endParaRPr>
          </a:p>
        </p:txBody>
      </p:sp>
      <p:pic>
        <p:nvPicPr>
          <p:cNvPr id="16" name="Picture 2" descr="C:\Users\ospiti\Google Drive\SPES - borsa\TEST MATERIALI 2017- lubs\20170206_100528.jpg"/>
          <p:cNvPicPr>
            <a:picLocks noChangeAspect="1" noChangeArrowheads="1"/>
          </p:cNvPicPr>
          <p:nvPr/>
        </p:nvPicPr>
        <p:blipFill>
          <a:blip r:embed="rId5" cstate="print"/>
          <a:srcRect/>
          <a:stretch>
            <a:fillRect/>
          </a:stretch>
        </p:blipFill>
        <p:spPr bwMode="auto">
          <a:xfrm rot="5400000">
            <a:off x="6737273" y="1451031"/>
            <a:ext cx="2808313" cy="1579676"/>
          </a:xfrm>
          <a:prstGeom prst="rect">
            <a:avLst/>
          </a:prstGeom>
          <a:noFill/>
        </p:spPr>
      </p:pic>
      <p:pic>
        <p:nvPicPr>
          <p:cNvPr id="17" name="Picture 2" descr="C:\Users\ospiti\Google Drive\SPES - borsa\TEST MATERIALI 2017- lubs\Penetrometro\20170327_115633.jpg"/>
          <p:cNvPicPr>
            <a:picLocks noChangeAspect="1" noChangeArrowheads="1"/>
          </p:cNvPicPr>
          <p:nvPr/>
        </p:nvPicPr>
        <p:blipFill>
          <a:blip r:embed="rId6" cstate="print"/>
          <a:srcRect l="1646" r="2394"/>
          <a:stretch>
            <a:fillRect/>
          </a:stretch>
        </p:blipFill>
        <p:spPr bwMode="auto">
          <a:xfrm rot="5400000">
            <a:off x="6989852" y="4466476"/>
            <a:ext cx="2379663" cy="1594056"/>
          </a:xfrm>
          <a:prstGeom prst="rect">
            <a:avLst/>
          </a:prstGeom>
          <a:noFill/>
        </p:spPr>
      </p:pic>
      <p:sp>
        <p:nvSpPr>
          <p:cNvPr id="18" name="CasellaDiTesto 17"/>
          <p:cNvSpPr txBox="1"/>
          <p:nvPr/>
        </p:nvSpPr>
        <p:spPr>
          <a:xfrm>
            <a:off x="7437248" y="3169711"/>
            <a:ext cx="1323440" cy="461665"/>
          </a:xfrm>
          <a:prstGeom prst="rect">
            <a:avLst/>
          </a:prstGeom>
          <a:noFill/>
        </p:spPr>
        <p:txBody>
          <a:bodyPr wrap="square" rtlCol="0">
            <a:spAutoFit/>
          </a:bodyPr>
          <a:lstStyle/>
          <a:p>
            <a:pPr algn="ctr"/>
            <a:r>
              <a:rPr lang="en-US" sz="1200" dirty="0" smtClean="0">
                <a:solidFill>
                  <a:schemeClr val="bg1"/>
                </a:solidFill>
              </a:rPr>
              <a:t>Brookfield DV1 Viscometer</a:t>
            </a:r>
            <a:endParaRPr lang="en-US" sz="1200" dirty="0">
              <a:solidFill>
                <a:schemeClr val="bg1"/>
              </a:solidFill>
            </a:endParaRPr>
          </a:p>
        </p:txBody>
      </p:sp>
      <p:sp>
        <p:nvSpPr>
          <p:cNvPr id="19" name="CasellaDiTesto 18"/>
          <p:cNvSpPr txBox="1"/>
          <p:nvPr/>
        </p:nvSpPr>
        <p:spPr>
          <a:xfrm>
            <a:off x="7427368" y="5986823"/>
            <a:ext cx="1512168" cy="461665"/>
          </a:xfrm>
          <a:prstGeom prst="rect">
            <a:avLst/>
          </a:prstGeom>
          <a:noFill/>
        </p:spPr>
        <p:txBody>
          <a:bodyPr wrap="square" rtlCol="0">
            <a:spAutoFit/>
          </a:bodyPr>
          <a:lstStyle/>
          <a:p>
            <a:pPr algn="ctr"/>
            <a:r>
              <a:rPr lang="en-US" sz="1200" dirty="0" smtClean="0">
                <a:solidFill>
                  <a:schemeClr val="bg1"/>
                </a:solidFill>
              </a:rPr>
              <a:t>SDM Semi automatic </a:t>
            </a:r>
            <a:r>
              <a:rPr lang="en-US" sz="1200" dirty="0" err="1" smtClean="0">
                <a:solidFill>
                  <a:schemeClr val="bg1"/>
                </a:solidFill>
              </a:rPr>
              <a:t>penetrometer</a:t>
            </a:r>
            <a:endParaRPr lang="en-US" sz="1200" dirty="0">
              <a:solidFill>
                <a:schemeClr val="bg1"/>
              </a:solidFill>
            </a:endParaRPr>
          </a:p>
        </p:txBody>
      </p:sp>
      <p:graphicFrame>
        <p:nvGraphicFramePr>
          <p:cNvPr id="20" name="Tabella 19"/>
          <p:cNvGraphicFramePr>
            <a:graphicFrameLocks noGrp="1"/>
          </p:cNvGraphicFramePr>
          <p:nvPr/>
        </p:nvGraphicFramePr>
        <p:xfrm>
          <a:off x="179512" y="908720"/>
          <a:ext cx="6984776" cy="3235960"/>
        </p:xfrm>
        <a:graphic>
          <a:graphicData uri="http://schemas.openxmlformats.org/drawingml/2006/table">
            <a:tbl>
              <a:tblPr firstRow="1" bandRow="1">
                <a:tableStyleId>{5C22544A-7EE6-4342-B048-85BDC9FD1C3A}</a:tableStyleId>
              </a:tblPr>
              <a:tblGrid>
                <a:gridCol w="1008112"/>
                <a:gridCol w="1800200"/>
                <a:gridCol w="1368152"/>
                <a:gridCol w="2808312"/>
              </a:tblGrid>
              <a:tr h="370840">
                <a:tc>
                  <a:txBody>
                    <a:bodyPr/>
                    <a:lstStyle/>
                    <a:p>
                      <a:r>
                        <a:rPr lang="en-US" sz="1600" noProof="0" dirty="0" smtClean="0"/>
                        <a:t>Lubricant</a:t>
                      </a:r>
                      <a:endParaRPr lang="en-US" sz="1600" noProof="0" dirty="0"/>
                    </a:p>
                  </a:txBody>
                  <a:tcPr/>
                </a:tc>
                <a:tc>
                  <a:txBody>
                    <a:bodyPr/>
                    <a:lstStyle/>
                    <a:p>
                      <a:r>
                        <a:rPr lang="en-US" sz="1600" noProof="0" smtClean="0"/>
                        <a:t>Blend</a:t>
                      </a:r>
                      <a:endParaRPr lang="en-US" sz="1600" noProof="0"/>
                    </a:p>
                  </a:txBody>
                  <a:tcPr/>
                </a:tc>
                <a:tc>
                  <a:txBody>
                    <a:bodyPr/>
                    <a:lstStyle/>
                    <a:p>
                      <a:r>
                        <a:rPr lang="en-US" sz="1600" noProof="0" smtClean="0"/>
                        <a:t>Phase</a:t>
                      </a:r>
                      <a:endParaRPr lang="en-US" sz="1600" noProof="0"/>
                    </a:p>
                  </a:txBody>
                  <a:tcPr/>
                </a:tc>
                <a:tc>
                  <a:txBody>
                    <a:bodyPr/>
                    <a:lstStyle/>
                    <a:p>
                      <a:r>
                        <a:rPr lang="en-US" sz="1600" noProof="0" dirty="0" smtClean="0"/>
                        <a:t>Characteristic property</a:t>
                      </a:r>
                      <a:endParaRPr lang="en-US" sz="1600" noProof="0" dirty="0"/>
                    </a:p>
                  </a:txBody>
                  <a:tcPr/>
                </a:tc>
              </a:tr>
              <a:tr h="370840">
                <a:tc>
                  <a:txBody>
                    <a:bodyPr/>
                    <a:lstStyle/>
                    <a:p>
                      <a:r>
                        <a:rPr lang="en-US" sz="1600" noProof="0" dirty="0" smtClean="0">
                          <a:solidFill>
                            <a:srgbClr val="C00000"/>
                          </a:solidFill>
                        </a:rPr>
                        <a:t>Oil</a:t>
                      </a:r>
                      <a:endParaRPr lang="en-US" sz="1600" noProof="0" dirty="0">
                        <a:solidFill>
                          <a:srgbClr val="C00000"/>
                        </a:solidFill>
                      </a:endParaRPr>
                    </a:p>
                  </a:txBody>
                  <a:tcPr/>
                </a:tc>
                <a:tc>
                  <a:txBody>
                    <a:bodyPr/>
                    <a:lstStyle/>
                    <a:p>
                      <a:r>
                        <a:rPr lang="en-US" sz="1600" noProof="0" smtClean="0"/>
                        <a:t>Base oil</a:t>
                      </a:r>
                      <a:r>
                        <a:rPr lang="en-US" sz="1600" baseline="0" noProof="0" smtClean="0"/>
                        <a:t> &gt;75%</a:t>
                      </a:r>
                    </a:p>
                    <a:p>
                      <a:r>
                        <a:rPr lang="en-US" sz="1600" baseline="0" noProof="0" smtClean="0"/>
                        <a:t>Additives &lt; 5%</a:t>
                      </a:r>
                      <a:endParaRPr lang="en-US" sz="1600" noProof="0"/>
                    </a:p>
                  </a:txBody>
                  <a:tcPr/>
                </a:tc>
                <a:tc>
                  <a:txBody>
                    <a:bodyPr/>
                    <a:lstStyle/>
                    <a:p>
                      <a:r>
                        <a:rPr lang="en-US" sz="1600" noProof="0" smtClean="0"/>
                        <a:t>Fluid</a:t>
                      </a:r>
                      <a:endParaRPr lang="en-US" sz="1600" noProof="0"/>
                    </a:p>
                  </a:txBody>
                  <a:tcPr/>
                </a:tc>
                <a:tc>
                  <a:txBody>
                    <a:bodyPr/>
                    <a:lstStyle/>
                    <a:p>
                      <a:r>
                        <a:rPr lang="en-US" sz="1600" i="0" noProof="0" dirty="0" smtClean="0">
                          <a:solidFill>
                            <a:srgbClr val="C00000"/>
                          </a:solidFill>
                          <a:latin typeface="+mn-lt"/>
                        </a:rPr>
                        <a:t>Dynamic Viscosity </a:t>
                      </a:r>
                      <a:r>
                        <a:rPr lang="en-US" sz="1600" i="0" noProof="0" dirty="0" smtClean="0">
                          <a:solidFill>
                            <a:schemeClr val="tx1"/>
                          </a:solidFill>
                          <a:latin typeface="+mn-lt"/>
                        </a:rPr>
                        <a:t>(</a:t>
                      </a:r>
                      <a:r>
                        <a:rPr lang="en-US" sz="1600" i="0" noProof="0" dirty="0" err="1" smtClean="0">
                          <a:solidFill>
                            <a:schemeClr val="tx1"/>
                          </a:solidFill>
                          <a:latin typeface="+mn-lt"/>
                        </a:rPr>
                        <a:t>cP</a:t>
                      </a:r>
                      <a:r>
                        <a:rPr lang="en-US" sz="1600" i="0" noProof="0" dirty="0" smtClean="0">
                          <a:solidFill>
                            <a:schemeClr val="tx1"/>
                          </a:solidFill>
                          <a:latin typeface="+mn-lt"/>
                        </a:rPr>
                        <a:t>=</a:t>
                      </a:r>
                      <a:r>
                        <a:rPr lang="en-US" sz="1600" i="0" noProof="0" dirty="0" err="1" smtClean="0">
                          <a:solidFill>
                            <a:schemeClr val="tx1"/>
                          </a:solidFill>
                          <a:latin typeface="+mn-lt"/>
                        </a:rPr>
                        <a:t>mPa</a:t>
                      </a:r>
                      <a:r>
                        <a:rPr lang="en-US" sz="1600" i="0" baseline="0" noProof="0" dirty="0" smtClean="0">
                          <a:solidFill>
                            <a:schemeClr val="tx1"/>
                          </a:solidFill>
                          <a:latin typeface="+mn-lt"/>
                        </a:rPr>
                        <a:t> </a:t>
                      </a:r>
                      <a:r>
                        <a:rPr lang="en-US" sz="1600" i="0" noProof="0" dirty="0" smtClean="0">
                          <a:solidFill>
                            <a:schemeClr val="tx1"/>
                          </a:solidFill>
                          <a:latin typeface="+mn-lt"/>
                        </a:rPr>
                        <a:t>s): </a:t>
                      </a:r>
                      <a:r>
                        <a:rPr lang="en-US" sz="1600" i="1" noProof="0" dirty="0" smtClean="0">
                          <a:solidFill>
                            <a:schemeClr val="tx1"/>
                          </a:solidFill>
                          <a:latin typeface="+mn-lt"/>
                          <a:cs typeface="Helvetica Light"/>
                        </a:rPr>
                        <a:t>the ratio between the applied shear stress and the rate of shear of a </a:t>
                      </a:r>
                      <a:r>
                        <a:rPr lang="en-US" sz="1600" b="0" i="1" noProof="0" dirty="0" smtClean="0">
                          <a:solidFill>
                            <a:schemeClr val="tx1"/>
                          </a:solidFill>
                          <a:latin typeface="+mn-lt"/>
                          <a:cs typeface="Helvetica Light"/>
                        </a:rPr>
                        <a:t>liquid </a:t>
                      </a:r>
                      <a:r>
                        <a:rPr lang="en-US" sz="1600" b="0" i="0" noProof="0" dirty="0" smtClean="0">
                          <a:solidFill>
                            <a:schemeClr val="tx1"/>
                          </a:solidFill>
                          <a:latin typeface="+mn-lt"/>
                          <a:cs typeface="Helvetica Light"/>
                        </a:rPr>
                        <a:t>(Viscometer)</a:t>
                      </a:r>
                      <a:endParaRPr lang="en-US" sz="1600" b="0" i="0" noProof="0" dirty="0">
                        <a:solidFill>
                          <a:schemeClr val="tx1"/>
                        </a:solidFill>
                        <a:latin typeface="+mn-lt"/>
                      </a:endParaRPr>
                    </a:p>
                  </a:txBody>
                  <a:tcPr/>
                </a:tc>
              </a:tr>
              <a:tr h="370840">
                <a:tc>
                  <a:txBody>
                    <a:bodyPr/>
                    <a:lstStyle/>
                    <a:p>
                      <a:r>
                        <a:rPr lang="en-US" sz="1600" noProof="0" dirty="0" smtClean="0">
                          <a:solidFill>
                            <a:srgbClr val="C00000"/>
                          </a:solidFill>
                        </a:rPr>
                        <a:t>Grease</a:t>
                      </a:r>
                      <a:endParaRPr lang="en-US" sz="1600" noProof="0" dirty="0">
                        <a:solidFill>
                          <a:srgbClr val="C00000"/>
                        </a:solidFill>
                      </a:endParaRPr>
                    </a:p>
                  </a:txBody>
                  <a:tcPr/>
                </a:tc>
                <a:tc>
                  <a:txBody>
                    <a:bodyPr/>
                    <a:lstStyle/>
                    <a:p>
                      <a:r>
                        <a:rPr lang="en-US" sz="1600" noProof="0" dirty="0" smtClean="0"/>
                        <a:t>Base</a:t>
                      </a:r>
                      <a:r>
                        <a:rPr lang="en-US" sz="1600" baseline="0" noProof="0" dirty="0" smtClean="0"/>
                        <a:t> oil &gt; 75%</a:t>
                      </a:r>
                    </a:p>
                    <a:p>
                      <a:r>
                        <a:rPr lang="en-US" sz="1600" baseline="0" noProof="0" dirty="0" smtClean="0"/>
                        <a:t>Additives &lt;5%</a:t>
                      </a:r>
                    </a:p>
                    <a:p>
                      <a:r>
                        <a:rPr lang="en-US" sz="1600" b="0" baseline="0" noProof="0" dirty="0" smtClean="0">
                          <a:solidFill>
                            <a:srgbClr val="C00000"/>
                          </a:solidFill>
                        </a:rPr>
                        <a:t>Thickener  5%-25%</a:t>
                      </a:r>
                    </a:p>
                    <a:p>
                      <a:r>
                        <a:rPr lang="en-US" sz="1600" baseline="0" noProof="0" dirty="0" smtClean="0">
                          <a:solidFill>
                            <a:srgbClr val="C00000"/>
                          </a:solidFill>
                        </a:rPr>
                        <a:t>sponge structure </a:t>
                      </a:r>
                      <a:r>
                        <a:rPr lang="en-US" sz="1600" noProof="0" dirty="0" smtClean="0"/>
                        <a:t>(metallic soap, fatty acids)</a:t>
                      </a:r>
                      <a:endParaRPr lang="en-US" sz="1600" noProof="0" dirty="0"/>
                    </a:p>
                  </a:txBody>
                  <a:tcPr/>
                </a:tc>
                <a:tc>
                  <a:txBody>
                    <a:bodyPr/>
                    <a:lstStyle/>
                    <a:p>
                      <a:r>
                        <a:rPr lang="en-US" sz="1600" noProof="0" dirty="0" smtClean="0"/>
                        <a:t>Semisolid two-phase systems</a:t>
                      </a:r>
                      <a:endParaRPr lang="en-US" sz="1600" noProof="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i="0" noProof="0" dirty="0" smtClean="0">
                          <a:solidFill>
                            <a:srgbClr val="C00000"/>
                          </a:solidFill>
                          <a:latin typeface="+mn-lt"/>
                        </a:rPr>
                        <a:t>Consistency </a:t>
                      </a:r>
                      <a:r>
                        <a:rPr lang="en-US" sz="1600" i="0" noProof="0" dirty="0" smtClean="0">
                          <a:solidFill>
                            <a:schemeClr val="tx1"/>
                          </a:solidFill>
                          <a:latin typeface="+mn-lt"/>
                        </a:rPr>
                        <a:t>(mm/10):</a:t>
                      </a:r>
                      <a:r>
                        <a:rPr lang="en-US" sz="1600" i="0" baseline="0" noProof="0" dirty="0" smtClean="0">
                          <a:solidFill>
                            <a:schemeClr val="tx1"/>
                          </a:solidFill>
                          <a:latin typeface="+mn-lt"/>
                        </a:rPr>
                        <a:t> </a:t>
                      </a:r>
                      <a:r>
                        <a:rPr lang="en-US" sz="1600" i="0" dirty="0" smtClean="0">
                          <a:solidFill>
                            <a:schemeClr val="tx1"/>
                          </a:solidFill>
                          <a:latin typeface="+mn-lt"/>
                          <a:cs typeface="Helvetica Light"/>
                        </a:rPr>
                        <a:t> </a:t>
                      </a:r>
                      <a:r>
                        <a:rPr lang="en-US" sz="1600" i="1" dirty="0" smtClean="0">
                          <a:solidFill>
                            <a:schemeClr val="tx1"/>
                          </a:solidFill>
                          <a:latin typeface="+mn-lt"/>
                          <a:cs typeface="Helvetica Light"/>
                        </a:rPr>
                        <a:t>resistance to</a:t>
                      </a:r>
                      <a:r>
                        <a:rPr lang="en-US" sz="1600" i="1" baseline="0" dirty="0" smtClean="0">
                          <a:solidFill>
                            <a:schemeClr val="tx1"/>
                          </a:solidFill>
                          <a:latin typeface="+mn-lt"/>
                          <a:cs typeface="Helvetica Light"/>
                        </a:rPr>
                        <a:t> deformation and </a:t>
                      </a:r>
                      <a:r>
                        <a:rPr lang="en-US" sz="1600" i="1" dirty="0" smtClean="0">
                          <a:solidFill>
                            <a:schemeClr val="tx1"/>
                          </a:solidFill>
                          <a:latin typeface="+mn-lt"/>
                          <a:cs typeface="Helvetica Light"/>
                        </a:rPr>
                        <a:t> flow;</a:t>
                      </a:r>
                      <a:r>
                        <a:rPr lang="en-US" sz="1600" i="1" baseline="0" dirty="0" smtClean="0">
                          <a:solidFill>
                            <a:schemeClr val="tx1"/>
                          </a:solidFill>
                          <a:latin typeface="+mn-lt"/>
                          <a:cs typeface="Helvetica Light"/>
                        </a:rPr>
                        <a:t> </a:t>
                      </a:r>
                      <a:r>
                        <a:rPr lang="en-US" sz="1600" i="1" dirty="0" smtClean="0">
                          <a:solidFill>
                            <a:schemeClr val="tx1"/>
                          </a:solidFill>
                          <a:latin typeface="+mn-lt"/>
                          <a:cs typeface="Helvetica Light"/>
                        </a:rPr>
                        <a:t>penetration</a:t>
                      </a:r>
                      <a:r>
                        <a:rPr lang="en-US" sz="1600" i="1" baseline="0" dirty="0" smtClean="0">
                          <a:solidFill>
                            <a:schemeClr val="tx1"/>
                          </a:solidFill>
                          <a:latin typeface="+mn-lt"/>
                          <a:cs typeface="Helvetica Light"/>
                        </a:rPr>
                        <a:t> of a cone of specified dimensions and mass under gravity within 5 s </a:t>
                      </a:r>
                      <a:r>
                        <a:rPr lang="en-US" sz="1600" i="0" dirty="0" smtClean="0">
                          <a:solidFill>
                            <a:schemeClr val="tx1"/>
                          </a:solidFill>
                          <a:latin typeface="+mn-lt"/>
                          <a:cs typeface="Helvetica Light"/>
                        </a:rPr>
                        <a:t>(</a:t>
                      </a:r>
                      <a:r>
                        <a:rPr lang="en-US" sz="1600" i="0" dirty="0" err="1" smtClean="0">
                          <a:solidFill>
                            <a:schemeClr val="tx1"/>
                          </a:solidFill>
                          <a:latin typeface="+mn-lt"/>
                          <a:cs typeface="Helvetica Light"/>
                        </a:rPr>
                        <a:t>Penetrometer</a:t>
                      </a:r>
                      <a:r>
                        <a:rPr lang="en-US" sz="1600" i="0" dirty="0" smtClean="0">
                          <a:solidFill>
                            <a:schemeClr val="tx1"/>
                          </a:solidFill>
                          <a:latin typeface="+mn-lt"/>
                          <a:cs typeface="Helvetica Light"/>
                        </a:rPr>
                        <a:t>)</a:t>
                      </a:r>
                    </a:p>
                    <a:p>
                      <a:endParaRPr lang="en-US" sz="1600" noProof="0" dirty="0"/>
                    </a:p>
                  </a:txBody>
                  <a:tcPr/>
                </a:tc>
              </a:tr>
            </a:tbl>
          </a:graphicData>
        </a:graphic>
      </p:graphicFrame>
      <p:sp>
        <p:nvSpPr>
          <p:cNvPr id="21" name="CasellaDiTesto 20"/>
          <p:cNvSpPr txBox="1"/>
          <p:nvPr/>
        </p:nvSpPr>
        <p:spPr>
          <a:xfrm>
            <a:off x="7362896" y="836712"/>
            <a:ext cx="1107416" cy="288032"/>
          </a:xfrm>
          <a:prstGeom prst="rect">
            <a:avLst/>
          </a:prstGeom>
          <a:noFill/>
        </p:spPr>
        <p:txBody>
          <a:bodyPr wrap="square" rtlCol="0">
            <a:spAutoFit/>
          </a:bodyPr>
          <a:lstStyle/>
          <a:p>
            <a:pPr algn="ctr"/>
            <a:r>
              <a:rPr lang="en-US" sz="1200" dirty="0" smtClean="0">
                <a:solidFill>
                  <a:schemeClr val="bg1"/>
                </a:solidFill>
              </a:rPr>
              <a:t>ASTMD445-06</a:t>
            </a:r>
            <a:endParaRPr lang="en-US" sz="1200" dirty="0">
              <a:solidFill>
                <a:schemeClr val="bg1"/>
              </a:solidFill>
            </a:endParaRPr>
          </a:p>
        </p:txBody>
      </p:sp>
      <p:sp>
        <p:nvSpPr>
          <p:cNvPr id="22" name="CasellaDiTesto 21"/>
          <p:cNvSpPr txBox="1"/>
          <p:nvPr/>
        </p:nvSpPr>
        <p:spPr>
          <a:xfrm>
            <a:off x="7263592" y="4046008"/>
            <a:ext cx="1107416" cy="288032"/>
          </a:xfrm>
          <a:prstGeom prst="rect">
            <a:avLst/>
          </a:prstGeom>
          <a:noFill/>
        </p:spPr>
        <p:txBody>
          <a:bodyPr wrap="square" rtlCol="0">
            <a:spAutoFit/>
          </a:bodyPr>
          <a:lstStyle/>
          <a:p>
            <a:pPr algn="ctr"/>
            <a:r>
              <a:rPr lang="en-US" sz="1200" dirty="0" smtClean="0">
                <a:solidFill>
                  <a:schemeClr val="bg1"/>
                </a:solidFill>
              </a:rPr>
              <a:t>ASTMD1403</a:t>
            </a:r>
            <a:endParaRPr lang="en-US" sz="1200" dirty="0">
              <a:solidFill>
                <a:schemeClr val="bg1"/>
              </a:solidFill>
            </a:endParaRPr>
          </a:p>
        </p:txBody>
      </p:sp>
      <p:sp>
        <p:nvSpPr>
          <p:cNvPr id="23" name="CasellaDiTesto 5"/>
          <p:cNvSpPr txBox="1"/>
          <p:nvPr/>
        </p:nvSpPr>
        <p:spPr>
          <a:xfrm>
            <a:off x="2267744" y="4917084"/>
            <a:ext cx="1944216" cy="1569660"/>
          </a:xfrm>
          <a:prstGeom prst="rect">
            <a:avLst/>
          </a:prstGeom>
          <a:noFill/>
        </p:spPr>
        <p:txBody>
          <a:bodyPr wrap="square" rtlCol="0">
            <a:spAutoFit/>
          </a:bodyPr>
          <a:lstStyle/>
          <a:p>
            <a:pPr marL="177800" indent="-177800">
              <a:buFont typeface="Arial" pitchFamily="34" charset="0"/>
              <a:buChar char="•"/>
            </a:pPr>
            <a:r>
              <a:rPr lang="en-US" sz="1200" smtClean="0">
                <a:solidFill>
                  <a:srgbClr val="0070C0"/>
                </a:solidFill>
                <a:latin typeface="Helvetica Light"/>
                <a:cs typeface="Helvetica Light"/>
              </a:rPr>
              <a:t>Viscosity improvers</a:t>
            </a:r>
          </a:p>
          <a:p>
            <a:pPr marL="177800" indent="-177800">
              <a:buFont typeface="Arial" pitchFamily="34" charset="0"/>
              <a:buChar char="•"/>
            </a:pPr>
            <a:r>
              <a:rPr lang="en-US" sz="1200" smtClean="0">
                <a:solidFill>
                  <a:srgbClr val="0070C0"/>
                </a:solidFill>
                <a:latin typeface="Helvetica Light"/>
                <a:cs typeface="Helvetica Light"/>
              </a:rPr>
              <a:t>Antiwear</a:t>
            </a:r>
          </a:p>
          <a:p>
            <a:pPr marL="177800" indent="-177800">
              <a:buFont typeface="Arial" pitchFamily="34" charset="0"/>
              <a:buChar char="•"/>
            </a:pPr>
            <a:r>
              <a:rPr lang="en-US" sz="1200" smtClean="0">
                <a:solidFill>
                  <a:srgbClr val="0070C0"/>
                </a:solidFill>
                <a:latin typeface="Helvetica Light"/>
                <a:cs typeface="Helvetica Light"/>
              </a:rPr>
              <a:t>Foam inhibitors</a:t>
            </a:r>
          </a:p>
          <a:p>
            <a:pPr marL="177800" indent="-177800">
              <a:buFont typeface="Arial" pitchFamily="34" charset="0"/>
              <a:buChar char="•"/>
            </a:pPr>
            <a:r>
              <a:rPr lang="en-US" sz="1200" smtClean="0">
                <a:solidFill>
                  <a:srgbClr val="0070C0"/>
                </a:solidFill>
                <a:latin typeface="Helvetica Light"/>
                <a:cs typeface="Helvetica Light"/>
              </a:rPr>
              <a:t>Corrosion inhibitors</a:t>
            </a:r>
          </a:p>
          <a:p>
            <a:pPr marL="177800" indent="-177800">
              <a:buFont typeface="Arial" pitchFamily="34" charset="0"/>
              <a:buChar char="•"/>
            </a:pPr>
            <a:r>
              <a:rPr lang="en-US" sz="1200" smtClean="0">
                <a:solidFill>
                  <a:srgbClr val="0070C0"/>
                </a:solidFill>
                <a:latin typeface="Helvetica Light"/>
                <a:cs typeface="Helvetica Light"/>
              </a:rPr>
              <a:t>Thickeners</a:t>
            </a:r>
          </a:p>
          <a:p>
            <a:pPr marL="177800" indent="-177800">
              <a:buFont typeface="Arial" pitchFamily="34" charset="0"/>
              <a:buChar char="•"/>
            </a:pPr>
            <a:r>
              <a:rPr lang="en-US" sz="1200" smtClean="0">
                <a:solidFill>
                  <a:srgbClr val="0070C0"/>
                </a:solidFill>
                <a:latin typeface="Helvetica Light"/>
                <a:cs typeface="Helvetica Light"/>
              </a:rPr>
              <a:t>Antioxydants</a:t>
            </a:r>
          </a:p>
          <a:p>
            <a:pPr marL="177800" indent="-177800">
              <a:buFont typeface="Arial" pitchFamily="34" charset="0"/>
              <a:buChar char="•"/>
            </a:pPr>
            <a:r>
              <a:rPr lang="en-US" sz="1200" smtClean="0">
                <a:solidFill>
                  <a:srgbClr val="0070C0"/>
                </a:solidFill>
                <a:latin typeface="Helvetica Light"/>
                <a:cs typeface="Helvetica Light"/>
              </a:rPr>
              <a:t>Radiation Damage Inhibitors</a:t>
            </a:r>
          </a:p>
        </p:txBody>
      </p:sp>
      <p:sp>
        <p:nvSpPr>
          <p:cNvPr id="31" name="CasellaDiTesto 30"/>
          <p:cNvSpPr txBox="1"/>
          <p:nvPr/>
        </p:nvSpPr>
        <p:spPr>
          <a:xfrm>
            <a:off x="251520" y="4314582"/>
            <a:ext cx="4104456" cy="584775"/>
          </a:xfrm>
          <a:prstGeom prst="rect">
            <a:avLst/>
          </a:prstGeom>
          <a:noFill/>
          <a:ln>
            <a:noFill/>
          </a:ln>
        </p:spPr>
        <p:txBody>
          <a:bodyPr wrap="square" rtlCol="0">
            <a:spAutoFit/>
          </a:bodyPr>
          <a:lstStyle/>
          <a:p>
            <a:r>
              <a:rPr lang="en-US" sz="1600" dirty="0" smtClean="0">
                <a:solidFill>
                  <a:srgbClr val="0070C0"/>
                </a:solidFill>
              </a:rPr>
              <a:t>Polymeric materials </a:t>
            </a:r>
            <a:r>
              <a:rPr lang="en-US" sz="1600" dirty="0" smtClean="0">
                <a:solidFill>
                  <a:srgbClr val="C00000"/>
                </a:solidFill>
              </a:rPr>
              <a:t>75% - 100% </a:t>
            </a:r>
            <a:r>
              <a:rPr lang="en-US" sz="1600" dirty="0" smtClean="0">
                <a:solidFill>
                  <a:srgbClr val="0070C0"/>
                </a:solidFill>
              </a:rPr>
              <a:t>of the blend, petroleum based or synthetic  </a:t>
            </a:r>
            <a:endParaRPr lang="en-US" sz="1600" dirty="0">
              <a:solidFill>
                <a:srgbClr val="0070C0"/>
              </a:solidFill>
            </a:endParaRPr>
          </a:p>
        </p:txBody>
      </p:sp>
      <p:sp>
        <p:nvSpPr>
          <p:cNvPr id="37" name="CasellaDiTesto 36"/>
          <p:cNvSpPr txBox="1"/>
          <p:nvPr/>
        </p:nvSpPr>
        <p:spPr>
          <a:xfrm>
            <a:off x="247752" y="5334616"/>
            <a:ext cx="2160240" cy="584775"/>
          </a:xfrm>
          <a:prstGeom prst="rect">
            <a:avLst/>
          </a:prstGeom>
          <a:noFill/>
          <a:ln>
            <a:noFill/>
          </a:ln>
        </p:spPr>
        <p:txBody>
          <a:bodyPr wrap="square" rtlCol="0">
            <a:spAutoFit/>
          </a:bodyPr>
          <a:lstStyle/>
          <a:p>
            <a:r>
              <a:rPr lang="en-US" sz="1600" smtClean="0">
                <a:solidFill>
                  <a:srgbClr val="0070C0"/>
                </a:solidFill>
                <a:cs typeface="Helvetica Light"/>
              </a:rPr>
              <a:t>Additives </a:t>
            </a:r>
            <a:r>
              <a:rPr lang="en-US" sz="1600" smtClean="0">
                <a:solidFill>
                  <a:srgbClr val="C00000"/>
                </a:solidFill>
                <a:cs typeface="Helvetica Light"/>
              </a:rPr>
              <a:t>&lt;5%</a:t>
            </a:r>
            <a:r>
              <a:rPr lang="en-US" sz="1600" smtClean="0">
                <a:solidFill>
                  <a:srgbClr val="0070C0"/>
                </a:solidFill>
                <a:cs typeface="Helvetica Light"/>
              </a:rPr>
              <a:t> improve base oil performance</a:t>
            </a:r>
          </a:p>
        </p:txBody>
      </p:sp>
      <p:sp>
        <p:nvSpPr>
          <p:cNvPr id="39" name="CasellaDiTesto 38"/>
          <p:cNvSpPr txBox="1"/>
          <p:nvPr/>
        </p:nvSpPr>
        <p:spPr>
          <a:xfrm>
            <a:off x="4644008" y="5016944"/>
            <a:ext cx="2448272" cy="584775"/>
          </a:xfrm>
          <a:prstGeom prst="rect">
            <a:avLst/>
          </a:prstGeom>
          <a:noFill/>
          <a:ln>
            <a:solidFill>
              <a:srgbClr val="C00000"/>
            </a:solidFill>
          </a:ln>
        </p:spPr>
        <p:txBody>
          <a:bodyPr wrap="square" rtlCol="0">
            <a:spAutoFit/>
          </a:bodyPr>
          <a:lstStyle/>
          <a:p>
            <a:pPr algn="ctr"/>
            <a:r>
              <a:rPr lang="en-US" sz="1600" dirty="0" smtClean="0">
                <a:solidFill>
                  <a:srgbClr val="0070C0"/>
                </a:solidFill>
                <a:cs typeface="Helvetica Light"/>
              </a:rPr>
              <a:t>Radiation </a:t>
            </a:r>
            <a:r>
              <a:rPr lang="en-US" sz="1600" dirty="0" smtClean="0">
                <a:solidFill>
                  <a:srgbClr val="C00000"/>
                </a:solidFill>
                <a:cs typeface="Helvetica Light"/>
              </a:rPr>
              <a:t>sensitive</a:t>
            </a:r>
            <a:r>
              <a:rPr lang="en-US" sz="1600" dirty="0" smtClean="0">
                <a:solidFill>
                  <a:srgbClr val="0070C0"/>
                </a:solidFill>
                <a:cs typeface="Helvetica Light"/>
              </a:rPr>
              <a:t> or </a:t>
            </a:r>
            <a:r>
              <a:rPr lang="en-US" sz="1600" dirty="0" smtClean="0">
                <a:solidFill>
                  <a:srgbClr val="C00000"/>
                </a:solidFill>
                <a:cs typeface="Helvetica Light"/>
              </a:rPr>
              <a:t>used up </a:t>
            </a:r>
            <a:r>
              <a:rPr lang="en-US" sz="1600" dirty="0" smtClean="0">
                <a:solidFill>
                  <a:srgbClr val="0070C0"/>
                </a:solidFill>
                <a:cs typeface="Helvetica Light"/>
              </a:rPr>
              <a:t>during irradiation</a:t>
            </a:r>
          </a:p>
        </p:txBody>
      </p:sp>
      <p:sp>
        <p:nvSpPr>
          <p:cNvPr id="40" name="Rettangolo 39"/>
          <p:cNvSpPr/>
          <p:nvPr/>
        </p:nvSpPr>
        <p:spPr>
          <a:xfrm>
            <a:off x="251520" y="4289328"/>
            <a:ext cx="4104456" cy="2304256"/>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Aldo Zenoni, Brescia University, Crete 2017</a:t>
            </a:r>
            <a:endParaRPr lang="it-IT" dirty="0"/>
          </a:p>
        </p:txBody>
      </p:sp>
      <p:sp>
        <p:nvSpPr>
          <p:cNvPr id="3" name="Segnaposto numero diapositiva 2"/>
          <p:cNvSpPr>
            <a:spLocks noGrp="1"/>
          </p:cNvSpPr>
          <p:nvPr>
            <p:ph type="sldNum" sz="quarter" idx="12"/>
          </p:nvPr>
        </p:nvSpPr>
        <p:spPr/>
        <p:txBody>
          <a:bodyPr/>
          <a:lstStyle/>
          <a:p>
            <a:fld id="{3C7A372C-CFDE-4616-A2F3-96F303C2222E}" type="slidenum">
              <a:rPr lang="it-IT" smtClean="0"/>
              <a:pPr/>
              <a:t>19</a:t>
            </a:fld>
            <a:endParaRPr lang="it-IT"/>
          </a:p>
        </p:txBody>
      </p:sp>
      <p:pic>
        <p:nvPicPr>
          <p:cNvPr id="4" name="Picture 11" descr="logoinfn-piccolo"/>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80963" y="53975"/>
            <a:ext cx="657225" cy="609600"/>
          </a:xfrm>
          <a:prstGeom prst="rect">
            <a:avLst/>
          </a:prstGeom>
          <a:noFill/>
          <a:ln w="9525">
            <a:noFill/>
            <a:miter lim="800000"/>
            <a:headEnd/>
            <a:tailEnd/>
          </a:ln>
        </p:spPr>
      </p:pic>
      <p:pic>
        <p:nvPicPr>
          <p:cNvPr id="5" name="Picture 6" descr="logoSPES2008_medium"/>
          <p:cNvPicPr>
            <a:picLocks noChangeAspect="1" noChangeArrowheads="1"/>
          </p:cNvPicPr>
          <p:nvPr/>
        </p:nvPicPr>
        <p:blipFill>
          <a:blip r:embed="rId4" cstate="email">
            <a:clrChange>
              <a:clrFrom>
                <a:srgbClr val="FEFEFE"/>
              </a:clrFrom>
              <a:clrTo>
                <a:srgbClr val="FEFEFE">
                  <a:alpha val="0"/>
                </a:srgbClr>
              </a:clrTo>
            </a:clrChange>
            <a:extLst>
              <a:ext uri="{28A0092B-C50C-407E-A947-70E740481C1C}">
                <a14:useLocalDpi xmlns="" xmlns:a14="http://schemas.microsoft.com/office/drawing/2010/main"/>
              </a:ext>
            </a:extLst>
          </a:blip>
          <a:srcRect/>
          <a:stretch>
            <a:fillRect/>
          </a:stretch>
        </p:blipFill>
        <p:spPr bwMode="auto">
          <a:xfrm>
            <a:off x="7200900" y="57150"/>
            <a:ext cx="1890713" cy="603250"/>
          </a:xfrm>
          <a:prstGeom prst="rect">
            <a:avLst/>
          </a:prstGeom>
          <a:noFill/>
          <a:ln w="9525">
            <a:noFill/>
            <a:miter lim="800000"/>
            <a:headEnd/>
            <a:tailEnd/>
          </a:ln>
        </p:spPr>
      </p:pic>
      <p:sp>
        <p:nvSpPr>
          <p:cNvPr id="6" name="CasellaDiTesto 5"/>
          <p:cNvSpPr txBox="1"/>
          <p:nvPr/>
        </p:nvSpPr>
        <p:spPr>
          <a:xfrm>
            <a:off x="971600" y="169476"/>
            <a:ext cx="6264696"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dirty="0" smtClean="0">
                <a:solidFill>
                  <a:srgbClr val="0070C0"/>
                </a:solidFill>
              </a:rPr>
              <a:t>Expected effects of radiation on lubricants</a:t>
            </a:r>
            <a:endParaRPr lang="en-US" sz="2800" dirty="0">
              <a:solidFill>
                <a:srgbClr val="0070C0"/>
              </a:solidFill>
            </a:endParaRPr>
          </a:p>
        </p:txBody>
      </p:sp>
      <p:pic>
        <p:nvPicPr>
          <p:cNvPr id="7" name="Picture 3" descr="C:\MatteoFerrari\SPES - borsa\ESS\Lubricants_Study\TEST_moresco.PNG"/>
          <p:cNvPicPr>
            <a:picLocks noChangeAspect="1" noChangeArrowheads="1"/>
          </p:cNvPicPr>
          <p:nvPr/>
        </p:nvPicPr>
        <p:blipFill>
          <a:blip r:embed="rId5" cstate="print"/>
          <a:srcRect/>
          <a:stretch>
            <a:fillRect/>
          </a:stretch>
        </p:blipFill>
        <p:spPr bwMode="auto">
          <a:xfrm>
            <a:off x="107504" y="2430768"/>
            <a:ext cx="3961531" cy="2736304"/>
          </a:xfrm>
          <a:prstGeom prst="rect">
            <a:avLst/>
          </a:prstGeom>
          <a:noFill/>
        </p:spPr>
      </p:pic>
      <p:sp>
        <p:nvSpPr>
          <p:cNvPr id="8" name="CasellaDiTesto 7"/>
          <p:cNvSpPr txBox="1"/>
          <p:nvPr/>
        </p:nvSpPr>
        <p:spPr>
          <a:xfrm>
            <a:off x="467544" y="782120"/>
            <a:ext cx="3960440" cy="1477328"/>
          </a:xfrm>
          <a:prstGeom prst="rect">
            <a:avLst/>
          </a:prstGeom>
          <a:noFill/>
        </p:spPr>
        <p:txBody>
          <a:bodyPr wrap="square" rtlCol="0">
            <a:spAutoFit/>
          </a:bodyPr>
          <a:lstStyle/>
          <a:p>
            <a:r>
              <a:rPr lang="en-US" dirty="0" smtClean="0">
                <a:solidFill>
                  <a:srgbClr val="C00000"/>
                </a:solidFill>
              </a:rPr>
              <a:t>Lubricating oils</a:t>
            </a:r>
          </a:p>
          <a:p>
            <a:pPr marL="177800" indent="-177800">
              <a:buFont typeface="Arial" pitchFamily="34" charset="0"/>
              <a:buChar char="•"/>
            </a:pPr>
            <a:r>
              <a:rPr lang="en-US" dirty="0" smtClean="0">
                <a:solidFill>
                  <a:srgbClr val="0070C0"/>
                </a:solidFill>
              </a:rPr>
              <a:t>Radiation </a:t>
            </a:r>
            <a:r>
              <a:rPr lang="en-US" dirty="0" smtClean="0">
                <a:solidFill>
                  <a:srgbClr val="C00000"/>
                </a:solidFill>
              </a:rPr>
              <a:t>stability</a:t>
            </a:r>
            <a:r>
              <a:rPr lang="en-US" dirty="0" smtClean="0">
                <a:solidFill>
                  <a:srgbClr val="0070C0"/>
                </a:solidFill>
              </a:rPr>
              <a:t> mainly determined by </a:t>
            </a:r>
            <a:r>
              <a:rPr lang="en-US" dirty="0" smtClean="0">
                <a:solidFill>
                  <a:srgbClr val="C00000"/>
                </a:solidFill>
              </a:rPr>
              <a:t>base oil </a:t>
            </a:r>
            <a:r>
              <a:rPr lang="en-US" dirty="0" smtClean="0">
                <a:solidFill>
                  <a:srgbClr val="0070C0"/>
                </a:solidFill>
              </a:rPr>
              <a:t>nature (</a:t>
            </a:r>
            <a:r>
              <a:rPr lang="en-US" dirty="0" smtClean="0">
                <a:solidFill>
                  <a:srgbClr val="C00000"/>
                </a:solidFill>
              </a:rPr>
              <a:t>aromatic</a:t>
            </a:r>
            <a:r>
              <a:rPr lang="en-US" dirty="0" smtClean="0">
                <a:solidFill>
                  <a:srgbClr val="0070C0"/>
                </a:solidFill>
              </a:rPr>
              <a:t> content)</a:t>
            </a:r>
          </a:p>
          <a:p>
            <a:pPr marL="177800" indent="-177800">
              <a:buFont typeface="Arial" pitchFamily="34" charset="0"/>
              <a:buChar char="•"/>
            </a:pPr>
            <a:r>
              <a:rPr lang="en-US" dirty="0" smtClean="0">
                <a:solidFill>
                  <a:srgbClr val="0070C0"/>
                </a:solidFill>
              </a:rPr>
              <a:t>Dominant effect: </a:t>
            </a:r>
            <a:r>
              <a:rPr lang="en-US" dirty="0" smtClean="0">
                <a:solidFill>
                  <a:srgbClr val="C00000"/>
                </a:solidFill>
              </a:rPr>
              <a:t>cross-linking</a:t>
            </a:r>
          </a:p>
          <a:p>
            <a:pPr marL="177800" indent="-177800">
              <a:buFont typeface="Arial" pitchFamily="34" charset="0"/>
              <a:buChar char="•"/>
            </a:pPr>
            <a:r>
              <a:rPr lang="en-US" dirty="0" smtClean="0">
                <a:solidFill>
                  <a:srgbClr val="0070C0"/>
                </a:solidFill>
              </a:rPr>
              <a:t>Viscosity </a:t>
            </a:r>
            <a:r>
              <a:rPr lang="en-US" dirty="0" smtClean="0">
                <a:solidFill>
                  <a:srgbClr val="C00000"/>
                </a:solidFill>
              </a:rPr>
              <a:t>increase</a:t>
            </a:r>
          </a:p>
        </p:txBody>
      </p:sp>
      <p:sp>
        <p:nvSpPr>
          <p:cNvPr id="9" name="CasellaDiTesto 8"/>
          <p:cNvSpPr txBox="1"/>
          <p:nvPr/>
        </p:nvSpPr>
        <p:spPr>
          <a:xfrm>
            <a:off x="615328" y="2489128"/>
            <a:ext cx="1176861" cy="276999"/>
          </a:xfrm>
          <a:prstGeom prst="rect">
            <a:avLst/>
          </a:prstGeom>
          <a:noFill/>
        </p:spPr>
        <p:txBody>
          <a:bodyPr wrap="none" rtlCol="0">
            <a:spAutoFit/>
          </a:bodyPr>
          <a:lstStyle/>
          <a:p>
            <a:r>
              <a:rPr lang="en-US" sz="1200" dirty="0" err="1" smtClean="0">
                <a:solidFill>
                  <a:srgbClr val="0070C0"/>
                </a:solidFill>
              </a:rPr>
              <a:t>Moresco</a:t>
            </a:r>
            <a:r>
              <a:rPr lang="en-US" sz="1200" dirty="0" smtClean="0">
                <a:solidFill>
                  <a:srgbClr val="0070C0"/>
                </a:solidFill>
              </a:rPr>
              <a:t>  </a:t>
            </a:r>
            <a:r>
              <a:rPr lang="en-US" sz="1200" dirty="0" err="1" smtClean="0">
                <a:solidFill>
                  <a:srgbClr val="0070C0"/>
                </a:solidFill>
              </a:rPr>
              <a:t>Hirad</a:t>
            </a:r>
            <a:endParaRPr lang="en-US" sz="1200" dirty="0">
              <a:solidFill>
                <a:srgbClr val="0070C0"/>
              </a:solidFill>
            </a:endParaRPr>
          </a:p>
        </p:txBody>
      </p:sp>
      <p:sp>
        <p:nvSpPr>
          <p:cNvPr id="10" name="CasellaDiTesto 9"/>
          <p:cNvSpPr txBox="1"/>
          <p:nvPr/>
        </p:nvSpPr>
        <p:spPr>
          <a:xfrm>
            <a:off x="4644008" y="1048968"/>
            <a:ext cx="3960440" cy="923330"/>
          </a:xfrm>
          <a:prstGeom prst="rect">
            <a:avLst/>
          </a:prstGeom>
          <a:noFill/>
        </p:spPr>
        <p:txBody>
          <a:bodyPr wrap="square" rtlCol="0">
            <a:spAutoFit/>
          </a:bodyPr>
          <a:lstStyle/>
          <a:p>
            <a:r>
              <a:rPr lang="en-US" dirty="0" smtClean="0">
                <a:solidFill>
                  <a:srgbClr val="C00000"/>
                </a:solidFill>
              </a:rPr>
              <a:t>Lubricating greases</a:t>
            </a:r>
          </a:p>
          <a:p>
            <a:pPr marL="177800" indent="-177800">
              <a:buFont typeface="Arial" pitchFamily="34" charset="0"/>
              <a:buChar char="•"/>
            </a:pPr>
            <a:r>
              <a:rPr lang="en-US" dirty="0" smtClean="0">
                <a:solidFill>
                  <a:srgbClr val="0070C0"/>
                </a:solidFill>
              </a:rPr>
              <a:t>More </a:t>
            </a:r>
            <a:r>
              <a:rPr lang="en-US" dirty="0" smtClean="0">
                <a:solidFill>
                  <a:srgbClr val="C00000"/>
                </a:solidFill>
              </a:rPr>
              <a:t>complex</a:t>
            </a:r>
            <a:r>
              <a:rPr lang="en-US" dirty="0" smtClean="0">
                <a:solidFill>
                  <a:srgbClr val="0070C0"/>
                </a:solidFill>
              </a:rPr>
              <a:t> situation</a:t>
            </a:r>
          </a:p>
          <a:p>
            <a:pPr marL="177800" indent="-177800">
              <a:buFont typeface="Arial" pitchFamily="34" charset="0"/>
              <a:buChar char="•"/>
            </a:pPr>
            <a:r>
              <a:rPr lang="en-US" dirty="0" smtClean="0">
                <a:solidFill>
                  <a:srgbClr val="0070C0"/>
                </a:solidFill>
              </a:rPr>
              <a:t>Two main effects on </a:t>
            </a:r>
            <a:r>
              <a:rPr lang="en-US" dirty="0" smtClean="0">
                <a:solidFill>
                  <a:srgbClr val="C00000"/>
                </a:solidFill>
              </a:rPr>
              <a:t>consistency</a:t>
            </a:r>
          </a:p>
        </p:txBody>
      </p:sp>
      <p:pic>
        <p:nvPicPr>
          <p:cNvPr id="11" name="Picture 2" descr="C:\MatteoFerrari\SPES - borsa\risultati-presentazioni\ESSMeeting_Brescia20161123\greaserad.PNG"/>
          <p:cNvPicPr>
            <a:picLocks noChangeAspect="1" noChangeArrowheads="1"/>
          </p:cNvPicPr>
          <p:nvPr/>
        </p:nvPicPr>
        <p:blipFill>
          <a:blip r:embed="rId6" cstate="print"/>
          <a:srcRect/>
          <a:stretch>
            <a:fillRect/>
          </a:stretch>
        </p:blipFill>
        <p:spPr bwMode="auto">
          <a:xfrm>
            <a:off x="4211960" y="2309481"/>
            <a:ext cx="4860032" cy="3063735"/>
          </a:xfrm>
          <a:prstGeom prst="rect">
            <a:avLst/>
          </a:prstGeom>
          <a:noFill/>
        </p:spPr>
      </p:pic>
      <p:sp>
        <p:nvSpPr>
          <p:cNvPr id="12" name="CasellaDiTesto 11"/>
          <p:cNvSpPr txBox="1"/>
          <p:nvPr/>
        </p:nvSpPr>
        <p:spPr>
          <a:xfrm>
            <a:off x="1979712" y="5517232"/>
            <a:ext cx="2232248" cy="584775"/>
          </a:xfrm>
          <a:prstGeom prst="rect">
            <a:avLst/>
          </a:prstGeom>
          <a:noFill/>
          <a:ln>
            <a:solidFill>
              <a:srgbClr val="C00000"/>
            </a:solidFill>
          </a:ln>
        </p:spPr>
        <p:txBody>
          <a:bodyPr wrap="square" rtlCol="0">
            <a:spAutoFit/>
          </a:bodyPr>
          <a:lstStyle/>
          <a:p>
            <a:pPr algn="ctr"/>
            <a:r>
              <a:rPr lang="en-US" sz="1600" dirty="0" smtClean="0">
                <a:solidFill>
                  <a:srgbClr val="0070C0"/>
                </a:solidFill>
                <a:cs typeface="Helvetica Light"/>
              </a:rPr>
              <a:t>Damage to the </a:t>
            </a:r>
            <a:r>
              <a:rPr lang="en-US" sz="1600" dirty="0" smtClean="0">
                <a:solidFill>
                  <a:srgbClr val="C00000"/>
                </a:solidFill>
                <a:cs typeface="Helvetica Light"/>
              </a:rPr>
              <a:t>thickener</a:t>
            </a:r>
            <a:r>
              <a:rPr lang="en-US" sz="1600" dirty="0" smtClean="0">
                <a:solidFill>
                  <a:srgbClr val="0070C0"/>
                </a:solidFill>
                <a:cs typeface="Helvetica Light"/>
              </a:rPr>
              <a:t> grease </a:t>
            </a:r>
            <a:r>
              <a:rPr lang="en-US" sz="1600" dirty="0" smtClean="0">
                <a:solidFill>
                  <a:srgbClr val="C00000"/>
                </a:solidFill>
                <a:cs typeface="Helvetica Light"/>
              </a:rPr>
              <a:t>softening</a:t>
            </a:r>
          </a:p>
        </p:txBody>
      </p:sp>
      <p:cxnSp>
        <p:nvCxnSpPr>
          <p:cNvPr id="14" name="Connettore 2 13"/>
          <p:cNvCxnSpPr>
            <a:stCxn id="12" idx="0"/>
          </p:cNvCxnSpPr>
          <p:nvPr/>
        </p:nvCxnSpPr>
        <p:spPr>
          <a:xfrm flipV="1">
            <a:off x="3095836" y="4653136"/>
            <a:ext cx="1836204" cy="864096"/>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6" name="CasellaDiTesto 15"/>
          <p:cNvSpPr txBox="1"/>
          <p:nvPr/>
        </p:nvSpPr>
        <p:spPr>
          <a:xfrm>
            <a:off x="7164288" y="5661248"/>
            <a:ext cx="1800200" cy="830997"/>
          </a:xfrm>
          <a:prstGeom prst="rect">
            <a:avLst/>
          </a:prstGeom>
          <a:noFill/>
          <a:ln>
            <a:solidFill>
              <a:srgbClr val="C00000"/>
            </a:solidFill>
          </a:ln>
        </p:spPr>
        <p:txBody>
          <a:bodyPr wrap="square" rtlCol="0">
            <a:spAutoFit/>
          </a:bodyPr>
          <a:lstStyle/>
          <a:p>
            <a:pPr algn="ctr"/>
            <a:r>
              <a:rPr lang="en-US" sz="1600" dirty="0" smtClean="0">
                <a:solidFill>
                  <a:srgbClr val="C00000"/>
                </a:solidFill>
                <a:cs typeface="Helvetica Light"/>
              </a:rPr>
              <a:t>Cross-linking</a:t>
            </a:r>
            <a:r>
              <a:rPr lang="en-US" sz="1600" dirty="0" smtClean="0">
                <a:solidFill>
                  <a:srgbClr val="0070C0"/>
                </a:solidFill>
                <a:cs typeface="Helvetica Light"/>
              </a:rPr>
              <a:t> of the </a:t>
            </a:r>
            <a:r>
              <a:rPr lang="en-US" sz="1600" dirty="0" smtClean="0">
                <a:solidFill>
                  <a:srgbClr val="C00000"/>
                </a:solidFill>
                <a:cs typeface="Helvetica Light"/>
              </a:rPr>
              <a:t>base oil</a:t>
            </a:r>
          </a:p>
          <a:p>
            <a:pPr algn="ctr"/>
            <a:r>
              <a:rPr lang="en-US" sz="1600" dirty="0" smtClean="0">
                <a:solidFill>
                  <a:srgbClr val="0070C0"/>
                </a:solidFill>
                <a:cs typeface="Helvetica Light"/>
              </a:rPr>
              <a:t>grease </a:t>
            </a:r>
            <a:r>
              <a:rPr lang="en-US" sz="1600" dirty="0" smtClean="0">
                <a:solidFill>
                  <a:srgbClr val="C00000"/>
                </a:solidFill>
                <a:cs typeface="Helvetica Light"/>
              </a:rPr>
              <a:t>hardening</a:t>
            </a:r>
          </a:p>
        </p:txBody>
      </p:sp>
      <p:cxnSp>
        <p:nvCxnSpPr>
          <p:cNvPr id="18" name="Connettore 2 17"/>
          <p:cNvCxnSpPr>
            <a:stCxn id="16" idx="0"/>
          </p:cNvCxnSpPr>
          <p:nvPr/>
        </p:nvCxnSpPr>
        <p:spPr>
          <a:xfrm flipH="1" flipV="1">
            <a:off x="7740352" y="3789040"/>
            <a:ext cx="324036" cy="187220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20" name="Picture 3" descr="C:\MatteoFerrari\SPES - borsa\risultati-presentazioni\ESSMeeting_Brescia20161123\drop-159171_640.png"/>
          <p:cNvPicPr>
            <a:picLocks noChangeAspect="1" noChangeArrowheads="1"/>
          </p:cNvPicPr>
          <p:nvPr/>
        </p:nvPicPr>
        <p:blipFill>
          <a:blip r:embed="rId7" cstate="print"/>
          <a:srcRect l="47542" t="81346"/>
          <a:stretch>
            <a:fillRect/>
          </a:stretch>
        </p:blipFill>
        <p:spPr bwMode="auto">
          <a:xfrm>
            <a:off x="4572000" y="6165304"/>
            <a:ext cx="520698" cy="242333"/>
          </a:xfrm>
          <a:prstGeom prst="rect">
            <a:avLst/>
          </a:prstGeom>
          <a:noFill/>
        </p:spPr>
      </p:pic>
      <p:pic>
        <p:nvPicPr>
          <p:cNvPr id="21" name="Picture 4" descr="C:\MatteoFerrari\SPES - borsa\risultati-presentazioni\ESSMeeting_Brescia20161123\drop_318-61272.jpg"/>
          <p:cNvPicPr>
            <a:picLocks noChangeAspect="1" noChangeArrowheads="1"/>
          </p:cNvPicPr>
          <p:nvPr/>
        </p:nvPicPr>
        <p:blipFill>
          <a:blip r:embed="rId8" cstate="print"/>
          <a:srcRect/>
          <a:stretch>
            <a:fillRect/>
          </a:stretch>
        </p:blipFill>
        <p:spPr bwMode="auto">
          <a:xfrm>
            <a:off x="4644008" y="5688544"/>
            <a:ext cx="436437" cy="436437"/>
          </a:xfrm>
          <a:prstGeom prst="rect">
            <a:avLst/>
          </a:prstGeom>
          <a:noFill/>
        </p:spPr>
      </p:pic>
      <p:sp>
        <p:nvSpPr>
          <p:cNvPr id="24" name="CasellaDiTesto 23"/>
          <p:cNvSpPr txBox="1"/>
          <p:nvPr/>
        </p:nvSpPr>
        <p:spPr>
          <a:xfrm>
            <a:off x="5220072" y="5898758"/>
            <a:ext cx="1512168" cy="338554"/>
          </a:xfrm>
          <a:prstGeom prst="rect">
            <a:avLst/>
          </a:prstGeom>
          <a:noFill/>
          <a:ln>
            <a:solidFill>
              <a:srgbClr val="C00000"/>
            </a:solidFill>
          </a:ln>
        </p:spPr>
        <p:txBody>
          <a:bodyPr wrap="square" rtlCol="0">
            <a:spAutoFit/>
          </a:bodyPr>
          <a:lstStyle/>
          <a:p>
            <a:pPr algn="ctr"/>
            <a:r>
              <a:rPr lang="en-US" sz="1600" dirty="0" smtClean="0">
                <a:solidFill>
                  <a:srgbClr val="C00000"/>
                </a:solidFill>
                <a:cs typeface="Helvetica Light"/>
              </a:rPr>
              <a:t>Dropping</a:t>
            </a:r>
            <a:r>
              <a:rPr lang="en-US" sz="1600" dirty="0" smtClean="0">
                <a:solidFill>
                  <a:srgbClr val="0070C0"/>
                </a:solidFill>
                <a:cs typeface="Helvetica Light"/>
              </a:rPr>
              <a:t> risk</a:t>
            </a:r>
            <a:endParaRPr lang="en-US" sz="1600" dirty="0" smtClean="0">
              <a:solidFill>
                <a:srgbClr val="C00000"/>
              </a:solidFill>
              <a:cs typeface="Helvetica Light"/>
            </a:endParaRPr>
          </a:p>
        </p:txBody>
      </p:sp>
      <p:cxnSp>
        <p:nvCxnSpPr>
          <p:cNvPr id="26" name="Connettore 2 25"/>
          <p:cNvCxnSpPr>
            <a:stCxn id="24" idx="0"/>
          </p:cNvCxnSpPr>
          <p:nvPr/>
        </p:nvCxnSpPr>
        <p:spPr>
          <a:xfrm flipH="1" flipV="1">
            <a:off x="5796136" y="4941168"/>
            <a:ext cx="180020" cy="95759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Connettore 2 29"/>
          <p:cNvCxnSpPr/>
          <p:nvPr/>
        </p:nvCxnSpPr>
        <p:spPr>
          <a:xfrm flipV="1">
            <a:off x="251520" y="2666552"/>
            <a:ext cx="0" cy="223224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1" name="CasellaDiTesto 30"/>
          <p:cNvSpPr txBox="1"/>
          <p:nvPr/>
        </p:nvSpPr>
        <p:spPr>
          <a:xfrm>
            <a:off x="83976" y="4879040"/>
            <a:ext cx="712375" cy="276999"/>
          </a:xfrm>
          <a:prstGeom prst="rect">
            <a:avLst/>
          </a:prstGeom>
          <a:noFill/>
        </p:spPr>
        <p:txBody>
          <a:bodyPr wrap="none" rtlCol="0">
            <a:spAutoFit/>
          </a:bodyPr>
          <a:lstStyle/>
          <a:p>
            <a:r>
              <a:rPr lang="en-US" sz="1200" dirty="0" smtClean="0">
                <a:solidFill>
                  <a:srgbClr val="C00000"/>
                </a:solidFill>
              </a:rPr>
              <a:t>viscosity</a:t>
            </a:r>
            <a:endParaRPr lang="en-US" sz="1200" dirty="0">
              <a:solidFill>
                <a:srgbClr val="C00000"/>
              </a:solidFill>
            </a:endParaRPr>
          </a:p>
        </p:txBody>
      </p:sp>
      <p:cxnSp>
        <p:nvCxnSpPr>
          <p:cNvPr id="33" name="Connettore 2 32"/>
          <p:cNvCxnSpPr/>
          <p:nvPr/>
        </p:nvCxnSpPr>
        <p:spPr>
          <a:xfrm>
            <a:off x="9036496" y="2420888"/>
            <a:ext cx="0" cy="2448272"/>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4" name="CasellaDiTesto 33"/>
          <p:cNvSpPr txBox="1"/>
          <p:nvPr/>
        </p:nvSpPr>
        <p:spPr>
          <a:xfrm>
            <a:off x="8100392" y="1985072"/>
            <a:ext cx="1043609" cy="461665"/>
          </a:xfrm>
          <a:prstGeom prst="rect">
            <a:avLst/>
          </a:prstGeom>
          <a:solidFill>
            <a:schemeClr val="bg1"/>
          </a:solidFill>
        </p:spPr>
        <p:txBody>
          <a:bodyPr wrap="square" rtlCol="0">
            <a:spAutoFit/>
          </a:bodyPr>
          <a:lstStyle/>
          <a:p>
            <a:pPr algn="ctr"/>
            <a:r>
              <a:rPr lang="en-US" sz="1200" dirty="0" smtClean="0">
                <a:solidFill>
                  <a:srgbClr val="C00000"/>
                </a:solidFill>
              </a:rPr>
              <a:t>worked penetration</a:t>
            </a:r>
            <a:endParaRPr lang="en-US" sz="1200" dirty="0">
              <a:solidFill>
                <a:srgbClr val="C00000"/>
              </a:solidFill>
            </a:endParaRPr>
          </a:p>
        </p:txBody>
      </p:sp>
      <p:sp>
        <p:nvSpPr>
          <p:cNvPr id="25" name="CasellaDiTesto 24"/>
          <p:cNvSpPr txBox="1"/>
          <p:nvPr/>
        </p:nvSpPr>
        <p:spPr>
          <a:xfrm>
            <a:off x="4835524" y="2372630"/>
            <a:ext cx="2218857" cy="461665"/>
          </a:xfrm>
          <a:prstGeom prst="rect">
            <a:avLst/>
          </a:prstGeom>
          <a:noFill/>
        </p:spPr>
        <p:txBody>
          <a:bodyPr wrap="square" rtlCol="0">
            <a:spAutoFit/>
          </a:bodyPr>
          <a:lstStyle/>
          <a:p>
            <a:pPr algn="ctr"/>
            <a:r>
              <a:rPr lang="en-US" sz="1200" dirty="0" smtClean="0">
                <a:solidFill>
                  <a:srgbClr val="0070C0"/>
                </a:solidFill>
              </a:rPr>
              <a:t>Paraffinic mineral oil gelled with sodium </a:t>
            </a:r>
            <a:r>
              <a:rPr lang="en-US" sz="1200" dirty="0" err="1" smtClean="0">
                <a:solidFill>
                  <a:srgbClr val="0070C0"/>
                </a:solidFill>
              </a:rPr>
              <a:t>stearate</a:t>
            </a:r>
            <a:r>
              <a:rPr lang="en-US" sz="1200" dirty="0" smtClean="0">
                <a:solidFill>
                  <a:srgbClr val="0070C0"/>
                </a:solidFill>
              </a:rPr>
              <a:t> (Bolt, 1963)</a:t>
            </a:r>
            <a:endParaRPr lang="en-US" sz="1200" dirty="0">
              <a:solidFill>
                <a:srgbClr val="0070C0"/>
              </a:solidFill>
            </a:endParaRPr>
          </a:p>
        </p:txBody>
      </p:sp>
      <p:sp>
        <p:nvSpPr>
          <p:cNvPr id="27" name="CasellaDiTesto 26"/>
          <p:cNvSpPr txBox="1"/>
          <p:nvPr/>
        </p:nvSpPr>
        <p:spPr>
          <a:xfrm>
            <a:off x="8579940" y="4785277"/>
            <a:ext cx="467544" cy="307777"/>
          </a:xfrm>
          <a:prstGeom prst="rect">
            <a:avLst/>
          </a:prstGeom>
          <a:noFill/>
        </p:spPr>
        <p:txBody>
          <a:bodyPr wrap="square" rtlCol="0">
            <a:spAutoFit/>
          </a:bodyPr>
          <a:lstStyle/>
          <a:p>
            <a:pPr algn="ctr"/>
            <a:r>
              <a:rPr lang="en-US" sz="1400" dirty="0" smtClean="0">
                <a:solidFill>
                  <a:srgbClr val="C00000"/>
                </a:solidFill>
              </a:rPr>
              <a:t>soft</a:t>
            </a:r>
            <a:endParaRPr lang="en-US" sz="1400" dirty="0">
              <a:solidFill>
                <a:srgbClr val="C00000"/>
              </a:solidFill>
            </a:endParaRPr>
          </a:p>
        </p:txBody>
      </p:sp>
      <p:sp>
        <p:nvSpPr>
          <p:cNvPr id="28" name="CasellaDiTesto 27"/>
          <p:cNvSpPr txBox="1"/>
          <p:nvPr/>
        </p:nvSpPr>
        <p:spPr>
          <a:xfrm>
            <a:off x="8447799" y="2325130"/>
            <a:ext cx="720080" cy="307777"/>
          </a:xfrm>
          <a:prstGeom prst="rect">
            <a:avLst/>
          </a:prstGeom>
          <a:noFill/>
        </p:spPr>
        <p:txBody>
          <a:bodyPr wrap="square" rtlCol="0">
            <a:spAutoFit/>
          </a:bodyPr>
          <a:lstStyle/>
          <a:p>
            <a:pPr algn="ctr"/>
            <a:r>
              <a:rPr lang="en-US" sz="1400" dirty="0" smtClean="0">
                <a:solidFill>
                  <a:srgbClr val="C00000"/>
                </a:solidFill>
              </a:rPr>
              <a:t>hard</a:t>
            </a:r>
            <a:endParaRPr lang="en-US" sz="1400" dirty="0">
              <a:solidFill>
                <a:srgbClr val="C00000"/>
              </a:solidFill>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2483768" y="6499498"/>
            <a:ext cx="4400128" cy="318963"/>
          </a:xfrm>
        </p:spPr>
        <p:txBody>
          <a:bodyPr/>
          <a:lstStyle/>
          <a:p>
            <a:r>
              <a:rPr lang="it-IT" dirty="0" smtClean="0"/>
              <a:t>Aldo </a:t>
            </a:r>
            <a:r>
              <a:rPr lang="it-IT" dirty="0" err="1" smtClean="0"/>
              <a:t>Zenoni</a:t>
            </a:r>
            <a:r>
              <a:rPr lang="it-IT" dirty="0" smtClean="0"/>
              <a:t>, Brescia </a:t>
            </a:r>
            <a:r>
              <a:rPr lang="it-IT" dirty="0" err="1" smtClean="0"/>
              <a:t>University</a:t>
            </a:r>
            <a:r>
              <a:rPr lang="it-IT" dirty="0" smtClean="0"/>
              <a:t>, Crete 2017</a:t>
            </a:r>
            <a:endParaRPr lang="it-IT" dirty="0"/>
          </a:p>
        </p:txBody>
      </p:sp>
      <p:sp>
        <p:nvSpPr>
          <p:cNvPr id="3" name="Segnaposto numero diapositiva 2"/>
          <p:cNvSpPr>
            <a:spLocks noGrp="1"/>
          </p:cNvSpPr>
          <p:nvPr>
            <p:ph type="sldNum" sz="quarter" idx="12"/>
          </p:nvPr>
        </p:nvSpPr>
        <p:spPr>
          <a:xfrm>
            <a:off x="6553200" y="6453336"/>
            <a:ext cx="2133600" cy="365125"/>
          </a:xfrm>
        </p:spPr>
        <p:txBody>
          <a:bodyPr/>
          <a:lstStyle/>
          <a:p>
            <a:fld id="{3C7A372C-CFDE-4616-A2F3-96F303C2222E}" type="slidenum">
              <a:rPr lang="it-IT" smtClean="0"/>
              <a:pPr/>
              <a:t>2</a:t>
            </a:fld>
            <a:endParaRPr lang="it-IT"/>
          </a:p>
        </p:txBody>
      </p:sp>
      <p:pic>
        <p:nvPicPr>
          <p:cNvPr id="4" name="Picture 11" descr="logoinfn-piccolo"/>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26371" y="53975"/>
            <a:ext cx="657225" cy="609600"/>
          </a:xfrm>
          <a:prstGeom prst="rect">
            <a:avLst/>
          </a:prstGeom>
          <a:noFill/>
          <a:ln w="9525">
            <a:noFill/>
            <a:miter lim="800000"/>
            <a:headEnd/>
            <a:tailEnd/>
          </a:ln>
        </p:spPr>
      </p:pic>
      <p:pic>
        <p:nvPicPr>
          <p:cNvPr id="5" name="Picture 6" descr="logoSPES2008_medium"/>
          <p:cNvPicPr>
            <a:picLocks noChangeAspect="1" noChangeArrowheads="1"/>
          </p:cNvPicPr>
          <p:nvPr/>
        </p:nvPicPr>
        <p:blipFill>
          <a:blip r:embed="rId4" cstate="email">
            <a:clrChange>
              <a:clrFrom>
                <a:srgbClr val="FEFEFE"/>
              </a:clrFrom>
              <a:clrTo>
                <a:srgbClr val="FEFEFE">
                  <a:alpha val="0"/>
                </a:srgbClr>
              </a:clrTo>
            </a:clrChange>
            <a:extLst>
              <a:ext uri="{28A0092B-C50C-407E-A947-70E740481C1C}">
                <a14:useLocalDpi xmlns="" xmlns:a14="http://schemas.microsoft.com/office/drawing/2010/main"/>
              </a:ext>
            </a:extLst>
          </a:blip>
          <a:srcRect/>
          <a:stretch>
            <a:fillRect/>
          </a:stretch>
        </p:blipFill>
        <p:spPr bwMode="auto">
          <a:xfrm>
            <a:off x="7200900" y="57150"/>
            <a:ext cx="1890713" cy="603250"/>
          </a:xfrm>
          <a:prstGeom prst="rect">
            <a:avLst/>
          </a:prstGeom>
          <a:noFill/>
          <a:ln w="9525">
            <a:noFill/>
            <a:miter lim="800000"/>
            <a:headEnd/>
            <a:tailEnd/>
          </a:ln>
        </p:spPr>
      </p:pic>
      <p:sp>
        <p:nvSpPr>
          <p:cNvPr id="8" name="Rettangolo 7"/>
          <p:cNvSpPr/>
          <p:nvPr/>
        </p:nvSpPr>
        <p:spPr>
          <a:xfrm>
            <a:off x="965606" y="3828203"/>
            <a:ext cx="2193441" cy="2005987"/>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9"/>
          <p:cNvSpPr txBox="1">
            <a:spLocks noChangeArrowheads="1"/>
          </p:cNvSpPr>
          <p:nvPr/>
        </p:nvSpPr>
        <p:spPr bwMode="auto">
          <a:xfrm>
            <a:off x="2500955" y="35913"/>
            <a:ext cx="4062523" cy="584775"/>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lgn="ctr">
              <a:defRPr/>
            </a:pPr>
            <a:r>
              <a:rPr lang="en-US" sz="3200" smtClean="0">
                <a:solidFill>
                  <a:schemeClr val="accent1"/>
                </a:solidFill>
                <a:cs typeface="Arial" pitchFamily="34" charset="0"/>
              </a:rPr>
              <a:t>SPES: The future of LNL</a:t>
            </a:r>
            <a:endParaRPr lang="en-US" sz="2400" smtClean="0">
              <a:solidFill>
                <a:schemeClr val="accent1"/>
              </a:solidFill>
            </a:endParaRPr>
          </a:p>
        </p:txBody>
      </p:sp>
      <p:sp>
        <p:nvSpPr>
          <p:cNvPr id="10" name="Rectangle 1"/>
          <p:cNvSpPr>
            <a:spLocks noChangeArrowheads="1"/>
          </p:cNvSpPr>
          <p:nvPr/>
        </p:nvSpPr>
        <p:spPr bwMode="auto">
          <a:xfrm>
            <a:off x="1403648" y="683341"/>
            <a:ext cx="6641011" cy="513411"/>
          </a:xfrm>
          <a:prstGeom prst="rect">
            <a:avLst/>
          </a:prstGeom>
          <a:noFill/>
          <a:ln w="9525">
            <a:noFill/>
            <a:miter lim="800000"/>
            <a:headEnd/>
            <a:tailEnd/>
          </a:ln>
        </p:spPr>
        <p:txBody>
          <a:bodyPr wrap="square" lIns="20766" tIns="10383" rIns="20766" bIns="10383" anchor="ctr">
            <a:spAutoFit/>
          </a:bodyPr>
          <a:lstStyle/>
          <a:p>
            <a:pPr eaLnBrk="1" hangingPunct="1"/>
            <a:r>
              <a:rPr lang="en-US" sz="1600" b="1" dirty="0" smtClean="0">
                <a:solidFill>
                  <a:srgbClr val="0070C0"/>
                </a:solidFill>
                <a:ea typeface="ＭＳ Ｐゴシック" pitchFamily="34" charset="-128"/>
                <a:cs typeface="Verdana-Bold"/>
              </a:rPr>
              <a:t>SPES</a:t>
            </a:r>
            <a:r>
              <a:rPr lang="en-US" sz="1600" dirty="0" smtClean="0">
                <a:solidFill>
                  <a:srgbClr val="0070C0"/>
                </a:solidFill>
                <a:ea typeface="ＭＳ Ｐゴシック" pitchFamily="34" charset="-128"/>
                <a:cs typeface="Verdana-Bold"/>
              </a:rPr>
              <a:t> is:   </a:t>
            </a:r>
            <a:r>
              <a:rPr lang="en-US" sz="1600" dirty="0">
                <a:solidFill>
                  <a:srgbClr val="0070C0"/>
                </a:solidFill>
                <a:ea typeface="ＭＳ Ｐゴシック" pitchFamily="34" charset="-128"/>
                <a:cs typeface="Verdana-Bold"/>
              </a:rPr>
              <a:t>1)  A second generation ISOL </a:t>
            </a:r>
            <a:r>
              <a:rPr lang="en-US" sz="1600" dirty="0" smtClean="0">
                <a:solidFill>
                  <a:srgbClr val="0070C0"/>
                </a:solidFill>
                <a:ea typeface="ＭＳ Ｐゴシック" pitchFamily="34" charset="-128"/>
                <a:cs typeface="Verdana-Bold"/>
              </a:rPr>
              <a:t>facility </a:t>
            </a:r>
            <a:r>
              <a:rPr lang="en-US" sz="1600" dirty="0" smtClean="0">
                <a:solidFill>
                  <a:srgbClr val="C00000"/>
                </a:solidFill>
                <a:ea typeface="ＭＳ Ｐゴシック" pitchFamily="34" charset="-128"/>
                <a:cs typeface="Verdana-Bold"/>
              </a:rPr>
              <a:t>(for neutron-rich ion beams)</a:t>
            </a:r>
          </a:p>
          <a:p>
            <a:pPr eaLnBrk="1" hangingPunct="1"/>
            <a:r>
              <a:rPr lang="en-US" sz="1600" dirty="0" smtClean="0">
                <a:solidFill>
                  <a:srgbClr val="0070C0"/>
                </a:solidFill>
                <a:ea typeface="ＭＳ Ｐゴシック" pitchFamily="34" charset="-128"/>
                <a:cs typeface="Verdana-Bold"/>
              </a:rPr>
              <a:t>                 2</a:t>
            </a:r>
            <a:r>
              <a:rPr lang="en-US" sz="1600" dirty="0">
                <a:solidFill>
                  <a:srgbClr val="0070C0"/>
                </a:solidFill>
                <a:ea typeface="ＭＳ Ｐゴシック" pitchFamily="34" charset="-128"/>
                <a:cs typeface="Verdana-Bold"/>
              </a:rPr>
              <a:t>)  An interdisciplinary research center </a:t>
            </a:r>
            <a:r>
              <a:rPr lang="en-US" sz="1600" dirty="0">
                <a:solidFill>
                  <a:srgbClr val="C00000"/>
                </a:solidFill>
                <a:ea typeface="ＭＳ Ｐゴシック" pitchFamily="34" charset="-128"/>
                <a:cs typeface="Verdana-Bold"/>
              </a:rPr>
              <a:t>(for </a:t>
            </a:r>
            <a:r>
              <a:rPr lang="en-US" sz="1600" dirty="0" err="1">
                <a:solidFill>
                  <a:srgbClr val="C00000"/>
                </a:solidFill>
                <a:ea typeface="ＭＳ Ｐゴシック" pitchFamily="34" charset="-128"/>
                <a:cs typeface="Verdana-Bold"/>
              </a:rPr>
              <a:t>p,n</a:t>
            </a:r>
            <a:r>
              <a:rPr lang="en-US" sz="1600" dirty="0">
                <a:solidFill>
                  <a:srgbClr val="C00000"/>
                </a:solidFill>
                <a:ea typeface="ＭＳ Ｐゴシック" pitchFamily="34" charset="-128"/>
                <a:cs typeface="Verdana-Bold"/>
              </a:rPr>
              <a:t> </a:t>
            </a:r>
            <a:r>
              <a:rPr lang="en-US" sz="1600" dirty="0" smtClean="0">
                <a:solidFill>
                  <a:srgbClr val="C00000"/>
                </a:solidFill>
                <a:ea typeface="ＭＳ Ｐゴシック" pitchFamily="34" charset="-128"/>
                <a:cs typeface="Verdana-Bold"/>
              </a:rPr>
              <a:t>applications</a:t>
            </a:r>
            <a:r>
              <a:rPr lang="en-US" sz="1600" dirty="0">
                <a:solidFill>
                  <a:srgbClr val="C00000"/>
                </a:solidFill>
                <a:ea typeface="ＭＳ Ｐゴシック" pitchFamily="34" charset="-128"/>
                <a:cs typeface="Verdana-Bold"/>
              </a:rPr>
              <a:t>)</a:t>
            </a:r>
          </a:p>
        </p:txBody>
      </p:sp>
      <p:pic>
        <p:nvPicPr>
          <p:cNvPr id="11" name="Picture 2"/>
          <p:cNvPicPr>
            <a:picLocks noChangeAspect="1" noChangeArrowheads="1"/>
          </p:cNvPicPr>
          <p:nvPr/>
        </p:nvPicPr>
        <p:blipFill>
          <a:blip r:embed="rId5" cstate="print">
            <a:extLst>
              <a:ext uri="{28A0092B-C50C-407E-A947-70E740481C1C}">
                <a14:useLocalDpi xmlns:a14="http://schemas.microsoft.com/office/drawing/2010/main" xmlns=""/>
              </a:ext>
            </a:extLst>
          </a:blip>
          <a:srcRect/>
          <a:stretch>
            <a:fillRect/>
          </a:stretch>
        </p:blipFill>
        <p:spPr bwMode="auto">
          <a:xfrm>
            <a:off x="5524021" y="1285087"/>
            <a:ext cx="3119811" cy="19251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12" name="Group 14"/>
          <p:cNvGrpSpPr/>
          <p:nvPr/>
        </p:nvGrpSpPr>
        <p:grpSpPr>
          <a:xfrm>
            <a:off x="3482559" y="2866103"/>
            <a:ext cx="1789584" cy="1903975"/>
            <a:chOff x="2043080" y="1078940"/>
            <a:chExt cx="3651330" cy="4179961"/>
          </a:xfrm>
        </p:grpSpPr>
        <p:pic>
          <p:nvPicPr>
            <p:cNvPr id="13" name="Picture 4"/>
            <p:cNvPicPr>
              <a:picLocks noChangeAspect="1" noChangeArrowheads="1"/>
            </p:cNvPicPr>
            <p:nvPr/>
          </p:nvPicPr>
          <p:blipFill rotWithShape="1">
            <a:blip r:embed="rId6" cstate="print">
              <a:extLst>
                <a:ext uri="{28A0092B-C50C-407E-A947-70E740481C1C}">
                  <a14:useLocalDpi xmlns:a14="http://schemas.microsoft.com/office/drawing/2010/main" xmlns=""/>
                </a:ext>
              </a:extLst>
            </a:blip>
            <a:srcRect/>
            <a:stretch/>
          </p:blipFill>
          <p:spPr bwMode="auto">
            <a:xfrm>
              <a:off x="2043080" y="1078940"/>
              <a:ext cx="3651330" cy="4179961"/>
            </a:xfrm>
            <a:prstGeom prst="rect">
              <a:avLst/>
            </a:prstGeom>
            <a:noFill/>
            <a:ln w="9525">
              <a:noFill/>
              <a:miter lim="800000"/>
              <a:headEnd/>
              <a:tailEnd/>
            </a:ln>
          </p:spPr>
        </p:pic>
        <p:sp>
          <p:nvSpPr>
            <p:cNvPr id="14" name="TextBox 1"/>
            <p:cNvSpPr txBox="1"/>
            <p:nvPr/>
          </p:nvSpPr>
          <p:spPr>
            <a:xfrm>
              <a:off x="2521405" y="1416105"/>
              <a:ext cx="1080119" cy="1283807"/>
            </a:xfrm>
            <a:prstGeom prst="rect">
              <a:avLst/>
            </a:prstGeom>
            <a:noFill/>
          </p:spPr>
          <p:txBody>
            <a:bodyPr wrap="square" rtlCol="0">
              <a:spAutoFit/>
            </a:bodyPr>
            <a:lstStyle/>
            <a:p>
              <a:r>
                <a:rPr lang="it-IT" sz="3200" b="1" dirty="0" smtClean="0">
                  <a:latin typeface="Symbol" panose="05050102010706020507" pitchFamily="18" charset="2"/>
                </a:rPr>
                <a:t>a</a:t>
              </a:r>
              <a:endParaRPr lang="it-IT" sz="3200" b="1" dirty="0">
                <a:latin typeface="Symbol" panose="05050102010706020507" pitchFamily="18" charset="2"/>
              </a:endParaRPr>
            </a:p>
          </p:txBody>
        </p:sp>
        <p:sp>
          <p:nvSpPr>
            <p:cNvPr id="15" name="TextBox 11"/>
            <p:cNvSpPr txBox="1"/>
            <p:nvPr/>
          </p:nvSpPr>
          <p:spPr>
            <a:xfrm>
              <a:off x="4300284" y="3224248"/>
              <a:ext cx="1080119" cy="1283807"/>
            </a:xfrm>
            <a:prstGeom prst="rect">
              <a:avLst/>
            </a:prstGeom>
            <a:noFill/>
          </p:spPr>
          <p:txBody>
            <a:bodyPr wrap="square" rtlCol="0">
              <a:spAutoFit/>
            </a:bodyPr>
            <a:lstStyle/>
            <a:p>
              <a:r>
                <a:rPr lang="it-IT" sz="3200" b="1" dirty="0">
                  <a:latin typeface="Symbol" panose="05050102010706020507" pitchFamily="18" charset="2"/>
                </a:rPr>
                <a:t>d</a:t>
              </a:r>
            </a:p>
          </p:txBody>
        </p:sp>
        <p:sp>
          <p:nvSpPr>
            <p:cNvPr id="16" name="TextBox 12"/>
            <p:cNvSpPr txBox="1"/>
            <p:nvPr/>
          </p:nvSpPr>
          <p:spPr>
            <a:xfrm>
              <a:off x="4139949" y="1481699"/>
              <a:ext cx="1080119" cy="1283807"/>
            </a:xfrm>
            <a:prstGeom prst="rect">
              <a:avLst/>
            </a:prstGeom>
            <a:noFill/>
          </p:spPr>
          <p:txBody>
            <a:bodyPr wrap="square" rtlCol="0">
              <a:spAutoFit/>
            </a:bodyPr>
            <a:lstStyle/>
            <a:p>
              <a:r>
                <a:rPr lang="it-IT" sz="3200" b="1" dirty="0">
                  <a:latin typeface="Symbol" panose="05050102010706020507" pitchFamily="18" charset="2"/>
                </a:rPr>
                <a:t>b</a:t>
              </a:r>
            </a:p>
          </p:txBody>
        </p:sp>
        <p:sp>
          <p:nvSpPr>
            <p:cNvPr id="17" name="TextBox 13"/>
            <p:cNvSpPr txBox="1"/>
            <p:nvPr/>
          </p:nvSpPr>
          <p:spPr>
            <a:xfrm>
              <a:off x="2616207" y="3224248"/>
              <a:ext cx="1080119" cy="1283807"/>
            </a:xfrm>
            <a:prstGeom prst="rect">
              <a:avLst/>
            </a:prstGeom>
            <a:noFill/>
          </p:spPr>
          <p:txBody>
            <a:bodyPr wrap="square" rtlCol="0">
              <a:spAutoFit/>
            </a:bodyPr>
            <a:lstStyle/>
            <a:p>
              <a:r>
                <a:rPr lang="it-IT" sz="3200" b="1" dirty="0">
                  <a:latin typeface="Symbol" panose="05050102010706020507" pitchFamily="18" charset="2"/>
                </a:rPr>
                <a:t>g</a:t>
              </a:r>
            </a:p>
          </p:txBody>
        </p:sp>
      </p:grpSp>
      <p:sp>
        <p:nvSpPr>
          <p:cNvPr id="18" name="TextBox 20"/>
          <p:cNvSpPr txBox="1"/>
          <p:nvPr/>
        </p:nvSpPr>
        <p:spPr>
          <a:xfrm>
            <a:off x="127268" y="3243206"/>
            <a:ext cx="3211749" cy="523220"/>
          </a:xfrm>
          <a:prstGeom prst="rect">
            <a:avLst/>
          </a:prstGeom>
          <a:solidFill>
            <a:schemeClr val="accent2">
              <a:lumMod val="20000"/>
              <a:lumOff val="80000"/>
            </a:schemeClr>
          </a:solidFill>
          <a:ln>
            <a:solidFill>
              <a:schemeClr val="accent1"/>
            </a:solidFill>
          </a:ln>
        </p:spPr>
        <p:txBody>
          <a:bodyPr wrap="square" rtlCol="0">
            <a:spAutoFit/>
          </a:bodyPr>
          <a:lstStyle/>
          <a:p>
            <a:pPr algn="ctr"/>
            <a:r>
              <a:rPr lang="it-IT" sz="1400" b="1" dirty="0" err="1" smtClean="0"/>
              <a:t>Cyclotron</a:t>
            </a:r>
            <a:r>
              <a:rPr lang="it-IT" sz="1400" b="1" dirty="0" smtClean="0"/>
              <a:t> </a:t>
            </a:r>
            <a:r>
              <a:rPr lang="it-IT" sz="1400" b="1" dirty="0" err="1" smtClean="0"/>
              <a:t>installation</a:t>
            </a:r>
            <a:r>
              <a:rPr lang="it-IT" sz="1400" b="1" dirty="0" smtClean="0"/>
              <a:t> &amp; </a:t>
            </a:r>
            <a:r>
              <a:rPr lang="it-IT" sz="1400" b="1" dirty="0" err="1" smtClean="0"/>
              <a:t>commissioning</a:t>
            </a:r>
            <a:r>
              <a:rPr lang="it-IT" sz="1400" b="1" dirty="0" smtClean="0"/>
              <a:t>:</a:t>
            </a:r>
          </a:p>
          <a:p>
            <a:pPr marL="285750" indent="-285750">
              <a:buFont typeface="Arial" panose="020B0604020202020204" pitchFamily="34" charset="0"/>
              <a:buChar char="•"/>
            </a:pPr>
            <a:r>
              <a:rPr lang="it-IT" sz="1400" dirty="0" smtClean="0"/>
              <a:t>E=70 </a:t>
            </a:r>
            <a:r>
              <a:rPr lang="it-IT" sz="1400" dirty="0" err="1" smtClean="0"/>
              <a:t>MeV</a:t>
            </a:r>
            <a:r>
              <a:rPr lang="it-IT" sz="1400" dirty="0" smtClean="0"/>
              <a:t> </a:t>
            </a:r>
            <a:r>
              <a:rPr lang="it-IT" sz="1400" dirty="0" err="1" smtClean="0"/>
              <a:t>proton</a:t>
            </a:r>
            <a:r>
              <a:rPr lang="it-IT" sz="1400" dirty="0" smtClean="0"/>
              <a:t> </a:t>
            </a:r>
            <a:r>
              <a:rPr lang="it-IT" sz="1400" dirty="0" err="1" smtClean="0"/>
              <a:t>beam</a:t>
            </a:r>
            <a:r>
              <a:rPr lang="it-IT" sz="1400" dirty="0" smtClean="0"/>
              <a:t>, I= 750 </a:t>
            </a:r>
            <a:r>
              <a:rPr lang="it-IT" sz="1400" dirty="0" err="1" smtClean="0">
                <a:latin typeface="Symbol" panose="05050102010706020507" pitchFamily="18" charset="2"/>
              </a:rPr>
              <a:t>m</a:t>
            </a:r>
            <a:r>
              <a:rPr lang="it-IT" sz="1400" dirty="0" err="1" smtClean="0"/>
              <a:t>A</a:t>
            </a:r>
            <a:endParaRPr lang="it-IT" sz="1400" dirty="0"/>
          </a:p>
        </p:txBody>
      </p:sp>
      <p:sp>
        <p:nvSpPr>
          <p:cNvPr id="19" name="TextBox 21"/>
          <p:cNvSpPr txBox="1"/>
          <p:nvPr/>
        </p:nvSpPr>
        <p:spPr>
          <a:xfrm>
            <a:off x="429539" y="5888306"/>
            <a:ext cx="3188283" cy="523220"/>
          </a:xfrm>
          <a:prstGeom prst="rect">
            <a:avLst/>
          </a:prstGeom>
          <a:solidFill>
            <a:schemeClr val="accent2">
              <a:lumMod val="20000"/>
              <a:lumOff val="80000"/>
            </a:schemeClr>
          </a:solidFill>
          <a:ln>
            <a:solidFill>
              <a:schemeClr val="accent1"/>
            </a:solidFill>
          </a:ln>
        </p:spPr>
        <p:txBody>
          <a:bodyPr wrap="square" rtlCol="0">
            <a:spAutoFit/>
          </a:bodyPr>
          <a:lstStyle/>
          <a:p>
            <a:pPr algn="ctr"/>
            <a:r>
              <a:rPr lang="it-IT" sz="1400" dirty="0" smtClean="0"/>
              <a:t>LARAMED &amp; ISOLPHARM </a:t>
            </a:r>
            <a:r>
              <a:rPr lang="it-IT" sz="1400" dirty="0" err="1" smtClean="0"/>
              <a:t>projects</a:t>
            </a:r>
            <a:endParaRPr lang="it-IT" sz="1400" dirty="0" smtClean="0"/>
          </a:p>
          <a:p>
            <a:pPr algn="ctr"/>
            <a:r>
              <a:rPr lang="it-IT" sz="1400" b="1" dirty="0" err="1" smtClean="0"/>
              <a:t>Radisotopes</a:t>
            </a:r>
            <a:r>
              <a:rPr lang="it-IT" sz="1400" b="1" dirty="0" smtClean="0"/>
              <a:t> for </a:t>
            </a:r>
            <a:r>
              <a:rPr lang="it-IT" sz="1400" b="1" dirty="0" err="1" smtClean="0"/>
              <a:t>medical</a:t>
            </a:r>
            <a:r>
              <a:rPr lang="it-IT" sz="1400" b="1" dirty="0" smtClean="0"/>
              <a:t> </a:t>
            </a:r>
            <a:r>
              <a:rPr lang="it-IT" sz="1400" b="1" dirty="0" err="1" smtClean="0"/>
              <a:t>applications</a:t>
            </a:r>
            <a:endParaRPr lang="it-IT" sz="1400" b="1" dirty="0"/>
          </a:p>
        </p:txBody>
      </p:sp>
      <p:sp>
        <p:nvSpPr>
          <p:cNvPr id="20" name="TextBox 15"/>
          <p:cNvSpPr txBox="1"/>
          <p:nvPr/>
        </p:nvSpPr>
        <p:spPr>
          <a:xfrm>
            <a:off x="5419395" y="3230237"/>
            <a:ext cx="3295007" cy="523220"/>
          </a:xfrm>
          <a:prstGeom prst="rect">
            <a:avLst/>
          </a:prstGeom>
          <a:solidFill>
            <a:schemeClr val="accent2">
              <a:lumMod val="20000"/>
              <a:lumOff val="80000"/>
            </a:schemeClr>
          </a:solidFill>
          <a:ln>
            <a:solidFill>
              <a:schemeClr val="accent1"/>
            </a:solidFill>
          </a:ln>
        </p:spPr>
        <p:txBody>
          <a:bodyPr wrap="square" rtlCol="0">
            <a:spAutoFit/>
          </a:bodyPr>
          <a:lstStyle/>
          <a:p>
            <a:r>
              <a:rPr lang="it-IT" sz="1400" b="1" dirty="0" smtClean="0"/>
              <a:t>Production &amp; re-</a:t>
            </a:r>
            <a:r>
              <a:rPr lang="it-IT" sz="1400" b="1" dirty="0" err="1" smtClean="0"/>
              <a:t>acceleration</a:t>
            </a:r>
            <a:r>
              <a:rPr lang="it-IT" sz="1400" b="1" dirty="0" smtClean="0"/>
              <a:t> </a:t>
            </a:r>
            <a:r>
              <a:rPr lang="it-IT" sz="1000" dirty="0" smtClean="0"/>
              <a:t>of</a:t>
            </a:r>
            <a:r>
              <a:rPr lang="it-IT" sz="1400" dirty="0" smtClean="0"/>
              <a:t>  </a:t>
            </a:r>
            <a:r>
              <a:rPr lang="it-IT" sz="1400" b="1" dirty="0" err="1" smtClean="0"/>
              <a:t>exotic</a:t>
            </a:r>
            <a:r>
              <a:rPr lang="it-IT" sz="1400" b="1" dirty="0" smtClean="0"/>
              <a:t> </a:t>
            </a:r>
            <a:r>
              <a:rPr lang="it-IT" sz="1400" b="1" dirty="0" err="1" smtClean="0"/>
              <a:t>beams</a:t>
            </a:r>
            <a:r>
              <a:rPr lang="it-IT" sz="1400" dirty="0" smtClean="0"/>
              <a:t>, </a:t>
            </a:r>
            <a:r>
              <a:rPr lang="it-IT" sz="1000" dirty="0" smtClean="0"/>
              <a:t>from </a:t>
            </a:r>
            <a:r>
              <a:rPr lang="it-IT" sz="1400" b="1" dirty="0" smtClean="0"/>
              <a:t>p-</a:t>
            </a:r>
            <a:r>
              <a:rPr lang="it-IT" sz="1400" b="1" dirty="0" err="1" smtClean="0"/>
              <a:t>induced</a:t>
            </a:r>
            <a:r>
              <a:rPr lang="it-IT" sz="1400" b="1" dirty="0" smtClean="0"/>
              <a:t> </a:t>
            </a:r>
            <a:r>
              <a:rPr lang="it-IT" sz="1400" b="1" dirty="0" err="1" smtClean="0"/>
              <a:t>Fission</a:t>
            </a:r>
            <a:r>
              <a:rPr lang="it-IT" sz="1400" b="1" dirty="0" smtClean="0"/>
              <a:t> </a:t>
            </a:r>
            <a:r>
              <a:rPr lang="it-IT" sz="1000" dirty="0" smtClean="0"/>
              <a:t>on </a:t>
            </a:r>
            <a:r>
              <a:rPr lang="it-IT" sz="1400" b="1" dirty="0" err="1" smtClean="0"/>
              <a:t>UCx</a:t>
            </a:r>
            <a:r>
              <a:rPr lang="it-IT" sz="1400" b="1" dirty="0" smtClean="0"/>
              <a:t> </a:t>
            </a:r>
            <a:endParaRPr lang="it-IT" sz="1400" b="1" dirty="0"/>
          </a:p>
        </p:txBody>
      </p:sp>
      <p:sp>
        <p:nvSpPr>
          <p:cNvPr id="21" name="TextBox 17"/>
          <p:cNvSpPr txBox="1"/>
          <p:nvPr/>
        </p:nvSpPr>
        <p:spPr>
          <a:xfrm>
            <a:off x="5119368" y="5912571"/>
            <a:ext cx="3776182" cy="523220"/>
          </a:xfrm>
          <a:prstGeom prst="rect">
            <a:avLst/>
          </a:prstGeom>
          <a:solidFill>
            <a:schemeClr val="accent2">
              <a:lumMod val="20000"/>
              <a:lumOff val="80000"/>
            </a:schemeClr>
          </a:solidFill>
          <a:ln>
            <a:solidFill>
              <a:schemeClr val="accent1"/>
            </a:solidFill>
          </a:ln>
        </p:spPr>
        <p:txBody>
          <a:bodyPr wrap="square" rtlCol="0">
            <a:spAutoFit/>
          </a:bodyPr>
          <a:lstStyle/>
          <a:p>
            <a:pPr algn="ctr"/>
            <a:r>
              <a:rPr lang="it-IT" sz="1400" dirty="0" smtClean="0"/>
              <a:t>Accelerator based neutron source </a:t>
            </a:r>
          </a:p>
          <a:p>
            <a:pPr algn="ctr"/>
            <a:r>
              <a:rPr lang="it-IT" sz="1400" dirty="0" smtClean="0"/>
              <a:t>(</a:t>
            </a:r>
            <a:r>
              <a:rPr lang="it-IT" sz="1400" b="1" dirty="0"/>
              <a:t>Proton and </a:t>
            </a:r>
            <a:r>
              <a:rPr lang="it-IT" sz="1400" b="1" dirty="0" err="1"/>
              <a:t>Neutron</a:t>
            </a:r>
            <a:r>
              <a:rPr lang="it-IT" sz="1400" b="1" dirty="0"/>
              <a:t> </a:t>
            </a:r>
            <a:r>
              <a:rPr lang="it-IT" sz="1400" b="1" dirty="0" err="1"/>
              <a:t>Facility</a:t>
            </a:r>
            <a:r>
              <a:rPr lang="it-IT" sz="1400" b="1" dirty="0"/>
              <a:t> for </a:t>
            </a:r>
            <a:r>
              <a:rPr lang="it-IT" sz="1400" b="1" dirty="0" err="1"/>
              <a:t>Applied</a:t>
            </a:r>
            <a:r>
              <a:rPr lang="it-IT" sz="1400" b="1" dirty="0"/>
              <a:t> </a:t>
            </a:r>
            <a:r>
              <a:rPr lang="it-IT" sz="1400" b="1" dirty="0" err="1" smtClean="0"/>
              <a:t>Physics</a:t>
            </a:r>
            <a:r>
              <a:rPr lang="it-IT" sz="1400" dirty="0" smtClean="0"/>
              <a:t>)</a:t>
            </a:r>
            <a:endParaRPr lang="it-IT" sz="1400" dirty="0"/>
          </a:p>
        </p:txBody>
      </p:sp>
      <p:pic>
        <p:nvPicPr>
          <p:cNvPr id="22" name="Picture 3"/>
          <p:cNvPicPr>
            <a:picLocks noChangeAspect="1"/>
          </p:cNvPicPr>
          <p:nvPr/>
        </p:nvPicPr>
        <p:blipFill>
          <a:blip r:embed="rId7" cstate="print">
            <a:extLst>
              <a:ext uri="{28A0092B-C50C-407E-A947-70E740481C1C}">
                <a14:useLocalDpi xmlns:a14="http://schemas.microsoft.com/office/drawing/2010/main" xmlns=""/>
              </a:ext>
            </a:extLst>
          </a:blip>
          <a:srcRect/>
          <a:stretch>
            <a:fillRect/>
          </a:stretch>
        </p:blipFill>
        <p:spPr bwMode="auto">
          <a:xfrm>
            <a:off x="5543061" y="2337318"/>
            <a:ext cx="1187172" cy="7924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2" descr="C:\Documents and Settings\augusto\Documenti\cartella principale\Spes\Ciclotrone\Contratto\stati di avanzamento\visita Vancouver aprile 2013\meeting BEST Vancouver 21_22April\ottawa_8_12_april\IMG_7265.jpg"/>
          <p:cNvPicPr>
            <a:picLocks noChangeAspect="1" noChangeArrowheads="1"/>
          </p:cNvPicPr>
          <p:nvPr/>
        </p:nvPicPr>
        <p:blipFill>
          <a:blip r:embed="rId8" cstate="print">
            <a:extLst>
              <a:ext uri="{28A0092B-C50C-407E-A947-70E740481C1C}">
                <a14:useLocalDpi xmlns:a14="http://schemas.microsoft.com/office/drawing/2010/main" xmlns=""/>
              </a:ext>
            </a:extLst>
          </a:blip>
          <a:srcRect/>
          <a:stretch>
            <a:fillRect/>
          </a:stretch>
        </p:blipFill>
        <p:spPr bwMode="auto">
          <a:xfrm>
            <a:off x="899518" y="1325358"/>
            <a:ext cx="2191531" cy="185956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24" name="Picture 6"/>
          <p:cNvPicPr>
            <a:picLocks noChangeAspect="1" noChangeArrowheads="1"/>
          </p:cNvPicPr>
          <p:nvPr/>
        </p:nvPicPr>
        <p:blipFill>
          <a:blip r:embed="rId9" cstate="print">
            <a:extLst>
              <a:ext uri="{28A0092B-C50C-407E-A947-70E740481C1C}">
                <a14:useLocalDpi xmlns:a14="http://schemas.microsoft.com/office/drawing/2010/main" xmlns=""/>
              </a:ext>
            </a:extLst>
          </a:blip>
          <a:srcRect/>
          <a:stretch>
            <a:fillRect/>
          </a:stretch>
        </p:blipFill>
        <p:spPr bwMode="auto">
          <a:xfrm>
            <a:off x="5441219" y="3888512"/>
            <a:ext cx="3121559" cy="1944722"/>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25" name="Connettore 2 24"/>
          <p:cNvCxnSpPr/>
          <p:nvPr/>
        </p:nvCxnSpPr>
        <p:spPr>
          <a:xfrm flipH="1" flipV="1">
            <a:off x="2318126" y="1572404"/>
            <a:ext cx="1311336" cy="1445379"/>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ttore 2 25"/>
          <p:cNvCxnSpPr/>
          <p:nvPr/>
        </p:nvCxnSpPr>
        <p:spPr>
          <a:xfrm flipV="1">
            <a:off x="4967576" y="1813893"/>
            <a:ext cx="972576" cy="1213577"/>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ttore 2 26"/>
          <p:cNvCxnSpPr/>
          <p:nvPr/>
        </p:nvCxnSpPr>
        <p:spPr>
          <a:xfrm flipH="1">
            <a:off x="3131840" y="4437112"/>
            <a:ext cx="648072" cy="617141"/>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8" name="Connettore 2 27"/>
          <p:cNvCxnSpPr/>
          <p:nvPr/>
        </p:nvCxnSpPr>
        <p:spPr>
          <a:xfrm>
            <a:off x="5148064" y="4437112"/>
            <a:ext cx="675650" cy="628481"/>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9" name="CasellaDiTesto 28"/>
          <p:cNvSpPr txBox="1"/>
          <p:nvPr/>
        </p:nvSpPr>
        <p:spPr>
          <a:xfrm>
            <a:off x="1269006" y="3794786"/>
            <a:ext cx="1705660" cy="338554"/>
          </a:xfrm>
          <a:prstGeom prst="rect">
            <a:avLst/>
          </a:prstGeom>
          <a:noFill/>
        </p:spPr>
        <p:txBody>
          <a:bodyPr wrap="none" rtlCol="0">
            <a:spAutoFit/>
          </a:bodyPr>
          <a:lstStyle/>
          <a:p>
            <a:r>
              <a:rPr lang="it-IT" sz="1600" b="1" dirty="0" smtClean="0"/>
              <a:t>SPES for medicine</a:t>
            </a:r>
            <a:endParaRPr lang="it-IT" sz="1600" b="1" dirty="0"/>
          </a:p>
        </p:txBody>
      </p:sp>
      <p:pic>
        <p:nvPicPr>
          <p:cNvPr id="30" name="Picture 29"/>
          <p:cNvPicPr>
            <a:picLocks noChangeAspect="1"/>
          </p:cNvPicPr>
          <p:nvPr/>
        </p:nvPicPr>
        <p:blipFill>
          <a:blip r:embed="rId10" cstate="print">
            <a:extLst>
              <a:ext uri="{28A0092B-C50C-407E-A947-70E740481C1C}">
                <a14:useLocalDpi xmlns:a14="http://schemas.microsoft.com/office/drawing/2010/main" xmlns=""/>
              </a:ext>
            </a:extLst>
          </a:blip>
          <a:stretch>
            <a:fillRect/>
          </a:stretch>
        </p:blipFill>
        <p:spPr>
          <a:xfrm>
            <a:off x="1101192" y="4091791"/>
            <a:ext cx="1957526" cy="1728192"/>
          </a:xfrm>
          <a:prstGeom prst="rect">
            <a:avLst/>
          </a:prstGeom>
          <a:ln>
            <a:solidFill>
              <a:schemeClr val="accent1"/>
            </a:solidFill>
          </a:ln>
        </p:spPr>
      </p:pic>
      <p:sp>
        <p:nvSpPr>
          <p:cNvPr id="31" name="TextBox 15"/>
          <p:cNvSpPr txBox="1"/>
          <p:nvPr/>
        </p:nvSpPr>
        <p:spPr>
          <a:xfrm>
            <a:off x="6826443" y="1315680"/>
            <a:ext cx="1717586" cy="369332"/>
          </a:xfrm>
          <a:prstGeom prst="rect">
            <a:avLst/>
          </a:prstGeom>
          <a:solidFill>
            <a:schemeClr val="bg1"/>
          </a:solidFill>
        </p:spPr>
        <p:txBody>
          <a:bodyPr wrap="none" rtlCol="0">
            <a:spAutoFit/>
          </a:bodyPr>
          <a:lstStyle/>
          <a:p>
            <a:r>
              <a:rPr lang="it-IT" b="1" dirty="0" smtClean="0"/>
              <a:t>SPES-RIB </a:t>
            </a:r>
            <a:r>
              <a:rPr lang="it-IT" b="1" dirty="0" err="1" smtClean="0"/>
              <a:t>facility</a:t>
            </a:r>
            <a:endParaRPr lang="en-US" b="1" dirty="0"/>
          </a:p>
        </p:txBody>
      </p:sp>
      <p:sp>
        <p:nvSpPr>
          <p:cNvPr id="32" name="TextBox 31"/>
          <p:cNvSpPr txBox="1"/>
          <p:nvPr/>
        </p:nvSpPr>
        <p:spPr>
          <a:xfrm>
            <a:off x="1574108" y="4707357"/>
            <a:ext cx="896399" cy="369332"/>
          </a:xfrm>
          <a:prstGeom prst="rect">
            <a:avLst/>
          </a:prstGeom>
          <a:noFill/>
        </p:spPr>
        <p:txBody>
          <a:bodyPr wrap="none" rtlCol="0">
            <a:spAutoFit/>
          </a:bodyPr>
          <a:lstStyle/>
          <a:p>
            <a:r>
              <a:rPr lang="it-IT" sz="1400" dirty="0" smtClean="0">
                <a:solidFill>
                  <a:schemeClr val="accent6">
                    <a:lumMod val="75000"/>
                  </a:schemeClr>
                </a:solidFill>
                <a:effectLst>
                  <a:outerShdw blurRad="38100" dist="38100" dir="2700000" algn="tl">
                    <a:srgbClr val="000000">
                      <a:alpha val="43137"/>
                    </a:srgbClr>
                  </a:outerShdw>
                </a:effectLst>
              </a:rPr>
              <a:t>Financed</a:t>
            </a:r>
            <a:r>
              <a:rPr lang="it-IT" dirty="0" smtClean="0">
                <a:solidFill>
                  <a:schemeClr val="accent6">
                    <a:lumMod val="75000"/>
                  </a:schemeClr>
                </a:solidFill>
                <a:effectLst>
                  <a:outerShdw blurRad="38100" dist="38100" dir="2700000" algn="tl">
                    <a:srgbClr val="000000">
                      <a:alpha val="43137"/>
                    </a:srgbClr>
                  </a:outerShdw>
                </a:effectLst>
              </a:rPr>
              <a:t> </a:t>
            </a:r>
            <a:endParaRPr lang="it-IT" dirty="0">
              <a:solidFill>
                <a:schemeClr val="accent6">
                  <a:lumMod val="75000"/>
                </a:schemeClr>
              </a:solidFill>
              <a:effectLst>
                <a:outerShdw blurRad="38100" dist="38100" dir="2700000" algn="tl">
                  <a:srgbClr val="000000">
                    <a:alpha val="43137"/>
                  </a:srgbClr>
                </a:outerShdw>
              </a:effectLst>
            </a:endParaRPr>
          </a:p>
        </p:txBody>
      </p:sp>
      <p:sp>
        <p:nvSpPr>
          <p:cNvPr id="33" name="TextBox 32"/>
          <p:cNvSpPr txBox="1"/>
          <p:nvPr/>
        </p:nvSpPr>
        <p:spPr>
          <a:xfrm>
            <a:off x="5606630" y="1861100"/>
            <a:ext cx="1638333" cy="523220"/>
          </a:xfrm>
          <a:prstGeom prst="rect">
            <a:avLst/>
          </a:prstGeom>
          <a:noFill/>
          <a:ln>
            <a:noFill/>
          </a:ln>
        </p:spPr>
        <p:txBody>
          <a:bodyPr wrap="none" rtlCol="0">
            <a:spAutoFit/>
          </a:bodyPr>
          <a:lstStyle/>
          <a:p>
            <a:pPr algn="ctr"/>
            <a:r>
              <a:rPr lang="it-IT" sz="1400" dirty="0" err="1" smtClean="0">
                <a:solidFill>
                  <a:schemeClr val="accent6">
                    <a:lumMod val="75000"/>
                  </a:schemeClr>
                </a:solidFill>
                <a:effectLst>
                  <a:outerShdw blurRad="38100" dist="38100" dir="2700000" algn="tl">
                    <a:srgbClr val="000000">
                      <a:alpha val="43137"/>
                    </a:srgbClr>
                  </a:outerShdw>
                </a:effectLst>
              </a:rPr>
              <a:t>Financed</a:t>
            </a:r>
            <a:r>
              <a:rPr lang="it-IT" sz="1400" dirty="0" smtClean="0">
                <a:solidFill>
                  <a:schemeClr val="accent6">
                    <a:lumMod val="75000"/>
                  </a:schemeClr>
                </a:solidFill>
                <a:effectLst>
                  <a:outerShdw blurRad="38100" dist="38100" dir="2700000" algn="tl">
                    <a:srgbClr val="000000">
                      <a:alpha val="43137"/>
                    </a:srgbClr>
                  </a:outerShdw>
                </a:effectLst>
              </a:rPr>
              <a:t> &amp;</a:t>
            </a:r>
          </a:p>
          <a:p>
            <a:pPr algn="ctr"/>
            <a:r>
              <a:rPr lang="it-IT" sz="1400" dirty="0" smtClean="0">
                <a:solidFill>
                  <a:schemeClr val="accent6">
                    <a:lumMod val="75000"/>
                  </a:schemeClr>
                </a:solidFill>
                <a:effectLst>
                  <a:outerShdw blurRad="38100" dist="38100" dir="2700000" algn="tl">
                    <a:srgbClr val="000000">
                      <a:alpha val="43137"/>
                    </a:srgbClr>
                  </a:outerShdw>
                </a:effectLst>
              </a:rPr>
              <a:t>Under construction </a:t>
            </a:r>
            <a:endParaRPr lang="it-IT" sz="1400" dirty="0">
              <a:solidFill>
                <a:schemeClr val="accent6">
                  <a:lumMod val="75000"/>
                </a:schemeClr>
              </a:solidFill>
              <a:effectLst>
                <a:outerShdw blurRad="38100" dist="38100" dir="2700000" algn="tl">
                  <a:srgbClr val="000000">
                    <a:alpha val="43137"/>
                  </a:srgbClr>
                </a:outerShdw>
              </a:effectLst>
            </a:endParaRPr>
          </a:p>
        </p:txBody>
      </p:sp>
      <p:sp>
        <p:nvSpPr>
          <p:cNvPr id="34" name="TextBox 33"/>
          <p:cNvSpPr txBox="1"/>
          <p:nvPr/>
        </p:nvSpPr>
        <p:spPr>
          <a:xfrm>
            <a:off x="7660189" y="4116338"/>
            <a:ext cx="872675" cy="369332"/>
          </a:xfrm>
          <a:prstGeom prst="rect">
            <a:avLst/>
          </a:prstGeom>
          <a:noFill/>
        </p:spPr>
        <p:txBody>
          <a:bodyPr wrap="none" rtlCol="0">
            <a:spAutoFit/>
          </a:bodyPr>
          <a:lstStyle/>
          <a:p>
            <a:r>
              <a:rPr lang="it-IT" sz="1400" dirty="0" smtClean="0">
                <a:solidFill>
                  <a:schemeClr val="accent6">
                    <a:lumMod val="75000"/>
                  </a:schemeClr>
                </a:solidFill>
                <a:effectLst>
                  <a:outerShdw blurRad="38100" dist="38100" dir="2700000" algn="tl">
                    <a:srgbClr val="000000">
                      <a:alpha val="43137"/>
                    </a:srgbClr>
                  </a:outerShdw>
                </a:effectLst>
              </a:rPr>
              <a:t>Proposal</a:t>
            </a:r>
            <a:r>
              <a:rPr lang="it-IT" dirty="0" smtClean="0">
                <a:solidFill>
                  <a:schemeClr val="accent6">
                    <a:lumMod val="75000"/>
                  </a:schemeClr>
                </a:solidFill>
                <a:effectLst>
                  <a:outerShdw blurRad="38100" dist="38100" dir="2700000" algn="tl">
                    <a:srgbClr val="000000">
                      <a:alpha val="43137"/>
                    </a:srgbClr>
                  </a:outerShdw>
                </a:effectLst>
              </a:rPr>
              <a:t> </a:t>
            </a:r>
            <a:endParaRPr lang="it-IT" dirty="0">
              <a:solidFill>
                <a:schemeClr val="accent6">
                  <a:lumMod val="75000"/>
                </a:schemeClr>
              </a:solidFill>
              <a:effectLst>
                <a:outerShdw blurRad="38100" dist="38100" dir="2700000" algn="tl">
                  <a:srgbClr val="000000">
                    <a:alpha val="43137"/>
                  </a:srgbClr>
                </a:outerShdw>
              </a:effectLst>
            </a:endParaRPr>
          </a:p>
        </p:txBody>
      </p:sp>
      <p:sp>
        <p:nvSpPr>
          <p:cNvPr id="35" name="TextBox 15"/>
          <p:cNvSpPr txBox="1"/>
          <p:nvPr/>
        </p:nvSpPr>
        <p:spPr>
          <a:xfrm>
            <a:off x="1437183" y="1281239"/>
            <a:ext cx="1285545" cy="338554"/>
          </a:xfrm>
          <a:prstGeom prst="rect">
            <a:avLst/>
          </a:prstGeom>
          <a:noFill/>
        </p:spPr>
        <p:txBody>
          <a:bodyPr wrap="none" rtlCol="0">
            <a:spAutoFit/>
          </a:bodyPr>
          <a:lstStyle/>
          <a:p>
            <a:r>
              <a:rPr lang="it-IT" sz="1600" b="1" dirty="0" smtClean="0"/>
              <a:t>SPES-DRIVER</a:t>
            </a:r>
            <a:endParaRPr lang="en-US" sz="1600" b="1" dirty="0"/>
          </a:p>
        </p:txBody>
      </p:sp>
      <p:sp>
        <p:nvSpPr>
          <p:cNvPr id="36" name="TextBox 32"/>
          <p:cNvSpPr txBox="1"/>
          <p:nvPr/>
        </p:nvSpPr>
        <p:spPr>
          <a:xfrm>
            <a:off x="1354596" y="2791894"/>
            <a:ext cx="1258678" cy="307777"/>
          </a:xfrm>
          <a:prstGeom prst="rect">
            <a:avLst/>
          </a:prstGeom>
          <a:noFill/>
          <a:ln>
            <a:noFill/>
          </a:ln>
        </p:spPr>
        <p:txBody>
          <a:bodyPr wrap="none" rtlCol="0">
            <a:spAutoFit/>
          </a:bodyPr>
          <a:lstStyle/>
          <a:p>
            <a:pPr algn="ctr"/>
            <a:r>
              <a:rPr lang="it-IT" sz="1400" dirty="0" err="1" smtClean="0">
                <a:solidFill>
                  <a:schemeClr val="bg1"/>
                </a:solidFill>
                <a:effectLst>
                  <a:outerShdw blurRad="38100" dist="38100" dir="2700000" algn="tl">
                    <a:srgbClr val="000000">
                      <a:alpha val="43137"/>
                    </a:srgbClr>
                  </a:outerShdw>
                </a:effectLst>
              </a:rPr>
              <a:t>Commissioned</a:t>
            </a:r>
            <a:endParaRPr lang="it-IT" sz="1400" dirty="0">
              <a:solidFill>
                <a:schemeClr val="bg1"/>
              </a:solidFill>
              <a:effectLst>
                <a:outerShdw blurRad="38100" dist="38100" dir="2700000" algn="tl">
                  <a:srgbClr val="000000">
                    <a:alpha val="43137"/>
                  </a:srgbClr>
                </a:outerShdw>
              </a:effectLst>
            </a:endParaRPr>
          </a:p>
        </p:txBody>
      </p:sp>
      <p:sp>
        <p:nvSpPr>
          <p:cNvPr id="37" name="CasellaDiTesto 36"/>
          <p:cNvSpPr txBox="1"/>
          <p:nvPr/>
        </p:nvSpPr>
        <p:spPr>
          <a:xfrm>
            <a:off x="5450862" y="3895772"/>
            <a:ext cx="2176430" cy="369332"/>
          </a:xfrm>
          <a:prstGeom prst="rect">
            <a:avLst/>
          </a:prstGeom>
          <a:solidFill>
            <a:schemeClr val="bg1"/>
          </a:solidFill>
        </p:spPr>
        <p:txBody>
          <a:bodyPr wrap="none" rtlCol="0">
            <a:spAutoFit/>
          </a:bodyPr>
          <a:lstStyle/>
          <a:p>
            <a:r>
              <a:rPr lang="it-IT" b="1" dirty="0" smtClean="0"/>
              <a:t>SPES </a:t>
            </a:r>
            <a:r>
              <a:rPr lang="it-IT" b="1" dirty="0" err="1"/>
              <a:t>N</a:t>
            </a:r>
            <a:r>
              <a:rPr lang="it-IT" b="1" dirty="0" err="1" smtClean="0"/>
              <a:t>eutron</a:t>
            </a:r>
            <a:r>
              <a:rPr lang="it-IT" b="1" dirty="0" smtClean="0"/>
              <a:t> </a:t>
            </a:r>
            <a:r>
              <a:rPr lang="it-IT" b="1" dirty="0" err="1" smtClean="0"/>
              <a:t>facility</a:t>
            </a:r>
            <a:endParaRPr lang="it-IT" b="1" dirty="0"/>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Aldo Zenoni, Brescia University, Crete 2017</a:t>
            </a:r>
            <a:endParaRPr lang="it-IT" dirty="0"/>
          </a:p>
        </p:txBody>
      </p:sp>
      <p:sp>
        <p:nvSpPr>
          <p:cNvPr id="3" name="Segnaposto numero diapositiva 2"/>
          <p:cNvSpPr>
            <a:spLocks noGrp="1"/>
          </p:cNvSpPr>
          <p:nvPr>
            <p:ph type="sldNum" sz="quarter" idx="12"/>
          </p:nvPr>
        </p:nvSpPr>
        <p:spPr/>
        <p:txBody>
          <a:bodyPr/>
          <a:lstStyle/>
          <a:p>
            <a:fld id="{3C7A372C-CFDE-4616-A2F3-96F303C2222E}" type="slidenum">
              <a:rPr lang="it-IT" smtClean="0"/>
              <a:pPr/>
              <a:t>20</a:t>
            </a:fld>
            <a:endParaRPr lang="it-IT"/>
          </a:p>
        </p:txBody>
      </p:sp>
      <p:pic>
        <p:nvPicPr>
          <p:cNvPr id="4" name="Picture 11" descr="logoinfn-piccolo"/>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80963" y="53975"/>
            <a:ext cx="657225" cy="609600"/>
          </a:xfrm>
          <a:prstGeom prst="rect">
            <a:avLst/>
          </a:prstGeom>
          <a:noFill/>
          <a:ln w="9525">
            <a:noFill/>
            <a:miter lim="800000"/>
            <a:headEnd/>
            <a:tailEnd/>
          </a:ln>
        </p:spPr>
      </p:pic>
      <p:pic>
        <p:nvPicPr>
          <p:cNvPr id="5" name="Picture 6" descr="logoSPES2008_medium"/>
          <p:cNvPicPr>
            <a:picLocks noChangeAspect="1" noChangeArrowheads="1"/>
          </p:cNvPicPr>
          <p:nvPr/>
        </p:nvPicPr>
        <p:blipFill>
          <a:blip r:embed="rId4" cstate="email">
            <a:clrChange>
              <a:clrFrom>
                <a:srgbClr val="FEFEFE"/>
              </a:clrFrom>
              <a:clrTo>
                <a:srgbClr val="FEFEFE">
                  <a:alpha val="0"/>
                </a:srgbClr>
              </a:clrTo>
            </a:clrChange>
            <a:extLst>
              <a:ext uri="{28A0092B-C50C-407E-A947-70E740481C1C}">
                <a14:useLocalDpi xmlns="" xmlns:a14="http://schemas.microsoft.com/office/drawing/2010/main"/>
              </a:ext>
            </a:extLst>
          </a:blip>
          <a:srcRect/>
          <a:stretch>
            <a:fillRect/>
          </a:stretch>
        </p:blipFill>
        <p:spPr bwMode="auto">
          <a:xfrm>
            <a:off x="7200900" y="57150"/>
            <a:ext cx="1890713" cy="603250"/>
          </a:xfrm>
          <a:prstGeom prst="rect">
            <a:avLst/>
          </a:prstGeom>
          <a:noFill/>
          <a:ln w="9525">
            <a:noFill/>
            <a:miter lim="800000"/>
            <a:headEnd/>
            <a:tailEnd/>
          </a:ln>
        </p:spPr>
      </p:pic>
      <p:sp>
        <p:nvSpPr>
          <p:cNvPr id="6" name="CasellaDiTesto 5"/>
          <p:cNvSpPr txBox="1"/>
          <p:nvPr/>
        </p:nvSpPr>
        <p:spPr>
          <a:xfrm>
            <a:off x="1187624" y="457508"/>
            <a:ext cx="6264696"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dirty="0" smtClean="0">
                <a:solidFill>
                  <a:srgbClr val="0070C0"/>
                </a:solidFill>
              </a:rPr>
              <a:t>Selected greases to be tested</a:t>
            </a:r>
            <a:endParaRPr lang="en-US" sz="2800" dirty="0">
              <a:solidFill>
                <a:srgbClr val="0070C0"/>
              </a:solidFill>
            </a:endParaRPr>
          </a:p>
        </p:txBody>
      </p:sp>
      <p:graphicFrame>
        <p:nvGraphicFramePr>
          <p:cNvPr id="7" name="Tabella 6"/>
          <p:cNvGraphicFramePr>
            <a:graphicFrameLocks noGrp="1"/>
          </p:cNvGraphicFramePr>
          <p:nvPr/>
        </p:nvGraphicFramePr>
        <p:xfrm>
          <a:off x="323526" y="1556792"/>
          <a:ext cx="8496948" cy="3479800"/>
        </p:xfrm>
        <a:graphic>
          <a:graphicData uri="http://schemas.openxmlformats.org/drawingml/2006/table">
            <a:tbl>
              <a:tblPr firstRow="1" bandRow="1">
                <a:tableStyleId>{5C22544A-7EE6-4342-B048-85BDC9FD1C3A}</a:tableStyleId>
              </a:tblPr>
              <a:tblGrid>
                <a:gridCol w="1584178"/>
                <a:gridCol w="1368152"/>
                <a:gridCol w="1296144"/>
                <a:gridCol w="1416158"/>
                <a:gridCol w="1416158"/>
                <a:gridCol w="1416158"/>
              </a:tblGrid>
              <a:tr h="370840">
                <a:tc>
                  <a:txBody>
                    <a:bodyPr/>
                    <a:lstStyle/>
                    <a:p>
                      <a:pPr algn="l"/>
                      <a:r>
                        <a:rPr lang="en-US" sz="1400" dirty="0" smtClean="0"/>
                        <a:t>Product/Class</a:t>
                      </a:r>
                      <a:endParaRPr lang="en-US" sz="1400" dirty="0"/>
                    </a:p>
                  </a:txBody>
                  <a:tcPr anchor="ctr"/>
                </a:tc>
                <a:tc>
                  <a:txBody>
                    <a:bodyPr/>
                    <a:lstStyle/>
                    <a:p>
                      <a:pPr algn="l"/>
                      <a:r>
                        <a:rPr lang="en-US" sz="1400" dirty="0" smtClean="0"/>
                        <a:t>Producer</a:t>
                      </a:r>
                      <a:endParaRPr lang="en-US" sz="1400" dirty="0"/>
                    </a:p>
                  </a:txBody>
                  <a:tcPr anchor="ctr"/>
                </a:tc>
                <a:tc>
                  <a:txBody>
                    <a:bodyPr/>
                    <a:lstStyle/>
                    <a:p>
                      <a:pPr algn="l"/>
                      <a:r>
                        <a:rPr lang="en-US" sz="1400" dirty="0" smtClean="0"/>
                        <a:t>Base Polymer + Thickener</a:t>
                      </a:r>
                      <a:endParaRPr lang="en-US" sz="1400" dirty="0"/>
                    </a:p>
                  </a:txBody>
                  <a:tcPr anchor="ctr"/>
                </a:tc>
                <a:tc>
                  <a:txBody>
                    <a:bodyPr/>
                    <a:lstStyle/>
                    <a:p>
                      <a:pPr algn="l"/>
                      <a:r>
                        <a:rPr lang="en-US" sz="1400" dirty="0" smtClean="0"/>
                        <a:t>Consistency/</a:t>
                      </a:r>
                    </a:p>
                    <a:p>
                      <a:pPr algn="l"/>
                      <a:r>
                        <a:rPr lang="en-US" sz="1400" dirty="0" smtClean="0"/>
                        <a:t>Viscosity (</a:t>
                      </a:r>
                      <a:r>
                        <a:rPr lang="en-US" sz="1400" dirty="0" err="1" smtClean="0"/>
                        <a:t>cSt</a:t>
                      </a:r>
                      <a:r>
                        <a:rPr lang="en-US" sz="1400" dirty="0" smtClean="0"/>
                        <a:t>)</a:t>
                      </a:r>
                      <a:endParaRPr lang="en-US" sz="1400" dirty="0"/>
                    </a:p>
                  </a:txBody>
                  <a:tcPr anchor="ctr"/>
                </a:tc>
                <a:tc>
                  <a:txBody>
                    <a:bodyPr/>
                    <a:lstStyle/>
                    <a:p>
                      <a:pPr algn="l"/>
                      <a:r>
                        <a:rPr lang="en-US" sz="1400" dirty="0" smtClean="0"/>
                        <a:t>Radiation</a:t>
                      </a:r>
                      <a:r>
                        <a:rPr lang="en-US" sz="1400" baseline="0" dirty="0" smtClean="0"/>
                        <a:t> Hardness</a:t>
                      </a:r>
                      <a:endParaRPr lang="en-US" sz="1400" dirty="0"/>
                    </a:p>
                  </a:txBody>
                  <a:tcPr anchor="ctr"/>
                </a:tc>
                <a:tc>
                  <a:txBody>
                    <a:bodyPr/>
                    <a:lstStyle/>
                    <a:p>
                      <a:pPr algn="l"/>
                      <a:r>
                        <a:rPr lang="en-US" sz="1400" dirty="0" smtClean="0"/>
                        <a:t>Quality</a:t>
                      </a:r>
                      <a:endParaRPr lang="en-US" sz="1400" dirty="0"/>
                    </a:p>
                  </a:txBody>
                  <a:tcPr anchor="ctr"/>
                </a:tc>
              </a:tr>
              <a:tr h="370840">
                <a:tc>
                  <a:txBody>
                    <a:bodyPr/>
                    <a:lstStyle/>
                    <a:p>
                      <a:pPr algn="l"/>
                      <a:r>
                        <a:rPr lang="en-US" sz="1400" dirty="0" smtClean="0"/>
                        <a:t>Grizzly</a:t>
                      </a:r>
                      <a:r>
                        <a:rPr lang="en-US" sz="1400" baseline="0" dirty="0" smtClean="0"/>
                        <a:t> Grease n.1 (grease)</a:t>
                      </a:r>
                      <a:endParaRPr lang="en-US" sz="1400" dirty="0"/>
                    </a:p>
                  </a:txBody>
                  <a:tcPr anchor="ctr"/>
                </a:tc>
                <a:tc>
                  <a:txBody>
                    <a:bodyPr/>
                    <a:lstStyle/>
                    <a:p>
                      <a:pPr algn="l"/>
                      <a:r>
                        <a:rPr lang="en-US" sz="1400" dirty="0" err="1" smtClean="0"/>
                        <a:t>Lubcon</a:t>
                      </a:r>
                      <a:r>
                        <a:rPr lang="en-US" sz="1400" dirty="0" smtClean="0"/>
                        <a:t> (DE)</a:t>
                      </a:r>
                      <a:endParaRPr lang="en-US" sz="1400" dirty="0"/>
                    </a:p>
                  </a:txBody>
                  <a:tcPr anchor="ctr"/>
                </a:tc>
                <a:tc>
                  <a:txBody>
                    <a:bodyPr/>
                    <a:lstStyle/>
                    <a:p>
                      <a:pPr algn="l"/>
                      <a:r>
                        <a:rPr lang="en-US" sz="1400" dirty="0" smtClean="0"/>
                        <a:t>Mineral + Li/Ca</a:t>
                      </a:r>
                      <a:endParaRPr lang="en-US" sz="1400" dirty="0"/>
                    </a:p>
                  </a:txBody>
                  <a:tcPr anchor="ctr"/>
                </a:tc>
                <a:tc>
                  <a:txBody>
                    <a:bodyPr/>
                    <a:lstStyle/>
                    <a:p>
                      <a:pPr algn="l"/>
                      <a:r>
                        <a:rPr lang="en-US" sz="1400" dirty="0" smtClean="0"/>
                        <a:t>NLGI</a:t>
                      </a:r>
                      <a:r>
                        <a:rPr lang="en-US" sz="1400" baseline="0" dirty="0" smtClean="0"/>
                        <a:t> 0</a:t>
                      </a:r>
                      <a:endParaRPr lang="en-US" sz="1400" dirty="0"/>
                    </a:p>
                  </a:txBody>
                  <a:tcPr anchor="ctr"/>
                </a:tc>
                <a:tc>
                  <a:txBody>
                    <a:bodyPr/>
                    <a:lstStyle/>
                    <a:p>
                      <a:pPr algn="l"/>
                      <a:r>
                        <a:rPr lang="en-US" sz="1400" dirty="0" smtClean="0"/>
                        <a:t>1.0 </a:t>
                      </a:r>
                      <a:r>
                        <a:rPr lang="en-US" sz="1400" dirty="0" err="1" smtClean="0"/>
                        <a:t>MGy</a:t>
                      </a:r>
                      <a:r>
                        <a:rPr lang="en-US" sz="1400" dirty="0" smtClean="0"/>
                        <a:t>,</a:t>
                      </a:r>
                      <a:r>
                        <a:rPr lang="en-US" sz="1400" baseline="0" dirty="0" smtClean="0"/>
                        <a:t> gamma</a:t>
                      </a:r>
                      <a:endParaRPr lang="en-US" sz="1400" dirty="0"/>
                    </a:p>
                  </a:txBody>
                  <a:tcPr anchor="ctr"/>
                </a:tc>
                <a:tc>
                  <a:txBody>
                    <a:bodyPr/>
                    <a:lstStyle/>
                    <a:p>
                      <a:pPr algn="l"/>
                      <a:r>
                        <a:rPr lang="en-US" sz="1400" dirty="0" smtClean="0">
                          <a:solidFill>
                            <a:srgbClr val="C00000"/>
                          </a:solidFill>
                        </a:rPr>
                        <a:t>Used at</a:t>
                      </a:r>
                      <a:r>
                        <a:rPr lang="en-US" sz="1400" baseline="0" dirty="0" smtClean="0">
                          <a:solidFill>
                            <a:srgbClr val="C00000"/>
                          </a:solidFill>
                        </a:rPr>
                        <a:t> CERN</a:t>
                      </a:r>
                      <a:endParaRPr lang="en-US" sz="1400" dirty="0">
                        <a:solidFill>
                          <a:srgbClr val="C00000"/>
                        </a:solidFill>
                      </a:endParaRPr>
                    </a:p>
                  </a:txBody>
                  <a:tcPr anchor="ctr"/>
                </a:tc>
              </a:tr>
              <a:tr h="370840">
                <a:tc>
                  <a:txBody>
                    <a:bodyPr/>
                    <a:lstStyle/>
                    <a:p>
                      <a:pPr algn="l"/>
                      <a:r>
                        <a:rPr lang="en-US" sz="1400" dirty="0" err="1" smtClean="0"/>
                        <a:t>Petamo</a:t>
                      </a:r>
                      <a:r>
                        <a:rPr lang="en-US" sz="1400" dirty="0" smtClean="0"/>
                        <a:t> GHY 133N (grease)</a:t>
                      </a:r>
                      <a:endParaRPr lang="en-US" sz="1400" dirty="0"/>
                    </a:p>
                  </a:txBody>
                  <a:tcPr anchor="ctr"/>
                </a:tc>
                <a:tc>
                  <a:txBody>
                    <a:bodyPr/>
                    <a:lstStyle/>
                    <a:p>
                      <a:pPr algn="l"/>
                      <a:r>
                        <a:rPr lang="en-US" sz="1400" dirty="0" err="1" smtClean="0"/>
                        <a:t>Kluber</a:t>
                      </a:r>
                      <a:r>
                        <a:rPr lang="en-US" sz="1400" dirty="0" smtClean="0"/>
                        <a:t> (DE)</a:t>
                      </a:r>
                      <a:endParaRPr lang="en-US" sz="1400" dirty="0"/>
                    </a:p>
                  </a:txBody>
                  <a:tcPr anchor="ctr"/>
                </a:tc>
                <a:tc>
                  <a:txBody>
                    <a:bodyPr/>
                    <a:lstStyle/>
                    <a:p>
                      <a:pPr algn="l"/>
                      <a:r>
                        <a:rPr lang="en-US" sz="1400" dirty="0" smtClean="0"/>
                        <a:t>Ester oil</a:t>
                      </a:r>
                      <a:r>
                        <a:rPr lang="en-US" sz="1400" baseline="0" dirty="0" smtClean="0"/>
                        <a:t> + </a:t>
                      </a:r>
                      <a:r>
                        <a:rPr lang="en-US" sz="1400" baseline="0" dirty="0" err="1" smtClean="0"/>
                        <a:t>polyurea</a:t>
                      </a:r>
                      <a:endParaRPr lang="en-US" sz="1400" dirty="0"/>
                    </a:p>
                  </a:txBody>
                  <a:tcPr anchor="ctr"/>
                </a:tc>
                <a:tc>
                  <a:txBody>
                    <a:bodyPr/>
                    <a:lstStyle/>
                    <a:p>
                      <a:pPr algn="l"/>
                      <a:r>
                        <a:rPr lang="en-US" sz="1400" dirty="0" smtClean="0"/>
                        <a:t>NLGI 2</a:t>
                      </a:r>
                      <a:endParaRPr lang="en-US" sz="1400" dirty="0"/>
                    </a:p>
                  </a:txBody>
                  <a:tcPr anchor="ctr"/>
                </a:tc>
                <a:tc>
                  <a:txBody>
                    <a:bodyPr/>
                    <a:lstStyle/>
                    <a:p>
                      <a:pPr algn="l"/>
                      <a:r>
                        <a:rPr lang="en-US" sz="1400" dirty="0" smtClean="0"/>
                        <a:t>Not declared</a:t>
                      </a:r>
                      <a:endParaRPr lang="en-US" sz="1400" dirty="0"/>
                    </a:p>
                  </a:txBody>
                  <a:tcPr anchor="ctr"/>
                </a:tc>
                <a:tc>
                  <a:txBody>
                    <a:bodyPr/>
                    <a:lstStyle/>
                    <a:p>
                      <a:pPr algn="l"/>
                      <a:r>
                        <a:rPr lang="en-US" sz="1400" dirty="0" smtClean="0"/>
                        <a:t>Standard</a:t>
                      </a:r>
                      <a:r>
                        <a:rPr lang="en-US" sz="1400" baseline="0" dirty="0" smtClean="0"/>
                        <a:t> SPES product</a:t>
                      </a:r>
                      <a:endParaRPr lang="en-US" sz="1400" dirty="0"/>
                    </a:p>
                  </a:txBody>
                  <a:tcPr anchor="ctr"/>
                </a:tc>
              </a:tr>
              <a:tr h="370840">
                <a:tc>
                  <a:txBody>
                    <a:bodyPr/>
                    <a:lstStyle/>
                    <a:p>
                      <a:pPr algn="l"/>
                      <a:r>
                        <a:rPr lang="en-US" sz="1400" dirty="0" err="1" smtClean="0"/>
                        <a:t>Krytox</a:t>
                      </a:r>
                      <a:r>
                        <a:rPr lang="en-US" sz="1400" baseline="30000" dirty="0" err="1" smtClean="0"/>
                        <a:t>TM</a:t>
                      </a:r>
                      <a:r>
                        <a:rPr lang="en-US" sz="1400" baseline="0" dirty="0" smtClean="0"/>
                        <a:t> 240 AC (grease)</a:t>
                      </a:r>
                      <a:endParaRPr lang="en-US" sz="1400" dirty="0"/>
                    </a:p>
                  </a:txBody>
                  <a:tcPr anchor="ctr"/>
                </a:tc>
                <a:tc>
                  <a:txBody>
                    <a:bodyPr/>
                    <a:lstStyle/>
                    <a:p>
                      <a:pPr algn="l"/>
                      <a:r>
                        <a:rPr lang="en-US" sz="1400" dirty="0" err="1" smtClean="0"/>
                        <a:t>Dupont-Chemours</a:t>
                      </a:r>
                      <a:r>
                        <a:rPr lang="en-US" sz="1400" baseline="0" dirty="0" smtClean="0"/>
                        <a:t> (USA)</a:t>
                      </a:r>
                      <a:endParaRPr lang="en-US" sz="1400" dirty="0"/>
                    </a:p>
                  </a:txBody>
                  <a:tcPr anchor="ctr"/>
                </a:tc>
                <a:tc>
                  <a:txBody>
                    <a:bodyPr/>
                    <a:lstStyle/>
                    <a:p>
                      <a:pPr algn="l"/>
                      <a:r>
                        <a:rPr lang="en-US" sz="1400" dirty="0" smtClean="0"/>
                        <a:t>PFPE + PTFE,</a:t>
                      </a:r>
                      <a:r>
                        <a:rPr lang="en-US" sz="1400" baseline="0" dirty="0" smtClean="0"/>
                        <a:t> </a:t>
                      </a:r>
                    </a:p>
                    <a:p>
                      <a:pPr algn="l"/>
                      <a:r>
                        <a:rPr lang="en-US" sz="1400" baseline="0" dirty="0" smtClean="0"/>
                        <a:t>H free</a:t>
                      </a:r>
                      <a:endParaRPr lang="en-US" sz="1400" dirty="0"/>
                    </a:p>
                  </a:txBody>
                  <a:tcPr anchor="ctr"/>
                </a:tc>
                <a:tc>
                  <a:txBody>
                    <a:bodyPr/>
                    <a:lstStyle/>
                    <a:p>
                      <a:pPr algn="l"/>
                      <a:r>
                        <a:rPr lang="en-US" sz="1400" dirty="0" smtClean="0"/>
                        <a:t>NLGI 2</a:t>
                      </a:r>
                      <a:endParaRPr lang="en-US" sz="1400" dirty="0"/>
                    </a:p>
                  </a:txBody>
                  <a:tcPr anchor="ctr"/>
                </a:tc>
                <a:tc>
                  <a:txBody>
                    <a:bodyPr/>
                    <a:lstStyle/>
                    <a:p>
                      <a:pPr algn="l"/>
                      <a:r>
                        <a:rPr lang="en-US" sz="1400" dirty="0" smtClean="0"/>
                        <a:t>1.0</a:t>
                      </a:r>
                      <a:r>
                        <a:rPr lang="en-US" sz="1400" baseline="0" dirty="0" smtClean="0"/>
                        <a:t> </a:t>
                      </a:r>
                      <a:r>
                        <a:rPr lang="en-US" sz="1400" baseline="0" dirty="0" err="1" smtClean="0"/>
                        <a:t>MGy</a:t>
                      </a:r>
                      <a:r>
                        <a:rPr lang="en-US" sz="1400" baseline="0" dirty="0" smtClean="0"/>
                        <a:t>, reactor mixed field</a:t>
                      </a:r>
                      <a:endParaRPr lang="en-US" sz="1400" dirty="0"/>
                    </a:p>
                  </a:txBody>
                  <a:tcPr anchor="ctr"/>
                </a:tc>
                <a:tc>
                  <a:txBody>
                    <a:bodyPr/>
                    <a:lstStyle/>
                    <a:p>
                      <a:pPr algn="l"/>
                      <a:r>
                        <a:rPr lang="en-US" sz="1400" dirty="0" smtClean="0">
                          <a:solidFill>
                            <a:srgbClr val="C00000"/>
                          </a:solidFill>
                        </a:rPr>
                        <a:t>Fluorinated Hydrogen free</a:t>
                      </a:r>
                      <a:endParaRPr lang="en-US" sz="1400" dirty="0">
                        <a:solidFill>
                          <a:srgbClr val="C00000"/>
                        </a:solidFill>
                      </a:endParaRPr>
                    </a:p>
                  </a:txBody>
                  <a:tcPr anchor="ctr"/>
                </a:tc>
              </a:tr>
              <a:tr h="370840">
                <a:tc>
                  <a:txBody>
                    <a:bodyPr/>
                    <a:lstStyle/>
                    <a:p>
                      <a:pPr algn="l"/>
                      <a:r>
                        <a:rPr lang="en-US" sz="1400" dirty="0" smtClean="0"/>
                        <a:t>RG-42R-1 (grease)</a:t>
                      </a:r>
                      <a:endParaRPr lang="en-US" sz="1400" dirty="0"/>
                    </a:p>
                  </a:txBody>
                  <a:tcPr anchor="ctr"/>
                </a:tc>
                <a:tc>
                  <a:txBody>
                    <a:bodyPr/>
                    <a:lstStyle/>
                    <a:p>
                      <a:pPr algn="l"/>
                      <a:r>
                        <a:rPr lang="en-US" sz="1400" dirty="0" smtClean="0"/>
                        <a:t>MORESCO (JP)</a:t>
                      </a:r>
                      <a:endParaRPr lang="en-US" sz="1400" dirty="0"/>
                    </a:p>
                  </a:txBody>
                  <a:tcPr anchor="ctr"/>
                </a:tc>
                <a:tc>
                  <a:txBody>
                    <a:bodyPr/>
                    <a:lstStyle/>
                    <a:p>
                      <a:pPr algn="l"/>
                      <a:r>
                        <a:rPr lang="en-US" sz="1400" dirty="0" smtClean="0"/>
                        <a:t>PPE</a:t>
                      </a:r>
                      <a:r>
                        <a:rPr lang="en-US" sz="1400" baseline="0" dirty="0" smtClean="0"/>
                        <a:t> + Inorganic</a:t>
                      </a:r>
                      <a:endParaRPr lang="en-US" sz="1400" dirty="0"/>
                    </a:p>
                  </a:txBody>
                  <a:tcPr anchor="ctr"/>
                </a:tc>
                <a:tc>
                  <a:txBody>
                    <a:bodyPr/>
                    <a:lstStyle/>
                    <a:p>
                      <a:pPr algn="l"/>
                      <a:r>
                        <a:rPr lang="en-US" sz="1400" dirty="0" smtClean="0"/>
                        <a:t>NLGI 1</a:t>
                      </a:r>
                      <a:endParaRPr lang="en-US" sz="1400" dirty="0"/>
                    </a:p>
                  </a:txBody>
                  <a:tcPr anchor="ctr"/>
                </a:tc>
                <a:tc>
                  <a:txBody>
                    <a:bodyPr/>
                    <a:lstStyle/>
                    <a:p>
                      <a:pPr algn="l"/>
                      <a:r>
                        <a:rPr lang="en-US" sz="1400" dirty="0" smtClean="0"/>
                        <a:t>15 </a:t>
                      </a:r>
                      <a:r>
                        <a:rPr lang="en-US" sz="1400" dirty="0" err="1" smtClean="0"/>
                        <a:t>MGy</a:t>
                      </a:r>
                      <a:r>
                        <a:rPr lang="en-US" sz="1400" baseline="0" dirty="0" smtClean="0"/>
                        <a:t>, gamma</a:t>
                      </a:r>
                      <a:endParaRPr lang="en-US" sz="1400" dirty="0"/>
                    </a:p>
                  </a:txBody>
                  <a:tcPr anchor="ctr"/>
                </a:tc>
                <a:tc>
                  <a:txBody>
                    <a:bodyPr/>
                    <a:lstStyle/>
                    <a:p>
                      <a:pPr algn="l"/>
                      <a:r>
                        <a:rPr lang="en-US" sz="1400" dirty="0" smtClean="0">
                          <a:solidFill>
                            <a:srgbClr val="C00000"/>
                          </a:solidFill>
                        </a:rPr>
                        <a:t>High radiation hardness</a:t>
                      </a:r>
                      <a:endParaRPr lang="en-US" sz="1400" dirty="0">
                        <a:solidFill>
                          <a:srgbClr val="C00000"/>
                        </a:solidFill>
                      </a:endParaRPr>
                    </a:p>
                  </a:txBody>
                  <a:tcPr anchor="ctr"/>
                </a:tc>
              </a:tr>
              <a:tr h="370840">
                <a:tc>
                  <a:txBody>
                    <a:bodyPr/>
                    <a:lstStyle/>
                    <a:p>
                      <a:pPr algn="l"/>
                      <a:r>
                        <a:rPr lang="en-US" sz="1400" dirty="0" smtClean="0"/>
                        <a:t>RP-42R (base oil)</a:t>
                      </a:r>
                      <a:endParaRPr lang="en-US" sz="1400" dirty="0"/>
                    </a:p>
                  </a:txBody>
                  <a:tcPr anchor="ctr"/>
                </a:tc>
                <a:tc>
                  <a:txBody>
                    <a:bodyPr/>
                    <a:lstStyle/>
                    <a:p>
                      <a:pPr algn="l"/>
                      <a:r>
                        <a:rPr lang="en-US" sz="1400" dirty="0" smtClean="0"/>
                        <a:t>MORESCO</a:t>
                      </a:r>
                      <a:r>
                        <a:rPr lang="en-US" sz="1400" baseline="0" dirty="0" smtClean="0"/>
                        <a:t> (JP)</a:t>
                      </a:r>
                      <a:endParaRPr lang="en-US" sz="1400" dirty="0"/>
                    </a:p>
                  </a:txBody>
                  <a:tcPr anchor="ctr"/>
                </a:tc>
                <a:tc>
                  <a:txBody>
                    <a:bodyPr/>
                    <a:lstStyle/>
                    <a:p>
                      <a:pPr algn="l"/>
                      <a:r>
                        <a:rPr lang="en-US" sz="1400" dirty="0" smtClean="0"/>
                        <a:t>PPE</a:t>
                      </a:r>
                      <a:endParaRPr lang="en-US" sz="1400" dirty="0"/>
                    </a:p>
                  </a:txBody>
                  <a:tcPr anchor="ctr"/>
                </a:tc>
                <a:tc>
                  <a:txBody>
                    <a:bodyPr/>
                    <a:lstStyle/>
                    <a:p>
                      <a:pPr algn="l"/>
                      <a:r>
                        <a:rPr lang="en-US" sz="1400" dirty="0" smtClean="0"/>
                        <a:t>240 </a:t>
                      </a:r>
                      <a:r>
                        <a:rPr lang="en-US" sz="1400" baseline="0" dirty="0" err="1" smtClean="0"/>
                        <a:t>cSt</a:t>
                      </a:r>
                      <a:r>
                        <a:rPr lang="en-US" sz="1400" baseline="0" dirty="0" smtClean="0"/>
                        <a:t> at 40°C</a:t>
                      </a:r>
                      <a:endParaRPr lang="en-US" sz="14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15 </a:t>
                      </a:r>
                      <a:r>
                        <a:rPr lang="en-US" sz="1400" dirty="0" err="1" smtClean="0"/>
                        <a:t>MGy</a:t>
                      </a:r>
                      <a:r>
                        <a:rPr lang="en-US" sz="1400" baseline="0" dirty="0" smtClean="0"/>
                        <a:t>, gamma</a:t>
                      </a:r>
                      <a:endParaRPr lang="en-US" sz="1400" dirty="0" smtClean="0"/>
                    </a:p>
                  </a:txBody>
                  <a:tcPr anchor="ctr"/>
                </a:tc>
                <a:tc>
                  <a:txBody>
                    <a:bodyPr/>
                    <a:lstStyle/>
                    <a:p>
                      <a:pPr algn="l"/>
                      <a:r>
                        <a:rPr lang="en-US" sz="1400" dirty="0" smtClean="0">
                          <a:solidFill>
                            <a:srgbClr val="C00000"/>
                          </a:solidFill>
                        </a:rPr>
                        <a:t>base</a:t>
                      </a:r>
                      <a:r>
                        <a:rPr lang="en-US" sz="1400" baseline="0" dirty="0" smtClean="0">
                          <a:solidFill>
                            <a:srgbClr val="C00000"/>
                          </a:solidFill>
                        </a:rPr>
                        <a:t> oil</a:t>
                      </a:r>
                      <a:endParaRPr lang="en-US" sz="1400" dirty="0">
                        <a:solidFill>
                          <a:srgbClr val="C00000"/>
                        </a:solidFill>
                      </a:endParaRPr>
                    </a:p>
                  </a:txBody>
                  <a:tcPr anchor="ctr"/>
                </a:tc>
              </a:tr>
              <a:tr h="370840">
                <a:tc>
                  <a:txBody>
                    <a:bodyPr/>
                    <a:lstStyle/>
                    <a:p>
                      <a:pPr algn="l"/>
                      <a:r>
                        <a:rPr lang="en-US" sz="1400" dirty="0" err="1" smtClean="0"/>
                        <a:t>Apiezon</a:t>
                      </a:r>
                      <a:r>
                        <a:rPr lang="en-US" sz="1400" dirty="0" smtClean="0"/>
                        <a:t>-M</a:t>
                      </a:r>
                      <a:r>
                        <a:rPr lang="en-US" sz="1400" baseline="0" dirty="0" smtClean="0"/>
                        <a:t> (grease)</a:t>
                      </a:r>
                      <a:endParaRPr lang="en-US" sz="1400" dirty="0"/>
                    </a:p>
                  </a:txBody>
                  <a:tcPr anchor="ctr"/>
                </a:tc>
                <a:tc>
                  <a:txBody>
                    <a:bodyPr/>
                    <a:lstStyle/>
                    <a:p>
                      <a:pPr algn="l"/>
                      <a:r>
                        <a:rPr lang="en-US" sz="1400" dirty="0" smtClean="0"/>
                        <a:t>M&amp;I Materials</a:t>
                      </a:r>
                      <a:endParaRPr lang="en-US" sz="1400" dirty="0"/>
                    </a:p>
                  </a:txBody>
                  <a:tcPr anchor="ctr"/>
                </a:tc>
                <a:tc>
                  <a:txBody>
                    <a:bodyPr/>
                    <a:lstStyle/>
                    <a:p>
                      <a:pPr algn="l"/>
                      <a:r>
                        <a:rPr lang="en-US" sz="1400" dirty="0" smtClean="0"/>
                        <a:t>Hydrocarbon,</a:t>
                      </a:r>
                      <a:r>
                        <a:rPr lang="en-US" sz="1400" baseline="0" dirty="0" smtClean="0"/>
                        <a:t> halogen free</a:t>
                      </a:r>
                      <a:endParaRPr lang="en-US" sz="1400" dirty="0"/>
                    </a:p>
                  </a:txBody>
                  <a:tcPr anchor="ctr"/>
                </a:tc>
                <a:tc>
                  <a:txBody>
                    <a:bodyPr/>
                    <a:lstStyle/>
                    <a:p>
                      <a:pPr algn="l"/>
                      <a:r>
                        <a:rPr lang="en-US" sz="1400" dirty="0" smtClean="0"/>
                        <a:t>Molten grease 413 </a:t>
                      </a:r>
                      <a:r>
                        <a:rPr lang="en-US" sz="1400" dirty="0" err="1" smtClean="0"/>
                        <a:t>cSt</a:t>
                      </a:r>
                      <a:r>
                        <a:rPr lang="en-US" sz="1400" dirty="0" smtClean="0"/>
                        <a:t> at 50°C</a:t>
                      </a:r>
                      <a:endParaRPr lang="en-US" sz="1400" dirty="0"/>
                    </a:p>
                  </a:txBody>
                  <a:tcPr anchor="ctr"/>
                </a:tc>
                <a:tc>
                  <a:txBody>
                    <a:bodyPr/>
                    <a:lstStyle/>
                    <a:p>
                      <a:pPr algn="l"/>
                      <a:r>
                        <a:rPr lang="en-US" sz="1400" dirty="0" smtClean="0"/>
                        <a:t>1 </a:t>
                      </a:r>
                      <a:r>
                        <a:rPr lang="en-US" sz="1400" dirty="0" err="1" smtClean="0"/>
                        <a:t>MGy</a:t>
                      </a:r>
                      <a:r>
                        <a:rPr lang="en-US" sz="1400" baseline="0" dirty="0" smtClean="0"/>
                        <a:t>, electrons</a:t>
                      </a:r>
                      <a:endParaRPr lang="en-US" sz="1400" dirty="0"/>
                    </a:p>
                  </a:txBody>
                  <a:tcPr anchor="ctr"/>
                </a:tc>
                <a:tc>
                  <a:txBody>
                    <a:bodyPr/>
                    <a:lstStyle/>
                    <a:p>
                      <a:pPr algn="l"/>
                      <a:r>
                        <a:rPr lang="en-US" sz="1400" dirty="0" smtClean="0"/>
                        <a:t>Ultra high vacuum</a:t>
                      </a:r>
                      <a:endParaRPr lang="en-US" sz="1400" dirty="0"/>
                    </a:p>
                  </a:txBody>
                  <a:tcPr anchor="ctr"/>
                </a:tc>
              </a:tr>
            </a:tbl>
          </a:graphicData>
        </a:graphic>
      </p:graphicFrame>
      <p:sp>
        <p:nvSpPr>
          <p:cNvPr id="8" name="CasellaDiTesto 7"/>
          <p:cNvSpPr txBox="1"/>
          <p:nvPr/>
        </p:nvSpPr>
        <p:spPr>
          <a:xfrm>
            <a:off x="6533632" y="5661248"/>
            <a:ext cx="2160240" cy="584775"/>
          </a:xfrm>
          <a:prstGeom prst="rect">
            <a:avLst/>
          </a:prstGeom>
          <a:noFill/>
          <a:ln>
            <a:solidFill>
              <a:srgbClr val="C00000"/>
            </a:solidFill>
          </a:ln>
        </p:spPr>
        <p:txBody>
          <a:bodyPr wrap="square" rtlCol="0">
            <a:spAutoFit/>
          </a:bodyPr>
          <a:lstStyle/>
          <a:p>
            <a:pPr algn="ctr"/>
            <a:r>
              <a:rPr lang="en-US" sz="1600" dirty="0" smtClean="0">
                <a:solidFill>
                  <a:srgbClr val="0070C0"/>
                </a:solidFill>
                <a:cs typeface="Helvetica Light"/>
              </a:rPr>
              <a:t>No </a:t>
            </a:r>
            <a:r>
              <a:rPr lang="en-US" sz="1600" dirty="0" smtClean="0">
                <a:solidFill>
                  <a:srgbClr val="C00000"/>
                </a:solidFill>
                <a:cs typeface="Helvetica Light"/>
              </a:rPr>
              <a:t>H content </a:t>
            </a:r>
            <a:r>
              <a:rPr lang="en-US" sz="1600" dirty="0" smtClean="0">
                <a:solidFill>
                  <a:srgbClr val="0070C0"/>
                </a:solidFill>
                <a:cs typeface="Helvetica Light"/>
              </a:rPr>
              <a:t>, more </a:t>
            </a:r>
            <a:r>
              <a:rPr lang="en-US" sz="1600" dirty="0" smtClean="0">
                <a:solidFill>
                  <a:srgbClr val="C00000"/>
                </a:solidFill>
                <a:cs typeface="Helvetica Light"/>
              </a:rPr>
              <a:t>transparent</a:t>
            </a:r>
            <a:r>
              <a:rPr lang="en-US" sz="1600" dirty="0" smtClean="0">
                <a:solidFill>
                  <a:srgbClr val="0070C0"/>
                </a:solidFill>
                <a:cs typeface="Helvetica Light"/>
              </a:rPr>
              <a:t> to neutrons</a:t>
            </a:r>
          </a:p>
        </p:txBody>
      </p:sp>
      <p:cxnSp>
        <p:nvCxnSpPr>
          <p:cNvPr id="24" name="Connettore 2 23"/>
          <p:cNvCxnSpPr/>
          <p:nvPr/>
        </p:nvCxnSpPr>
        <p:spPr>
          <a:xfrm flipV="1">
            <a:off x="8690104" y="3456296"/>
            <a:ext cx="0" cy="26640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5" name="CasellaDiTesto 24"/>
          <p:cNvSpPr txBox="1"/>
          <p:nvPr/>
        </p:nvSpPr>
        <p:spPr>
          <a:xfrm>
            <a:off x="4644008" y="5589240"/>
            <a:ext cx="1584176" cy="584775"/>
          </a:xfrm>
          <a:prstGeom prst="rect">
            <a:avLst/>
          </a:prstGeom>
          <a:noFill/>
          <a:ln>
            <a:solidFill>
              <a:srgbClr val="C00000"/>
            </a:solidFill>
          </a:ln>
        </p:spPr>
        <p:txBody>
          <a:bodyPr wrap="square" rtlCol="0">
            <a:spAutoFit/>
          </a:bodyPr>
          <a:lstStyle/>
          <a:p>
            <a:pPr algn="ctr"/>
            <a:r>
              <a:rPr lang="en-US" sz="1600" dirty="0" smtClean="0">
                <a:solidFill>
                  <a:srgbClr val="C00000"/>
                </a:solidFill>
                <a:cs typeface="Helvetica Light"/>
              </a:rPr>
              <a:t>High </a:t>
            </a:r>
            <a:r>
              <a:rPr lang="en-US" sz="1600" dirty="0" smtClean="0">
                <a:solidFill>
                  <a:srgbClr val="0070C0"/>
                </a:solidFill>
                <a:cs typeface="Helvetica Light"/>
              </a:rPr>
              <a:t>radiation resistance</a:t>
            </a:r>
          </a:p>
        </p:txBody>
      </p:sp>
      <p:cxnSp>
        <p:nvCxnSpPr>
          <p:cNvPr id="27" name="Connettore 2 26"/>
          <p:cNvCxnSpPr/>
          <p:nvPr/>
        </p:nvCxnSpPr>
        <p:spPr>
          <a:xfrm flipV="1">
            <a:off x="6228184" y="4077072"/>
            <a:ext cx="1296144" cy="151216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8" name="CasellaDiTesto 27"/>
          <p:cNvSpPr txBox="1"/>
          <p:nvPr/>
        </p:nvSpPr>
        <p:spPr>
          <a:xfrm>
            <a:off x="539552" y="5478323"/>
            <a:ext cx="3312368" cy="830997"/>
          </a:xfrm>
          <a:prstGeom prst="rect">
            <a:avLst/>
          </a:prstGeom>
          <a:noFill/>
          <a:ln>
            <a:solidFill>
              <a:srgbClr val="C00000"/>
            </a:solidFill>
          </a:ln>
        </p:spPr>
        <p:txBody>
          <a:bodyPr wrap="square" rtlCol="0">
            <a:spAutoFit/>
          </a:bodyPr>
          <a:lstStyle/>
          <a:p>
            <a:pPr algn="ctr"/>
            <a:r>
              <a:rPr lang="en-US" sz="1600" dirty="0" smtClean="0">
                <a:solidFill>
                  <a:srgbClr val="0070C0"/>
                </a:solidFill>
                <a:cs typeface="Helvetica Light"/>
              </a:rPr>
              <a:t>More information on radiation resistance, </a:t>
            </a:r>
            <a:r>
              <a:rPr lang="en-US" sz="1600" dirty="0" smtClean="0">
                <a:solidFill>
                  <a:srgbClr val="C00000"/>
                </a:solidFill>
                <a:cs typeface="Helvetica Light"/>
              </a:rPr>
              <a:t>large uncertainties </a:t>
            </a:r>
            <a:r>
              <a:rPr lang="en-US" sz="1600" dirty="0" smtClean="0">
                <a:solidFill>
                  <a:srgbClr val="0070C0"/>
                </a:solidFill>
                <a:cs typeface="Helvetica Light"/>
              </a:rPr>
              <a:t>in testing </a:t>
            </a:r>
            <a:r>
              <a:rPr lang="en-US" sz="1600" dirty="0" smtClean="0">
                <a:solidFill>
                  <a:srgbClr val="C00000"/>
                </a:solidFill>
                <a:cs typeface="Helvetica Light"/>
              </a:rPr>
              <a:t>procedures</a:t>
            </a: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Aldo Zenoni, Brescia University, Crete 2017</a:t>
            </a:r>
            <a:endParaRPr lang="it-IT" dirty="0"/>
          </a:p>
        </p:txBody>
      </p:sp>
      <p:sp>
        <p:nvSpPr>
          <p:cNvPr id="3" name="Segnaposto numero diapositiva 2"/>
          <p:cNvSpPr>
            <a:spLocks noGrp="1"/>
          </p:cNvSpPr>
          <p:nvPr>
            <p:ph type="sldNum" sz="quarter" idx="12"/>
          </p:nvPr>
        </p:nvSpPr>
        <p:spPr/>
        <p:txBody>
          <a:bodyPr/>
          <a:lstStyle/>
          <a:p>
            <a:fld id="{3C7A372C-CFDE-4616-A2F3-96F303C2222E}" type="slidenum">
              <a:rPr lang="it-IT" smtClean="0"/>
              <a:pPr/>
              <a:t>21</a:t>
            </a:fld>
            <a:endParaRPr lang="it-IT" dirty="0"/>
          </a:p>
        </p:txBody>
      </p:sp>
      <p:pic>
        <p:nvPicPr>
          <p:cNvPr id="4" name="Picture 11" descr="logoinfn-piccolo"/>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80963" y="53975"/>
            <a:ext cx="657225" cy="609600"/>
          </a:xfrm>
          <a:prstGeom prst="rect">
            <a:avLst/>
          </a:prstGeom>
          <a:noFill/>
          <a:ln w="9525">
            <a:noFill/>
            <a:miter lim="800000"/>
            <a:headEnd/>
            <a:tailEnd/>
          </a:ln>
        </p:spPr>
      </p:pic>
      <p:pic>
        <p:nvPicPr>
          <p:cNvPr id="5" name="Picture 6" descr="logoSPES2008_medium"/>
          <p:cNvPicPr>
            <a:picLocks noChangeAspect="1" noChangeArrowheads="1"/>
          </p:cNvPicPr>
          <p:nvPr/>
        </p:nvPicPr>
        <p:blipFill>
          <a:blip r:embed="rId4" cstate="email">
            <a:clrChange>
              <a:clrFrom>
                <a:srgbClr val="FEFEFE"/>
              </a:clrFrom>
              <a:clrTo>
                <a:srgbClr val="FEFEFE">
                  <a:alpha val="0"/>
                </a:srgbClr>
              </a:clrTo>
            </a:clrChange>
            <a:extLst>
              <a:ext uri="{28A0092B-C50C-407E-A947-70E740481C1C}">
                <a14:useLocalDpi xmlns="" xmlns:a14="http://schemas.microsoft.com/office/drawing/2010/main"/>
              </a:ext>
            </a:extLst>
          </a:blip>
          <a:srcRect/>
          <a:stretch>
            <a:fillRect/>
          </a:stretch>
        </p:blipFill>
        <p:spPr bwMode="auto">
          <a:xfrm>
            <a:off x="7200900" y="57150"/>
            <a:ext cx="1890713" cy="603250"/>
          </a:xfrm>
          <a:prstGeom prst="rect">
            <a:avLst/>
          </a:prstGeom>
          <a:noFill/>
          <a:ln w="9525">
            <a:noFill/>
            <a:miter lim="800000"/>
            <a:headEnd/>
            <a:tailEnd/>
          </a:ln>
        </p:spPr>
      </p:pic>
      <p:sp>
        <p:nvSpPr>
          <p:cNvPr id="6" name="CasellaDiTesto 5"/>
          <p:cNvSpPr txBox="1"/>
          <p:nvPr/>
        </p:nvSpPr>
        <p:spPr>
          <a:xfrm>
            <a:off x="1115616" y="188640"/>
            <a:ext cx="6264696"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dirty="0" err="1" smtClean="0">
                <a:solidFill>
                  <a:srgbClr val="0070C0"/>
                </a:solidFill>
              </a:rPr>
              <a:t>Dosimetry</a:t>
            </a:r>
            <a:r>
              <a:rPr lang="en-US" sz="2800" dirty="0" smtClean="0">
                <a:solidFill>
                  <a:srgbClr val="0070C0"/>
                </a:solidFill>
              </a:rPr>
              <a:t> calculations (MCNPX)</a:t>
            </a:r>
            <a:endParaRPr lang="en-US" sz="2800" dirty="0">
              <a:solidFill>
                <a:srgbClr val="0070C0"/>
              </a:solidFill>
            </a:endParaRPr>
          </a:p>
        </p:txBody>
      </p:sp>
      <p:pic>
        <p:nvPicPr>
          <p:cNvPr id="15" name="Picture 26"/>
          <p:cNvPicPr>
            <a:picLocks noChangeAspect="1"/>
          </p:cNvPicPr>
          <p:nvPr/>
        </p:nvPicPr>
        <p:blipFill rotWithShape="1">
          <a:blip r:embed="rId5" cstate="print"/>
          <a:srcRect b="7161"/>
          <a:stretch/>
        </p:blipFill>
        <p:spPr>
          <a:xfrm>
            <a:off x="5059427" y="1412776"/>
            <a:ext cx="3463640" cy="3012548"/>
          </a:xfrm>
          <a:prstGeom prst="rect">
            <a:avLst/>
          </a:prstGeom>
        </p:spPr>
      </p:pic>
      <p:grpSp>
        <p:nvGrpSpPr>
          <p:cNvPr id="25" name="Gruppo 24"/>
          <p:cNvGrpSpPr/>
          <p:nvPr/>
        </p:nvGrpSpPr>
        <p:grpSpPr>
          <a:xfrm>
            <a:off x="4923538" y="1477264"/>
            <a:ext cx="4058365" cy="2959848"/>
            <a:chOff x="4923538" y="1477264"/>
            <a:chExt cx="4058365" cy="2959848"/>
          </a:xfrm>
        </p:grpSpPr>
        <p:sp>
          <p:nvSpPr>
            <p:cNvPr id="17" name="Oval 33"/>
            <p:cNvSpPr/>
            <p:nvPr/>
          </p:nvSpPr>
          <p:spPr>
            <a:xfrm>
              <a:off x="6834305" y="2970407"/>
              <a:ext cx="111693" cy="12964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p:nvPr/>
          </p:nvSpPr>
          <p:spPr>
            <a:xfrm>
              <a:off x="4923538" y="1477264"/>
              <a:ext cx="3558296" cy="295984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lumMod val="50000"/>
                    <a:lumOff val="50000"/>
                  </a:schemeClr>
                </a:solidFill>
              </a:endParaRPr>
            </a:p>
          </p:txBody>
        </p:sp>
        <p:sp>
          <p:nvSpPr>
            <p:cNvPr id="14" name="CasellaDiTesto 5"/>
            <p:cNvSpPr txBox="1"/>
            <p:nvPr/>
          </p:nvSpPr>
          <p:spPr>
            <a:xfrm rot="5400000">
              <a:off x="7401850" y="2765162"/>
              <a:ext cx="2852330" cy="307777"/>
            </a:xfrm>
            <a:prstGeom prst="rect">
              <a:avLst/>
            </a:prstGeom>
            <a:noFill/>
          </p:spPr>
          <p:txBody>
            <a:bodyPr wrap="square" rtlCol="0">
              <a:spAutoFit/>
            </a:bodyPr>
            <a:lstStyle/>
            <a:p>
              <a:pPr marL="342900" indent="-342900"/>
              <a:r>
                <a:rPr lang="it-IT" sz="1400" dirty="0" smtClean="0">
                  <a:solidFill>
                    <a:srgbClr val="0070C0"/>
                  </a:solidFill>
                  <a:latin typeface="Helvetica Light"/>
                  <a:cs typeface="Helvetica Light"/>
                </a:rPr>
                <a:t>CAD </a:t>
              </a:r>
              <a:r>
                <a:rPr lang="it-IT" sz="1400" dirty="0" err="1" smtClean="0">
                  <a:solidFill>
                    <a:srgbClr val="C00000"/>
                  </a:solidFill>
                  <a:latin typeface="Helvetica Light"/>
                  <a:cs typeface="Helvetica Light"/>
                </a:rPr>
                <a:t>Front-End</a:t>
              </a:r>
              <a:r>
                <a:rPr lang="it-IT" sz="1400" dirty="0" smtClean="0">
                  <a:solidFill>
                    <a:srgbClr val="0070C0"/>
                  </a:solidFill>
                  <a:latin typeface="Helvetica Light"/>
                  <a:cs typeface="Helvetica Light"/>
                </a:rPr>
                <a:t> Model</a:t>
              </a:r>
              <a:endParaRPr lang="it-IT" dirty="0" smtClean="0">
                <a:solidFill>
                  <a:srgbClr val="0070C0"/>
                </a:solidFill>
                <a:latin typeface="Helvetica Light"/>
                <a:cs typeface="Helvetica Light"/>
              </a:endParaRPr>
            </a:p>
          </p:txBody>
        </p:sp>
      </p:grpSp>
      <p:graphicFrame>
        <p:nvGraphicFramePr>
          <p:cNvPr id="22" name="Chart 26"/>
          <p:cNvGraphicFramePr/>
          <p:nvPr/>
        </p:nvGraphicFramePr>
        <p:xfrm>
          <a:off x="467544" y="2204864"/>
          <a:ext cx="3600400" cy="4032448"/>
        </p:xfrm>
        <a:graphic>
          <a:graphicData uri="http://schemas.openxmlformats.org/drawingml/2006/chart">
            <c:chart xmlns:c="http://schemas.openxmlformats.org/drawingml/2006/chart" xmlns:r="http://schemas.openxmlformats.org/officeDocument/2006/relationships" r:id="rId6"/>
          </a:graphicData>
        </a:graphic>
      </p:graphicFrame>
      <p:sp>
        <p:nvSpPr>
          <p:cNvPr id="23" name="CasellaDiTesto 22"/>
          <p:cNvSpPr txBox="1"/>
          <p:nvPr/>
        </p:nvSpPr>
        <p:spPr>
          <a:xfrm>
            <a:off x="683568" y="908720"/>
            <a:ext cx="3680046" cy="923330"/>
          </a:xfrm>
          <a:prstGeom prst="rect">
            <a:avLst/>
          </a:prstGeom>
          <a:noFill/>
        </p:spPr>
        <p:txBody>
          <a:bodyPr wrap="none" rtlCol="0">
            <a:spAutoFit/>
          </a:bodyPr>
          <a:lstStyle/>
          <a:p>
            <a:r>
              <a:rPr lang="en-US" dirty="0" smtClean="0">
                <a:solidFill>
                  <a:srgbClr val="C00000"/>
                </a:solidFill>
              </a:rPr>
              <a:t>Two composition models for a grease</a:t>
            </a:r>
          </a:p>
          <a:p>
            <a:pPr marL="342900" indent="-342900">
              <a:buFont typeface="+mj-lt"/>
              <a:buAutoNum type="arabicParenR"/>
            </a:pPr>
            <a:r>
              <a:rPr lang="en-US" dirty="0" smtClean="0">
                <a:solidFill>
                  <a:srgbClr val="0070C0"/>
                </a:solidFill>
              </a:rPr>
              <a:t>C + F + O  (H </a:t>
            </a:r>
            <a:r>
              <a:rPr lang="en-US" dirty="0" smtClean="0">
                <a:solidFill>
                  <a:srgbClr val="C00000"/>
                </a:solidFill>
              </a:rPr>
              <a:t>free</a:t>
            </a:r>
            <a:r>
              <a:rPr lang="en-US" dirty="0" smtClean="0">
                <a:solidFill>
                  <a:srgbClr val="0070C0"/>
                </a:solidFill>
              </a:rPr>
              <a:t>)</a:t>
            </a:r>
          </a:p>
          <a:p>
            <a:pPr marL="342900" indent="-342900">
              <a:buFont typeface="+mj-lt"/>
              <a:buAutoNum type="arabicParenR"/>
            </a:pPr>
            <a:r>
              <a:rPr lang="en-US" dirty="0" smtClean="0">
                <a:solidFill>
                  <a:srgbClr val="0070C0"/>
                </a:solidFill>
              </a:rPr>
              <a:t>C + H        (H </a:t>
            </a:r>
            <a:r>
              <a:rPr lang="en-US" dirty="0" smtClean="0">
                <a:solidFill>
                  <a:srgbClr val="C00000"/>
                </a:solidFill>
              </a:rPr>
              <a:t>14.3%</a:t>
            </a:r>
            <a:r>
              <a:rPr lang="en-US" dirty="0" smtClean="0">
                <a:solidFill>
                  <a:srgbClr val="0070C0"/>
                </a:solidFill>
              </a:rPr>
              <a:t> in mass)</a:t>
            </a:r>
            <a:endParaRPr lang="en-US" dirty="0">
              <a:solidFill>
                <a:srgbClr val="0070C0"/>
              </a:solidFill>
            </a:endParaRPr>
          </a:p>
        </p:txBody>
      </p:sp>
      <p:sp>
        <p:nvSpPr>
          <p:cNvPr id="24" name="CasellaDiTesto 23"/>
          <p:cNvSpPr txBox="1"/>
          <p:nvPr/>
        </p:nvSpPr>
        <p:spPr>
          <a:xfrm>
            <a:off x="179512" y="5013176"/>
            <a:ext cx="1728192" cy="830997"/>
          </a:xfrm>
          <a:prstGeom prst="rect">
            <a:avLst/>
          </a:prstGeom>
          <a:noFill/>
          <a:ln>
            <a:solidFill>
              <a:srgbClr val="C00000"/>
            </a:solidFill>
          </a:ln>
        </p:spPr>
        <p:txBody>
          <a:bodyPr wrap="square" rtlCol="0">
            <a:spAutoFit/>
          </a:bodyPr>
          <a:lstStyle/>
          <a:p>
            <a:pPr algn="ctr"/>
            <a:r>
              <a:rPr lang="en-US" sz="1600" dirty="0" smtClean="0">
                <a:solidFill>
                  <a:srgbClr val="C00000"/>
                </a:solidFill>
              </a:rPr>
              <a:t>photon dose</a:t>
            </a:r>
            <a:r>
              <a:rPr lang="en-US" sz="1600" dirty="0" smtClean="0">
                <a:solidFill>
                  <a:srgbClr val="0070C0"/>
                </a:solidFill>
              </a:rPr>
              <a:t>, independent on material</a:t>
            </a:r>
            <a:endParaRPr lang="en-US" sz="1600" dirty="0">
              <a:solidFill>
                <a:srgbClr val="0070C0"/>
              </a:solidFill>
            </a:endParaRPr>
          </a:p>
        </p:txBody>
      </p:sp>
      <p:sp>
        <p:nvSpPr>
          <p:cNvPr id="26" name="CasellaDiTesto 25"/>
          <p:cNvSpPr txBox="1"/>
          <p:nvPr/>
        </p:nvSpPr>
        <p:spPr>
          <a:xfrm>
            <a:off x="251520" y="1893082"/>
            <a:ext cx="4392488" cy="584775"/>
          </a:xfrm>
          <a:prstGeom prst="rect">
            <a:avLst/>
          </a:prstGeom>
          <a:noFill/>
        </p:spPr>
        <p:txBody>
          <a:bodyPr wrap="square" rtlCol="0">
            <a:spAutoFit/>
          </a:bodyPr>
          <a:lstStyle/>
          <a:p>
            <a:pPr algn="ctr"/>
            <a:r>
              <a:rPr lang="en-US" sz="1600" dirty="0" smtClean="0">
                <a:solidFill>
                  <a:srgbClr val="0070C0"/>
                </a:solidFill>
              </a:rPr>
              <a:t>Dose rate in lubricated point </a:t>
            </a:r>
            <a:r>
              <a:rPr lang="en-US" sz="1600" dirty="0" smtClean="0">
                <a:solidFill>
                  <a:srgbClr val="C00000"/>
                </a:solidFill>
              </a:rPr>
              <a:t>closest</a:t>
            </a:r>
            <a:r>
              <a:rPr lang="en-US" sz="1600" dirty="0" smtClean="0">
                <a:solidFill>
                  <a:srgbClr val="0070C0"/>
                </a:solidFill>
              </a:rPr>
              <a:t> to the Target (</a:t>
            </a:r>
            <a:r>
              <a:rPr lang="en-US" sz="1600" dirty="0" smtClean="0">
                <a:solidFill>
                  <a:srgbClr val="C00000"/>
                </a:solidFill>
              </a:rPr>
              <a:t>TIS </a:t>
            </a:r>
            <a:r>
              <a:rPr lang="en-US" sz="1600" dirty="0" smtClean="0">
                <a:solidFill>
                  <a:srgbClr val="0070C0"/>
                </a:solidFill>
              </a:rPr>
              <a:t>mechanical</a:t>
            </a:r>
            <a:r>
              <a:rPr lang="en-US" sz="1600" dirty="0" smtClean="0">
                <a:solidFill>
                  <a:srgbClr val="C00000"/>
                </a:solidFill>
              </a:rPr>
              <a:t> coupling </a:t>
            </a:r>
            <a:r>
              <a:rPr lang="en-US" sz="1600" dirty="0" smtClean="0">
                <a:solidFill>
                  <a:srgbClr val="0070C0"/>
                </a:solidFill>
              </a:rPr>
              <a:t>system)</a:t>
            </a:r>
          </a:p>
        </p:txBody>
      </p:sp>
      <p:sp>
        <p:nvSpPr>
          <p:cNvPr id="27" name="CasellaDiTesto 26"/>
          <p:cNvSpPr txBox="1"/>
          <p:nvPr/>
        </p:nvSpPr>
        <p:spPr>
          <a:xfrm>
            <a:off x="2627784" y="4653136"/>
            <a:ext cx="1944216" cy="830997"/>
          </a:xfrm>
          <a:prstGeom prst="rect">
            <a:avLst/>
          </a:prstGeom>
          <a:noFill/>
          <a:ln>
            <a:solidFill>
              <a:srgbClr val="C00000"/>
            </a:solidFill>
          </a:ln>
        </p:spPr>
        <p:txBody>
          <a:bodyPr wrap="square" rtlCol="0">
            <a:spAutoFit/>
          </a:bodyPr>
          <a:lstStyle/>
          <a:p>
            <a:pPr algn="ctr"/>
            <a:r>
              <a:rPr lang="en-US" sz="1600" dirty="0" smtClean="0">
                <a:solidFill>
                  <a:srgbClr val="C00000"/>
                </a:solidFill>
              </a:rPr>
              <a:t>Neutron dose</a:t>
            </a:r>
            <a:r>
              <a:rPr lang="en-US" sz="1600" dirty="0" smtClean="0">
                <a:solidFill>
                  <a:srgbClr val="0070C0"/>
                </a:solidFill>
              </a:rPr>
              <a:t>, highly dependent on </a:t>
            </a:r>
            <a:r>
              <a:rPr lang="en-US" sz="1600" dirty="0" smtClean="0">
                <a:solidFill>
                  <a:srgbClr val="C00000"/>
                </a:solidFill>
              </a:rPr>
              <a:t>H content</a:t>
            </a:r>
            <a:endParaRPr lang="en-US" sz="1600" dirty="0">
              <a:solidFill>
                <a:srgbClr val="C00000"/>
              </a:solidFill>
            </a:endParaRPr>
          </a:p>
        </p:txBody>
      </p:sp>
      <p:cxnSp>
        <p:nvCxnSpPr>
          <p:cNvPr id="29" name="Connettore 2 28"/>
          <p:cNvCxnSpPr>
            <a:stCxn id="27" idx="0"/>
          </p:cNvCxnSpPr>
          <p:nvPr/>
        </p:nvCxnSpPr>
        <p:spPr>
          <a:xfrm flipH="1" flipV="1">
            <a:off x="3275856" y="3645024"/>
            <a:ext cx="324036" cy="1008112"/>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1" name="Connettore 2 30"/>
          <p:cNvCxnSpPr>
            <a:stCxn id="24" idx="0"/>
          </p:cNvCxnSpPr>
          <p:nvPr/>
        </p:nvCxnSpPr>
        <p:spPr>
          <a:xfrm flipV="1">
            <a:off x="1043608" y="4005064"/>
            <a:ext cx="648072" cy="100811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Connettore 2 36"/>
          <p:cNvCxnSpPr/>
          <p:nvPr/>
        </p:nvCxnSpPr>
        <p:spPr>
          <a:xfrm flipV="1">
            <a:off x="3635896" y="3068960"/>
            <a:ext cx="2880320" cy="360040"/>
          </a:xfrm>
          <a:prstGeom prst="straightConnector1">
            <a:avLst/>
          </a:prstGeom>
          <a:ln w="127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8" name="CasellaDiTesto 5"/>
          <p:cNvSpPr txBox="1"/>
          <p:nvPr/>
        </p:nvSpPr>
        <p:spPr>
          <a:xfrm>
            <a:off x="5436096" y="4725144"/>
            <a:ext cx="2520280" cy="646331"/>
          </a:xfrm>
          <a:prstGeom prst="rect">
            <a:avLst/>
          </a:prstGeom>
          <a:noFill/>
        </p:spPr>
        <p:txBody>
          <a:bodyPr wrap="square" rtlCol="0">
            <a:spAutoFit/>
          </a:bodyPr>
          <a:lstStyle/>
          <a:p>
            <a:pPr marL="342900" indent="-342900" algn="ctr"/>
            <a:r>
              <a:rPr lang="it-IT" dirty="0" smtClean="0">
                <a:solidFill>
                  <a:srgbClr val="C00000"/>
                </a:solidFill>
                <a:cs typeface="Helvetica Light"/>
              </a:rPr>
              <a:t>6 y</a:t>
            </a:r>
            <a:r>
              <a:rPr lang="it-IT" dirty="0" smtClean="0">
                <a:solidFill>
                  <a:srgbClr val="0070C0"/>
                </a:solidFill>
                <a:cs typeface="Helvetica Light"/>
              </a:rPr>
              <a:t> integrated dose</a:t>
            </a:r>
          </a:p>
          <a:p>
            <a:pPr marL="342900" indent="-342900" algn="ctr"/>
            <a:r>
              <a:rPr lang="it-IT" dirty="0" smtClean="0">
                <a:solidFill>
                  <a:srgbClr val="C00000"/>
                </a:solidFill>
                <a:cs typeface="Helvetica Light"/>
              </a:rPr>
              <a:t>60 </a:t>
            </a:r>
            <a:r>
              <a:rPr lang="it-IT" dirty="0" smtClean="0">
                <a:solidFill>
                  <a:srgbClr val="0070C0"/>
                </a:solidFill>
                <a:cs typeface="Helvetica Light"/>
              </a:rPr>
              <a:t>cycles (</a:t>
            </a:r>
            <a:r>
              <a:rPr lang="it-IT" dirty="0" smtClean="0">
                <a:solidFill>
                  <a:srgbClr val="C00000"/>
                </a:solidFill>
                <a:cs typeface="Helvetica Light"/>
              </a:rPr>
              <a:t>15</a:t>
            </a:r>
            <a:r>
              <a:rPr lang="it-IT" dirty="0" smtClean="0">
                <a:solidFill>
                  <a:srgbClr val="0070C0"/>
                </a:solidFill>
                <a:cs typeface="Helvetica Light"/>
              </a:rPr>
              <a:t> </a:t>
            </a:r>
            <a:r>
              <a:rPr lang="it-IT" dirty="0" err="1" smtClean="0">
                <a:solidFill>
                  <a:srgbClr val="0070C0"/>
                </a:solidFill>
                <a:cs typeface="Helvetica Light"/>
              </a:rPr>
              <a:t>days</a:t>
            </a:r>
            <a:r>
              <a:rPr lang="it-IT" dirty="0" smtClean="0">
                <a:solidFill>
                  <a:srgbClr val="0070C0"/>
                </a:solidFill>
                <a:cs typeface="Helvetica Light"/>
              </a:rPr>
              <a:t>)</a:t>
            </a:r>
          </a:p>
        </p:txBody>
      </p:sp>
      <p:sp>
        <p:nvSpPr>
          <p:cNvPr id="44" name="CasellaDiTesto 43"/>
          <p:cNvSpPr txBox="1"/>
          <p:nvPr/>
        </p:nvSpPr>
        <p:spPr>
          <a:xfrm>
            <a:off x="5198888" y="5630184"/>
            <a:ext cx="973152" cy="646331"/>
          </a:xfrm>
          <a:prstGeom prst="rect">
            <a:avLst/>
          </a:prstGeom>
          <a:noFill/>
        </p:spPr>
        <p:txBody>
          <a:bodyPr wrap="none" rtlCol="0">
            <a:spAutoFit/>
          </a:bodyPr>
          <a:lstStyle/>
          <a:p>
            <a:pPr algn="ctr"/>
            <a:r>
              <a:rPr lang="en-US" dirty="0" smtClean="0">
                <a:solidFill>
                  <a:srgbClr val="0070C0"/>
                </a:solidFill>
              </a:rPr>
              <a:t>model 1</a:t>
            </a:r>
          </a:p>
          <a:p>
            <a:pPr algn="ctr"/>
            <a:r>
              <a:rPr lang="en-US" dirty="0" smtClean="0">
                <a:solidFill>
                  <a:srgbClr val="C00000"/>
                </a:solidFill>
              </a:rPr>
              <a:t>4.1</a:t>
            </a:r>
            <a:r>
              <a:rPr lang="en-US" dirty="0" smtClean="0">
                <a:solidFill>
                  <a:srgbClr val="0070C0"/>
                </a:solidFill>
              </a:rPr>
              <a:t> </a:t>
            </a:r>
            <a:r>
              <a:rPr lang="en-US" dirty="0" err="1" smtClean="0">
                <a:solidFill>
                  <a:srgbClr val="0070C0"/>
                </a:solidFill>
              </a:rPr>
              <a:t>MGy</a:t>
            </a:r>
            <a:endParaRPr lang="en-US" dirty="0">
              <a:solidFill>
                <a:srgbClr val="0070C0"/>
              </a:solidFill>
            </a:endParaRPr>
          </a:p>
        </p:txBody>
      </p:sp>
      <p:sp>
        <p:nvSpPr>
          <p:cNvPr id="45" name="CasellaDiTesto 44"/>
          <p:cNvSpPr txBox="1"/>
          <p:nvPr/>
        </p:nvSpPr>
        <p:spPr>
          <a:xfrm>
            <a:off x="7123344" y="5657480"/>
            <a:ext cx="1090170" cy="646331"/>
          </a:xfrm>
          <a:prstGeom prst="rect">
            <a:avLst/>
          </a:prstGeom>
          <a:noFill/>
        </p:spPr>
        <p:txBody>
          <a:bodyPr wrap="none" rtlCol="0">
            <a:spAutoFit/>
          </a:bodyPr>
          <a:lstStyle/>
          <a:p>
            <a:pPr algn="ctr"/>
            <a:r>
              <a:rPr lang="en-US" dirty="0" smtClean="0">
                <a:solidFill>
                  <a:srgbClr val="0070C0"/>
                </a:solidFill>
              </a:rPr>
              <a:t>model 2</a:t>
            </a:r>
          </a:p>
          <a:p>
            <a:pPr algn="ctr"/>
            <a:r>
              <a:rPr lang="en-US" dirty="0" smtClean="0">
                <a:solidFill>
                  <a:srgbClr val="C00000"/>
                </a:solidFill>
              </a:rPr>
              <a:t>24.5 </a:t>
            </a:r>
            <a:r>
              <a:rPr lang="en-US" dirty="0" err="1" smtClean="0">
                <a:solidFill>
                  <a:srgbClr val="0070C0"/>
                </a:solidFill>
              </a:rPr>
              <a:t>MGy</a:t>
            </a:r>
            <a:endParaRPr lang="en-US" dirty="0">
              <a:solidFill>
                <a:srgbClr val="0070C0"/>
              </a:solidFill>
            </a:endParaRPr>
          </a:p>
        </p:txBody>
      </p:sp>
      <p:cxnSp>
        <p:nvCxnSpPr>
          <p:cNvPr id="47" name="Connettore 2 46"/>
          <p:cNvCxnSpPr>
            <a:stCxn id="38" idx="2"/>
            <a:endCxn id="44" idx="0"/>
          </p:cNvCxnSpPr>
          <p:nvPr/>
        </p:nvCxnSpPr>
        <p:spPr>
          <a:xfrm flipH="1">
            <a:off x="5685464" y="5371475"/>
            <a:ext cx="1010772" cy="258709"/>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9" name="Connettore 2 48"/>
          <p:cNvCxnSpPr>
            <a:stCxn id="38" idx="2"/>
            <a:endCxn id="45" idx="0"/>
          </p:cNvCxnSpPr>
          <p:nvPr/>
        </p:nvCxnSpPr>
        <p:spPr>
          <a:xfrm>
            <a:off x="6696236" y="5371475"/>
            <a:ext cx="972193" cy="28600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Connettore 2 29"/>
          <p:cNvCxnSpPr>
            <a:stCxn id="38" idx="0"/>
          </p:cNvCxnSpPr>
          <p:nvPr/>
        </p:nvCxnSpPr>
        <p:spPr>
          <a:xfrm flipV="1">
            <a:off x="6696236" y="3212976"/>
            <a:ext cx="180020" cy="1512168"/>
          </a:xfrm>
          <a:prstGeom prst="straightConnector1">
            <a:avLst/>
          </a:prstGeom>
          <a:ln w="127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8" name="CasellaDiTesto 27"/>
          <p:cNvSpPr txBox="1"/>
          <p:nvPr/>
        </p:nvSpPr>
        <p:spPr>
          <a:xfrm>
            <a:off x="6984706" y="4160113"/>
            <a:ext cx="1403718" cy="276999"/>
          </a:xfrm>
          <a:prstGeom prst="rect">
            <a:avLst/>
          </a:prstGeom>
          <a:noFill/>
        </p:spPr>
        <p:txBody>
          <a:bodyPr wrap="none" rtlCol="0">
            <a:spAutoFit/>
          </a:bodyPr>
          <a:lstStyle/>
          <a:p>
            <a:r>
              <a:rPr lang="en-US" sz="1200" dirty="0" smtClean="0">
                <a:solidFill>
                  <a:srgbClr val="C00000"/>
                </a:solidFill>
              </a:rPr>
              <a:t>TIS coupling </a:t>
            </a:r>
            <a:r>
              <a:rPr lang="en-US" sz="1200" dirty="0" smtClean="0">
                <a:solidFill>
                  <a:srgbClr val="0070C0"/>
                </a:solidFill>
              </a:rPr>
              <a:t>system</a:t>
            </a:r>
            <a:endParaRPr lang="en-US" sz="1200" dirty="0">
              <a:solidFill>
                <a:srgbClr val="0070C0"/>
              </a:solidFill>
            </a:endParaRPr>
          </a:p>
        </p:txBody>
      </p:sp>
      <p:cxnSp>
        <p:nvCxnSpPr>
          <p:cNvPr id="32" name="Connettore 2 31"/>
          <p:cNvCxnSpPr>
            <a:stCxn id="28" idx="0"/>
          </p:cNvCxnSpPr>
          <p:nvPr/>
        </p:nvCxnSpPr>
        <p:spPr>
          <a:xfrm flipH="1" flipV="1">
            <a:off x="7056714" y="3176509"/>
            <a:ext cx="629851" cy="983604"/>
          </a:xfrm>
          <a:prstGeom prst="straightConnector1">
            <a:avLst/>
          </a:prstGeom>
          <a:ln w="127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Aldo Zenoni, Brescia University, Crete 2017</a:t>
            </a:r>
            <a:endParaRPr lang="it-IT" dirty="0"/>
          </a:p>
        </p:txBody>
      </p:sp>
      <p:sp>
        <p:nvSpPr>
          <p:cNvPr id="3" name="Segnaposto numero diapositiva 2"/>
          <p:cNvSpPr>
            <a:spLocks noGrp="1"/>
          </p:cNvSpPr>
          <p:nvPr>
            <p:ph type="sldNum" sz="quarter" idx="12"/>
          </p:nvPr>
        </p:nvSpPr>
        <p:spPr/>
        <p:txBody>
          <a:bodyPr/>
          <a:lstStyle/>
          <a:p>
            <a:fld id="{3C7A372C-CFDE-4616-A2F3-96F303C2222E}" type="slidenum">
              <a:rPr lang="it-IT" smtClean="0"/>
              <a:pPr/>
              <a:t>22</a:t>
            </a:fld>
            <a:endParaRPr lang="it-IT" dirty="0"/>
          </a:p>
        </p:txBody>
      </p:sp>
      <p:pic>
        <p:nvPicPr>
          <p:cNvPr id="4" name="Picture 11" descr="logoinfn-piccolo"/>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80963" y="53975"/>
            <a:ext cx="657225" cy="609600"/>
          </a:xfrm>
          <a:prstGeom prst="rect">
            <a:avLst/>
          </a:prstGeom>
          <a:noFill/>
          <a:ln w="9525">
            <a:noFill/>
            <a:miter lim="800000"/>
            <a:headEnd/>
            <a:tailEnd/>
          </a:ln>
        </p:spPr>
      </p:pic>
      <p:pic>
        <p:nvPicPr>
          <p:cNvPr id="5" name="Picture 6" descr="logoSPES2008_medium"/>
          <p:cNvPicPr>
            <a:picLocks noChangeAspect="1" noChangeArrowheads="1"/>
          </p:cNvPicPr>
          <p:nvPr/>
        </p:nvPicPr>
        <p:blipFill>
          <a:blip r:embed="rId4" cstate="email">
            <a:clrChange>
              <a:clrFrom>
                <a:srgbClr val="FEFEFE"/>
              </a:clrFrom>
              <a:clrTo>
                <a:srgbClr val="FEFEFE">
                  <a:alpha val="0"/>
                </a:srgbClr>
              </a:clrTo>
            </a:clrChange>
            <a:extLst>
              <a:ext uri="{28A0092B-C50C-407E-A947-70E740481C1C}">
                <a14:useLocalDpi xmlns="" xmlns:a14="http://schemas.microsoft.com/office/drawing/2010/main"/>
              </a:ext>
            </a:extLst>
          </a:blip>
          <a:srcRect/>
          <a:stretch>
            <a:fillRect/>
          </a:stretch>
        </p:blipFill>
        <p:spPr bwMode="auto">
          <a:xfrm>
            <a:off x="7200900" y="57150"/>
            <a:ext cx="1890713" cy="603250"/>
          </a:xfrm>
          <a:prstGeom prst="rect">
            <a:avLst/>
          </a:prstGeom>
          <a:noFill/>
          <a:ln w="9525">
            <a:noFill/>
            <a:miter lim="800000"/>
            <a:headEnd/>
            <a:tailEnd/>
          </a:ln>
        </p:spPr>
      </p:pic>
      <p:sp>
        <p:nvSpPr>
          <p:cNvPr id="6" name="CasellaDiTesto 5"/>
          <p:cNvSpPr txBox="1"/>
          <p:nvPr/>
        </p:nvSpPr>
        <p:spPr>
          <a:xfrm>
            <a:off x="1115616" y="188640"/>
            <a:ext cx="6264696"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dirty="0" smtClean="0">
                <a:solidFill>
                  <a:srgbClr val="0070C0"/>
                </a:solidFill>
              </a:rPr>
              <a:t>Preliminary tests performed</a:t>
            </a:r>
            <a:endParaRPr lang="en-US" sz="2800" dirty="0">
              <a:solidFill>
                <a:srgbClr val="0070C0"/>
              </a:solidFill>
            </a:endParaRPr>
          </a:p>
        </p:txBody>
      </p:sp>
      <p:sp>
        <p:nvSpPr>
          <p:cNvPr id="7" name="CasellaDiTesto 6"/>
          <p:cNvSpPr txBox="1"/>
          <p:nvPr/>
        </p:nvSpPr>
        <p:spPr>
          <a:xfrm>
            <a:off x="268936" y="733640"/>
            <a:ext cx="8496944" cy="338554"/>
          </a:xfrm>
          <a:prstGeom prst="rect">
            <a:avLst/>
          </a:prstGeom>
          <a:noFill/>
        </p:spPr>
        <p:txBody>
          <a:bodyPr wrap="square" rtlCol="0">
            <a:spAutoFit/>
          </a:bodyPr>
          <a:lstStyle/>
          <a:p>
            <a:pPr marL="342900" indent="-342900">
              <a:spcBef>
                <a:spcPts val="3000"/>
              </a:spcBef>
              <a:buFont typeface="+mj-lt"/>
              <a:buAutoNum type="arabicParenR"/>
            </a:pPr>
            <a:r>
              <a:rPr lang="en-US" sz="1600" dirty="0" smtClean="0">
                <a:solidFill>
                  <a:srgbClr val="0070C0"/>
                </a:solidFill>
              </a:rPr>
              <a:t>CHNS analyses to evaluate </a:t>
            </a:r>
            <a:r>
              <a:rPr lang="en-US" sz="1600" dirty="0" smtClean="0">
                <a:solidFill>
                  <a:srgbClr val="C00000"/>
                </a:solidFill>
              </a:rPr>
              <a:t>composition</a:t>
            </a:r>
            <a:r>
              <a:rPr lang="en-US" sz="1600" dirty="0" smtClean="0">
                <a:solidFill>
                  <a:srgbClr val="0070C0"/>
                </a:solidFill>
              </a:rPr>
              <a:t> of materials: in particular </a:t>
            </a:r>
            <a:r>
              <a:rPr lang="en-US" sz="1600" dirty="0" smtClean="0">
                <a:solidFill>
                  <a:srgbClr val="C00000"/>
                </a:solidFill>
              </a:rPr>
              <a:t>Hydrogen</a:t>
            </a:r>
            <a:r>
              <a:rPr lang="en-US" sz="1600" dirty="0" smtClean="0">
                <a:solidFill>
                  <a:srgbClr val="0070C0"/>
                </a:solidFill>
              </a:rPr>
              <a:t> content.</a:t>
            </a:r>
          </a:p>
        </p:txBody>
      </p:sp>
      <p:graphicFrame>
        <p:nvGraphicFramePr>
          <p:cNvPr id="11" name="Tabella 10"/>
          <p:cNvGraphicFramePr>
            <a:graphicFrameLocks noGrp="1"/>
          </p:cNvGraphicFramePr>
          <p:nvPr/>
        </p:nvGraphicFramePr>
        <p:xfrm>
          <a:off x="827584" y="1124744"/>
          <a:ext cx="7488835" cy="822960"/>
        </p:xfrm>
        <a:graphic>
          <a:graphicData uri="http://schemas.openxmlformats.org/drawingml/2006/table">
            <a:tbl>
              <a:tblPr firstRow="1" bandRow="1">
                <a:tableStyleId>{5C22544A-7EE6-4342-B048-85BDC9FD1C3A}</a:tableStyleId>
              </a:tblPr>
              <a:tblGrid>
                <a:gridCol w="1497767"/>
                <a:gridCol w="1497767"/>
                <a:gridCol w="1497767"/>
                <a:gridCol w="1497767"/>
                <a:gridCol w="1497767"/>
              </a:tblGrid>
              <a:tr h="221355">
                <a:tc>
                  <a:txBody>
                    <a:bodyPr/>
                    <a:lstStyle/>
                    <a:p>
                      <a:r>
                        <a:rPr lang="en-US" sz="1200" dirty="0" smtClean="0"/>
                        <a:t>Product</a:t>
                      </a:r>
                      <a:endParaRPr lang="en-US" sz="1200" dirty="0"/>
                    </a:p>
                  </a:txBody>
                  <a:tcPr/>
                </a:tc>
                <a:tc>
                  <a:txBody>
                    <a:bodyPr/>
                    <a:lstStyle/>
                    <a:p>
                      <a:r>
                        <a:rPr lang="en-US" sz="1200" dirty="0" smtClean="0"/>
                        <a:t>C</a:t>
                      </a:r>
                      <a:endParaRPr lang="en-US" sz="1200" dirty="0"/>
                    </a:p>
                  </a:txBody>
                  <a:tcPr/>
                </a:tc>
                <a:tc>
                  <a:txBody>
                    <a:bodyPr/>
                    <a:lstStyle/>
                    <a:p>
                      <a:r>
                        <a:rPr lang="en-US" sz="1200" dirty="0" smtClean="0"/>
                        <a:t>H</a:t>
                      </a:r>
                      <a:endParaRPr lang="en-US" sz="1200" dirty="0"/>
                    </a:p>
                  </a:txBody>
                  <a:tcPr/>
                </a:tc>
                <a:tc>
                  <a:txBody>
                    <a:bodyPr/>
                    <a:lstStyle/>
                    <a:p>
                      <a:r>
                        <a:rPr lang="en-US" sz="1200" dirty="0" smtClean="0"/>
                        <a:t>N</a:t>
                      </a:r>
                      <a:endParaRPr lang="en-US" sz="1200" dirty="0"/>
                    </a:p>
                  </a:txBody>
                  <a:tcPr/>
                </a:tc>
                <a:tc>
                  <a:txBody>
                    <a:bodyPr/>
                    <a:lstStyle/>
                    <a:p>
                      <a:r>
                        <a:rPr lang="en-US" sz="1200" dirty="0" smtClean="0"/>
                        <a:t>Base</a:t>
                      </a:r>
                      <a:r>
                        <a:rPr lang="en-US" sz="1200" baseline="0" dirty="0" smtClean="0"/>
                        <a:t> oil</a:t>
                      </a:r>
                      <a:endParaRPr lang="en-US" sz="1200" dirty="0"/>
                    </a:p>
                  </a:txBody>
                  <a:tcPr/>
                </a:tc>
              </a:tr>
              <a:tr h="221355">
                <a:tc>
                  <a:txBody>
                    <a:bodyPr/>
                    <a:lstStyle/>
                    <a:p>
                      <a:r>
                        <a:rPr lang="en-US" sz="1200" dirty="0" smtClean="0">
                          <a:solidFill>
                            <a:srgbClr val="C00000"/>
                          </a:solidFill>
                        </a:rPr>
                        <a:t>Grizzly Grease</a:t>
                      </a:r>
                      <a:r>
                        <a:rPr lang="en-US" sz="1200" baseline="0" dirty="0" smtClean="0">
                          <a:solidFill>
                            <a:srgbClr val="C00000"/>
                          </a:solidFill>
                        </a:rPr>
                        <a:t> n.1</a:t>
                      </a:r>
                      <a:endParaRPr lang="en-US" sz="1200" dirty="0">
                        <a:solidFill>
                          <a:srgbClr val="C00000"/>
                        </a:solidFill>
                      </a:endParaRPr>
                    </a:p>
                  </a:txBody>
                  <a:tcPr/>
                </a:tc>
                <a:tc>
                  <a:txBody>
                    <a:bodyPr/>
                    <a:lstStyle/>
                    <a:p>
                      <a:r>
                        <a:rPr lang="en-US" sz="1200" dirty="0" smtClean="0"/>
                        <a:t>79.23%</a:t>
                      </a:r>
                      <a:endParaRPr lang="en-US" sz="1200" dirty="0"/>
                    </a:p>
                  </a:txBody>
                  <a:tcPr/>
                </a:tc>
                <a:tc>
                  <a:txBody>
                    <a:bodyPr/>
                    <a:lstStyle/>
                    <a:p>
                      <a:r>
                        <a:rPr lang="en-US" sz="1200" dirty="0" smtClean="0">
                          <a:solidFill>
                            <a:srgbClr val="C00000"/>
                          </a:solidFill>
                        </a:rPr>
                        <a:t>11.63</a:t>
                      </a:r>
                      <a:r>
                        <a:rPr lang="en-US" sz="1200" dirty="0" smtClean="0"/>
                        <a:t>%</a:t>
                      </a:r>
                      <a:endParaRPr lang="en-US" sz="1200" dirty="0"/>
                    </a:p>
                  </a:txBody>
                  <a:tcPr/>
                </a:tc>
                <a:tc>
                  <a:txBody>
                    <a:bodyPr/>
                    <a:lstStyle/>
                    <a:p>
                      <a:r>
                        <a:rPr lang="en-US" sz="1200" dirty="0" smtClean="0"/>
                        <a:t>1.01%</a:t>
                      </a:r>
                      <a:endParaRPr lang="en-US" sz="1200" dirty="0"/>
                    </a:p>
                  </a:txBody>
                  <a:tcPr/>
                </a:tc>
                <a:tc>
                  <a:txBody>
                    <a:bodyPr/>
                    <a:lstStyle/>
                    <a:p>
                      <a:r>
                        <a:rPr lang="en-US" sz="1200" dirty="0" smtClean="0"/>
                        <a:t>Mineral</a:t>
                      </a:r>
                      <a:endParaRPr lang="en-US" sz="1200" dirty="0"/>
                    </a:p>
                  </a:txBody>
                  <a:tcPr/>
                </a:tc>
              </a:tr>
              <a:tr h="221355">
                <a:tc>
                  <a:txBody>
                    <a:bodyPr/>
                    <a:lstStyle/>
                    <a:p>
                      <a:r>
                        <a:rPr lang="en-US" sz="1200" dirty="0" err="1" smtClean="0">
                          <a:solidFill>
                            <a:srgbClr val="C00000"/>
                          </a:solidFill>
                        </a:rPr>
                        <a:t>Krytox</a:t>
                      </a:r>
                      <a:r>
                        <a:rPr lang="en-US" sz="1200" baseline="0" dirty="0" smtClean="0">
                          <a:solidFill>
                            <a:srgbClr val="C00000"/>
                          </a:solidFill>
                        </a:rPr>
                        <a:t> 143 AA</a:t>
                      </a:r>
                      <a:endParaRPr lang="en-US" sz="1200" dirty="0">
                        <a:solidFill>
                          <a:srgbClr val="C00000"/>
                        </a:solidFill>
                      </a:endParaRPr>
                    </a:p>
                  </a:txBody>
                  <a:tcPr/>
                </a:tc>
                <a:tc>
                  <a:txBody>
                    <a:bodyPr/>
                    <a:lstStyle/>
                    <a:p>
                      <a:r>
                        <a:rPr lang="en-US" sz="1200" dirty="0" smtClean="0"/>
                        <a:t>21.03%</a:t>
                      </a:r>
                      <a:endParaRPr lang="en-US" sz="1200" dirty="0"/>
                    </a:p>
                  </a:txBody>
                  <a:tcPr/>
                </a:tc>
                <a:tc>
                  <a:txBody>
                    <a:bodyPr/>
                    <a:lstStyle/>
                    <a:p>
                      <a:r>
                        <a:rPr lang="en-US" sz="1200" dirty="0" smtClean="0">
                          <a:solidFill>
                            <a:srgbClr val="C00000"/>
                          </a:solidFill>
                        </a:rPr>
                        <a:t>0.0</a:t>
                      </a:r>
                      <a:r>
                        <a:rPr lang="en-US" sz="1200" dirty="0" smtClean="0"/>
                        <a:t>%</a:t>
                      </a:r>
                      <a:endParaRPr lang="en-US" sz="1200" dirty="0"/>
                    </a:p>
                  </a:txBody>
                  <a:tcPr/>
                </a:tc>
                <a:tc>
                  <a:txBody>
                    <a:bodyPr/>
                    <a:lstStyle/>
                    <a:p>
                      <a:r>
                        <a:rPr lang="en-US" sz="1200" dirty="0" smtClean="0"/>
                        <a:t>0.18</a:t>
                      </a:r>
                      <a:endParaRPr lang="en-US" sz="1200" dirty="0"/>
                    </a:p>
                  </a:txBody>
                  <a:tcPr/>
                </a:tc>
                <a:tc>
                  <a:txBody>
                    <a:bodyPr/>
                    <a:lstStyle/>
                    <a:p>
                      <a:r>
                        <a:rPr lang="en-US" sz="1200" dirty="0" smtClean="0"/>
                        <a:t>PFPE</a:t>
                      </a:r>
                      <a:r>
                        <a:rPr lang="en-US" sz="1200" baseline="0" dirty="0" smtClean="0"/>
                        <a:t> (fluorinated)</a:t>
                      </a:r>
                      <a:endParaRPr lang="en-US" sz="1200" dirty="0"/>
                    </a:p>
                  </a:txBody>
                  <a:tcPr/>
                </a:tc>
              </a:tr>
            </a:tbl>
          </a:graphicData>
        </a:graphic>
      </p:graphicFrame>
      <p:sp>
        <p:nvSpPr>
          <p:cNvPr id="13" name="CasellaDiTesto 12"/>
          <p:cNvSpPr txBox="1"/>
          <p:nvPr/>
        </p:nvSpPr>
        <p:spPr>
          <a:xfrm>
            <a:off x="251520" y="2062589"/>
            <a:ext cx="8136904" cy="584775"/>
          </a:xfrm>
          <a:prstGeom prst="rect">
            <a:avLst/>
          </a:prstGeom>
          <a:noFill/>
        </p:spPr>
        <p:txBody>
          <a:bodyPr wrap="square" rtlCol="0">
            <a:spAutoFit/>
          </a:bodyPr>
          <a:lstStyle/>
          <a:p>
            <a:pPr marL="342900" indent="-342900">
              <a:spcBef>
                <a:spcPts val="3000"/>
              </a:spcBef>
              <a:buFont typeface="+mj-lt"/>
              <a:buAutoNum type="arabicParenR" startAt="2"/>
            </a:pPr>
            <a:r>
              <a:rPr lang="en-US" sz="1600" dirty="0" smtClean="0">
                <a:solidFill>
                  <a:srgbClr val="C00000"/>
                </a:solidFill>
              </a:rPr>
              <a:t>Gas development </a:t>
            </a:r>
            <a:r>
              <a:rPr lang="en-US" sz="1600" dirty="0" smtClean="0">
                <a:solidFill>
                  <a:srgbClr val="0070C0"/>
                </a:solidFill>
              </a:rPr>
              <a:t>evolution under irradiation: </a:t>
            </a:r>
            <a:r>
              <a:rPr lang="en-US" sz="1600" dirty="0" smtClean="0">
                <a:solidFill>
                  <a:srgbClr val="C00000"/>
                </a:solidFill>
              </a:rPr>
              <a:t>mobility</a:t>
            </a:r>
            <a:r>
              <a:rPr lang="en-US" sz="1600" dirty="0" smtClean="0">
                <a:solidFill>
                  <a:srgbClr val="0070C0"/>
                </a:solidFill>
              </a:rPr>
              <a:t> evaluation, design of irradiation </a:t>
            </a:r>
            <a:r>
              <a:rPr lang="en-US" sz="1600" dirty="0" smtClean="0">
                <a:solidFill>
                  <a:srgbClr val="C00000"/>
                </a:solidFill>
              </a:rPr>
              <a:t>set-up</a:t>
            </a:r>
            <a:r>
              <a:rPr lang="en-US" sz="1600" dirty="0" smtClean="0">
                <a:solidFill>
                  <a:srgbClr val="0070C0"/>
                </a:solidFill>
              </a:rPr>
              <a:t> and </a:t>
            </a:r>
            <a:r>
              <a:rPr lang="en-US" sz="1600" dirty="0" smtClean="0">
                <a:solidFill>
                  <a:srgbClr val="C00000"/>
                </a:solidFill>
              </a:rPr>
              <a:t>protocol</a:t>
            </a:r>
          </a:p>
        </p:txBody>
      </p:sp>
      <p:pic>
        <p:nvPicPr>
          <p:cNvPr id="14" name="Picture 2" descr="C:\Users\ospiti\Google Drive\SPES - borsa\TEST MATERIALI 2017- lubs\pics -  preliminary tests\GRIZZLY - gen view.jpg"/>
          <p:cNvPicPr>
            <a:picLocks noChangeAspect="1" noChangeArrowheads="1"/>
          </p:cNvPicPr>
          <p:nvPr/>
        </p:nvPicPr>
        <p:blipFill>
          <a:blip r:embed="rId5" cstate="print"/>
          <a:srcRect l="10703" t="33817" r="14374" b="34300"/>
          <a:stretch>
            <a:fillRect/>
          </a:stretch>
        </p:blipFill>
        <p:spPr bwMode="auto">
          <a:xfrm>
            <a:off x="1164096" y="2712688"/>
            <a:ext cx="2899522" cy="925379"/>
          </a:xfrm>
          <a:prstGeom prst="rect">
            <a:avLst/>
          </a:prstGeom>
          <a:noFill/>
        </p:spPr>
      </p:pic>
      <p:pic>
        <p:nvPicPr>
          <p:cNvPr id="15" name="Picture 2" descr="C:\Users\ospiti\Google Drive\SPES - borsa\TEST MATERIALI 2017- lubs\LENA Reports\Report_20170404\Vessel 2 results.JPG"/>
          <p:cNvPicPr>
            <a:picLocks noChangeAspect="1" noChangeArrowheads="1"/>
          </p:cNvPicPr>
          <p:nvPr/>
        </p:nvPicPr>
        <p:blipFill>
          <a:blip r:embed="rId6" cstate="print"/>
          <a:srcRect l="30649" t="21718" r="27208" b="36147"/>
          <a:stretch>
            <a:fillRect/>
          </a:stretch>
        </p:blipFill>
        <p:spPr bwMode="auto">
          <a:xfrm>
            <a:off x="6372200" y="2654882"/>
            <a:ext cx="1320449" cy="990142"/>
          </a:xfrm>
          <a:prstGeom prst="rect">
            <a:avLst/>
          </a:prstGeom>
          <a:noFill/>
        </p:spPr>
      </p:pic>
      <p:pic>
        <p:nvPicPr>
          <p:cNvPr id="16" name="Picture 2" descr="C:\Users\ospiti\Google Drive\SPES - borsa\TEST MATERIALI 2017- lubs\pics -  preliminary tests\PETAMO - gen view_white bg.jpg"/>
          <p:cNvPicPr>
            <a:picLocks noChangeAspect="1" noChangeArrowheads="1"/>
          </p:cNvPicPr>
          <p:nvPr/>
        </p:nvPicPr>
        <p:blipFill>
          <a:blip r:embed="rId7" cstate="print"/>
          <a:srcRect l="43815" t="36766" r="27751" b="29264"/>
          <a:stretch>
            <a:fillRect/>
          </a:stretch>
        </p:blipFill>
        <p:spPr bwMode="auto">
          <a:xfrm>
            <a:off x="4493430" y="2664557"/>
            <a:ext cx="1158690" cy="980467"/>
          </a:xfrm>
          <a:prstGeom prst="rect">
            <a:avLst/>
          </a:prstGeom>
          <a:noFill/>
        </p:spPr>
      </p:pic>
      <p:sp>
        <p:nvSpPr>
          <p:cNvPr id="17" name="CasellaDiTesto 16"/>
          <p:cNvSpPr txBox="1"/>
          <p:nvPr/>
        </p:nvSpPr>
        <p:spPr>
          <a:xfrm>
            <a:off x="1372584" y="2695272"/>
            <a:ext cx="1269002" cy="276999"/>
          </a:xfrm>
          <a:prstGeom prst="rect">
            <a:avLst/>
          </a:prstGeom>
          <a:noFill/>
        </p:spPr>
        <p:txBody>
          <a:bodyPr wrap="none" rtlCol="0">
            <a:spAutoFit/>
          </a:bodyPr>
          <a:lstStyle/>
          <a:p>
            <a:r>
              <a:rPr lang="en-US" sz="1200" dirty="0" smtClean="0">
                <a:solidFill>
                  <a:schemeClr val="bg1"/>
                </a:solidFill>
              </a:rPr>
              <a:t>Stopper removed</a:t>
            </a:r>
            <a:endParaRPr lang="en-US" sz="1200" dirty="0">
              <a:solidFill>
                <a:schemeClr val="bg1"/>
              </a:solidFill>
            </a:endParaRPr>
          </a:p>
        </p:txBody>
      </p:sp>
      <p:sp>
        <p:nvSpPr>
          <p:cNvPr id="18" name="CasellaDiTesto 17"/>
          <p:cNvSpPr txBox="1"/>
          <p:nvPr/>
        </p:nvSpPr>
        <p:spPr>
          <a:xfrm>
            <a:off x="6492688" y="2636912"/>
            <a:ext cx="1134028" cy="276999"/>
          </a:xfrm>
          <a:prstGeom prst="rect">
            <a:avLst/>
          </a:prstGeom>
          <a:noFill/>
        </p:spPr>
        <p:txBody>
          <a:bodyPr wrap="none" rtlCol="0">
            <a:spAutoFit/>
          </a:bodyPr>
          <a:lstStyle/>
          <a:p>
            <a:r>
              <a:rPr lang="en-US" sz="1200" dirty="0" smtClean="0">
                <a:solidFill>
                  <a:schemeClr val="bg1"/>
                </a:solidFill>
              </a:rPr>
              <a:t>Safe conditions</a:t>
            </a:r>
            <a:endParaRPr lang="en-US" sz="1200" dirty="0">
              <a:solidFill>
                <a:schemeClr val="bg1"/>
              </a:solidFill>
            </a:endParaRPr>
          </a:p>
        </p:txBody>
      </p:sp>
      <p:sp>
        <p:nvSpPr>
          <p:cNvPr id="19" name="CasellaDiTesto 18"/>
          <p:cNvSpPr txBox="1"/>
          <p:nvPr/>
        </p:nvSpPr>
        <p:spPr>
          <a:xfrm>
            <a:off x="4486344" y="2636912"/>
            <a:ext cx="1168461" cy="276999"/>
          </a:xfrm>
          <a:prstGeom prst="rect">
            <a:avLst/>
          </a:prstGeom>
          <a:noFill/>
        </p:spPr>
        <p:txBody>
          <a:bodyPr wrap="none" rtlCol="0">
            <a:spAutoFit/>
          </a:bodyPr>
          <a:lstStyle/>
          <a:p>
            <a:r>
              <a:rPr lang="en-US" sz="1200" dirty="0" smtClean="0">
                <a:solidFill>
                  <a:schemeClr val="bg1"/>
                </a:solidFill>
              </a:rPr>
              <a:t>Grease mobility</a:t>
            </a:r>
            <a:endParaRPr lang="en-US" sz="1200" dirty="0">
              <a:solidFill>
                <a:schemeClr val="bg1"/>
              </a:solidFill>
            </a:endParaRPr>
          </a:p>
        </p:txBody>
      </p:sp>
      <p:sp>
        <p:nvSpPr>
          <p:cNvPr id="20" name="CasellaDiTesto 19"/>
          <p:cNvSpPr txBox="1"/>
          <p:nvPr/>
        </p:nvSpPr>
        <p:spPr>
          <a:xfrm>
            <a:off x="5364088" y="2420888"/>
            <a:ext cx="1301510" cy="276999"/>
          </a:xfrm>
          <a:prstGeom prst="rect">
            <a:avLst/>
          </a:prstGeom>
          <a:noFill/>
        </p:spPr>
        <p:txBody>
          <a:bodyPr wrap="none" rtlCol="0">
            <a:spAutoFit/>
          </a:bodyPr>
          <a:lstStyle/>
          <a:p>
            <a:r>
              <a:rPr lang="en-US" sz="1200" dirty="0" smtClean="0">
                <a:solidFill>
                  <a:srgbClr val="C00000"/>
                </a:solidFill>
              </a:rPr>
              <a:t>Grizzly Grease n.1</a:t>
            </a:r>
            <a:endParaRPr lang="en-US" sz="1200" dirty="0">
              <a:solidFill>
                <a:srgbClr val="C00000"/>
              </a:solidFill>
            </a:endParaRPr>
          </a:p>
        </p:txBody>
      </p:sp>
      <p:sp>
        <p:nvSpPr>
          <p:cNvPr id="21" name="CasellaDiTesto 20"/>
          <p:cNvSpPr txBox="1"/>
          <p:nvPr/>
        </p:nvSpPr>
        <p:spPr>
          <a:xfrm>
            <a:off x="251520" y="3717032"/>
            <a:ext cx="8496944" cy="338554"/>
          </a:xfrm>
          <a:prstGeom prst="rect">
            <a:avLst/>
          </a:prstGeom>
          <a:noFill/>
        </p:spPr>
        <p:txBody>
          <a:bodyPr wrap="square" rtlCol="0">
            <a:spAutoFit/>
          </a:bodyPr>
          <a:lstStyle/>
          <a:p>
            <a:pPr marL="342900" indent="-342900">
              <a:spcBef>
                <a:spcPts val="3000"/>
              </a:spcBef>
              <a:buFont typeface="+mj-lt"/>
              <a:buAutoNum type="arabicParenR" startAt="3"/>
            </a:pPr>
            <a:r>
              <a:rPr lang="en-US" sz="1600" dirty="0" smtClean="0">
                <a:solidFill>
                  <a:srgbClr val="0070C0"/>
                </a:solidFill>
              </a:rPr>
              <a:t>Residual </a:t>
            </a:r>
            <a:r>
              <a:rPr lang="en-US" sz="1600" dirty="0" smtClean="0">
                <a:solidFill>
                  <a:srgbClr val="C00000"/>
                </a:solidFill>
              </a:rPr>
              <a:t>contact dose </a:t>
            </a:r>
            <a:r>
              <a:rPr lang="en-US" sz="1600" dirty="0" smtClean="0">
                <a:solidFill>
                  <a:srgbClr val="0070C0"/>
                </a:solidFill>
              </a:rPr>
              <a:t>and</a:t>
            </a:r>
            <a:r>
              <a:rPr lang="en-US" sz="1600" dirty="0" smtClean="0">
                <a:solidFill>
                  <a:srgbClr val="C00000"/>
                </a:solidFill>
              </a:rPr>
              <a:t> </a:t>
            </a:r>
            <a:r>
              <a:rPr lang="en-US" sz="1600" dirty="0" smtClean="0">
                <a:solidFill>
                  <a:srgbClr val="0070C0"/>
                </a:solidFill>
              </a:rPr>
              <a:t>NAA : activation, </a:t>
            </a:r>
            <a:r>
              <a:rPr lang="en-US" sz="1600" dirty="0" smtClean="0">
                <a:solidFill>
                  <a:srgbClr val="C00000"/>
                </a:solidFill>
              </a:rPr>
              <a:t>contamination</a:t>
            </a:r>
            <a:r>
              <a:rPr lang="en-US" sz="1600" dirty="0" smtClean="0">
                <a:solidFill>
                  <a:srgbClr val="0070C0"/>
                </a:solidFill>
              </a:rPr>
              <a:t> and radioactive </a:t>
            </a:r>
            <a:r>
              <a:rPr lang="en-US" sz="1600" dirty="0" smtClean="0">
                <a:solidFill>
                  <a:srgbClr val="C00000"/>
                </a:solidFill>
              </a:rPr>
              <a:t>waste</a:t>
            </a:r>
            <a:r>
              <a:rPr lang="en-US" sz="1600" dirty="0" smtClean="0">
                <a:solidFill>
                  <a:srgbClr val="0070C0"/>
                </a:solidFill>
              </a:rPr>
              <a:t> production</a:t>
            </a:r>
          </a:p>
        </p:txBody>
      </p:sp>
      <p:graphicFrame>
        <p:nvGraphicFramePr>
          <p:cNvPr id="22" name="Tabella 21"/>
          <p:cNvGraphicFramePr>
            <a:graphicFrameLocks noGrp="1"/>
          </p:cNvGraphicFramePr>
          <p:nvPr/>
        </p:nvGraphicFramePr>
        <p:xfrm>
          <a:off x="3203849" y="4139200"/>
          <a:ext cx="4896543" cy="822960"/>
        </p:xfrm>
        <a:graphic>
          <a:graphicData uri="http://schemas.openxmlformats.org/drawingml/2006/table">
            <a:tbl>
              <a:tblPr firstRow="1" bandRow="1">
                <a:tableStyleId>{5C22544A-7EE6-4342-B048-85BDC9FD1C3A}</a:tableStyleId>
              </a:tblPr>
              <a:tblGrid>
                <a:gridCol w="1728191"/>
                <a:gridCol w="1536171"/>
                <a:gridCol w="1632181"/>
              </a:tblGrid>
              <a:tr h="187472">
                <a:tc>
                  <a:txBody>
                    <a:bodyPr/>
                    <a:lstStyle/>
                    <a:p>
                      <a:r>
                        <a:rPr lang="en-US" sz="1200" dirty="0" smtClean="0"/>
                        <a:t>Sample 100 mg (6 h </a:t>
                      </a:r>
                      <a:r>
                        <a:rPr lang="en-US" sz="1200" dirty="0" err="1" smtClean="0"/>
                        <a:t>irr</a:t>
                      </a:r>
                      <a:r>
                        <a:rPr lang="en-US" sz="1200" dirty="0" smtClean="0"/>
                        <a:t>)</a:t>
                      </a:r>
                      <a:endParaRPr lang="en-US" sz="1200" dirty="0"/>
                    </a:p>
                  </a:txBody>
                  <a:tcPr/>
                </a:tc>
                <a:tc>
                  <a:txBody>
                    <a:bodyPr/>
                    <a:lstStyle/>
                    <a:p>
                      <a:r>
                        <a:rPr lang="en-US" sz="1200" dirty="0" smtClean="0"/>
                        <a:t>3 day cooling</a:t>
                      </a:r>
                      <a:endParaRPr lang="en-US" sz="1200" dirty="0"/>
                    </a:p>
                  </a:txBody>
                  <a:tcPr/>
                </a:tc>
                <a:tc>
                  <a:txBody>
                    <a:bodyPr/>
                    <a:lstStyle/>
                    <a:p>
                      <a:r>
                        <a:rPr lang="en-US" sz="1200" dirty="0" smtClean="0"/>
                        <a:t>10 day cooling</a:t>
                      </a:r>
                      <a:endParaRPr lang="en-US" sz="1200" dirty="0"/>
                    </a:p>
                  </a:txBody>
                  <a:tcPr/>
                </a:tc>
              </a:tr>
              <a:tr h="187472">
                <a:tc>
                  <a:txBody>
                    <a:bodyPr/>
                    <a:lstStyle/>
                    <a:p>
                      <a:r>
                        <a:rPr lang="en-US" sz="1200" dirty="0" err="1" smtClean="0"/>
                        <a:t>Petamo</a:t>
                      </a:r>
                      <a:r>
                        <a:rPr lang="en-US" sz="1200" baseline="0" dirty="0" smtClean="0"/>
                        <a:t> GHY-133N</a:t>
                      </a:r>
                      <a:endParaRPr lang="en-US" sz="1200" dirty="0"/>
                    </a:p>
                  </a:txBody>
                  <a:tcPr/>
                </a:tc>
                <a:tc>
                  <a:txBody>
                    <a:bodyPr/>
                    <a:lstStyle/>
                    <a:p>
                      <a:r>
                        <a:rPr lang="en-US" sz="1200" dirty="0" smtClean="0"/>
                        <a:t>0.4 </a:t>
                      </a:r>
                      <a:r>
                        <a:rPr lang="en-US" sz="1200" dirty="0" err="1" smtClean="0">
                          <a:latin typeface="Symbol" pitchFamily="18" charset="2"/>
                        </a:rPr>
                        <a:t>m</a:t>
                      </a:r>
                      <a:r>
                        <a:rPr lang="en-US" sz="1200" dirty="0" err="1" smtClean="0">
                          <a:latin typeface="+mn-lt"/>
                        </a:rPr>
                        <a:t>Sv</a:t>
                      </a:r>
                      <a:r>
                        <a:rPr lang="en-US" sz="1200" dirty="0" smtClean="0">
                          <a:latin typeface="+mn-lt"/>
                        </a:rPr>
                        <a:t>/h</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0.1 – 0.2 </a:t>
                      </a:r>
                      <a:r>
                        <a:rPr lang="en-US" sz="1200" dirty="0" err="1" smtClean="0">
                          <a:latin typeface="Symbol" pitchFamily="18" charset="2"/>
                        </a:rPr>
                        <a:t>m</a:t>
                      </a:r>
                      <a:r>
                        <a:rPr lang="en-US" sz="1200" dirty="0" err="1" smtClean="0">
                          <a:latin typeface="+mn-lt"/>
                        </a:rPr>
                        <a:t>Sv</a:t>
                      </a:r>
                      <a:r>
                        <a:rPr lang="en-US" sz="1200" dirty="0" smtClean="0">
                          <a:latin typeface="+mn-lt"/>
                        </a:rPr>
                        <a:t>/h</a:t>
                      </a:r>
                      <a:endParaRPr lang="en-US" sz="1200" dirty="0" smtClean="0"/>
                    </a:p>
                  </a:txBody>
                  <a:tcPr/>
                </a:tc>
              </a:tr>
              <a:tr h="187472">
                <a:tc>
                  <a:txBody>
                    <a:bodyPr/>
                    <a:lstStyle/>
                    <a:p>
                      <a:r>
                        <a:rPr lang="en-US" sz="1200" dirty="0" err="1" smtClean="0"/>
                        <a:t>Krytox</a:t>
                      </a:r>
                      <a:r>
                        <a:rPr lang="en-US" sz="1200" dirty="0" smtClean="0"/>
                        <a:t> 283</a:t>
                      </a:r>
                      <a:r>
                        <a:rPr lang="en-US" sz="1200" baseline="0" dirty="0" smtClean="0"/>
                        <a:t> AB</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30 </a:t>
                      </a:r>
                      <a:r>
                        <a:rPr lang="en-US" sz="1200" dirty="0" err="1" smtClean="0">
                          <a:latin typeface="Symbol" pitchFamily="18" charset="2"/>
                        </a:rPr>
                        <a:t>m</a:t>
                      </a:r>
                      <a:r>
                        <a:rPr lang="en-US" sz="1200" dirty="0" err="1" smtClean="0">
                          <a:latin typeface="+mn-lt"/>
                        </a:rPr>
                        <a:t>Sv</a:t>
                      </a:r>
                      <a:r>
                        <a:rPr lang="en-US" sz="1200" dirty="0" smtClean="0">
                          <a:latin typeface="+mn-lt"/>
                        </a:rPr>
                        <a:t>/h</a:t>
                      </a:r>
                      <a:r>
                        <a:rPr lang="en-US" sz="1200" baseline="0" dirty="0" smtClean="0">
                          <a:latin typeface="+mn-lt"/>
                        </a:rPr>
                        <a:t> (</a:t>
                      </a:r>
                      <a:r>
                        <a:rPr lang="en-US" sz="1200" baseline="30000" dirty="0" smtClean="0">
                          <a:latin typeface="+mn-lt"/>
                        </a:rPr>
                        <a:t>24</a:t>
                      </a:r>
                      <a:r>
                        <a:rPr lang="en-US" sz="1200" baseline="0" dirty="0" smtClean="0">
                          <a:latin typeface="+mn-lt"/>
                        </a:rPr>
                        <a:t>Na)</a:t>
                      </a:r>
                      <a:endParaRPr lang="en-US" sz="12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0.1 – 0.2 </a:t>
                      </a:r>
                      <a:r>
                        <a:rPr lang="en-US" sz="1200" dirty="0" err="1" smtClean="0">
                          <a:latin typeface="Symbol" pitchFamily="18" charset="2"/>
                        </a:rPr>
                        <a:t>m</a:t>
                      </a:r>
                      <a:r>
                        <a:rPr lang="en-US" sz="1200" dirty="0" err="1" smtClean="0">
                          <a:latin typeface="+mn-lt"/>
                        </a:rPr>
                        <a:t>Sv</a:t>
                      </a:r>
                      <a:r>
                        <a:rPr lang="en-US" sz="1200" dirty="0" smtClean="0">
                          <a:latin typeface="+mn-lt"/>
                        </a:rPr>
                        <a:t>/h</a:t>
                      </a:r>
                      <a:endParaRPr lang="en-US" sz="1200" dirty="0" smtClean="0"/>
                    </a:p>
                  </a:txBody>
                  <a:tcPr/>
                </a:tc>
              </a:tr>
            </a:tbl>
          </a:graphicData>
        </a:graphic>
      </p:graphicFrame>
      <p:sp>
        <p:nvSpPr>
          <p:cNvPr id="23" name="CasellaDiTesto 22"/>
          <p:cNvSpPr txBox="1"/>
          <p:nvPr/>
        </p:nvSpPr>
        <p:spPr>
          <a:xfrm>
            <a:off x="1259632" y="4341576"/>
            <a:ext cx="1584176" cy="523220"/>
          </a:xfrm>
          <a:prstGeom prst="rect">
            <a:avLst/>
          </a:prstGeom>
          <a:noFill/>
          <a:ln>
            <a:solidFill>
              <a:srgbClr val="C00000"/>
            </a:solidFill>
          </a:ln>
        </p:spPr>
        <p:txBody>
          <a:bodyPr wrap="square" rtlCol="0">
            <a:spAutoFit/>
          </a:bodyPr>
          <a:lstStyle/>
          <a:p>
            <a:pPr algn="ctr"/>
            <a:r>
              <a:rPr lang="en-US" sz="1400" dirty="0" smtClean="0">
                <a:solidFill>
                  <a:srgbClr val="C00000"/>
                </a:solidFill>
              </a:rPr>
              <a:t>Safe</a:t>
            </a:r>
            <a:r>
              <a:rPr lang="en-US" sz="1400" dirty="0" smtClean="0">
                <a:solidFill>
                  <a:srgbClr val="0070C0"/>
                </a:solidFill>
              </a:rPr>
              <a:t> handling after </a:t>
            </a:r>
            <a:r>
              <a:rPr lang="en-US" sz="1400" dirty="0" smtClean="0">
                <a:solidFill>
                  <a:srgbClr val="C00000"/>
                </a:solidFill>
              </a:rPr>
              <a:t>10-15</a:t>
            </a:r>
            <a:r>
              <a:rPr lang="en-US" sz="1400" dirty="0" smtClean="0">
                <a:solidFill>
                  <a:srgbClr val="0070C0"/>
                </a:solidFill>
              </a:rPr>
              <a:t> days</a:t>
            </a:r>
            <a:endParaRPr lang="en-US" sz="1400" dirty="0">
              <a:solidFill>
                <a:srgbClr val="0070C0"/>
              </a:solidFill>
            </a:endParaRPr>
          </a:p>
        </p:txBody>
      </p:sp>
      <p:sp>
        <p:nvSpPr>
          <p:cNvPr id="24" name="CasellaDiTesto 23"/>
          <p:cNvSpPr txBox="1"/>
          <p:nvPr/>
        </p:nvSpPr>
        <p:spPr>
          <a:xfrm>
            <a:off x="251520" y="5518973"/>
            <a:ext cx="3816424" cy="584775"/>
          </a:xfrm>
          <a:prstGeom prst="rect">
            <a:avLst/>
          </a:prstGeom>
          <a:noFill/>
        </p:spPr>
        <p:txBody>
          <a:bodyPr wrap="square" rtlCol="0">
            <a:spAutoFit/>
          </a:bodyPr>
          <a:lstStyle/>
          <a:p>
            <a:pPr marL="342900" indent="-342900">
              <a:spcBef>
                <a:spcPts val="3000"/>
              </a:spcBef>
              <a:buFont typeface="+mj-lt"/>
              <a:buAutoNum type="arabicParenR" startAt="4"/>
            </a:pPr>
            <a:r>
              <a:rPr lang="en-US" sz="1600" dirty="0" smtClean="0">
                <a:solidFill>
                  <a:srgbClr val="C00000"/>
                </a:solidFill>
              </a:rPr>
              <a:t>Acid</a:t>
            </a:r>
            <a:r>
              <a:rPr lang="en-US" sz="1600" dirty="0" smtClean="0">
                <a:solidFill>
                  <a:srgbClr val="0070C0"/>
                </a:solidFill>
              </a:rPr>
              <a:t> production: halogen formation and ambient </a:t>
            </a:r>
            <a:r>
              <a:rPr lang="en-US" sz="1600" dirty="0" smtClean="0">
                <a:solidFill>
                  <a:srgbClr val="C00000"/>
                </a:solidFill>
              </a:rPr>
              <a:t>corrosion</a:t>
            </a:r>
          </a:p>
        </p:txBody>
      </p:sp>
      <p:pic>
        <p:nvPicPr>
          <p:cNvPr id="25" name="Picture 3" descr="C:\Users\ospiti\Google Drive\SPES - borsa\TEST MATERIALI 2017- lubs\LENA Reports\report_20170320\Photos 2\Acidity test 2.JPG"/>
          <p:cNvPicPr>
            <a:picLocks noChangeAspect="1" noChangeArrowheads="1"/>
          </p:cNvPicPr>
          <p:nvPr/>
        </p:nvPicPr>
        <p:blipFill>
          <a:blip r:embed="rId8" cstate="print"/>
          <a:srcRect l="18715" t="29491" r="19184" b="31944"/>
          <a:stretch>
            <a:fillRect/>
          </a:stretch>
        </p:blipFill>
        <p:spPr bwMode="auto">
          <a:xfrm>
            <a:off x="4932040" y="5229200"/>
            <a:ext cx="2736304" cy="1274443"/>
          </a:xfrm>
          <a:prstGeom prst="rect">
            <a:avLst/>
          </a:prstGeom>
          <a:noFill/>
        </p:spPr>
      </p:pic>
      <p:sp>
        <p:nvSpPr>
          <p:cNvPr id="26" name="CasellaDiTesto 25"/>
          <p:cNvSpPr txBox="1"/>
          <p:nvPr/>
        </p:nvSpPr>
        <p:spPr>
          <a:xfrm>
            <a:off x="3779912" y="5805264"/>
            <a:ext cx="1020729" cy="646331"/>
          </a:xfrm>
          <a:prstGeom prst="rect">
            <a:avLst/>
          </a:prstGeom>
          <a:noFill/>
        </p:spPr>
        <p:txBody>
          <a:bodyPr wrap="square" rtlCol="0">
            <a:spAutoFit/>
          </a:bodyPr>
          <a:lstStyle/>
          <a:p>
            <a:pPr algn="ctr"/>
            <a:r>
              <a:rPr lang="en-US" sz="1200" dirty="0" err="1" smtClean="0">
                <a:solidFill>
                  <a:srgbClr val="0070C0"/>
                </a:solidFill>
              </a:rPr>
              <a:t>Krytox</a:t>
            </a:r>
            <a:r>
              <a:rPr lang="en-US" sz="1200" dirty="0" smtClean="0">
                <a:solidFill>
                  <a:srgbClr val="0070C0"/>
                </a:solidFill>
              </a:rPr>
              <a:t> </a:t>
            </a:r>
            <a:r>
              <a:rPr lang="en-US" sz="1200" dirty="0" smtClean="0">
                <a:solidFill>
                  <a:srgbClr val="C00000"/>
                </a:solidFill>
              </a:rPr>
              <a:t>pH&lt;1 F</a:t>
            </a:r>
            <a:r>
              <a:rPr lang="en-US" sz="1200" dirty="0" smtClean="0">
                <a:solidFill>
                  <a:srgbClr val="0070C0"/>
                </a:solidFill>
              </a:rPr>
              <a:t> content </a:t>
            </a:r>
            <a:r>
              <a:rPr lang="en-US" sz="1200" dirty="0" smtClean="0">
                <a:solidFill>
                  <a:srgbClr val="C00000"/>
                </a:solidFill>
              </a:rPr>
              <a:t>critical</a:t>
            </a:r>
            <a:endParaRPr lang="en-US" sz="1200" dirty="0">
              <a:solidFill>
                <a:srgbClr val="C00000"/>
              </a:solidFill>
            </a:endParaRPr>
          </a:p>
        </p:txBody>
      </p:sp>
      <p:sp>
        <p:nvSpPr>
          <p:cNvPr id="27" name="Rectangle 15"/>
          <p:cNvSpPr/>
          <p:nvPr/>
        </p:nvSpPr>
        <p:spPr>
          <a:xfrm>
            <a:off x="5453512" y="6151656"/>
            <a:ext cx="144016" cy="144016"/>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endParaRPr>
          </a:p>
        </p:txBody>
      </p:sp>
      <p:cxnSp>
        <p:nvCxnSpPr>
          <p:cNvPr id="29" name="Connettore 2 28"/>
          <p:cNvCxnSpPr>
            <a:stCxn id="26" idx="3"/>
          </p:cNvCxnSpPr>
          <p:nvPr/>
        </p:nvCxnSpPr>
        <p:spPr>
          <a:xfrm>
            <a:off x="4800641" y="6128430"/>
            <a:ext cx="563447" cy="10888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3" name="Rectangle 15"/>
          <p:cNvSpPr/>
          <p:nvPr/>
        </p:nvSpPr>
        <p:spPr>
          <a:xfrm>
            <a:off x="7464195" y="6213562"/>
            <a:ext cx="144016" cy="144016"/>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endParaRPr>
          </a:p>
        </p:txBody>
      </p:sp>
      <p:sp>
        <p:nvSpPr>
          <p:cNvPr id="34" name="CasellaDiTesto 33"/>
          <p:cNvSpPr txBox="1"/>
          <p:nvPr/>
        </p:nvSpPr>
        <p:spPr>
          <a:xfrm>
            <a:off x="7668344" y="5085184"/>
            <a:ext cx="1296144" cy="646331"/>
          </a:xfrm>
          <a:prstGeom prst="rect">
            <a:avLst/>
          </a:prstGeom>
          <a:noFill/>
        </p:spPr>
        <p:txBody>
          <a:bodyPr wrap="square" rtlCol="0">
            <a:spAutoFit/>
          </a:bodyPr>
          <a:lstStyle/>
          <a:p>
            <a:pPr algn="ctr"/>
            <a:r>
              <a:rPr lang="en-US" sz="1200" dirty="0" smtClean="0">
                <a:solidFill>
                  <a:srgbClr val="0070C0"/>
                </a:solidFill>
              </a:rPr>
              <a:t>Grizzly Grease n.1 </a:t>
            </a:r>
            <a:r>
              <a:rPr lang="en-US" sz="1200" dirty="0" smtClean="0">
                <a:solidFill>
                  <a:srgbClr val="C00000"/>
                </a:solidFill>
              </a:rPr>
              <a:t>pH=7</a:t>
            </a:r>
          </a:p>
          <a:p>
            <a:pPr algn="ctr"/>
            <a:r>
              <a:rPr lang="en-US" sz="1200" dirty="0" smtClean="0">
                <a:solidFill>
                  <a:srgbClr val="0070C0"/>
                </a:solidFill>
              </a:rPr>
              <a:t>neutral</a:t>
            </a:r>
            <a:endParaRPr lang="en-US" sz="1200" dirty="0">
              <a:solidFill>
                <a:srgbClr val="0070C0"/>
              </a:solidFill>
            </a:endParaRPr>
          </a:p>
        </p:txBody>
      </p:sp>
      <p:cxnSp>
        <p:nvCxnSpPr>
          <p:cNvPr id="36" name="Connettore 2 35"/>
          <p:cNvCxnSpPr>
            <a:stCxn id="34" idx="2"/>
          </p:cNvCxnSpPr>
          <p:nvPr/>
        </p:nvCxnSpPr>
        <p:spPr>
          <a:xfrm flipH="1">
            <a:off x="7668344" y="5731515"/>
            <a:ext cx="648072" cy="433789"/>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6516216" y="5199583"/>
            <a:ext cx="792088" cy="461665"/>
          </a:xfrm>
          <a:prstGeom prst="rect">
            <a:avLst/>
          </a:prstGeom>
          <a:noFill/>
        </p:spPr>
        <p:txBody>
          <a:bodyPr wrap="square" rtlCol="0">
            <a:spAutoFit/>
          </a:bodyPr>
          <a:lstStyle/>
          <a:p>
            <a:pPr algn="ctr"/>
            <a:r>
              <a:rPr lang="en-US" sz="1200" dirty="0" err="1" smtClean="0">
                <a:solidFill>
                  <a:srgbClr val="0070C0"/>
                </a:solidFill>
              </a:rPr>
              <a:t>Petamo</a:t>
            </a:r>
            <a:r>
              <a:rPr lang="en-US" sz="1200" dirty="0" smtClean="0">
                <a:solidFill>
                  <a:srgbClr val="0070C0"/>
                </a:solidFill>
              </a:rPr>
              <a:t> </a:t>
            </a:r>
            <a:r>
              <a:rPr lang="en-US" sz="1200" dirty="0" smtClean="0">
                <a:solidFill>
                  <a:srgbClr val="C00000"/>
                </a:solidFill>
              </a:rPr>
              <a:t>pH=4</a:t>
            </a:r>
            <a:endParaRPr lang="en-US" sz="1200" dirty="0">
              <a:solidFill>
                <a:srgbClr val="C00000"/>
              </a:solidFill>
            </a:endParaRPr>
          </a:p>
        </p:txBody>
      </p:sp>
      <p:sp>
        <p:nvSpPr>
          <p:cNvPr id="38" name="Rectangle 15"/>
          <p:cNvSpPr/>
          <p:nvPr/>
        </p:nvSpPr>
        <p:spPr>
          <a:xfrm>
            <a:off x="6348450" y="6280306"/>
            <a:ext cx="144016" cy="144016"/>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endParaRPr>
          </a:p>
        </p:txBody>
      </p:sp>
      <p:cxnSp>
        <p:nvCxnSpPr>
          <p:cNvPr id="40" name="Connettore 2 39"/>
          <p:cNvCxnSpPr>
            <a:stCxn id="37" idx="2"/>
          </p:cNvCxnSpPr>
          <p:nvPr/>
        </p:nvCxnSpPr>
        <p:spPr>
          <a:xfrm flipH="1">
            <a:off x="6516216" y="5661248"/>
            <a:ext cx="396044" cy="64807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Chart 2"/>
          <p:cNvGraphicFramePr/>
          <p:nvPr/>
        </p:nvGraphicFramePr>
        <p:xfrm>
          <a:off x="71121" y="1916832"/>
          <a:ext cx="5040560" cy="2959596"/>
        </p:xfrm>
        <a:graphic>
          <a:graphicData uri="http://schemas.openxmlformats.org/drawingml/2006/chart">
            <c:chart xmlns:c="http://schemas.openxmlformats.org/drawingml/2006/chart" xmlns:r="http://schemas.openxmlformats.org/officeDocument/2006/relationships" r:id="rId3"/>
          </a:graphicData>
        </a:graphic>
      </p:graphicFrame>
      <p:sp>
        <p:nvSpPr>
          <p:cNvPr id="2" name="Segnaposto piè di pagina 1"/>
          <p:cNvSpPr>
            <a:spLocks noGrp="1"/>
          </p:cNvSpPr>
          <p:nvPr>
            <p:ph type="ftr" sz="quarter" idx="11"/>
          </p:nvPr>
        </p:nvSpPr>
        <p:spPr/>
        <p:txBody>
          <a:bodyPr/>
          <a:lstStyle/>
          <a:p>
            <a:r>
              <a:rPr lang="it-IT" smtClean="0"/>
              <a:t>Aldo Zenoni, Brescia University, Crete 2017</a:t>
            </a:r>
            <a:endParaRPr lang="it-IT" dirty="0"/>
          </a:p>
        </p:txBody>
      </p:sp>
      <p:sp>
        <p:nvSpPr>
          <p:cNvPr id="3" name="Segnaposto numero diapositiva 2"/>
          <p:cNvSpPr>
            <a:spLocks noGrp="1"/>
          </p:cNvSpPr>
          <p:nvPr>
            <p:ph type="sldNum" sz="quarter" idx="12"/>
          </p:nvPr>
        </p:nvSpPr>
        <p:spPr/>
        <p:txBody>
          <a:bodyPr/>
          <a:lstStyle/>
          <a:p>
            <a:fld id="{3C7A372C-CFDE-4616-A2F3-96F303C2222E}" type="slidenum">
              <a:rPr lang="it-IT" smtClean="0"/>
              <a:pPr/>
              <a:t>23</a:t>
            </a:fld>
            <a:endParaRPr lang="it-IT"/>
          </a:p>
        </p:txBody>
      </p:sp>
      <p:pic>
        <p:nvPicPr>
          <p:cNvPr id="15" name="Picture 11" descr="logoinfn-piccolo"/>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80963" y="53975"/>
            <a:ext cx="657225" cy="609600"/>
          </a:xfrm>
          <a:prstGeom prst="rect">
            <a:avLst/>
          </a:prstGeom>
          <a:noFill/>
          <a:ln w="9525">
            <a:noFill/>
            <a:miter lim="800000"/>
            <a:headEnd/>
            <a:tailEnd/>
          </a:ln>
        </p:spPr>
      </p:pic>
      <p:pic>
        <p:nvPicPr>
          <p:cNvPr id="16" name="Picture 6" descr="logoSPES2008_medium"/>
          <p:cNvPicPr>
            <a:picLocks noChangeAspect="1" noChangeArrowheads="1"/>
          </p:cNvPicPr>
          <p:nvPr/>
        </p:nvPicPr>
        <p:blipFill>
          <a:blip r:embed="rId5" cstate="email">
            <a:clrChange>
              <a:clrFrom>
                <a:srgbClr val="FEFEFE"/>
              </a:clrFrom>
              <a:clrTo>
                <a:srgbClr val="FEFEFE">
                  <a:alpha val="0"/>
                </a:srgbClr>
              </a:clrTo>
            </a:clrChange>
            <a:extLst>
              <a:ext uri="{28A0092B-C50C-407E-A947-70E740481C1C}">
                <a14:useLocalDpi xmlns="" xmlns:a14="http://schemas.microsoft.com/office/drawing/2010/main"/>
              </a:ext>
            </a:extLst>
          </a:blip>
          <a:srcRect/>
          <a:stretch>
            <a:fillRect/>
          </a:stretch>
        </p:blipFill>
        <p:spPr bwMode="auto">
          <a:xfrm>
            <a:off x="7200900" y="57150"/>
            <a:ext cx="1890713" cy="603250"/>
          </a:xfrm>
          <a:prstGeom prst="rect">
            <a:avLst/>
          </a:prstGeom>
          <a:noFill/>
          <a:ln w="9525">
            <a:noFill/>
            <a:miter lim="800000"/>
            <a:headEnd/>
            <a:tailEnd/>
          </a:ln>
        </p:spPr>
      </p:pic>
      <p:sp>
        <p:nvSpPr>
          <p:cNvPr id="17" name="CasellaDiTesto 16"/>
          <p:cNvSpPr txBox="1"/>
          <p:nvPr/>
        </p:nvSpPr>
        <p:spPr>
          <a:xfrm>
            <a:off x="1115616" y="188640"/>
            <a:ext cx="6264696"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dirty="0" smtClean="0">
                <a:solidFill>
                  <a:srgbClr val="0070C0"/>
                </a:solidFill>
              </a:rPr>
              <a:t>Sample of first obtained results</a:t>
            </a:r>
            <a:endParaRPr lang="en-US" sz="2800" dirty="0">
              <a:solidFill>
                <a:srgbClr val="0070C0"/>
              </a:solidFill>
            </a:endParaRPr>
          </a:p>
        </p:txBody>
      </p:sp>
      <p:pic>
        <p:nvPicPr>
          <p:cNvPr id="18" name="Picture 2" descr="C:\Users\ospiti\Google Drive\SPES - borsa\TEST MATERIALI 2017- lubs\Irradiated greases_pics\Grizzlygrease N1_8mL\GG_1h_7.jpg"/>
          <p:cNvPicPr>
            <a:picLocks noChangeAspect="1" noChangeArrowheads="1"/>
          </p:cNvPicPr>
          <p:nvPr/>
        </p:nvPicPr>
        <p:blipFill>
          <a:blip r:embed="rId6" cstate="print"/>
          <a:srcRect l="21020"/>
          <a:stretch>
            <a:fillRect/>
          </a:stretch>
        </p:blipFill>
        <p:spPr bwMode="auto">
          <a:xfrm>
            <a:off x="6003625" y="1052736"/>
            <a:ext cx="2528815" cy="1801033"/>
          </a:xfrm>
          <a:prstGeom prst="rect">
            <a:avLst/>
          </a:prstGeom>
          <a:noFill/>
        </p:spPr>
      </p:pic>
      <p:sp>
        <p:nvSpPr>
          <p:cNvPr id="27" name="CasellaDiTesto 26"/>
          <p:cNvSpPr txBox="1"/>
          <p:nvPr/>
        </p:nvSpPr>
        <p:spPr>
          <a:xfrm>
            <a:off x="2385736" y="2108348"/>
            <a:ext cx="546945" cy="307777"/>
          </a:xfrm>
          <a:prstGeom prst="rect">
            <a:avLst/>
          </a:prstGeom>
          <a:noFill/>
        </p:spPr>
        <p:txBody>
          <a:bodyPr wrap="none" rtlCol="0">
            <a:spAutoFit/>
          </a:bodyPr>
          <a:lstStyle/>
          <a:p>
            <a:r>
              <a:rPr lang="en-US" sz="1400" dirty="0" smtClean="0">
                <a:solidFill>
                  <a:srgbClr val="C00000"/>
                </a:solidFill>
              </a:rPr>
              <a:t>1.0 h</a:t>
            </a:r>
            <a:endParaRPr lang="en-US" sz="1400" dirty="0">
              <a:solidFill>
                <a:srgbClr val="C00000"/>
              </a:solidFill>
            </a:endParaRPr>
          </a:p>
        </p:txBody>
      </p:sp>
      <p:sp>
        <p:nvSpPr>
          <p:cNvPr id="28" name="CasellaDiTesto 27"/>
          <p:cNvSpPr txBox="1"/>
          <p:nvPr/>
        </p:nvSpPr>
        <p:spPr>
          <a:xfrm>
            <a:off x="4170271" y="2100478"/>
            <a:ext cx="546945" cy="307777"/>
          </a:xfrm>
          <a:prstGeom prst="rect">
            <a:avLst/>
          </a:prstGeom>
          <a:noFill/>
        </p:spPr>
        <p:txBody>
          <a:bodyPr wrap="none" rtlCol="0">
            <a:spAutoFit/>
          </a:bodyPr>
          <a:lstStyle/>
          <a:p>
            <a:r>
              <a:rPr lang="en-US" sz="1400" dirty="0" smtClean="0">
                <a:solidFill>
                  <a:srgbClr val="C00000"/>
                </a:solidFill>
              </a:rPr>
              <a:t>2.0 h</a:t>
            </a:r>
            <a:endParaRPr lang="en-US" sz="1400" dirty="0">
              <a:solidFill>
                <a:srgbClr val="C00000"/>
              </a:solidFill>
            </a:endParaRPr>
          </a:p>
        </p:txBody>
      </p:sp>
      <p:sp>
        <p:nvSpPr>
          <p:cNvPr id="29" name="CasellaDiTesto 28"/>
          <p:cNvSpPr txBox="1"/>
          <p:nvPr/>
        </p:nvSpPr>
        <p:spPr>
          <a:xfrm>
            <a:off x="874326" y="809940"/>
            <a:ext cx="3816622" cy="338554"/>
          </a:xfrm>
          <a:prstGeom prst="rect">
            <a:avLst/>
          </a:prstGeom>
          <a:noFill/>
        </p:spPr>
        <p:txBody>
          <a:bodyPr wrap="none" rtlCol="0">
            <a:spAutoFit/>
          </a:bodyPr>
          <a:lstStyle/>
          <a:p>
            <a:r>
              <a:rPr lang="en-US" sz="1600" dirty="0" smtClean="0">
                <a:solidFill>
                  <a:srgbClr val="C00000"/>
                </a:solidFill>
              </a:rPr>
              <a:t>Grizzly Grease n. 1</a:t>
            </a:r>
            <a:r>
              <a:rPr lang="en-US" sz="1600" dirty="0" smtClean="0">
                <a:solidFill>
                  <a:srgbClr val="0070C0"/>
                </a:solidFill>
              </a:rPr>
              <a:t>, NGLI </a:t>
            </a:r>
            <a:r>
              <a:rPr lang="en-US" sz="1600" dirty="0" smtClean="0">
                <a:solidFill>
                  <a:srgbClr val="C00000"/>
                </a:solidFill>
              </a:rPr>
              <a:t>0</a:t>
            </a:r>
            <a:r>
              <a:rPr lang="en-US" sz="1600" dirty="0" smtClean="0">
                <a:solidFill>
                  <a:srgbClr val="0070C0"/>
                </a:solidFill>
              </a:rPr>
              <a:t>, consistency test</a:t>
            </a:r>
            <a:endParaRPr lang="en-US" sz="1600" dirty="0">
              <a:solidFill>
                <a:srgbClr val="0070C0"/>
              </a:solidFill>
            </a:endParaRPr>
          </a:p>
        </p:txBody>
      </p:sp>
      <p:sp>
        <p:nvSpPr>
          <p:cNvPr id="30" name="CasellaDiTesto 29"/>
          <p:cNvSpPr txBox="1"/>
          <p:nvPr/>
        </p:nvSpPr>
        <p:spPr>
          <a:xfrm>
            <a:off x="4909048" y="1969676"/>
            <a:ext cx="864096" cy="523220"/>
          </a:xfrm>
          <a:prstGeom prst="rect">
            <a:avLst/>
          </a:prstGeom>
          <a:solidFill>
            <a:schemeClr val="bg1"/>
          </a:solidFill>
        </p:spPr>
        <p:txBody>
          <a:bodyPr wrap="square" rtlCol="0">
            <a:spAutoFit/>
          </a:bodyPr>
          <a:lstStyle/>
          <a:p>
            <a:pPr algn="ctr"/>
            <a:r>
              <a:rPr lang="en-US" sz="1400" b="1" dirty="0" smtClean="0">
                <a:solidFill>
                  <a:srgbClr val="C00000"/>
                </a:solidFill>
              </a:rPr>
              <a:t>OUT OF SCALE</a:t>
            </a:r>
            <a:endParaRPr lang="en-US" sz="1400" b="1" dirty="0">
              <a:solidFill>
                <a:srgbClr val="C00000"/>
              </a:solidFill>
            </a:endParaRPr>
          </a:p>
        </p:txBody>
      </p:sp>
      <p:sp>
        <p:nvSpPr>
          <p:cNvPr id="31" name="CasellaDiTesto 30"/>
          <p:cNvSpPr txBox="1"/>
          <p:nvPr/>
        </p:nvSpPr>
        <p:spPr>
          <a:xfrm>
            <a:off x="4722332" y="3360997"/>
            <a:ext cx="768338" cy="307777"/>
          </a:xfrm>
          <a:prstGeom prst="rect">
            <a:avLst/>
          </a:prstGeom>
          <a:solidFill>
            <a:schemeClr val="bg1"/>
          </a:solidFill>
        </p:spPr>
        <p:txBody>
          <a:bodyPr wrap="square" rtlCol="0">
            <a:spAutoFit/>
          </a:bodyPr>
          <a:lstStyle/>
          <a:p>
            <a:pPr algn="ctr"/>
            <a:r>
              <a:rPr lang="en-US" sz="1400" dirty="0" smtClean="0">
                <a:solidFill>
                  <a:srgbClr val="C00000"/>
                </a:solidFill>
              </a:rPr>
              <a:t>NGLI 0</a:t>
            </a:r>
            <a:endParaRPr lang="en-US" sz="1400" dirty="0">
              <a:solidFill>
                <a:srgbClr val="C00000"/>
              </a:solidFill>
            </a:endParaRPr>
          </a:p>
        </p:txBody>
      </p:sp>
      <p:cxnSp>
        <p:nvCxnSpPr>
          <p:cNvPr id="35" name="Connettore 1 34"/>
          <p:cNvCxnSpPr/>
          <p:nvPr/>
        </p:nvCxnSpPr>
        <p:spPr>
          <a:xfrm>
            <a:off x="782059" y="3764532"/>
            <a:ext cx="417646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Connettore 2 38"/>
          <p:cNvCxnSpPr/>
          <p:nvPr/>
        </p:nvCxnSpPr>
        <p:spPr>
          <a:xfrm>
            <a:off x="191387" y="2083840"/>
            <a:ext cx="0" cy="25922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0" name="CasellaDiTesto 39"/>
          <p:cNvSpPr txBox="1"/>
          <p:nvPr/>
        </p:nvSpPr>
        <p:spPr>
          <a:xfrm>
            <a:off x="157407" y="1916832"/>
            <a:ext cx="467544" cy="307777"/>
          </a:xfrm>
          <a:prstGeom prst="rect">
            <a:avLst/>
          </a:prstGeom>
          <a:noFill/>
        </p:spPr>
        <p:txBody>
          <a:bodyPr wrap="square" rtlCol="0">
            <a:spAutoFit/>
          </a:bodyPr>
          <a:lstStyle/>
          <a:p>
            <a:pPr algn="ctr"/>
            <a:r>
              <a:rPr lang="en-US" sz="1400" dirty="0" smtClean="0">
                <a:solidFill>
                  <a:srgbClr val="C00000"/>
                </a:solidFill>
              </a:rPr>
              <a:t>soft</a:t>
            </a:r>
            <a:endParaRPr lang="en-US" sz="1400" dirty="0">
              <a:solidFill>
                <a:srgbClr val="C00000"/>
              </a:solidFill>
            </a:endParaRPr>
          </a:p>
        </p:txBody>
      </p:sp>
      <p:sp>
        <p:nvSpPr>
          <p:cNvPr id="41" name="CasellaDiTesto 40"/>
          <p:cNvSpPr txBox="1"/>
          <p:nvPr/>
        </p:nvSpPr>
        <p:spPr>
          <a:xfrm>
            <a:off x="95629" y="4512367"/>
            <a:ext cx="720080" cy="307777"/>
          </a:xfrm>
          <a:prstGeom prst="rect">
            <a:avLst/>
          </a:prstGeom>
          <a:noFill/>
        </p:spPr>
        <p:txBody>
          <a:bodyPr wrap="square" rtlCol="0">
            <a:spAutoFit/>
          </a:bodyPr>
          <a:lstStyle/>
          <a:p>
            <a:pPr algn="ctr"/>
            <a:r>
              <a:rPr lang="en-US" sz="1400" dirty="0" smtClean="0">
                <a:solidFill>
                  <a:srgbClr val="C00000"/>
                </a:solidFill>
              </a:rPr>
              <a:t>hard</a:t>
            </a:r>
            <a:endParaRPr lang="en-US" sz="1400" dirty="0">
              <a:solidFill>
                <a:srgbClr val="C00000"/>
              </a:solidFill>
            </a:endParaRPr>
          </a:p>
        </p:txBody>
      </p:sp>
      <p:sp>
        <p:nvSpPr>
          <p:cNvPr id="42" name="CasellaDiTesto 41"/>
          <p:cNvSpPr txBox="1"/>
          <p:nvPr/>
        </p:nvSpPr>
        <p:spPr>
          <a:xfrm>
            <a:off x="6673269" y="764704"/>
            <a:ext cx="1355115" cy="338554"/>
          </a:xfrm>
          <a:prstGeom prst="rect">
            <a:avLst/>
          </a:prstGeom>
          <a:noFill/>
        </p:spPr>
        <p:txBody>
          <a:bodyPr wrap="none" rtlCol="0">
            <a:spAutoFit/>
          </a:bodyPr>
          <a:lstStyle/>
          <a:p>
            <a:r>
              <a:rPr lang="en-US" sz="1600" dirty="0" smtClean="0">
                <a:solidFill>
                  <a:srgbClr val="C00000"/>
                </a:solidFill>
              </a:rPr>
              <a:t>1 h irradiation</a:t>
            </a:r>
            <a:endParaRPr lang="en-US" sz="1600" dirty="0">
              <a:solidFill>
                <a:srgbClr val="C00000"/>
              </a:solidFill>
            </a:endParaRPr>
          </a:p>
        </p:txBody>
      </p:sp>
      <p:sp>
        <p:nvSpPr>
          <p:cNvPr id="43" name="CasellaDiTesto 42"/>
          <p:cNvSpPr txBox="1"/>
          <p:nvPr/>
        </p:nvSpPr>
        <p:spPr>
          <a:xfrm>
            <a:off x="5975777" y="2816553"/>
            <a:ext cx="2448272" cy="584775"/>
          </a:xfrm>
          <a:prstGeom prst="rect">
            <a:avLst/>
          </a:prstGeom>
          <a:noFill/>
        </p:spPr>
        <p:txBody>
          <a:bodyPr wrap="square" rtlCol="0">
            <a:spAutoFit/>
          </a:bodyPr>
          <a:lstStyle/>
          <a:p>
            <a:pPr algn="ctr"/>
            <a:r>
              <a:rPr lang="en-US" sz="1600" dirty="0" smtClean="0">
                <a:solidFill>
                  <a:srgbClr val="0070C0"/>
                </a:solidFill>
              </a:rPr>
              <a:t>definitely </a:t>
            </a:r>
            <a:r>
              <a:rPr lang="en-US" sz="1600" dirty="0" smtClean="0">
                <a:solidFill>
                  <a:srgbClr val="C00000"/>
                </a:solidFill>
              </a:rPr>
              <a:t>less</a:t>
            </a:r>
            <a:r>
              <a:rPr lang="en-US" sz="1600" dirty="0" smtClean="0">
                <a:solidFill>
                  <a:srgbClr val="0070C0"/>
                </a:solidFill>
              </a:rPr>
              <a:t> consistent (almost </a:t>
            </a:r>
            <a:r>
              <a:rPr lang="en-US" sz="1600" dirty="0" smtClean="0">
                <a:solidFill>
                  <a:srgbClr val="C00000"/>
                </a:solidFill>
              </a:rPr>
              <a:t>fluid</a:t>
            </a:r>
            <a:r>
              <a:rPr lang="en-US" sz="1600" dirty="0" smtClean="0">
                <a:solidFill>
                  <a:srgbClr val="0070C0"/>
                </a:solidFill>
              </a:rPr>
              <a:t>)</a:t>
            </a:r>
            <a:endParaRPr lang="en-US" sz="1600" dirty="0">
              <a:solidFill>
                <a:srgbClr val="0070C0"/>
              </a:solidFill>
            </a:endParaRPr>
          </a:p>
        </p:txBody>
      </p:sp>
      <p:pic>
        <p:nvPicPr>
          <p:cNvPr id="44" name="Picture 2" descr="C:\MatteoFerrari\SPES - borsa\risultati-presentazioni\ESSMeeting_Brescia20161123\greaserad.PNG"/>
          <p:cNvPicPr>
            <a:picLocks noChangeAspect="1" noChangeArrowheads="1"/>
          </p:cNvPicPr>
          <p:nvPr/>
        </p:nvPicPr>
        <p:blipFill>
          <a:blip r:embed="rId7" cstate="print"/>
          <a:srcRect/>
          <a:stretch>
            <a:fillRect/>
          </a:stretch>
        </p:blipFill>
        <p:spPr bwMode="auto">
          <a:xfrm>
            <a:off x="5724128" y="3861048"/>
            <a:ext cx="3312582" cy="2088232"/>
          </a:xfrm>
          <a:prstGeom prst="rect">
            <a:avLst/>
          </a:prstGeom>
          <a:noFill/>
        </p:spPr>
      </p:pic>
      <p:sp>
        <p:nvSpPr>
          <p:cNvPr id="45" name="CasellaDiTesto 44"/>
          <p:cNvSpPr txBox="1"/>
          <p:nvPr/>
        </p:nvSpPr>
        <p:spPr>
          <a:xfrm>
            <a:off x="6156176" y="6021288"/>
            <a:ext cx="2448272" cy="523220"/>
          </a:xfrm>
          <a:prstGeom prst="rect">
            <a:avLst/>
          </a:prstGeom>
          <a:noFill/>
        </p:spPr>
        <p:txBody>
          <a:bodyPr wrap="square" rtlCol="0">
            <a:spAutoFit/>
          </a:bodyPr>
          <a:lstStyle/>
          <a:p>
            <a:pPr algn="ctr"/>
            <a:r>
              <a:rPr lang="en-US" sz="1400" dirty="0" smtClean="0">
                <a:solidFill>
                  <a:srgbClr val="0070C0"/>
                </a:solidFill>
              </a:rPr>
              <a:t>penetration </a:t>
            </a:r>
            <a:r>
              <a:rPr lang="en-US" sz="1400" dirty="0" smtClean="0">
                <a:solidFill>
                  <a:srgbClr val="C00000"/>
                </a:solidFill>
              </a:rPr>
              <a:t>increase </a:t>
            </a:r>
            <a:r>
              <a:rPr lang="en-US" sz="1400" dirty="0" smtClean="0">
                <a:solidFill>
                  <a:srgbClr val="0070C0"/>
                </a:solidFill>
              </a:rPr>
              <a:t>expected</a:t>
            </a:r>
            <a:r>
              <a:rPr lang="en-US" sz="1400" dirty="0" smtClean="0">
                <a:solidFill>
                  <a:srgbClr val="C00000"/>
                </a:solidFill>
              </a:rPr>
              <a:t> </a:t>
            </a:r>
            <a:r>
              <a:rPr lang="en-US" sz="1400" dirty="0" smtClean="0">
                <a:solidFill>
                  <a:srgbClr val="0070C0"/>
                </a:solidFill>
              </a:rPr>
              <a:t> as </a:t>
            </a:r>
            <a:r>
              <a:rPr lang="en-US" sz="1400" dirty="0" smtClean="0">
                <a:solidFill>
                  <a:srgbClr val="C00000"/>
                </a:solidFill>
              </a:rPr>
              <a:t>first</a:t>
            </a:r>
            <a:r>
              <a:rPr lang="en-US" sz="1400" dirty="0" smtClean="0">
                <a:solidFill>
                  <a:srgbClr val="0070C0"/>
                </a:solidFill>
              </a:rPr>
              <a:t> effect (</a:t>
            </a:r>
            <a:r>
              <a:rPr lang="en-US" sz="1400" dirty="0" smtClean="0">
                <a:solidFill>
                  <a:srgbClr val="C00000"/>
                </a:solidFill>
              </a:rPr>
              <a:t>few</a:t>
            </a:r>
            <a:r>
              <a:rPr lang="en-US" sz="1400" dirty="0" smtClean="0">
                <a:solidFill>
                  <a:srgbClr val="0070C0"/>
                </a:solidFill>
              </a:rPr>
              <a:t> </a:t>
            </a:r>
            <a:r>
              <a:rPr lang="en-US" sz="1400" dirty="0" err="1" smtClean="0">
                <a:solidFill>
                  <a:srgbClr val="0070C0"/>
                </a:solidFill>
              </a:rPr>
              <a:t>MGy</a:t>
            </a:r>
            <a:r>
              <a:rPr lang="en-US" sz="1400" dirty="0" smtClean="0">
                <a:solidFill>
                  <a:srgbClr val="0070C0"/>
                </a:solidFill>
              </a:rPr>
              <a:t>)</a:t>
            </a:r>
            <a:endParaRPr lang="en-US" sz="1400" dirty="0">
              <a:solidFill>
                <a:srgbClr val="0070C0"/>
              </a:solidFill>
            </a:endParaRPr>
          </a:p>
        </p:txBody>
      </p:sp>
      <p:cxnSp>
        <p:nvCxnSpPr>
          <p:cNvPr id="48" name="Connettore 2 47"/>
          <p:cNvCxnSpPr/>
          <p:nvPr/>
        </p:nvCxnSpPr>
        <p:spPr>
          <a:xfrm flipV="1">
            <a:off x="5892652" y="4005064"/>
            <a:ext cx="0" cy="172819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9" name="CasellaDiTesto 48"/>
          <p:cNvSpPr txBox="1"/>
          <p:nvPr/>
        </p:nvSpPr>
        <p:spPr>
          <a:xfrm>
            <a:off x="5616624" y="5785519"/>
            <a:ext cx="467544" cy="307777"/>
          </a:xfrm>
          <a:prstGeom prst="rect">
            <a:avLst/>
          </a:prstGeom>
          <a:noFill/>
        </p:spPr>
        <p:txBody>
          <a:bodyPr wrap="square" rtlCol="0">
            <a:spAutoFit/>
          </a:bodyPr>
          <a:lstStyle/>
          <a:p>
            <a:pPr algn="ctr"/>
            <a:r>
              <a:rPr lang="en-US" sz="1400" dirty="0" smtClean="0">
                <a:solidFill>
                  <a:srgbClr val="C00000"/>
                </a:solidFill>
              </a:rPr>
              <a:t>soft</a:t>
            </a:r>
            <a:endParaRPr lang="en-US" sz="1400" dirty="0">
              <a:solidFill>
                <a:srgbClr val="C00000"/>
              </a:solidFill>
            </a:endParaRPr>
          </a:p>
        </p:txBody>
      </p:sp>
      <p:sp>
        <p:nvSpPr>
          <p:cNvPr id="50" name="CasellaDiTesto 49"/>
          <p:cNvSpPr txBox="1"/>
          <p:nvPr/>
        </p:nvSpPr>
        <p:spPr>
          <a:xfrm>
            <a:off x="5508104" y="3645024"/>
            <a:ext cx="720080" cy="307777"/>
          </a:xfrm>
          <a:prstGeom prst="rect">
            <a:avLst/>
          </a:prstGeom>
          <a:noFill/>
        </p:spPr>
        <p:txBody>
          <a:bodyPr wrap="square" rtlCol="0">
            <a:spAutoFit/>
          </a:bodyPr>
          <a:lstStyle/>
          <a:p>
            <a:pPr algn="ctr"/>
            <a:r>
              <a:rPr lang="en-US" sz="1400" dirty="0" smtClean="0">
                <a:solidFill>
                  <a:srgbClr val="C00000"/>
                </a:solidFill>
              </a:rPr>
              <a:t>hard</a:t>
            </a:r>
            <a:endParaRPr lang="en-US" sz="1400" dirty="0">
              <a:solidFill>
                <a:srgbClr val="C00000"/>
              </a:solidFill>
            </a:endParaRPr>
          </a:p>
        </p:txBody>
      </p:sp>
      <p:sp>
        <p:nvSpPr>
          <p:cNvPr id="51" name="Rectangle 21"/>
          <p:cNvSpPr/>
          <p:nvPr/>
        </p:nvSpPr>
        <p:spPr>
          <a:xfrm>
            <a:off x="6159320" y="5027961"/>
            <a:ext cx="261138" cy="729045"/>
          </a:xfrm>
          <a:prstGeom prst="rect">
            <a:avLst/>
          </a:prstGeom>
          <a:noFill/>
          <a:ln w="127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 name="CasellaDiTesto 51"/>
          <p:cNvSpPr txBox="1"/>
          <p:nvPr/>
        </p:nvSpPr>
        <p:spPr>
          <a:xfrm>
            <a:off x="408169" y="1184877"/>
            <a:ext cx="4824536" cy="584775"/>
          </a:xfrm>
          <a:prstGeom prst="rect">
            <a:avLst/>
          </a:prstGeom>
          <a:noFill/>
        </p:spPr>
        <p:txBody>
          <a:bodyPr wrap="square" rtlCol="0">
            <a:spAutoFit/>
          </a:bodyPr>
          <a:lstStyle/>
          <a:p>
            <a:pPr algn="ctr"/>
            <a:r>
              <a:rPr lang="en-US" sz="1600" dirty="0" smtClean="0">
                <a:solidFill>
                  <a:srgbClr val="0070C0"/>
                </a:solidFill>
              </a:rPr>
              <a:t>Declared by the </a:t>
            </a:r>
            <a:r>
              <a:rPr lang="en-US" sz="1600" dirty="0" smtClean="0">
                <a:solidFill>
                  <a:srgbClr val="C00000"/>
                </a:solidFill>
              </a:rPr>
              <a:t>producer</a:t>
            </a:r>
            <a:r>
              <a:rPr lang="en-US" sz="1600" dirty="0" smtClean="0">
                <a:solidFill>
                  <a:srgbClr val="0070C0"/>
                </a:solidFill>
              </a:rPr>
              <a:t> as </a:t>
            </a:r>
            <a:r>
              <a:rPr lang="en-US" sz="1600" dirty="0" smtClean="0">
                <a:solidFill>
                  <a:srgbClr val="C00000"/>
                </a:solidFill>
              </a:rPr>
              <a:t>radiation resistant </a:t>
            </a:r>
            <a:r>
              <a:rPr lang="en-US" sz="1600" dirty="0" smtClean="0">
                <a:solidFill>
                  <a:srgbClr val="0070C0"/>
                </a:solidFill>
              </a:rPr>
              <a:t>up to </a:t>
            </a:r>
            <a:r>
              <a:rPr lang="en-US" sz="1600" dirty="0" smtClean="0">
                <a:solidFill>
                  <a:srgbClr val="C00000"/>
                </a:solidFill>
              </a:rPr>
              <a:t>1.2 </a:t>
            </a:r>
            <a:r>
              <a:rPr lang="en-US" sz="1600" dirty="0" err="1" smtClean="0">
                <a:solidFill>
                  <a:srgbClr val="C00000"/>
                </a:solidFill>
              </a:rPr>
              <a:t>MGy</a:t>
            </a:r>
            <a:r>
              <a:rPr lang="en-US" sz="1600" dirty="0" smtClean="0">
                <a:solidFill>
                  <a:srgbClr val="C00000"/>
                </a:solidFill>
              </a:rPr>
              <a:t> </a:t>
            </a:r>
            <a:r>
              <a:rPr lang="en-US" sz="1600" dirty="0" smtClean="0">
                <a:solidFill>
                  <a:srgbClr val="0070C0"/>
                </a:solidFill>
              </a:rPr>
              <a:t>in </a:t>
            </a:r>
            <a:r>
              <a:rPr lang="en-US" sz="1600" dirty="0" smtClean="0">
                <a:solidFill>
                  <a:srgbClr val="C00000"/>
                </a:solidFill>
              </a:rPr>
              <a:t>gamma</a:t>
            </a:r>
            <a:r>
              <a:rPr lang="en-US" sz="1600" dirty="0" smtClean="0">
                <a:solidFill>
                  <a:srgbClr val="0070C0"/>
                </a:solidFill>
              </a:rPr>
              <a:t> fields</a:t>
            </a:r>
            <a:endParaRPr lang="en-US" sz="1600" dirty="0">
              <a:solidFill>
                <a:srgbClr val="0070C0"/>
              </a:solidFill>
            </a:endParaRPr>
          </a:p>
        </p:txBody>
      </p:sp>
      <p:sp>
        <p:nvSpPr>
          <p:cNvPr id="53" name="CasellaDiTesto 52"/>
          <p:cNvSpPr txBox="1"/>
          <p:nvPr/>
        </p:nvSpPr>
        <p:spPr>
          <a:xfrm>
            <a:off x="467544" y="5301208"/>
            <a:ext cx="1872208" cy="738664"/>
          </a:xfrm>
          <a:prstGeom prst="rect">
            <a:avLst/>
          </a:prstGeom>
          <a:noFill/>
          <a:ln>
            <a:solidFill>
              <a:srgbClr val="C00000"/>
            </a:solidFill>
          </a:ln>
        </p:spPr>
        <p:txBody>
          <a:bodyPr wrap="square" rtlCol="0">
            <a:spAutoFit/>
          </a:bodyPr>
          <a:lstStyle/>
          <a:p>
            <a:pPr algn="ctr"/>
            <a:r>
              <a:rPr lang="en-US" sz="1400" dirty="0" smtClean="0">
                <a:solidFill>
                  <a:srgbClr val="0070C0"/>
                </a:solidFill>
              </a:rPr>
              <a:t>Total </a:t>
            </a:r>
            <a:r>
              <a:rPr lang="en-US" sz="1400" dirty="0" smtClean="0">
                <a:solidFill>
                  <a:srgbClr val="C00000"/>
                </a:solidFill>
              </a:rPr>
              <a:t>absorbed dose </a:t>
            </a:r>
            <a:r>
              <a:rPr lang="en-US" sz="1400" dirty="0" smtClean="0">
                <a:solidFill>
                  <a:srgbClr val="0070C0"/>
                </a:solidFill>
              </a:rPr>
              <a:t>is </a:t>
            </a:r>
            <a:r>
              <a:rPr lang="en-US" sz="1400" dirty="0" smtClean="0">
                <a:solidFill>
                  <a:srgbClr val="C00000"/>
                </a:solidFill>
              </a:rPr>
              <a:t>not enough </a:t>
            </a:r>
            <a:r>
              <a:rPr lang="en-US" sz="1400" dirty="0" smtClean="0">
                <a:solidFill>
                  <a:srgbClr val="0070C0"/>
                </a:solidFill>
              </a:rPr>
              <a:t>to define radiation resistance</a:t>
            </a:r>
            <a:endParaRPr lang="en-US" sz="1400" dirty="0">
              <a:solidFill>
                <a:srgbClr val="0070C0"/>
              </a:solidFill>
            </a:endParaRPr>
          </a:p>
        </p:txBody>
      </p:sp>
      <p:sp>
        <p:nvSpPr>
          <p:cNvPr id="54" name="CasellaDiTesto 53"/>
          <p:cNvSpPr txBox="1"/>
          <p:nvPr/>
        </p:nvSpPr>
        <p:spPr>
          <a:xfrm>
            <a:off x="2843808" y="5373796"/>
            <a:ext cx="2016224" cy="738664"/>
          </a:xfrm>
          <a:prstGeom prst="rect">
            <a:avLst/>
          </a:prstGeom>
          <a:noFill/>
          <a:ln>
            <a:solidFill>
              <a:srgbClr val="C00000"/>
            </a:solidFill>
          </a:ln>
        </p:spPr>
        <p:txBody>
          <a:bodyPr wrap="square" rtlCol="0">
            <a:spAutoFit/>
          </a:bodyPr>
          <a:lstStyle/>
          <a:p>
            <a:pPr algn="ctr"/>
            <a:r>
              <a:rPr lang="en-US" sz="1400" dirty="0" smtClean="0">
                <a:solidFill>
                  <a:srgbClr val="0070C0"/>
                </a:solidFill>
              </a:rPr>
              <a:t>Radiation </a:t>
            </a:r>
            <a:r>
              <a:rPr lang="en-US" sz="1400" dirty="0" smtClean="0">
                <a:solidFill>
                  <a:srgbClr val="C00000"/>
                </a:solidFill>
              </a:rPr>
              <a:t>fields</a:t>
            </a:r>
            <a:r>
              <a:rPr lang="en-US" sz="1400" dirty="0" smtClean="0">
                <a:solidFill>
                  <a:srgbClr val="0070C0"/>
                </a:solidFill>
              </a:rPr>
              <a:t> (neutron </a:t>
            </a:r>
            <a:r>
              <a:rPr lang="en-US" sz="1400" dirty="0" err="1" smtClean="0">
                <a:solidFill>
                  <a:srgbClr val="0070C0"/>
                </a:solidFill>
              </a:rPr>
              <a:t>vs</a:t>
            </a:r>
            <a:r>
              <a:rPr lang="en-US" sz="1400" dirty="0" smtClean="0">
                <a:solidFill>
                  <a:srgbClr val="0070C0"/>
                </a:solidFill>
              </a:rPr>
              <a:t> gammas) and </a:t>
            </a:r>
            <a:r>
              <a:rPr lang="en-US" sz="1400" dirty="0" smtClean="0">
                <a:solidFill>
                  <a:srgbClr val="C00000"/>
                </a:solidFill>
              </a:rPr>
              <a:t>dose rate </a:t>
            </a:r>
            <a:r>
              <a:rPr lang="en-US" sz="1400" dirty="0" smtClean="0">
                <a:solidFill>
                  <a:srgbClr val="0070C0"/>
                </a:solidFill>
              </a:rPr>
              <a:t>are crucial factors</a:t>
            </a:r>
            <a:endParaRPr lang="en-US" sz="1400" dirty="0">
              <a:solidFill>
                <a:srgbClr val="0070C0"/>
              </a:solidFill>
            </a:endParaRPr>
          </a:p>
        </p:txBody>
      </p:sp>
      <p:sp>
        <p:nvSpPr>
          <p:cNvPr id="33" name="CasellaDiTesto 32"/>
          <p:cNvSpPr txBox="1"/>
          <p:nvPr/>
        </p:nvSpPr>
        <p:spPr>
          <a:xfrm>
            <a:off x="1451148" y="2095715"/>
            <a:ext cx="546945" cy="307777"/>
          </a:xfrm>
          <a:prstGeom prst="rect">
            <a:avLst/>
          </a:prstGeom>
          <a:noFill/>
        </p:spPr>
        <p:txBody>
          <a:bodyPr wrap="none" rtlCol="0">
            <a:spAutoFit/>
          </a:bodyPr>
          <a:lstStyle/>
          <a:p>
            <a:r>
              <a:rPr lang="en-US" sz="1400" dirty="0" smtClean="0">
                <a:solidFill>
                  <a:srgbClr val="C00000"/>
                </a:solidFill>
              </a:rPr>
              <a:t>0.5 h</a:t>
            </a:r>
            <a:endParaRPr lang="en-US" sz="1400" dirty="0">
              <a:solidFill>
                <a:srgbClr val="C00000"/>
              </a:solidFill>
            </a:endParaRPr>
          </a:p>
        </p:txBody>
      </p:sp>
      <p:cxnSp>
        <p:nvCxnSpPr>
          <p:cNvPr id="36" name="Connettore 1 35"/>
          <p:cNvCxnSpPr/>
          <p:nvPr/>
        </p:nvCxnSpPr>
        <p:spPr>
          <a:xfrm>
            <a:off x="768209" y="3284984"/>
            <a:ext cx="417646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4" name="CasellaDiTesto 33"/>
          <p:cNvSpPr txBox="1"/>
          <p:nvPr/>
        </p:nvSpPr>
        <p:spPr>
          <a:xfrm>
            <a:off x="4722332" y="2924186"/>
            <a:ext cx="768338" cy="307777"/>
          </a:xfrm>
          <a:prstGeom prst="rect">
            <a:avLst/>
          </a:prstGeom>
          <a:solidFill>
            <a:schemeClr val="bg1"/>
          </a:solidFill>
        </p:spPr>
        <p:txBody>
          <a:bodyPr wrap="square" rtlCol="0">
            <a:spAutoFit/>
          </a:bodyPr>
          <a:lstStyle/>
          <a:p>
            <a:pPr algn="ctr"/>
            <a:r>
              <a:rPr lang="en-US" sz="1400" dirty="0" smtClean="0">
                <a:solidFill>
                  <a:srgbClr val="C00000"/>
                </a:solidFill>
              </a:rPr>
              <a:t>NGLI 00</a:t>
            </a:r>
            <a:endParaRPr lang="en-US" sz="1400" dirty="0">
              <a:solidFill>
                <a:srgbClr val="C00000"/>
              </a:solidFill>
            </a:endParaRPr>
          </a:p>
        </p:txBody>
      </p:sp>
      <p:sp>
        <p:nvSpPr>
          <p:cNvPr id="37" name="CasellaDiTesto 36"/>
          <p:cNvSpPr txBox="1"/>
          <p:nvPr/>
        </p:nvSpPr>
        <p:spPr>
          <a:xfrm>
            <a:off x="4722332" y="3789040"/>
            <a:ext cx="768338" cy="307777"/>
          </a:xfrm>
          <a:prstGeom prst="rect">
            <a:avLst/>
          </a:prstGeom>
          <a:solidFill>
            <a:schemeClr val="bg1"/>
          </a:solidFill>
        </p:spPr>
        <p:txBody>
          <a:bodyPr wrap="square" rtlCol="0">
            <a:spAutoFit/>
          </a:bodyPr>
          <a:lstStyle/>
          <a:p>
            <a:pPr algn="ctr"/>
            <a:r>
              <a:rPr lang="en-US" sz="1400" dirty="0" smtClean="0">
                <a:solidFill>
                  <a:srgbClr val="C00000"/>
                </a:solidFill>
              </a:rPr>
              <a:t>NGLI 1</a:t>
            </a:r>
            <a:endParaRPr lang="en-US" sz="1400" dirty="0">
              <a:solidFill>
                <a:srgbClr val="C00000"/>
              </a:solidFill>
            </a:endParaRPr>
          </a:p>
        </p:txBody>
      </p:sp>
      <p:cxnSp>
        <p:nvCxnSpPr>
          <p:cNvPr id="38" name="Connettore 1 37"/>
          <p:cNvCxnSpPr/>
          <p:nvPr/>
        </p:nvCxnSpPr>
        <p:spPr>
          <a:xfrm>
            <a:off x="755576" y="2900436"/>
            <a:ext cx="417646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Connettore 1 45"/>
          <p:cNvCxnSpPr/>
          <p:nvPr/>
        </p:nvCxnSpPr>
        <p:spPr>
          <a:xfrm>
            <a:off x="791959" y="4221088"/>
            <a:ext cx="417646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Aldo Zenoni, Brescia University, Crete 2017</a:t>
            </a:r>
            <a:endParaRPr lang="it-IT" dirty="0"/>
          </a:p>
        </p:txBody>
      </p:sp>
      <p:sp>
        <p:nvSpPr>
          <p:cNvPr id="3" name="Segnaposto numero diapositiva 2"/>
          <p:cNvSpPr>
            <a:spLocks noGrp="1"/>
          </p:cNvSpPr>
          <p:nvPr>
            <p:ph type="sldNum" sz="quarter" idx="12"/>
          </p:nvPr>
        </p:nvSpPr>
        <p:spPr/>
        <p:txBody>
          <a:bodyPr/>
          <a:lstStyle/>
          <a:p>
            <a:fld id="{3C7A372C-CFDE-4616-A2F3-96F303C2222E}" type="slidenum">
              <a:rPr lang="it-IT" smtClean="0"/>
              <a:pPr/>
              <a:t>24</a:t>
            </a:fld>
            <a:endParaRPr lang="it-IT"/>
          </a:p>
        </p:txBody>
      </p:sp>
      <p:pic>
        <p:nvPicPr>
          <p:cNvPr id="4" name="Picture 11" descr="logoinfn-piccolo"/>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80963" y="53975"/>
            <a:ext cx="657225" cy="609600"/>
          </a:xfrm>
          <a:prstGeom prst="rect">
            <a:avLst/>
          </a:prstGeom>
          <a:noFill/>
          <a:ln w="9525">
            <a:noFill/>
            <a:miter lim="800000"/>
            <a:headEnd/>
            <a:tailEnd/>
          </a:ln>
        </p:spPr>
      </p:pic>
      <p:pic>
        <p:nvPicPr>
          <p:cNvPr id="5" name="Picture 6" descr="logoSPES2008_medium"/>
          <p:cNvPicPr>
            <a:picLocks noChangeAspect="1" noChangeArrowheads="1"/>
          </p:cNvPicPr>
          <p:nvPr/>
        </p:nvPicPr>
        <p:blipFill>
          <a:blip r:embed="rId4" cstate="email">
            <a:clrChange>
              <a:clrFrom>
                <a:srgbClr val="FEFEFE"/>
              </a:clrFrom>
              <a:clrTo>
                <a:srgbClr val="FEFEFE">
                  <a:alpha val="0"/>
                </a:srgbClr>
              </a:clrTo>
            </a:clrChange>
            <a:extLst>
              <a:ext uri="{28A0092B-C50C-407E-A947-70E740481C1C}">
                <a14:useLocalDpi xmlns="" xmlns:a14="http://schemas.microsoft.com/office/drawing/2010/main"/>
              </a:ext>
            </a:extLst>
          </a:blip>
          <a:srcRect/>
          <a:stretch>
            <a:fillRect/>
          </a:stretch>
        </p:blipFill>
        <p:spPr bwMode="auto">
          <a:xfrm>
            <a:off x="7200900" y="57150"/>
            <a:ext cx="1890713" cy="603250"/>
          </a:xfrm>
          <a:prstGeom prst="rect">
            <a:avLst/>
          </a:prstGeom>
          <a:noFill/>
          <a:ln w="9525">
            <a:noFill/>
            <a:miter lim="800000"/>
            <a:headEnd/>
            <a:tailEnd/>
          </a:ln>
        </p:spPr>
      </p:pic>
      <p:sp>
        <p:nvSpPr>
          <p:cNvPr id="6" name="CasellaDiTesto 5"/>
          <p:cNvSpPr txBox="1"/>
          <p:nvPr/>
        </p:nvSpPr>
        <p:spPr>
          <a:xfrm>
            <a:off x="1115616" y="188640"/>
            <a:ext cx="6264696"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dirty="0" smtClean="0">
                <a:solidFill>
                  <a:srgbClr val="0070C0"/>
                </a:solidFill>
              </a:rPr>
              <a:t>Conclusions and prospects</a:t>
            </a:r>
            <a:endParaRPr lang="en-US" sz="2800" dirty="0">
              <a:solidFill>
                <a:srgbClr val="0070C0"/>
              </a:solidFill>
            </a:endParaRPr>
          </a:p>
        </p:txBody>
      </p:sp>
      <p:sp>
        <p:nvSpPr>
          <p:cNvPr id="7" name="CasellaDiTesto 6"/>
          <p:cNvSpPr txBox="1"/>
          <p:nvPr/>
        </p:nvSpPr>
        <p:spPr>
          <a:xfrm>
            <a:off x="395536" y="1052736"/>
            <a:ext cx="8064896" cy="1959511"/>
          </a:xfrm>
          <a:prstGeom prst="rect">
            <a:avLst/>
          </a:prstGeom>
          <a:noFill/>
        </p:spPr>
        <p:txBody>
          <a:bodyPr wrap="square" rtlCol="0">
            <a:spAutoFit/>
          </a:bodyPr>
          <a:lstStyle/>
          <a:p>
            <a:pPr marL="342900" indent="-342900" algn="just">
              <a:spcBef>
                <a:spcPts val="800"/>
              </a:spcBef>
              <a:buFont typeface="Arial" pitchFamily="34" charset="0"/>
              <a:buChar char="•"/>
            </a:pPr>
            <a:r>
              <a:rPr lang="en-US" dirty="0" smtClean="0">
                <a:solidFill>
                  <a:srgbClr val="0070C0"/>
                </a:solidFill>
              </a:rPr>
              <a:t>Radiation-hardness study for the SPES project devoted to </a:t>
            </a:r>
            <a:r>
              <a:rPr lang="en-US" dirty="0" smtClean="0">
                <a:solidFill>
                  <a:srgbClr val="C00000"/>
                </a:solidFill>
              </a:rPr>
              <a:t>elastomeric</a:t>
            </a:r>
            <a:r>
              <a:rPr lang="en-US" dirty="0" smtClean="0">
                <a:solidFill>
                  <a:srgbClr val="0070C0"/>
                </a:solidFill>
              </a:rPr>
              <a:t> materials (O-rings) is </a:t>
            </a:r>
            <a:r>
              <a:rPr lang="en-US" dirty="0" smtClean="0">
                <a:solidFill>
                  <a:srgbClr val="C00000"/>
                </a:solidFill>
              </a:rPr>
              <a:t>provisionally</a:t>
            </a:r>
            <a:r>
              <a:rPr lang="en-US" dirty="0" smtClean="0">
                <a:solidFill>
                  <a:srgbClr val="0070C0"/>
                </a:solidFill>
              </a:rPr>
              <a:t> concluded</a:t>
            </a:r>
          </a:p>
          <a:p>
            <a:pPr marL="342900" indent="-342900" algn="just">
              <a:spcBef>
                <a:spcPts val="800"/>
              </a:spcBef>
              <a:buFont typeface="Arial" pitchFamily="34" charset="0"/>
              <a:buChar char="•"/>
            </a:pPr>
            <a:r>
              <a:rPr lang="en-US" dirty="0" smtClean="0">
                <a:solidFill>
                  <a:srgbClr val="0070C0"/>
                </a:solidFill>
              </a:rPr>
              <a:t>Irradiation and testing for lubricating </a:t>
            </a:r>
            <a:r>
              <a:rPr lang="en-US" dirty="0" smtClean="0">
                <a:solidFill>
                  <a:srgbClr val="C00000"/>
                </a:solidFill>
              </a:rPr>
              <a:t>oils</a:t>
            </a:r>
            <a:r>
              <a:rPr lang="en-US" dirty="0" smtClean="0">
                <a:solidFill>
                  <a:srgbClr val="0070C0"/>
                </a:solidFill>
              </a:rPr>
              <a:t> and </a:t>
            </a:r>
            <a:r>
              <a:rPr lang="en-US" dirty="0" smtClean="0">
                <a:solidFill>
                  <a:srgbClr val="C00000"/>
                </a:solidFill>
              </a:rPr>
              <a:t>greases</a:t>
            </a:r>
            <a:r>
              <a:rPr lang="en-US" dirty="0" smtClean="0">
                <a:solidFill>
                  <a:srgbClr val="0070C0"/>
                </a:solidFill>
              </a:rPr>
              <a:t> is in </a:t>
            </a:r>
            <a:r>
              <a:rPr lang="en-US" dirty="0" smtClean="0">
                <a:solidFill>
                  <a:srgbClr val="C00000"/>
                </a:solidFill>
              </a:rPr>
              <a:t>progress</a:t>
            </a:r>
            <a:r>
              <a:rPr lang="en-US" dirty="0" smtClean="0">
                <a:solidFill>
                  <a:srgbClr val="0070C0"/>
                </a:solidFill>
              </a:rPr>
              <a:t>. First </a:t>
            </a:r>
            <a:r>
              <a:rPr lang="en-US" dirty="0" smtClean="0">
                <a:solidFill>
                  <a:srgbClr val="C00000"/>
                </a:solidFill>
              </a:rPr>
              <a:t>systematic</a:t>
            </a:r>
            <a:r>
              <a:rPr lang="en-US" dirty="0" smtClean="0">
                <a:solidFill>
                  <a:srgbClr val="0070C0"/>
                </a:solidFill>
              </a:rPr>
              <a:t> results are expected by the </a:t>
            </a:r>
            <a:r>
              <a:rPr lang="en-US" dirty="0" smtClean="0">
                <a:solidFill>
                  <a:srgbClr val="C00000"/>
                </a:solidFill>
              </a:rPr>
              <a:t>end of the year</a:t>
            </a:r>
          </a:p>
          <a:p>
            <a:pPr marL="342900" indent="-342900" algn="just">
              <a:spcBef>
                <a:spcPts val="800"/>
              </a:spcBef>
              <a:buFont typeface="Arial" pitchFamily="34" charset="0"/>
              <a:buChar char="•"/>
            </a:pPr>
            <a:r>
              <a:rPr lang="en-US" dirty="0" smtClean="0">
                <a:solidFill>
                  <a:srgbClr val="C00000"/>
                </a:solidFill>
              </a:rPr>
              <a:t>Rheological</a:t>
            </a:r>
            <a:r>
              <a:rPr lang="en-US" dirty="0" smtClean="0">
                <a:solidFill>
                  <a:srgbClr val="0070C0"/>
                </a:solidFill>
              </a:rPr>
              <a:t> and </a:t>
            </a:r>
            <a:r>
              <a:rPr lang="en-US" dirty="0" smtClean="0">
                <a:solidFill>
                  <a:srgbClr val="C00000"/>
                </a:solidFill>
              </a:rPr>
              <a:t>physical</a:t>
            </a:r>
            <a:r>
              <a:rPr lang="en-US" dirty="0" smtClean="0">
                <a:solidFill>
                  <a:srgbClr val="0070C0"/>
                </a:solidFill>
              </a:rPr>
              <a:t> properties of irradiated samples will be hopefully measured (non </a:t>
            </a:r>
            <a:r>
              <a:rPr lang="en-US" dirty="0" err="1" smtClean="0">
                <a:solidFill>
                  <a:srgbClr val="0070C0"/>
                </a:solidFill>
              </a:rPr>
              <a:t>newtonian</a:t>
            </a:r>
            <a:r>
              <a:rPr lang="en-US" dirty="0" smtClean="0">
                <a:solidFill>
                  <a:srgbClr val="0070C0"/>
                </a:solidFill>
              </a:rPr>
              <a:t> behavior, Bingham model; NMR spectra)</a:t>
            </a:r>
          </a:p>
        </p:txBody>
      </p:sp>
      <p:pic>
        <p:nvPicPr>
          <p:cNvPr id="8" name="Immagine 1"/>
          <p:cNvPicPr>
            <a:picLocks noChangeAspect="1"/>
          </p:cNvPicPr>
          <p:nvPr/>
        </p:nvPicPr>
        <p:blipFill rotWithShape="1">
          <a:blip r:embed="rId5" cstate="print">
            <a:extLst>
              <a:ext uri="{28A0092B-C50C-407E-A947-70E740481C1C}">
                <a14:useLocalDpi xmlns="" xmlns:a14="http://schemas.microsoft.com/office/drawing/2010/main" val="0"/>
              </a:ext>
            </a:extLst>
          </a:blip>
          <a:srcRect t="1" b="33401"/>
          <a:stretch/>
        </p:blipFill>
        <p:spPr>
          <a:xfrm>
            <a:off x="3563888" y="5678949"/>
            <a:ext cx="2140744" cy="801288"/>
          </a:xfrm>
          <a:prstGeom prst="rect">
            <a:avLst/>
          </a:prstGeom>
        </p:spPr>
      </p:pic>
      <p:sp>
        <p:nvSpPr>
          <p:cNvPr id="9" name="CasellaDiTesto 8"/>
          <p:cNvSpPr txBox="1"/>
          <p:nvPr/>
        </p:nvSpPr>
        <p:spPr>
          <a:xfrm>
            <a:off x="431919" y="4760011"/>
            <a:ext cx="7390800" cy="923330"/>
          </a:xfrm>
          <a:prstGeom prst="rect">
            <a:avLst/>
          </a:prstGeom>
          <a:noFill/>
        </p:spPr>
        <p:txBody>
          <a:bodyPr wrap="square" rtlCol="0">
            <a:spAutoFit/>
          </a:bodyPr>
          <a:lstStyle/>
          <a:p>
            <a:pPr marL="342900" indent="-342900" algn="just">
              <a:spcBef>
                <a:spcPts val="800"/>
              </a:spcBef>
              <a:buFont typeface="Arial" pitchFamily="34" charset="0"/>
              <a:buChar char="•"/>
            </a:pPr>
            <a:r>
              <a:rPr lang="en-US" dirty="0" smtClean="0">
                <a:solidFill>
                  <a:srgbClr val="0070C0"/>
                </a:solidFill>
              </a:rPr>
              <a:t>The </a:t>
            </a:r>
            <a:r>
              <a:rPr lang="en-US" dirty="0" smtClean="0">
                <a:solidFill>
                  <a:srgbClr val="C00000"/>
                </a:solidFill>
              </a:rPr>
              <a:t>Materials </a:t>
            </a:r>
            <a:r>
              <a:rPr lang="en-US" dirty="0" smtClean="0">
                <a:solidFill>
                  <a:srgbClr val="C00000"/>
                </a:solidFill>
              </a:rPr>
              <a:t>Group </a:t>
            </a:r>
            <a:r>
              <a:rPr lang="en-US" dirty="0" smtClean="0">
                <a:solidFill>
                  <a:srgbClr val="0070C0"/>
                </a:solidFill>
              </a:rPr>
              <a:t>of the Target Division </a:t>
            </a:r>
            <a:r>
              <a:rPr lang="en-US" dirty="0" smtClean="0">
                <a:solidFill>
                  <a:srgbClr val="0070C0"/>
                </a:solidFill>
              </a:rPr>
              <a:t>of </a:t>
            </a:r>
            <a:r>
              <a:rPr lang="en-US" dirty="0" smtClean="0">
                <a:solidFill>
                  <a:srgbClr val="C00000"/>
                </a:solidFill>
              </a:rPr>
              <a:t>ESS</a:t>
            </a:r>
            <a:r>
              <a:rPr lang="en-US" dirty="0" smtClean="0">
                <a:solidFill>
                  <a:srgbClr val="0070C0"/>
                </a:solidFill>
              </a:rPr>
              <a:t> has </a:t>
            </a:r>
            <a:r>
              <a:rPr lang="en-US" dirty="0" smtClean="0">
                <a:solidFill>
                  <a:srgbClr val="0070C0"/>
                </a:solidFill>
              </a:rPr>
              <a:t>recently </a:t>
            </a:r>
            <a:r>
              <a:rPr lang="en-US" dirty="0" smtClean="0">
                <a:solidFill>
                  <a:srgbClr val="C00000"/>
                </a:solidFill>
              </a:rPr>
              <a:t>joined</a:t>
            </a:r>
            <a:r>
              <a:rPr lang="en-US" dirty="0" smtClean="0">
                <a:solidFill>
                  <a:srgbClr val="0070C0"/>
                </a:solidFill>
              </a:rPr>
              <a:t> the </a:t>
            </a:r>
            <a:r>
              <a:rPr lang="en-US" dirty="0" smtClean="0">
                <a:solidFill>
                  <a:srgbClr val="C00000"/>
                </a:solidFill>
              </a:rPr>
              <a:t>RDS_SPES</a:t>
            </a:r>
            <a:r>
              <a:rPr lang="en-US" dirty="0" smtClean="0">
                <a:solidFill>
                  <a:srgbClr val="0070C0"/>
                </a:solidFill>
              </a:rPr>
              <a:t> project </a:t>
            </a:r>
            <a:r>
              <a:rPr lang="en-US" dirty="0" smtClean="0">
                <a:solidFill>
                  <a:srgbClr val="0070C0"/>
                </a:solidFill>
              </a:rPr>
              <a:t>to profit of </a:t>
            </a:r>
            <a:r>
              <a:rPr lang="en-US" dirty="0" smtClean="0">
                <a:solidFill>
                  <a:srgbClr val="C00000"/>
                </a:solidFill>
              </a:rPr>
              <a:t>synergies</a:t>
            </a:r>
            <a:r>
              <a:rPr lang="en-US" dirty="0" smtClean="0">
                <a:solidFill>
                  <a:srgbClr val="0070C0"/>
                </a:solidFill>
              </a:rPr>
              <a:t> in common problems on materials radiation resistance</a:t>
            </a:r>
            <a:endParaRPr lang="en-US" dirty="0" smtClean="0">
              <a:solidFill>
                <a:srgbClr val="0070C0"/>
              </a:solidFill>
            </a:endParaRPr>
          </a:p>
        </p:txBody>
      </p:sp>
      <p:pic>
        <p:nvPicPr>
          <p:cNvPr id="10" name="Immagine 9" descr="Immagine.jpg"/>
          <p:cNvPicPr>
            <a:picLocks noChangeAspect="1"/>
          </p:cNvPicPr>
          <p:nvPr/>
        </p:nvPicPr>
        <p:blipFill>
          <a:blip r:embed="rId6" cstate="print"/>
          <a:stretch>
            <a:fillRect/>
          </a:stretch>
        </p:blipFill>
        <p:spPr>
          <a:xfrm>
            <a:off x="1547664" y="3356992"/>
            <a:ext cx="1368152" cy="1016813"/>
          </a:xfrm>
          <a:prstGeom prst="rect">
            <a:avLst/>
          </a:prstGeom>
        </p:spPr>
      </p:pic>
      <p:pic>
        <p:nvPicPr>
          <p:cNvPr id="11" name="Picture 3" descr="C:\Users\ospiti\Google Drive\SPES - borsa\TEST MATERIALI 2017- lubs\reometro piatto cono\WhatsApp Image 2017-04-20 at 14.51.16.jpeg"/>
          <p:cNvPicPr>
            <a:picLocks noChangeAspect="1" noChangeArrowheads="1"/>
          </p:cNvPicPr>
          <p:nvPr/>
        </p:nvPicPr>
        <p:blipFill>
          <a:blip r:embed="rId7" cstate="print"/>
          <a:srcRect l="13835" t="20206" b="4026"/>
          <a:stretch>
            <a:fillRect/>
          </a:stretch>
        </p:blipFill>
        <p:spPr bwMode="auto">
          <a:xfrm>
            <a:off x="3347864" y="3140968"/>
            <a:ext cx="970086" cy="1518609"/>
          </a:xfrm>
          <a:prstGeom prst="rect">
            <a:avLst/>
          </a:prstGeom>
          <a:noFill/>
        </p:spPr>
      </p:pic>
      <p:sp>
        <p:nvSpPr>
          <p:cNvPr id="13" name="CasellaDiTesto 12"/>
          <p:cNvSpPr txBox="1"/>
          <p:nvPr/>
        </p:nvSpPr>
        <p:spPr>
          <a:xfrm>
            <a:off x="3312239" y="4221088"/>
            <a:ext cx="1080120" cy="415498"/>
          </a:xfrm>
          <a:prstGeom prst="rect">
            <a:avLst/>
          </a:prstGeom>
          <a:noFill/>
        </p:spPr>
        <p:txBody>
          <a:bodyPr wrap="square" rtlCol="0">
            <a:spAutoFit/>
          </a:bodyPr>
          <a:lstStyle/>
          <a:p>
            <a:pPr algn="ctr"/>
            <a:r>
              <a:rPr lang="en-US" sz="1050" dirty="0" smtClean="0">
                <a:solidFill>
                  <a:schemeClr val="bg1"/>
                </a:solidFill>
              </a:rPr>
              <a:t>Cone plate </a:t>
            </a:r>
            <a:r>
              <a:rPr lang="en-US" sz="1050" dirty="0" err="1" smtClean="0">
                <a:solidFill>
                  <a:schemeClr val="bg1"/>
                </a:solidFill>
              </a:rPr>
              <a:t>rheometer</a:t>
            </a:r>
            <a:endParaRPr lang="en-US" sz="1050" dirty="0">
              <a:solidFill>
                <a:schemeClr val="bg1"/>
              </a:solidFill>
            </a:endParaRPr>
          </a:p>
        </p:txBody>
      </p:sp>
      <p:pic>
        <p:nvPicPr>
          <p:cNvPr id="14" name="Picture 2" descr="C:\Users\ospiti\Google Drive\SPES - borsa\TEST MATERIALI 2017- lubs\NMR\NMR_PetamoGHY133N_nonirr.PNG"/>
          <p:cNvPicPr>
            <a:picLocks noChangeAspect="1" noChangeArrowheads="1"/>
          </p:cNvPicPr>
          <p:nvPr/>
        </p:nvPicPr>
        <p:blipFill>
          <a:blip r:embed="rId8" cstate="print"/>
          <a:srcRect l="9804"/>
          <a:stretch>
            <a:fillRect/>
          </a:stretch>
        </p:blipFill>
        <p:spPr bwMode="auto">
          <a:xfrm>
            <a:off x="5220072" y="3284984"/>
            <a:ext cx="2065847" cy="1212261"/>
          </a:xfrm>
          <a:prstGeom prst="rect">
            <a:avLst/>
          </a:prstGeom>
          <a:noFill/>
        </p:spPr>
      </p:pic>
      <p:sp>
        <p:nvSpPr>
          <p:cNvPr id="15" name="CasellaDiTesto 14"/>
          <p:cNvSpPr txBox="1"/>
          <p:nvPr/>
        </p:nvSpPr>
        <p:spPr>
          <a:xfrm>
            <a:off x="5159939" y="3019944"/>
            <a:ext cx="2160240" cy="253916"/>
          </a:xfrm>
          <a:prstGeom prst="rect">
            <a:avLst/>
          </a:prstGeom>
          <a:noFill/>
        </p:spPr>
        <p:txBody>
          <a:bodyPr wrap="square" rtlCol="0">
            <a:spAutoFit/>
          </a:bodyPr>
          <a:lstStyle/>
          <a:p>
            <a:pPr algn="ctr"/>
            <a:r>
              <a:rPr lang="en-US" sz="1050" dirty="0" smtClean="0">
                <a:solidFill>
                  <a:srgbClr val="C00000"/>
                </a:solidFill>
              </a:rPr>
              <a:t>Non irradiated Grizzly Grease n.1 </a:t>
            </a:r>
            <a:endParaRPr lang="en-US" sz="1050" dirty="0">
              <a:solidFill>
                <a:srgbClr val="C00000"/>
              </a:solidFill>
            </a:endParaRPr>
          </a:p>
        </p:txBody>
      </p:sp>
      <p:sp>
        <p:nvSpPr>
          <p:cNvPr id="16" name="CasellaDiTesto 5"/>
          <p:cNvSpPr txBox="1"/>
          <p:nvPr/>
        </p:nvSpPr>
        <p:spPr>
          <a:xfrm>
            <a:off x="7548078" y="4005064"/>
            <a:ext cx="828600" cy="461665"/>
          </a:xfrm>
          <a:prstGeom prst="rect">
            <a:avLst/>
          </a:prstGeom>
          <a:noFill/>
        </p:spPr>
        <p:txBody>
          <a:bodyPr wrap="square" rtlCol="0">
            <a:spAutoFit/>
          </a:bodyPr>
          <a:lstStyle/>
          <a:p>
            <a:pPr marL="285750" indent="-285750" algn="ctr"/>
            <a:r>
              <a:rPr lang="it-IT" sz="1200" dirty="0" smtClean="0">
                <a:solidFill>
                  <a:srgbClr val="C00000"/>
                </a:solidFill>
                <a:cs typeface="Helvetica Light"/>
              </a:rPr>
              <a:t>C-H</a:t>
            </a:r>
            <a:r>
              <a:rPr lang="it-IT" sz="1200" dirty="0" smtClean="0">
                <a:solidFill>
                  <a:srgbClr val="0070C0"/>
                </a:solidFill>
                <a:cs typeface="Helvetica Light"/>
              </a:rPr>
              <a:t> bond</a:t>
            </a:r>
          </a:p>
          <a:p>
            <a:pPr marL="285750" indent="-285750" algn="ctr"/>
            <a:r>
              <a:rPr lang="it-IT" sz="1200" dirty="0" smtClean="0">
                <a:solidFill>
                  <a:srgbClr val="0070C0"/>
                </a:solidFill>
                <a:cs typeface="Helvetica Light"/>
              </a:rPr>
              <a:t>base oil</a:t>
            </a:r>
          </a:p>
        </p:txBody>
      </p:sp>
      <p:cxnSp>
        <p:nvCxnSpPr>
          <p:cNvPr id="18" name="Connettore 2 17"/>
          <p:cNvCxnSpPr>
            <a:stCxn id="16" idx="1"/>
          </p:cNvCxnSpPr>
          <p:nvPr/>
        </p:nvCxnSpPr>
        <p:spPr>
          <a:xfrm flipH="1" flipV="1">
            <a:off x="6539966" y="3717032"/>
            <a:ext cx="1008112" cy="51886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9" name="CasellaDiTesto 5"/>
          <p:cNvSpPr txBox="1"/>
          <p:nvPr/>
        </p:nvSpPr>
        <p:spPr>
          <a:xfrm>
            <a:off x="5220072" y="3273867"/>
            <a:ext cx="1152128" cy="261610"/>
          </a:xfrm>
          <a:prstGeom prst="rect">
            <a:avLst/>
          </a:prstGeom>
          <a:noFill/>
        </p:spPr>
        <p:txBody>
          <a:bodyPr wrap="square" rtlCol="0">
            <a:spAutoFit/>
          </a:bodyPr>
          <a:lstStyle/>
          <a:p>
            <a:r>
              <a:rPr lang="it-IT" sz="1050" dirty="0" smtClean="0">
                <a:solidFill>
                  <a:srgbClr val="C00000"/>
                </a:solidFill>
                <a:cs typeface="Helvetica Light"/>
              </a:rPr>
              <a:t>NMR </a:t>
            </a:r>
            <a:r>
              <a:rPr lang="it-IT" sz="1050" dirty="0" err="1" smtClean="0">
                <a:solidFill>
                  <a:srgbClr val="C00000"/>
                </a:solidFill>
                <a:cs typeface="Helvetica Light"/>
              </a:rPr>
              <a:t>spectrum</a:t>
            </a:r>
            <a:endParaRPr lang="it-IT" sz="1050" dirty="0" smtClean="0">
              <a:solidFill>
                <a:srgbClr val="0070C0"/>
              </a:solidFill>
              <a:cs typeface="Helvetica Light"/>
            </a:endParaRPr>
          </a:p>
        </p:txBody>
      </p:sp>
      <p:pic>
        <p:nvPicPr>
          <p:cNvPr id="20" name="Immagine 19"/>
          <p:cNvPicPr>
            <a:picLocks noChangeAspect="1"/>
          </p:cNvPicPr>
          <p:nvPr/>
        </p:nvPicPr>
        <p:blipFill rotWithShape="1">
          <a:blip r:embed="rId9" cstate="print">
            <a:extLst>
              <a:ext uri="{28A0092B-C50C-407E-A947-70E740481C1C}">
                <a14:useLocalDpi xmlns:a14="http://schemas.microsoft.com/office/drawing/2010/main" xmlns="" val="0"/>
              </a:ext>
            </a:extLst>
          </a:blip>
          <a:srcRect l="5023" t="9304" r="42289" b="8422"/>
          <a:stretch/>
        </p:blipFill>
        <p:spPr>
          <a:xfrm>
            <a:off x="7956376" y="4699878"/>
            <a:ext cx="720080" cy="720081"/>
          </a:xfrm>
          <a:prstGeom prst="rect">
            <a:avLst/>
          </a:prstGeom>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Aldo Zenoni, Brescia University, Crete 2017</a:t>
            </a:r>
            <a:endParaRPr lang="it-IT" dirty="0"/>
          </a:p>
        </p:txBody>
      </p:sp>
      <p:sp>
        <p:nvSpPr>
          <p:cNvPr id="3" name="Segnaposto numero diapositiva 2"/>
          <p:cNvSpPr>
            <a:spLocks noGrp="1"/>
          </p:cNvSpPr>
          <p:nvPr>
            <p:ph type="sldNum" sz="quarter" idx="12"/>
          </p:nvPr>
        </p:nvSpPr>
        <p:spPr/>
        <p:txBody>
          <a:bodyPr/>
          <a:lstStyle/>
          <a:p>
            <a:fld id="{3C7A372C-CFDE-4616-A2F3-96F303C2222E}" type="slidenum">
              <a:rPr lang="it-IT" smtClean="0"/>
              <a:pPr/>
              <a:t>25</a:t>
            </a:fld>
            <a:endParaRPr lang="it-IT"/>
          </a:p>
        </p:txBody>
      </p:sp>
      <p:sp>
        <p:nvSpPr>
          <p:cNvPr id="5" name="CasellaDiTesto 4"/>
          <p:cNvSpPr txBox="1"/>
          <p:nvPr/>
        </p:nvSpPr>
        <p:spPr>
          <a:xfrm>
            <a:off x="2195736" y="2423790"/>
            <a:ext cx="4896544" cy="769441"/>
          </a:xfrm>
          <a:prstGeom prst="rect">
            <a:avLst/>
          </a:prstGeom>
          <a:noFill/>
          <a:ln>
            <a:noFill/>
          </a:ln>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4400" dirty="0" smtClean="0">
                <a:solidFill>
                  <a:srgbClr val="C00000"/>
                </a:solidFill>
              </a:rPr>
              <a:t>Spare</a:t>
            </a: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Aldo Zenoni, Brescia University, Crete 2017</a:t>
            </a:r>
            <a:endParaRPr lang="it-IT" dirty="0"/>
          </a:p>
        </p:txBody>
      </p:sp>
      <p:sp>
        <p:nvSpPr>
          <p:cNvPr id="3" name="Segnaposto numero diapositiva 2"/>
          <p:cNvSpPr>
            <a:spLocks noGrp="1"/>
          </p:cNvSpPr>
          <p:nvPr>
            <p:ph type="sldNum" sz="quarter" idx="12"/>
          </p:nvPr>
        </p:nvSpPr>
        <p:spPr/>
        <p:txBody>
          <a:bodyPr/>
          <a:lstStyle/>
          <a:p>
            <a:fld id="{3C7A372C-CFDE-4616-A2F3-96F303C2222E}" type="slidenum">
              <a:rPr lang="it-IT" smtClean="0"/>
              <a:pPr/>
              <a:t>26</a:t>
            </a:fld>
            <a:endParaRPr lang="it-IT"/>
          </a:p>
        </p:txBody>
      </p:sp>
      <p:pic>
        <p:nvPicPr>
          <p:cNvPr id="4" name="Picture 11" descr="logoinfn-piccolo"/>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26371" y="53975"/>
            <a:ext cx="657225" cy="609600"/>
          </a:xfrm>
          <a:prstGeom prst="rect">
            <a:avLst/>
          </a:prstGeom>
          <a:noFill/>
          <a:ln w="9525">
            <a:noFill/>
            <a:miter lim="800000"/>
            <a:headEnd/>
            <a:tailEnd/>
          </a:ln>
        </p:spPr>
      </p:pic>
      <p:pic>
        <p:nvPicPr>
          <p:cNvPr id="5" name="Picture 6" descr="logoSPES2008_medium"/>
          <p:cNvPicPr>
            <a:picLocks noChangeAspect="1" noChangeArrowheads="1"/>
          </p:cNvPicPr>
          <p:nvPr/>
        </p:nvPicPr>
        <p:blipFill>
          <a:blip r:embed="rId4" cstate="email">
            <a:clrChange>
              <a:clrFrom>
                <a:srgbClr val="FEFEFE"/>
              </a:clrFrom>
              <a:clrTo>
                <a:srgbClr val="FEFEFE">
                  <a:alpha val="0"/>
                </a:srgbClr>
              </a:clrTo>
            </a:clrChange>
            <a:extLst>
              <a:ext uri="{28A0092B-C50C-407E-A947-70E740481C1C}">
                <a14:useLocalDpi xmlns="" xmlns:a14="http://schemas.microsoft.com/office/drawing/2010/main"/>
              </a:ext>
            </a:extLst>
          </a:blip>
          <a:srcRect/>
          <a:stretch>
            <a:fillRect/>
          </a:stretch>
        </p:blipFill>
        <p:spPr bwMode="auto">
          <a:xfrm>
            <a:off x="7200900" y="57150"/>
            <a:ext cx="1890713" cy="603250"/>
          </a:xfrm>
          <a:prstGeom prst="rect">
            <a:avLst/>
          </a:prstGeom>
          <a:noFill/>
          <a:ln w="9525">
            <a:noFill/>
            <a:miter lim="800000"/>
            <a:headEnd/>
            <a:tailEnd/>
          </a:ln>
        </p:spPr>
      </p:pic>
      <p:pic>
        <p:nvPicPr>
          <p:cNvPr id="6" name="Immagine 5"/>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rot="10800000">
            <a:off x="395536" y="980728"/>
            <a:ext cx="4454381" cy="3384376"/>
          </a:xfrm>
          <a:prstGeom prst="rect">
            <a:avLst/>
          </a:prstGeom>
          <a:ln w="28575">
            <a:solidFill>
              <a:schemeClr val="bg1"/>
            </a:solidFill>
          </a:ln>
        </p:spPr>
      </p:pic>
      <p:sp>
        <p:nvSpPr>
          <p:cNvPr id="7" name="Text Box 9"/>
          <p:cNvSpPr txBox="1">
            <a:spLocks noChangeArrowheads="1"/>
          </p:cNvSpPr>
          <p:nvPr/>
        </p:nvSpPr>
        <p:spPr bwMode="auto">
          <a:xfrm>
            <a:off x="1997883" y="97468"/>
            <a:ext cx="4998677" cy="584775"/>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lgn="ctr">
              <a:defRPr/>
            </a:pPr>
            <a:r>
              <a:rPr lang="en-US" sz="3200" dirty="0" smtClean="0">
                <a:solidFill>
                  <a:schemeClr val="accent1"/>
                </a:solidFill>
                <a:cs typeface="Arial" pitchFamily="34" charset="0"/>
              </a:rPr>
              <a:t>The SPES construction at LNL</a:t>
            </a:r>
            <a:endParaRPr lang="en-US" sz="2400" dirty="0" smtClean="0">
              <a:solidFill>
                <a:schemeClr val="accent1"/>
              </a:solidFill>
            </a:endParaRPr>
          </a:p>
        </p:txBody>
      </p:sp>
      <p:pic>
        <p:nvPicPr>
          <p:cNvPr id="8" name="Immagine 7"/>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5220072" y="764704"/>
            <a:ext cx="3448028" cy="2867778"/>
          </a:xfrm>
          <a:prstGeom prst="rect">
            <a:avLst/>
          </a:prstGeom>
          <a:ln w="28575">
            <a:solidFill>
              <a:schemeClr val="bg1"/>
            </a:solidFill>
          </a:ln>
        </p:spPr>
      </p:pic>
      <p:pic>
        <p:nvPicPr>
          <p:cNvPr id="9" name="Immagine 8" descr="speslive.jpg"/>
          <p:cNvPicPr>
            <a:picLocks noChangeAspect="1"/>
          </p:cNvPicPr>
          <p:nvPr/>
        </p:nvPicPr>
        <p:blipFill>
          <a:blip r:embed="rId7" cstate="print"/>
          <a:stretch>
            <a:fillRect/>
          </a:stretch>
        </p:blipFill>
        <p:spPr>
          <a:xfrm>
            <a:off x="4788024" y="3501008"/>
            <a:ext cx="3971933" cy="2978950"/>
          </a:xfrm>
          <a:prstGeom prst="rect">
            <a:avLst/>
          </a:prstGeom>
          <a:ln w="28575">
            <a:solidFill>
              <a:schemeClr val="bg1"/>
            </a:solidFill>
          </a:ln>
        </p:spPr>
      </p:pic>
      <p:pic>
        <p:nvPicPr>
          <p:cNvPr id="10" name="Immagine 9" descr="Ciclotrone.jpg"/>
          <p:cNvPicPr>
            <a:picLocks noChangeAspect="1"/>
          </p:cNvPicPr>
          <p:nvPr/>
        </p:nvPicPr>
        <p:blipFill>
          <a:blip r:embed="rId8" cstate="print"/>
          <a:stretch>
            <a:fillRect/>
          </a:stretch>
        </p:blipFill>
        <p:spPr>
          <a:xfrm>
            <a:off x="1331640" y="4221088"/>
            <a:ext cx="3024336" cy="2003623"/>
          </a:xfrm>
          <a:prstGeom prst="rect">
            <a:avLst/>
          </a:prstGeom>
          <a:ln w="28575">
            <a:solidFill>
              <a:schemeClr val="bg1"/>
            </a:solidFill>
          </a:ln>
        </p:spPr>
      </p:pic>
      <p:sp>
        <p:nvSpPr>
          <p:cNvPr id="11" name="CasellaDiTesto 10"/>
          <p:cNvSpPr txBox="1"/>
          <p:nvPr/>
        </p:nvSpPr>
        <p:spPr>
          <a:xfrm>
            <a:off x="5296528" y="827420"/>
            <a:ext cx="1579728" cy="369332"/>
          </a:xfrm>
          <a:prstGeom prst="rect">
            <a:avLst/>
          </a:prstGeom>
          <a:noFill/>
        </p:spPr>
        <p:txBody>
          <a:bodyPr wrap="none" rtlCol="0">
            <a:spAutoFit/>
          </a:bodyPr>
          <a:lstStyle/>
          <a:p>
            <a:r>
              <a:rPr lang="en-US" dirty="0" smtClean="0">
                <a:solidFill>
                  <a:srgbClr val="C00000"/>
                </a:solidFill>
              </a:rPr>
              <a:t>A new building</a:t>
            </a:r>
            <a:endParaRPr lang="en-US" dirty="0">
              <a:solidFill>
                <a:srgbClr val="C00000"/>
              </a:solidFill>
            </a:endParaRPr>
          </a:p>
        </p:txBody>
      </p:sp>
      <p:cxnSp>
        <p:nvCxnSpPr>
          <p:cNvPr id="13" name="Connettore 2 12"/>
          <p:cNvCxnSpPr>
            <a:stCxn id="11" idx="1"/>
          </p:cNvCxnSpPr>
          <p:nvPr/>
        </p:nvCxnSpPr>
        <p:spPr>
          <a:xfrm flipH="1">
            <a:off x="3923928" y="1012086"/>
            <a:ext cx="1372600" cy="40069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4" name="CasellaDiTesto 13"/>
          <p:cNvSpPr txBox="1"/>
          <p:nvPr/>
        </p:nvSpPr>
        <p:spPr>
          <a:xfrm>
            <a:off x="1687912" y="5898758"/>
            <a:ext cx="2227213" cy="338554"/>
          </a:xfrm>
          <a:prstGeom prst="rect">
            <a:avLst/>
          </a:prstGeom>
          <a:noFill/>
        </p:spPr>
        <p:txBody>
          <a:bodyPr wrap="none" rtlCol="0">
            <a:spAutoFit/>
          </a:bodyPr>
          <a:lstStyle/>
          <a:p>
            <a:r>
              <a:rPr lang="en-US" sz="1600" dirty="0" smtClean="0">
                <a:solidFill>
                  <a:schemeClr val="bg1"/>
                </a:solidFill>
              </a:rPr>
              <a:t>Cyclotron commissioned</a:t>
            </a:r>
            <a:endParaRPr lang="en-US" sz="1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dirty="0" smtClean="0"/>
              <a:t>Aldo </a:t>
            </a:r>
            <a:r>
              <a:rPr lang="it-IT" dirty="0" err="1" smtClean="0"/>
              <a:t>Zenoni</a:t>
            </a:r>
            <a:r>
              <a:rPr lang="it-IT" dirty="0" smtClean="0"/>
              <a:t>, Brescia </a:t>
            </a:r>
            <a:r>
              <a:rPr lang="it-IT" dirty="0" err="1" smtClean="0"/>
              <a:t>University</a:t>
            </a:r>
            <a:r>
              <a:rPr lang="it-IT" dirty="0" smtClean="0"/>
              <a:t>, Crete 2017</a:t>
            </a:r>
            <a:endParaRPr lang="it-IT" dirty="0"/>
          </a:p>
        </p:txBody>
      </p:sp>
      <p:sp>
        <p:nvSpPr>
          <p:cNvPr id="3" name="Segnaposto numero diapositiva 2"/>
          <p:cNvSpPr>
            <a:spLocks noGrp="1"/>
          </p:cNvSpPr>
          <p:nvPr>
            <p:ph type="sldNum" sz="quarter" idx="12"/>
          </p:nvPr>
        </p:nvSpPr>
        <p:spPr/>
        <p:txBody>
          <a:bodyPr/>
          <a:lstStyle/>
          <a:p>
            <a:fld id="{3C7A372C-CFDE-4616-A2F3-96F303C2222E}" type="slidenum">
              <a:rPr lang="it-IT" smtClean="0"/>
              <a:pPr/>
              <a:t>27</a:t>
            </a:fld>
            <a:endParaRPr lang="it-IT"/>
          </a:p>
        </p:txBody>
      </p:sp>
      <p:pic>
        <p:nvPicPr>
          <p:cNvPr id="4" name="Picture 40"/>
          <p:cNvPicPr/>
          <p:nvPr/>
        </p:nvPicPr>
        <p:blipFill>
          <a:blip r:embed="rId2" cstate="email">
            <a:extLst>
              <a:ext uri="{28A0092B-C50C-407E-A947-70E740481C1C}">
                <a14:useLocalDpi xmlns="" xmlns:a14="http://schemas.microsoft.com/office/drawing/2010/main"/>
              </a:ext>
            </a:extLst>
          </a:blip>
          <a:stretch>
            <a:fillRect/>
          </a:stretch>
        </p:blipFill>
        <p:spPr>
          <a:xfrm>
            <a:off x="179512" y="980728"/>
            <a:ext cx="8748464" cy="4755356"/>
          </a:xfrm>
          <a:prstGeom prst="rect">
            <a:avLst/>
          </a:prstGeom>
          <a:ln>
            <a:solidFill>
              <a:schemeClr val="accent1"/>
            </a:solidFill>
          </a:ln>
        </p:spPr>
      </p:pic>
      <p:sp>
        <p:nvSpPr>
          <p:cNvPr id="5" name="Rettangolo 4"/>
          <p:cNvSpPr/>
          <p:nvPr/>
        </p:nvSpPr>
        <p:spPr>
          <a:xfrm>
            <a:off x="6012160" y="1494154"/>
            <a:ext cx="2915816" cy="3888432"/>
          </a:xfrm>
          <a:prstGeom prst="rect">
            <a:avLst/>
          </a:prstGeom>
          <a:solidFill>
            <a:schemeClr val="accent2">
              <a:lumMod val="60000"/>
              <a:lumOff val="40000"/>
              <a:alpha val="2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ttangolo 5"/>
          <p:cNvSpPr/>
          <p:nvPr/>
        </p:nvSpPr>
        <p:spPr>
          <a:xfrm>
            <a:off x="359531" y="1900312"/>
            <a:ext cx="3672477" cy="1440160"/>
          </a:xfrm>
          <a:prstGeom prst="rect">
            <a:avLst/>
          </a:prstGeom>
          <a:solidFill>
            <a:schemeClr val="accent5">
              <a:lumMod val="75000"/>
              <a:alpha val="2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ttangolo 6"/>
          <p:cNvSpPr/>
          <p:nvPr/>
        </p:nvSpPr>
        <p:spPr>
          <a:xfrm>
            <a:off x="4023610" y="1311052"/>
            <a:ext cx="1836238" cy="2029420"/>
          </a:xfrm>
          <a:prstGeom prst="rect">
            <a:avLst/>
          </a:prstGeom>
          <a:solidFill>
            <a:srgbClr val="FFFF00">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Box 27"/>
          <p:cNvSpPr txBox="1">
            <a:spLocks noChangeArrowheads="1"/>
          </p:cNvSpPr>
          <p:nvPr/>
        </p:nvSpPr>
        <p:spPr bwMode="auto">
          <a:xfrm>
            <a:off x="6372200" y="1334885"/>
            <a:ext cx="2076209" cy="584775"/>
          </a:xfrm>
          <a:prstGeom prst="rect">
            <a:avLst/>
          </a:prstGeom>
          <a:noFill/>
          <a:ln w="9525">
            <a:noFill/>
            <a:miter lim="800000"/>
            <a:headEnd/>
            <a:tailEnd/>
          </a:ln>
          <a:effectLst/>
        </p:spPr>
        <p:txBody>
          <a:bodyPr wrap="none">
            <a:spAutoFit/>
          </a:bodyPr>
          <a:lstStyle/>
          <a:p>
            <a:pPr eaLnBrk="1" hangingPunct="1">
              <a:defRPr/>
            </a:pPr>
            <a:r>
              <a:rPr lang="en-US" sz="3200" b="1" dirty="0">
                <a:solidFill>
                  <a:srgbClr val="C00000"/>
                </a:solidFill>
                <a:effectLst>
                  <a:outerShdw blurRad="38100" dist="38100" dir="2700000" algn="tl">
                    <a:srgbClr val="C0C0C0"/>
                  </a:outerShdw>
                </a:effectLst>
                <a:latin typeface="Comic Sans MS" pitchFamily="66" charset="0"/>
              </a:rPr>
              <a:t> </a:t>
            </a:r>
            <a:r>
              <a:rPr lang="en-US" sz="2000" dirty="0" smtClean="0">
                <a:solidFill>
                  <a:srgbClr val="C00000"/>
                </a:solidFill>
                <a:latin typeface="Arial" charset="0"/>
              </a:rPr>
              <a:t>SPES building</a:t>
            </a:r>
            <a:endParaRPr lang="en-US" sz="2000" dirty="0">
              <a:solidFill>
                <a:srgbClr val="C00000"/>
              </a:solidFill>
              <a:latin typeface="Arial" charset="0"/>
            </a:endParaRPr>
          </a:p>
        </p:txBody>
      </p:sp>
      <p:sp>
        <p:nvSpPr>
          <p:cNvPr id="9" name="Text Box 27"/>
          <p:cNvSpPr txBox="1">
            <a:spLocks noChangeArrowheads="1"/>
          </p:cNvSpPr>
          <p:nvPr/>
        </p:nvSpPr>
        <p:spPr bwMode="auto">
          <a:xfrm>
            <a:off x="4139952" y="1484784"/>
            <a:ext cx="1071127" cy="523220"/>
          </a:xfrm>
          <a:prstGeom prst="rect">
            <a:avLst/>
          </a:prstGeom>
          <a:noFill/>
          <a:ln w="9525">
            <a:noFill/>
            <a:miter lim="800000"/>
            <a:headEnd/>
            <a:tailEnd/>
          </a:ln>
          <a:effectLst/>
        </p:spPr>
        <p:txBody>
          <a:bodyPr wrap="none">
            <a:spAutoFit/>
          </a:bodyPr>
          <a:lstStyle/>
          <a:p>
            <a:pPr eaLnBrk="1" hangingPunct="1">
              <a:defRPr/>
            </a:pPr>
            <a:r>
              <a:rPr lang="en-US" sz="2800" b="1" dirty="0">
                <a:solidFill>
                  <a:srgbClr val="C00000"/>
                </a:solidFill>
                <a:effectLst>
                  <a:outerShdw blurRad="38100" dist="38100" dir="2700000" algn="tl">
                    <a:srgbClr val="C0C0C0"/>
                  </a:outerShdw>
                </a:effectLst>
              </a:rPr>
              <a:t> </a:t>
            </a:r>
            <a:r>
              <a:rPr lang="en-US" dirty="0" smtClean="0">
                <a:solidFill>
                  <a:srgbClr val="C00000"/>
                </a:solidFill>
              </a:rPr>
              <a:t>Exp. Hall</a:t>
            </a:r>
            <a:endParaRPr lang="en-US" dirty="0">
              <a:solidFill>
                <a:srgbClr val="C00000"/>
              </a:solidFill>
            </a:endParaRPr>
          </a:p>
        </p:txBody>
      </p:sp>
      <p:sp>
        <p:nvSpPr>
          <p:cNvPr id="10" name="Text Box 27"/>
          <p:cNvSpPr txBox="1">
            <a:spLocks noChangeArrowheads="1"/>
          </p:cNvSpPr>
          <p:nvPr/>
        </p:nvSpPr>
        <p:spPr bwMode="auto">
          <a:xfrm>
            <a:off x="539551" y="2346940"/>
            <a:ext cx="1625766" cy="584775"/>
          </a:xfrm>
          <a:prstGeom prst="rect">
            <a:avLst/>
          </a:prstGeom>
          <a:noFill/>
          <a:ln w="9525">
            <a:noFill/>
            <a:miter lim="800000"/>
            <a:headEnd/>
            <a:tailEnd/>
          </a:ln>
          <a:effectLst/>
        </p:spPr>
        <p:txBody>
          <a:bodyPr wrap="none">
            <a:spAutoFit/>
          </a:bodyPr>
          <a:lstStyle/>
          <a:p>
            <a:pPr eaLnBrk="1" hangingPunct="1">
              <a:defRPr/>
            </a:pPr>
            <a:r>
              <a:rPr lang="en-US" sz="3200" b="1" dirty="0">
                <a:solidFill>
                  <a:schemeClr val="accent1"/>
                </a:solidFill>
                <a:effectLst>
                  <a:outerShdw blurRad="38100" dist="38100" dir="2700000" algn="tl">
                    <a:srgbClr val="C0C0C0"/>
                  </a:outerShdw>
                </a:effectLst>
              </a:rPr>
              <a:t> </a:t>
            </a:r>
            <a:r>
              <a:rPr lang="en-US" sz="2000" dirty="0" smtClean="0"/>
              <a:t>ALPI building</a:t>
            </a:r>
            <a:endParaRPr lang="en-US" sz="2000" dirty="0"/>
          </a:p>
        </p:txBody>
      </p:sp>
      <p:sp>
        <p:nvSpPr>
          <p:cNvPr id="11" name="Text Box 27"/>
          <p:cNvSpPr txBox="1">
            <a:spLocks noChangeArrowheads="1"/>
          </p:cNvSpPr>
          <p:nvPr/>
        </p:nvSpPr>
        <p:spPr bwMode="auto">
          <a:xfrm>
            <a:off x="7278117" y="2196153"/>
            <a:ext cx="1446230" cy="584775"/>
          </a:xfrm>
          <a:prstGeom prst="rect">
            <a:avLst/>
          </a:prstGeom>
          <a:noFill/>
          <a:ln w="9525">
            <a:noFill/>
            <a:miter lim="800000"/>
            <a:headEnd/>
            <a:tailEnd/>
          </a:ln>
          <a:effectLst/>
        </p:spPr>
        <p:txBody>
          <a:bodyPr wrap="none">
            <a:spAutoFit/>
          </a:bodyPr>
          <a:lstStyle/>
          <a:p>
            <a:pPr eaLnBrk="1" hangingPunct="1">
              <a:defRPr/>
            </a:pPr>
            <a:r>
              <a:rPr lang="en-US" sz="3200" b="1" dirty="0">
                <a:solidFill>
                  <a:schemeClr val="accent1"/>
                </a:solidFill>
                <a:effectLst>
                  <a:outerShdw blurRad="38100" dist="38100" dir="2700000" algn="tl">
                    <a:srgbClr val="C0C0C0"/>
                  </a:outerShdw>
                </a:effectLst>
                <a:latin typeface="Comic Sans MS" pitchFamily="66" charset="0"/>
              </a:rPr>
              <a:t> </a:t>
            </a:r>
            <a:r>
              <a:rPr lang="en-US" sz="2000" dirty="0" smtClean="0">
                <a:solidFill>
                  <a:srgbClr val="C00000"/>
                </a:solidFill>
                <a:latin typeface="Arial" charset="0"/>
              </a:rPr>
              <a:t>Cyclotron</a:t>
            </a:r>
            <a:endParaRPr lang="en-US" sz="2000" dirty="0">
              <a:solidFill>
                <a:srgbClr val="C00000"/>
              </a:solidFill>
              <a:latin typeface="Arial" charset="0"/>
            </a:endParaRPr>
          </a:p>
        </p:txBody>
      </p:sp>
      <p:sp>
        <p:nvSpPr>
          <p:cNvPr id="12" name="Text Box 27"/>
          <p:cNvSpPr txBox="1">
            <a:spLocks noChangeArrowheads="1"/>
          </p:cNvSpPr>
          <p:nvPr/>
        </p:nvSpPr>
        <p:spPr bwMode="auto">
          <a:xfrm>
            <a:off x="3779912" y="4975934"/>
            <a:ext cx="2291012" cy="400110"/>
          </a:xfrm>
          <a:prstGeom prst="rect">
            <a:avLst/>
          </a:prstGeom>
          <a:noFill/>
          <a:ln w="9525">
            <a:noFill/>
            <a:miter lim="800000"/>
            <a:headEnd/>
            <a:tailEnd/>
          </a:ln>
          <a:effectLst/>
        </p:spPr>
        <p:txBody>
          <a:bodyPr wrap="none">
            <a:spAutoFit/>
          </a:bodyPr>
          <a:lstStyle/>
          <a:p>
            <a:pPr eaLnBrk="1" hangingPunct="1">
              <a:defRPr/>
            </a:pPr>
            <a:r>
              <a:rPr lang="en-US" sz="2000" dirty="0" smtClean="0">
                <a:solidFill>
                  <a:srgbClr val="C00000"/>
                </a:solidFill>
                <a:latin typeface="Arial" pitchFamily="34" charset="0"/>
                <a:cs typeface="Arial" pitchFamily="34" charset="0"/>
              </a:rPr>
              <a:t>RIB target stations</a:t>
            </a:r>
            <a:endParaRPr lang="en-US" sz="2000" dirty="0">
              <a:solidFill>
                <a:srgbClr val="C00000"/>
              </a:solidFill>
              <a:latin typeface="Arial" pitchFamily="34" charset="0"/>
              <a:cs typeface="Arial" pitchFamily="34" charset="0"/>
            </a:endParaRPr>
          </a:p>
        </p:txBody>
      </p:sp>
      <p:cxnSp>
        <p:nvCxnSpPr>
          <p:cNvPr id="13" name="Connettore 2 12"/>
          <p:cNvCxnSpPr/>
          <p:nvPr/>
        </p:nvCxnSpPr>
        <p:spPr>
          <a:xfrm flipV="1">
            <a:off x="5504196" y="2924945"/>
            <a:ext cx="1268036" cy="194421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flipV="1">
            <a:off x="5504196" y="4151908"/>
            <a:ext cx="1300052" cy="717253"/>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5" name="Text Box 27"/>
          <p:cNvSpPr txBox="1">
            <a:spLocks noChangeArrowheads="1"/>
          </p:cNvSpPr>
          <p:nvPr/>
        </p:nvSpPr>
        <p:spPr bwMode="auto">
          <a:xfrm>
            <a:off x="3923928" y="3636313"/>
            <a:ext cx="1019831" cy="523220"/>
          </a:xfrm>
          <a:prstGeom prst="rect">
            <a:avLst/>
          </a:prstGeom>
          <a:noFill/>
          <a:ln w="9525">
            <a:noFill/>
            <a:miter lim="800000"/>
            <a:headEnd/>
            <a:tailEnd/>
          </a:ln>
          <a:effectLst/>
        </p:spPr>
        <p:txBody>
          <a:bodyPr wrap="none">
            <a:spAutoFit/>
          </a:bodyPr>
          <a:lstStyle/>
          <a:p>
            <a:pPr eaLnBrk="1" hangingPunct="1">
              <a:defRPr/>
            </a:pPr>
            <a:r>
              <a:rPr lang="en-US" sz="2800" b="1" dirty="0">
                <a:solidFill>
                  <a:schemeClr val="accent1"/>
                </a:solidFill>
                <a:effectLst>
                  <a:outerShdw blurRad="38100" dist="38100" dir="2700000" algn="tl">
                    <a:srgbClr val="C0C0C0"/>
                  </a:outerShdw>
                </a:effectLst>
                <a:latin typeface="Comic Sans MS" pitchFamily="66" charset="0"/>
              </a:rPr>
              <a:t> </a:t>
            </a:r>
            <a:r>
              <a:rPr lang="en-US" dirty="0" smtClean="0">
                <a:solidFill>
                  <a:srgbClr val="C00000"/>
                </a:solidFill>
                <a:latin typeface="Arial" charset="0"/>
              </a:rPr>
              <a:t>HRMS</a:t>
            </a:r>
            <a:endParaRPr lang="en-US" dirty="0">
              <a:solidFill>
                <a:srgbClr val="C00000"/>
              </a:solidFill>
              <a:latin typeface="Arial" charset="0"/>
            </a:endParaRPr>
          </a:p>
        </p:txBody>
      </p:sp>
      <p:cxnSp>
        <p:nvCxnSpPr>
          <p:cNvPr id="16" name="Connettore 2 15"/>
          <p:cNvCxnSpPr/>
          <p:nvPr/>
        </p:nvCxnSpPr>
        <p:spPr>
          <a:xfrm flipV="1">
            <a:off x="4728116" y="2534527"/>
            <a:ext cx="1552160" cy="1232847"/>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7" name="Text Box 27"/>
          <p:cNvSpPr txBox="1">
            <a:spLocks noChangeArrowheads="1"/>
          </p:cNvSpPr>
          <p:nvPr/>
        </p:nvSpPr>
        <p:spPr bwMode="auto">
          <a:xfrm>
            <a:off x="1845192" y="908720"/>
            <a:ext cx="1897251" cy="892552"/>
          </a:xfrm>
          <a:prstGeom prst="rect">
            <a:avLst/>
          </a:prstGeom>
          <a:noFill/>
          <a:ln w="9525">
            <a:noFill/>
            <a:miter lim="800000"/>
            <a:headEnd/>
            <a:tailEnd/>
          </a:ln>
          <a:effectLst/>
        </p:spPr>
        <p:txBody>
          <a:bodyPr wrap="none">
            <a:spAutoFit/>
          </a:bodyPr>
          <a:lstStyle/>
          <a:p>
            <a:pPr algn="ctr" eaLnBrk="1" hangingPunct="1">
              <a:defRPr/>
            </a:pPr>
            <a:r>
              <a:rPr lang="en-US" sz="3200" b="1" dirty="0">
                <a:solidFill>
                  <a:schemeClr val="accent1"/>
                </a:solidFill>
                <a:effectLst>
                  <a:outerShdw blurRad="38100" dist="38100" dir="2700000" algn="tl">
                    <a:srgbClr val="C0C0C0"/>
                  </a:outerShdw>
                </a:effectLst>
              </a:rPr>
              <a:t> </a:t>
            </a:r>
            <a:r>
              <a:rPr lang="en-US" sz="2000" dirty="0" smtClean="0">
                <a:solidFill>
                  <a:srgbClr val="C00000"/>
                </a:solidFill>
              </a:rPr>
              <a:t>Charge Breeder</a:t>
            </a:r>
          </a:p>
          <a:p>
            <a:pPr algn="ctr" eaLnBrk="1" hangingPunct="1">
              <a:defRPr/>
            </a:pPr>
            <a:r>
              <a:rPr lang="en-US" sz="2000" dirty="0" smtClean="0">
                <a:solidFill>
                  <a:srgbClr val="C00000"/>
                </a:solidFill>
              </a:rPr>
              <a:t>MRMS</a:t>
            </a:r>
            <a:endParaRPr lang="en-US" sz="2000" dirty="0">
              <a:solidFill>
                <a:srgbClr val="C00000"/>
              </a:solidFill>
            </a:endParaRPr>
          </a:p>
        </p:txBody>
      </p:sp>
      <p:cxnSp>
        <p:nvCxnSpPr>
          <p:cNvPr id="18" name="Connettore 2 17"/>
          <p:cNvCxnSpPr/>
          <p:nvPr/>
        </p:nvCxnSpPr>
        <p:spPr>
          <a:xfrm>
            <a:off x="3255929" y="1484784"/>
            <a:ext cx="1028039" cy="93893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9" name="Text Box 27"/>
          <p:cNvSpPr txBox="1">
            <a:spLocks noChangeArrowheads="1"/>
          </p:cNvSpPr>
          <p:nvPr/>
        </p:nvSpPr>
        <p:spPr bwMode="auto">
          <a:xfrm>
            <a:off x="940777" y="1340768"/>
            <a:ext cx="706604" cy="584775"/>
          </a:xfrm>
          <a:prstGeom prst="rect">
            <a:avLst/>
          </a:prstGeom>
          <a:noFill/>
          <a:ln w="9525">
            <a:noFill/>
            <a:miter lim="800000"/>
            <a:headEnd/>
            <a:tailEnd/>
          </a:ln>
          <a:effectLst/>
        </p:spPr>
        <p:txBody>
          <a:bodyPr wrap="none">
            <a:spAutoFit/>
          </a:bodyPr>
          <a:lstStyle/>
          <a:p>
            <a:pPr eaLnBrk="1" hangingPunct="1">
              <a:defRPr/>
            </a:pPr>
            <a:r>
              <a:rPr lang="en-US" sz="3200" b="1" dirty="0">
                <a:solidFill>
                  <a:schemeClr val="accent1"/>
                </a:solidFill>
                <a:effectLst>
                  <a:outerShdw blurRad="38100" dist="38100" dir="2700000" algn="tl">
                    <a:srgbClr val="C0C0C0"/>
                  </a:outerShdw>
                </a:effectLst>
              </a:rPr>
              <a:t> </a:t>
            </a:r>
            <a:r>
              <a:rPr lang="en-US" sz="2000" dirty="0" smtClean="0">
                <a:solidFill>
                  <a:srgbClr val="C00000"/>
                </a:solidFill>
              </a:rPr>
              <a:t>RFQ</a:t>
            </a:r>
            <a:endParaRPr lang="en-US" sz="2000" dirty="0">
              <a:solidFill>
                <a:srgbClr val="C00000"/>
              </a:solidFill>
            </a:endParaRPr>
          </a:p>
        </p:txBody>
      </p:sp>
      <p:cxnSp>
        <p:nvCxnSpPr>
          <p:cNvPr id="20" name="Connettore 2 19"/>
          <p:cNvCxnSpPr>
            <a:stCxn id="19" idx="3"/>
          </p:cNvCxnSpPr>
          <p:nvPr/>
        </p:nvCxnSpPr>
        <p:spPr>
          <a:xfrm>
            <a:off x="1647381" y="1633156"/>
            <a:ext cx="1772491" cy="129178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ttore 2 20"/>
          <p:cNvCxnSpPr>
            <a:stCxn id="11" idx="2"/>
          </p:cNvCxnSpPr>
          <p:nvPr/>
        </p:nvCxnSpPr>
        <p:spPr>
          <a:xfrm flipH="1">
            <a:off x="7596336" y="2780928"/>
            <a:ext cx="404896" cy="506884"/>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2" name="Text Box 27"/>
          <p:cNvSpPr txBox="1">
            <a:spLocks noChangeArrowheads="1"/>
          </p:cNvSpPr>
          <p:nvPr/>
        </p:nvSpPr>
        <p:spPr bwMode="auto">
          <a:xfrm>
            <a:off x="3707904" y="4149080"/>
            <a:ext cx="1686680" cy="523220"/>
          </a:xfrm>
          <a:prstGeom prst="rect">
            <a:avLst/>
          </a:prstGeom>
          <a:noFill/>
          <a:ln w="9525">
            <a:noFill/>
            <a:miter lim="800000"/>
            <a:headEnd/>
            <a:tailEnd/>
          </a:ln>
          <a:effectLst/>
        </p:spPr>
        <p:txBody>
          <a:bodyPr wrap="none">
            <a:spAutoFit/>
          </a:bodyPr>
          <a:lstStyle/>
          <a:p>
            <a:pPr eaLnBrk="1" hangingPunct="1">
              <a:defRPr/>
            </a:pPr>
            <a:r>
              <a:rPr lang="en-US" sz="2800" b="1" dirty="0">
                <a:solidFill>
                  <a:schemeClr val="accent1"/>
                </a:solidFill>
                <a:effectLst>
                  <a:outerShdw blurRad="38100" dist="38100" dir="2700000" algn="tl">
                    <a:srgbClr val="C0C0C0"/>
                  </a:outerShdw>
                </a:effectLst>
                <a:latin typeface="Comic Sans MS" pitchFamily="66" charset="0"/>
              </a:rPr>
              <a:t> </a:t>
            </a:r>
            <a:r>
              <a:rPr lang="en-US" dirty="0" smtClean="0">
                <a:solidFill>
                  <a:srgbClr val="C00000"/>
                </a:solidFill>
                <a:latin typeface="Arial" charset="0"/>
              </a:rPr>
              <a:t>Beam Cooler</a:t>
            </a:r>
            <a:endParaRPr lang="en-US" dirty="0">
              <a:solidFill>
                <a:srgbClr val="C00000"/>
              </a:solidFill>
              <a:latin typeface="Arial" charset="0"/>
            </a:endParaRPr>
          </a:p>
        </p:txBody>
      </p:sp>
      <p:cxnSp>
        <p:nvCxnSpPr>
          <p:cNvPr id="23" name="Connettore 2 22"/>
          <p:cNvCxnSpPr/>
          <p:nvPr/>
        </p:nvCxnSpPr>
        <p:spPr>
          <a:xfrm flipV="1">
            <a:off x="5043145" y="3150951"/>
            <a:ext cx="1389531" cy="1232846"/>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Connettore 1 23"/>
          <p:cNvCxnSpPr/>
          <p:nvPr/>
        </p:nvCxnSpPr>
        <p:spPr>
          <a:xfrm>
            <a:off x="7278119" y="2752105"/>
            <a:ext cx="248373" cy="398845"/>
          </a:xfrm>
          <a:prstGeom prst="line">
            <a:avLst/>
          </a:prstGeom>
          <a:ln w="25400">
            <a:solidFill>
              <a:schemeClr val="tx2"/>
            </a:solidFill>
          </a:ln>
          <a:effectLst>
            <a:glow rad="38100">
              <a:srgbClr val="FFC000">
                <a:alpha val="57000"/>
              </a:srgbClr>
            </a:glow>
          </a:effectLst>
        </p:spPr>
        <p:style>
          <a:lnRef idx="1">
            <a:schemeClr val="accent1"/>
          </a:lnRef>
          <a:fillRef idx="0">
            <a:schemeClr val="accent1"/>
          </a:fillRef>
          <a:effectRef idx="0">
            <a:schemeClr val="accent1"/>
          </a:effectRef>
          <a:fontRef idx="minor">
            <a:schemeClr val="tx1"/>
          </a:fontRef>
        </p:style>
      </p:cxnSp>
      <p:cxnSp>
        <p:nvCxnSpPr>
          <p:cNvPr id="25" name="Connettore 1 24"/>
          <p:cNvCxnSpPr/>
          <p:nvPr/>
        </p:nvCxnSpPr>
        <p:spPr>
          <a:xfrm flipH="1">
            <a:off x="6915707" y="2780928"/>
            <a:ext cx="1" cy="648072"/>
          </a:xfrm>
          <a:prstGeom prst="line">
            <a:avLst/>
          </a:prstGeom>
          <a:ln w="25400">
            <a:solidFill>
              <a:schemeClr val="accent6"/>
            </a:solidFill>
          </a:ln>
          <a:effectLst>
            <a:glow rad="38100">
              <a:srgbClr val="FFC000">
                <a:alpha val="57000"/>
              </a:srgbClr>
            </a:glow>
          </a:effectLst>
        </p:spPr>
        <p:style>
          <a:lnRef idx="1">
            <a:schemeClr val="accent1"/>
          </a:lnRef>
          <a:fillRef idx="0">
            <a:schemeClr val="accent1"/>
          </a:fillRef>
          <a:effectRef idx="0">
            <a:schemeClr val="accent1"/>
          </a:effectRef>
          <a:fontRef idx="minor">
            <a:schemeClr val="tx1"/>
          </a:fontRef>
        </p:style>
      </p:cxnSp>
      <p:cxnSp>
        <p:nvCxnSpPr>
          <p:cNvPr id="26" name="Connettore 1 25"/>
          <p:cNvCxnSpPr/>
          <p:nvPr/>
        </p:nvCxnSpPr>
        <p:spPr>
          <a:xfrm flipH="1">
            <a:off x="6851748" y="2771880"/>
            <a:ext cx="432048" cy="1"/>
          </a:xfrm>
          <a:prstGeom prst="line">
            <a:avLst/>
          </a:prstGeom>
          <a:ln w="25400">
            <a:solidFill>
              <a:schemeClr val="tx2"/>
            </a:solidFill>
          </a:ln>
          <a:effectLst>
            <a:glow rad="38100">
              <a:srgbClr val="FFC000">
                <a:alpha val="57000"/>
              </a:srgbClr>
            </a:glow>
          </a:effectLst>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flipH="1">
            <a:off x="6432676" y="3415933"/>
            <a:ext cx="427712" cy="13067"/>
          </a:xfrm>
          <a:prstGeom prst="line">
            <a:avLst/>
          </a:prstGeom>
          <a:ln w="25400">
            <a:solidFill>
              <a:schemeClr val="accent6"/>
            </a:solidFill>
          </a:ln>
          <a:effectLst>
            <a:glow rad="38100">
              <a:srgbClr val="FFC000">
                <a:alpha val="57000"/>
              </a:srgbClr>
            </a:glow>
          </a:effectLst>
        </p:spPr>
        <p:style>
          <a:lnRef idx="1">
            <a:schemeClr val="accent1"/>
          </a:lnRef>
          <a:fillRef idx="0">
            <a:schemeClr val="accent1"/>
          </a:fillRef>
          <a:effectRef idx="0">
            <a:schemeClr val="accent1"/>
          </a:effectRef>
          <a:fontRef idx="minor">
            <a:schemeClr val="tx1"/>
          </a:fontRef>
        </p:style>
      </p:cxnSp>
      <p:cxnSp>
        <p:nvCxnSpPr>
          <p:cNvPr id="28" name="Connettore 1 27"/>
          <p:cNvCxnSpPr/>
          <p:nvPr/>
        </p:nvCxnSpPr>
        <p:spPr>
          <a:xfrm>
            <a:off x="6454581" y="2620392"/>
            <a:ext cx="1" cy="808608"/>
          </a:xfrm>
          <a:prstGeom prst="line">
            <a:avLst/>
          </a:prstGeom>
          <a:ln w="25400">
            <a:solidFill>
              <a:schemeClr val="accent6"/>
            </a:solidFill>
          </a:ln>
          <a:effectLst>
            <a:glow rad="38100">
              <a:srgbClr val="FFC000">
                <a:alpha val="57000"/>
              </a:srgbClr>
            </a:glow>
          </a:effectLst>
        </p:spPr>
        <p:style>
          <a:lnRef idx="1">
            <a:schemeClr val="accent1"/>
          </a:lnRef>
          <a:fillRef idx="0">
            <a:schemeClr val="accent1"/>
          </a:fillRef>
          <a:effectRef idx="0">
            <a:schemeClr val="accent1"/>
          </a:effectRef>
          <a:fontRef idx="minor">
            <a:schemeClr val="tx1"/>
          </a:fontRef>
        </p:style>
      </p:cxnSp>
      <p:cxnSp>
        <p:nvCxnSpPr>
          <p:cNvPr id="29" name="Connettore 1 28"/>
          <p:cNvCxnSpPr/>
          <p:nvPr/>
        </p:nvCxnSpPr>
        <p:spPr>
          <a:xfrm flipH="1">
            <a:off x="6138214" y="2531725"/>
            <a:ext cx="142063" cy="440759"/>
          </a:xfrm>
          <a:prstGeom prst="line">
            <a:avLst/>
          </a:prstGeom>
          <a:ln w="25400">
            <a:solidFill>
              <a:schemeClr val="accent6"/>
            </a:solidFill>
          </a:ln>
          <a:effectLst>
            <a:glow rad="38100">
              <a:srgbClr val="FFC000">
                <a:alpha val="57000"/>
              </a:srgbClr>
            </a:glow>
          </a:effectLst>
        </p:spPr>
        <p:style>
          <a:lnRef idx="1">
            <a:schemeClr val="accent1"/>
          </a:lnRef>
          <a:fillRef idx="0">
            <a:schemeClr val="accent1"/>
          </a:fillRef>
          <a:effectRef idx="0">
            <a:schemeClr val="accent1"/>
          </a:effectRef>
          <a:fontRef idx="minor">
            <a:schemeClr val="tx1"/>
          </a:fontRef>
        </p:style>
      </p:cxnSp>
      <p:cxnSp>
        <p:nvCxnSpPr>
          <p:cNvPr id="30" name="Connettore 1 29"/>
          <p:cNvCxnSpPr/>
          <p:nvPr/>
        </p:nvCxnSpPr>
        <p:spPr>
          <a:xfrm flipH="1">
            <a:off x="4788024" y="2972442"/>
            <a:ext cx="1350191" cy="42"/>
          </a:xfrm>
          <a:prstGeom prst="line">
            <a:avLst/>
          </a:prstGeom>
          <a:ln w="25400">
            <a:solidFill>
              <a:schemeClr val="accent6"/>
            </a:solidFill>
          </a:ln>
          <a:effectLst>
            <a:glow rad="38100">
              <a:srgbClr val="FFC000">
                <a:alpha val="57000"/>
              </a:srgbClr>
            </a:glow>
          </a:effectLst>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flipH="1">
            <a:off x="4788025" y="2588477"/>
            <a:ext cx="5053" cy="386809"/>
          </a:xfrm>
          <a:prstGeom prst="line">
            <a:avLst/>
          </a:prstGeom>
          <a:ln w="25400">
            <a:solidFill>
              <a:schemeClr val="accent6"/>
            </a:solidFill>
          </a:ln>
          <a:effectLst>
            <a:glow rad="38100">
              <a:srgbClr val="FFC000">
                <a:alpha val="57000"/>
              </a:srgbClr>
            </a:glow>
          </a:effectLst>
        </p:spPr>
        <p:style>
          <a:lnRef idx="1">
            <a:schemeClr val="accent1"/>
          </a:lnRef>
          <a:fillRef idx="0">
            <a:schemeClr val="accent1"/>
          </a:fillRef>
          <a:effectRef idx="0">
            <a:schemeClr val="accent1"/>
          </a:effectRef>
          <a:fontRef idx="minor">
            <a:schemeClr val="tx1"/>
          </a:fontRef>
        </p:style>
      </p:cxnSp>
      <p:cxnSp>
        <p:nvCxnSpPr>
          <p:cNvPr id="32" name="Connettore 1 31"/>
          <p:cNvCxnSpPr/>
          <p:nvPr/>
        </p:nvCxnSpPr>
        <p:spPr>
          <a:xfrm flipH="1">
            <a:off x="4283968" y="2588477"/>
            <a:ext cx="509110" cy="0"/>
          </a:xfrm>
          <a:prstGeom prst="line">
            <a:avLst/>
          </a:prstGeom>
          <a:ln w="25400">
            <a:solidFill>
              <a:schemeClr val="accent6"/>
            </a:solidFill>
          </a:ln>
          <a:effectLst>
            <a:glow rad="38100">
              <a:srgbClr val="FFC000">
                <a:alpha val="57000"/>
              </a:srgbClr>
            </a:glow>
          </a:effectLst>
        </p:spPr>
        <p:style>
          <a:lnRef idx="1">
            <a:schemeClr val="accent1"/>
          </a:lnRef>
          <a:fillRef idx="0">
            <a:schemeClr val="accent1"/>
          </a:fillRef>
          <a:effectRef idx="0">
            <a:schemeClr val="accent1"/>
          </a:effectRef>
          <a:fontRef idx="minor">
            <a:schemeClr val="tx1"/>
          </a:fontRef>
        </p:style>
      </p:cxnSp>
      <p:cxnSp>
        <p:nvCxnSpPr>
          <p:cNvPr id="33" name="Connettore 1 32"/>
          <p:cNvCxnSpPr/>
          <p:nvPr/>
        </p:nvCxnSpPr>
        <p:spPr>
          <a:xfrm>
            <a:off x="4268661" y="2591298"/>
            <a:ext cx="87315" cy="381144"/>
          </a:xfrm>
          <a:prstGeom prst="line">
            <a:avLst/>
          </a:prstGeom>
          <a:ln w="25400">
            <a:solidFill>
              <a:schemeClr val="accent6"/>
            </a:solidFill>
          </a:ln>
          <a:effectLst>
            <a:glow rad="38100">
              <a:srgbClr val="FFC000">
                <a:alpha val="57000"/>
              </a:srgbClr>
            </a:glow>
          </a:effectLst>
        </p:spPr>
        <p:style>
          <a:lnRef idx="1">
            <a:schemeClr val="accent1"/>
          </a:lnRef>
          <a:fillRef idx="0">
            <a:schemeClr val="accent1"/>
          </a:fillRef>
          <a:effectRef idx="0">
            <a:schemeClr val="accent1"/>
          </a:effectRef>
          <a:fontRef idx="minor">
            <a:schemeClr val="tx1"/>
          </a:fontRef>
        </p:style>
      </p:cxnSp>
      <p:cxnSp>
        <p:nvCxnSpPr>
          <p:cNvPr id="34" name="Connettore 1 33"/>
          <p:cNvCxnSpPr/>
          <p:nvPr/>
        </p:nvCxnSpPr>
        <p:spPr>
          <a:xfrm flipH="1">
            <a:off x="1477468" y="2953778"/>
            <a:ext cx="2828818" cy="21508"/>
          </a:xfrm>
          <a:prstGeom prst="line">
            <a:avLst/>
          </a:prstGeom>
          <a:ln w="25400">
            <a:solidFill>
              <a:schemeClr val="accent6"/>
            </a:solidFill>
          </a:ln>
          <a:effectLst>
            <a:glow rad="38100">
              <a:srgbClr val="FFC000">
                <a:alpha val="57000"/>
              </a:srgbClr>
            </a:glow>
          </a:effectLst>
        </p:spPr>
        <p:style>
          <a:lnRef idx="1">
            <a:schemeClr val="accent1"/>
          </a:lnRef>
          <a:fillRef idx="0">
            <a:schemeClr val="accent1"/>
          </a:fillRef>
          <a:effectRef idx="0">
            <a:schemeClr val="accent1"/>
          </a:effectRef>
          <a:fontRef idx="minor">
            <a:schemeClr val="tx1"/>
          </a:fontRef>
        </p:style>
      </p:cxnSp>
      <p:cxnSp>
        <p:nvCxnSpPr>
          <p:cNvPr id="35" name="Connettore 1 34"/>
          <p:cNvCxnSpPr>
            <a:endCxn id="43" idx="7"/>
          </p:cNvCxnSpPr>
          <p:nvPr/>
        </p:nvCxnSpPr>
        <p:spPr>
          <a:xfrm>
            <a:off x="7526494" y="3150950"/>
            <a:ext cx="51497" cy="169999"/>
          </a:xfrm>
          <a:prstGeom prst="line">
            <a:avLst/>
          </a:prstGeom>
          <a:ln w="25400">
            <a:solidFill>
              <a:schemeClr val="tx2"/>
            </a:solidFill>
          </a:ln>
          <a:effectLst>
            <a:glow rad="38100">
              <a:srgbClr val="FFC000">
                <a:alpha val="57000"/>
              </a:srgbClr>
            </a:glow>
          </a:effectLst>
        </p:spPr>
        <p:style>
          <a:lnRef idx="1">
            <a:schemeClr val="accent1"/>
          </a:lnRef>
          <a:fillRef idx="0">
            <a:schemeClr val="accent1"/>
          </a:fillRef>
          <a:effectRef idx="0">
            <a:schemeClr val="accent1"/>
          </a:effectRef>
          <a:fontRef idx="minor">
            <a:schemeClr val="tx1"/>
          </a:fontRef>
        </p:style>
      </p:cxnSp>
      <p:sp>
        <p:nvSpPr>
          <p:cNvPr id="36" name="Arco 35"/>
          <p:cNvSpPr/>
          <p:nvPr/>
        </p:nvSpPr>
        <p:spPr>
          <a:xfrm>
            <a:off x="6280277" y="2531725"/>
            <a:ext cx="45719"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 name="Figura a mano libera 36"/>
          <p:cNvSpPr/>
          <p:nvPr/>
        </p:nvSpPr>
        <p:spPr>
          <a:xfrm>
            <a:off x="6276442" y="2471915"/>
            <a:ext cx="190195" cy="117666"/>
          </a:xfrm>
          <a:custGeom>
            <a:avLst/>
            <a:gdLst>
              <a:gd name="connsiteX0" fmla="*/ 0 w 190195"/>
              <a:gd name="connsiteY0" fmla="*/ 73775 h 117666"/>
              <a:gd name="connsiteX1" fmla="*/ 73152 w 190195"/>
              <a:gd name="connsiteY1" fmla="*/ 623 h 117666"/>
              <a:gd name="connsiteX2" fmla="*/ 190195 w 190195"/>
              <a:gd name="connsiteY2" fmla="*/ 110351 h 117666"/>
              <a:gd name="connsiteX3" fmla="*/ 190195 w 190195"/>
              <a:gd name="connsiteY3" fmla="*/ 110351 h 117666"/>
              <a:gd name="connsiteX4" fmla="*/ 190195 w 190195"/>
              <a:gd name="connsiteY4" fmla="*/ 110351 h 117666"/>
              <a:gd name="connsiteX5" fmla="*/ 190195 w 190195"/>
              <a:gd name="connsiteY5" fmla="*/ 110351 h 117666"/>
              <a:gd name="connsiteX6" fmla="*/ 190195 w 190195"/>
              <a:gd name="connsiteY6" fmla="*/ 117666 h 11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195" h="117666">
                <a:moveTo>
                  <a:pt x="0" y="73775"/>
                </a:moveTo>
                <a:cubicBezTo>
                  <a:pt x="20726" y="34151"/>
                  <a:pt x="41453" y="-5473"/>
                  <a:pt x="73152" y="623"/>
                </a:cubicBezTo>
                <a:cubicBezTo>
                  <a:pt x="104851" y="6719"/>
                  <a:pt x="190195" y="110351"/>
                  <a:pt x="190195" y="110351"/>
                </a:cubicBezTo>
                <a:lnTo>
                  <a:pt x="190195" y="110351"/>
                </a:lnTo>
                <a:lnTo>
                  <a:pt x="190195" y="110351"/>
                </a:lnTo>
                <a:lnTo>
                  <a:pt x="190195" y="110351"/>
                </a:lnTo>
                <a:lnTo>
                  <a:pt x="190195" y="117666"/>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e 37"/>
          <p:cNvSpPr/>
          <p:nvPr/>
        </p:nvSpPr>
        <p:spPr>
          <a:xfrm>
            <a:off x="6802047" y="2699020"/>
            <a:ext cx="175624" cy="1349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9" name="Connettore 1 38"/>
          <p:cNvCxnSpPr/>
          <p:nvPr/>
        </p:nvCxnSpPr>
        <p:spPr>
          <a:xfrm flipH="1">
            <a:off x="6912639" y="3468211"/>
            <a:ext cx="1" cy="648072"/>
          </a:xfrm>
          <a:prstGeom prst="line">
            <a:avLst/>
          </a:prstGeom>
          <a:ln w="25400">
            <a:solidFill>
              <a:schemeClr val="accent6"/>
            </a:solidFill>
          </a:ln>
          <a:effectLst>
            <a:glow rad="38100">
              <a:srgbClr val="FFC000">
                <a:alpha val="57000"/>
              </a:srgbClr>
            </a:glow>
          </a:effectLst>
        </p:spPr>
        <p:style>
          <a:lnRef idx="1">
            <a:schemeClr val="accent1"/>
          </a:lnRef>
          <a:fillRef idx="0">
            <a:schemeClr val="accent1"/>
          </a:fillRef>
          <a:effectRef idx="0">
            <a:schemeClr val="accent1"/>
          </a:effectRef>
          <a:fontRef idx="minor">
            <a:schemeClr val="tx1"/>
          </a:fontRef>
        </p:style>
      </p:cxnSp>
      <p:cxnSp>
        <p:nvCxnSpPr>
          <p:cNvPr id="40" name="Connettore 1 39"/>
          <p:cNvCxnSpPr>
            <a:stCxn id="43" idx="3"/>
          </p:cNvCxnSpPr>
          <p:nvPr/>
        </p:nvCxnSpPr>
        <p:spPr>
          <a:xfrm flipH="1">
            <a:off x="7236296" y="3499139"/>
            <a:ext cx="163505" cy="580761"/>
          </a:xfrm>
          <a:prstGeom prst="line">
            <a:avLst/>
          </a:prstGeom>
          <a:ln w="25400">
            <a:solidFill>
              <a:schemeClr val="tx2"/>
            </a:solidFill>
          </a:ln>
          <a:effectLst>
            <a:glow rad="38100">
              <a:srgbClr val="FFC000">
                <a:alpha val="57000"/>
              </a:srgbClr>
            </a:glow>
          </a:effectLst>
        </p:spPr>
        <p:style>
          <a:lnRef idx="1">
            <a:schemeClr val="accent1"/>
          </a:lnRef>
          <a:fillRef idx="0">
            <a:schemeClr val="accent1"/>
          </a:fillRef>
          <a:effectRef idx="0">
            <a:schemeClr val="accent1"/>
          </a:effectRef>
          <a:fontRef idx="minor">
            <a:schemeClr val="tx1"/>
          </a:fontRef>
        </p:style>
      </p:cxnSp>
      <p:cxnSp>
        <p:nvCxnSpPr>
          <p:cNvPr id="41" name="Connettore 1 40"/>
          <p:cNvCxnSpPr/>
          <p:nvPr/>
        </p:nvCxnSpPr>
        <p:spPr>
          <a:xfrm flipH="1">
            <a:off x="6959381" y="4115525"/>
            <a:ext cx="252000" cy="0"/>
          </a:xfrm>
          <a:prstGeom prst="line">
            <a:avLst/>
          </a:prstGeom>
          <a:ln w="25400">
            <a:solidFill>
              <a:schemeClr val="tx2"/>
            </a:solidFill>
          </a:ln>
          <a:effectLst>
            <a:glow rad="38100">
              <a:srgbClr val="FFC000">
                <a:alpha val="57000"/>
              </a:srgbClr>
            </a:glow>
          </a:effectLst>
        </p:spPr>
        <p:style>
          <a:lnRef idx="1">
            <a:schemeClr val="accent1"/>
          </a:lnRef>
          <a:fillRef idx="0">
            <a:schemeClr val="accent1"/>
          </a:fillRef>
          <a:effectRef idx="0">
            <a:schemeClr val="accent1"/>
          </a:effectRef>
          <a:fontRef idx="minor">
            <a:schemeClr val="tx1"/>
          </a:fontRef>
        </p:style>
      </p:cxnSp>
      <p:sp>
        <p:nvSpPr>
          <p:cNvPr id="42" name="Ovale 41"/>
          <p:cNvSpPr/>
          <p:nvPr/>
        </p:nvSpPr>
        <p:spPr>
          <a:xfrm>
            <a:off x="6827998" y="4065175"/>
            <a:ext cx="175624" cy="1349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e 42"/>
          <p:cNvSpPr/>
          <p:nvPr/>
        </p:nvSpPr>
        <p:spPr>
          <a:xfrm>
            <a:off x="7362896" y="3284044"/>
            <a:ext cx="252000" cy="252000"/>
          </a:xfrm>
          <a:prstGeom prst="ellipse">
            <a:avLst/>
          </a:prstGeom>
          <a:solidFill>
            <a:srgbClr val="0070C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Box 27"/>
          <p:cNvSpPr txBox="1">
            <a:spLocks noChangeArrowheads="1"/>
          </p:cNvSpPr>
          <p:nvPr/>
        </p:nvSpPr>
        <p:spPr bwMode="auto">
          <a:xfrm>
            <a:off x="2175976" y="5140275"/>
            <a:ext cx="1238801" cy="307777"/>
          </a:xfrm>
          <a:prstGeom prst="rect">
            <a:avLst/>
          </a:prstGeom>
          <a:noFill/>
          <a:ln w="9525">
            <a:noFill/>
            <a:miter lim="800000"/>
            <a:headEnd/>
            <a:tailEnd/>
          </a:ln>
          <a:effectLst/>
        </p:spPr>
        <p:txBody>
          <a:bodyPr wrap="none">
            <a:spAutoFit/>
          </a:bodyPr>
          <a:lstStyle/>
          <a:p>
            <a:pPr eaLnBrk="1" hangingPunct="1">
              <a:defRPr/>
            </a:pPr>
            <a:r>
              <a:rPr lang="en-US" sz="1400" dirty="0" smtClean="0">
                <a:latin typeface="Arial" charset="0"/>
              </a:rPr>
              <a:t>XTU-Tandem</a:t>
            </a:r>
            <a:endParaRPr lang="en-US" sz="1400" dirty="0">
              <a:latin typeface="Arial" charset="0"/>
            </a:endParaRPr>
          </a:p>
        </p:txBody>
      </p:sp>
      <p:sp>
        <p:nvSpPr>
          <p:cNvPr id="45" name="Text Box 27"/>
          <p:cNvSpPr txBox="1">
            <a:spLocks noChangeArrowheads="1"/>
          </p:cNvSpPr>
          <p:nvPr/>
        </p:nvSpPr>
        <p:spPr bwMode="auto">
          <a:xfrm>
            <a:off x="6660232" y="5016004"/>
            <a:ext cx="1071127" cy="523220"/>
          </a:xfrm>
          <a:prstGeom prst="rect">
            <a:avLst/>
          </a:prstGeom>
          <a:noFill/>
          <a:ln w="9525">
            <a:noFill/>
            <a:miter lim="800000"/>
            <a:headEnd/>
            <a:tailEnd/>
          </a:ln>
          <a:effectLst/>
        </p:spPr>
        <p:txBody>
          <a:bodyPr wrap="none">
            <a:spAutoFit/>
          </a:bodyPr>
          <a:lstStyle/>
          <a:p>
            <a:pPr eaLnBrk="1" hangingPunct="1">
              <a:defRPr/>
            </a:pPr>
            <a:r>
              <a:rPr lang="en-US" sz="2800" b="1" dirty="0">
                <a:solidFill>
                  <a:srgbClr val="C00000"/>
                </a:solidFill>
                <a:effectLst>
                  <a:outerShdw blurRad="38100" dist="38100" dir="2700000" algn="tl">
                    <a:srgbClr val="C0C0C0"/>
                  </a:outerShdw>
                </a:effectLst>
              </a:rPr>
              <a:t> </a:t>
            </a:r>
            <a:r>
              <a:rPr lang="en-US" dirty="0" smtClean="0">
                <a:solidFill>
                  <a:srgbClr val="C00000"/>
                </a:solidFill>
              </a:rPr>
              <a:t>Exp. Hall</a:t>
            </a:r>
            <a:endParaRPr lang="en-US" dirty="0">
              <a:solidFill>
                <a:srgbClr val="C00000"/>
              </a:solidFill>
            </a:endParaRPr>
          </a:p>
        </p:txBody>
      </p:sp>
      <p:cxnSp>
        <p:nvCxnSpPr>
          <p:cNvPr id="46" name="Connettore 2 45"/>
          <p:cNvCxnSpPr/>
          <p:nvPr/>
        </p:nvCxnSpPr>
        <p:spPr>
          <a:xfrm flipH="1" flipV="1">
            <a:off x="6444208" y="4583956"/>
            <a:ext cx="360040" cy="576064"/>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7" name="Rettangolo 46"/>
          <p:cNvSpPr/>
          <p:nvPr/>
        </p:nvSpPr>
        <p:spPr>
          <a:xfrm>
            <a:off x="6183472" y="3260516"/>
            <a:ext cx="360040" cy="2029420"/>
          </a:xfrm>
          <a:prstGeom prst="rect">
            <a:avLst/>
          </a:prstGeom>
          <a:solidFill>
            <a:srgbClr val="FFFF00">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 Box 27"/>
          <p:cNvSpPr txBox="1">
            <a:spLocks noChangeArrowheads="1"/>
          </p:cNvSpPr>
          <p:nvPr/>
        </p:nvSpPr>
        <p:spPr bwMode="auto">
          <a:xfrm>
            <a:off x="1979712" y="3628107"/>
            <a:ext cx="701923" cy="307777"/>
          </a:xfrm>
          <a:prstGeom prst="rect">
            <a:avLst/>
          </a:prstGeom>
          <a:noFill/>
          <a:ln w="9525">
            <a:noFill/>
            <a:miter lim="800000"/>
            <a:headEnd/>
            <a:tailEnd/>
          </a:ln>
          <a:effectLst/>
        </p:spPr>
        <p:txBody>
          <a:bodyPr wrap="none">
            <a:spAutoFit/>
          </a:bodyPr>
          <a:lstStyle/>
          <a:p>
            <a:pPr eaLnBrk="1" hangingPunct="1">
              <a:defRPr/>
            </a:pPr>
            <a:r>
              <a:rPr lang="en-US" sz="1400" dirty="0" smtClean="0">
                <a:latin typeface="Arial" charset="0"/>
              </a:rPr>
              <a:t>PIAVE</a:t>
            </a:r>
            <a:endParaRPr lang="en-US" sz="1400" dirty="0">
              <a:latin typeface="Arial" charset="0"/>
            </a:endParaRPr>
          </a:p>
        </p:txBody>
      </p:sp>
      <p:sp>
        <p:nvSpPr>
          <p:cNvPr id="49" name="CasellaDiTesto 48"/>
          <p:cNvSpPr txBox="1"/>
          <p:nvPr/>
        </p:nvSpPr>
        <p:spPr>
          <a:xfrm>
            <a:off x="7812360" y="3865617"/>
            <a:ext cx="1008112" cy="584775"/>
          </a:xfrm>
          <a:prstGeom prst="rect">
            <a:avLst/>
          </a:prstGeom>
          <a:noFill/>
        </p:spPr>
        <p:txBody>
          <a:bodyPr wrap="square" rtlCol="0">
            <a:spAutoFit/>
          </a:bodyPr>
          <a:lstStyle/>
          <a:p>
            <a:pPr algn="ctr"/>
            <a:r>
              <a:rPr lang="en-US" sz="1600" dirty="0" smtClean="0">
                <a:solidFill>
                  <a:srgbClr val="C00000"/>
                </a:solidFill>
              </a:rPr>
              <a:t>Applied physics</a:t>
            </a:r>
            <a:endParaRPr lang="en-US" sz="1600" dirty="0">
              <a:solidFill>
                <a:srgbClr val="C00000"/>
              </a:solidFill>
            </a:endParaRPr>
          </a:p>
        </p:txBody>
      </p:sp>
      <p:sp>
        <p:nvSpPr>
          <p:cNvPr id="50" name="CasellaDiTesto 49"/>
          <p:cNvSpPr txBox="1"/>
          <p:nvPr/>
        </p:nvSpPr>
        <p:spPr>
          <a:xfrm>
            <a:off x="7812360" y="2999780"/>
            <a:ext cx="1008112" cy="584775"/>
          </a:xfrm>
          <a:prstGeom prst="rect">
            <a:avLst/>
          </a:prstGeom>
          <a:noFill/>
        </p:spPr>
        <p:txBody>
          <a:bodyPr wrap="square" rtlCol="0">
            <a:spAutoFit/>
          </a:bodyPr>
          <a:lstStyle/>
          <a:p>
            <a:pPr algn="ctr"/>
            <a:r>
              <a:rPr lang="en-US" sz="1600" dirty="0" smtClean="0">
                <a:solidFill>
                  <a:srgbClr val="C00000"/>
                </a:solidFill>
              </a:rPr>
              <a:t>Radio isotopes</a:t>
            </a:r>
            <a:endParaRPr lang="en-US" sz="1600" dirty="0">
              <a:solidFill>
                <a:srgbClr val="C00000"/>
              </a:solidFill>
            </a:endParaRPr>
          </a:p>
        </p:txBody>
      </p:sp>
      <p:pic>
        <p:nvPicPr>
          <p:cNvPr id="51" name="Picture 11" descr="logoinfn-piccolo"/>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26371" y="53975"/>
            <a:ext cx="657225" cy="609600"/>
          </a:xfrm>
          <a:prstGeom prst="rect">
            <a:avLst/>
          </a:prstGeom>
          <a:noFill/>
          <a:ln w="9525">
            <a:noFill/>
            <a:miter lim="800000"/>
            <a:headEnd/>
            <a:tailEnd/>
          </a:ln>
        </p:spPr>
      </p:pic>
      <p:pic>
        <p:nvPicPr>
          <p:cNvPr id="52" name="Picture 6" descr="logoSPES2008_medium"/>
          <p:cNvPicPr>
            <a:picLocks noChangeAspect="1" noChangeArrowheads="1"/>
          </p:cNvPicPr>
          <p:nvPr/>
        </p:nvPicPr>
        <p:blipFill>
          <a:blip r:embed="rId4" cstate="email">
            <a:clrChange>
              <a:clrFrom>
                <a:srgbClr val="FEFEFE"/>
              </a:clrFrom>
              <a:clrTo>
                <a:srgbClr val="FEFEFE">
                  <a:alpha val="0"/>
                </a:srgbClr>
              </a:clrTo>
            </a:clrChange>
            <a:extLst>
              <a:ext uri="{28A0092B-C50C-407E-A947-70E740481C1C}">
                <a14:useLocalDpi xmlns="" xmlns:a14="http://schemas.microsoft.com/office/drawing/2010/main"/>
              </a:ext>
            </a:extLst>
          </a:blip>
          <a:srcRect/>
          <a:stretch>
            <a:fillRect/>
          </a:stretch>
        </p:blipFill>
        <p:spPr bwMode="auto">
          <a:xfrm>
            <a:off x="7200900" y="57150"/>
            <a:ext cx="1890713" cy="603250"/>
          </a:xfrm>
          <a:prstGeom prst="rect">
            <a:avLst/>
          </a:prstGeom>
          <a:noFill/>
          <a:ln w="9525">
            <a:noFill/>
            <a:miter lim="800000"/>
            <a:headEnd/>
            <a:tailEnd/>
          </a:ln>
        </p:spPr>
      </p:pic>
      <p:sp>
        <p:nvSpPr>
          <p:cNvPr id="53" name="Text Box 9"/>
          <p:cNvSpPr txBox="1">
            <a:spLocks noChangeArrowheads="1"/>
          </p:cNvSpPr>
          <p:nvPr/>
        </p:nvSpPr>
        <p:spPr bwMode="auto">
          <a:xfrm>
            <a:off x="2496736" y="97468"/>
            <a:ext cx="4000967" cy="584775"/>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lgn="ctr">
              <a:defRPr/>
            </a:pPr>
            <a:r>
              <a:rPr lang="en-US" sz="3200" dirty="0" smtClean="0">
                <a:solidFill>
                  <a:schemeClr val="accent1"/>
                </a:solidFill>
                <a:cs typeface="Arial" pitchFamily="34" charset="0"/>
              </a:rPr>
              <a:t>The SPES facility layout</a:t>
            </a:r>
            <a:endParaRPr lang="en-US" sz="2400" dirty="0" smtClean="0">
              <a:solidFill>
                <a:schemeClr val="accent1"/>
              </a:solidFill>
            </a:endParaRPr>
          </a:p>
        </p:txBody>
      </p:sp>
      <p:sp>
        <p:nvSpPr>
          <p:cNvPr id="54" name="CasellaDiTesto 53"/>
          <p:cNvSpPr txBox="1"/>
          <p:nvPr/>
        </p:nvSpPr>
        <p:spPr>
          <a:xfrm>
            <a:off x="2236522" y="5949280"/>
            <a:ext cx="4636782" cy="369332"/>
          </a:xfrm>
          <a:prstGeom prst="rect">
            <a:avLst/>
          </a:prstGeom>
          <a:noFill/>
          <a:ln w="28575">
            <a:solidFill>
              <a:srgbClr val="0070C0"/>
            </a:solidFill>
          </a:ln>
        </p:spPr>
        <p:txBody>
          <a:bodyPr wrap="none" rtlCol="0">
            <a:spAutoFit/>
          </a:bodyPr>
          <a:lstStyle/>
          <a:p>
            <a:r>
              <a:rPr lang="en-US" dirty="0" smtClean="0">
                <a:solidFill>
                  <a:srgbClr val="0070C0"/>
                </a:solidFill>
              </a:rPr>
              <a:t>First low energy RIBs, (</a:t>
            </a:r>
            <a:r>
              <a:rPr lang="en-US" dirty="0" smtClean="0">
                <a:solidFill>
                  <a:srgbClr val="C00000"/>
                </a:solidFill>
              </a:rPr>
              <a:t>1+ </a:t>
            </a:r>
            <a:r>
              <a:rPr lang="en-US" dirty="0" smtClean="0">
                <a:solidFill>
                  <a:srgbClr val="0070C0"/>
                </a:solidFill>
              </a:rPr>
              <a:t>up to </a:t>
            </a:r>
            <a:r>
              <a:rPr lang="en-US" dirty="0" smtClean="0">
                <a:solidFill>
                  <a:srgbClr val="C00000"/>
                </a:solidFill>
              </a:rPr>
              <a:t>42 </a:t>
            </a:r>
            <a:r>
              <a:rPr lang="en-US" dirty="0" err="1" smtClean="0">
                <a:solidFill>
                  <a:srgbClr val="C00000"/>
                </a:solidFill>
              </a:rPr>
              <a:t>keV</a:t>
            </a:r>
            <a:r>
              <a:rPr lang="en-US" dirty="0" smtClean="0">
                <a:solidFill>
                  <a:srgbClr val="C00000"/>
                </a:solidFill>
              </a:rPr>
              <a:t>) </a:t>
            </a:r>
            <a:r>
              <a:rPr lang="en-US" dirty="0" smtClean="0">
                <a:solidFill>
                  <a:srgbClr val="0070C0"/>
                </a:solidFill>
              </a:rPr>
              <a:t>in </a:t>
            </a:r>
            <a:r>
              <a:rPr lang="en-US" dirty="0" smtClean="0">
                <a:solidFill>
                  <a:srgbClr val="C00000"/>
                </a:solidFill>
              </a:rPr>
              <a:t>2020</a:t>
            </a:r>
            <a:r>
              <a:rPr lang="en-US" dirty="0" smtClean="0">
                <a:solidFill>
                  <a:srgbClr val="0070C0"/>
                </a:solidFill>
              </a:rPr>
              <a:t> </a:t>
            </a:r>
            <a:endParaRPr lang="en-US" dirty="0">
              <a:solidFill>
                <a:srgbClr val="0070C0"/>
              </a:solidFill>
            </a:endParaRPr>
          </a:p>
        </p:txBody>
      </p:sp>
      <p:cxnSp>
        <p:nvCxnSpPr>
          <p:cNvPr id="56" name="Connettore 2 55"/>
          <p:cNvCxnSpPr>
            <a:stCxn id="54" idx="0"/>
          </p:cNvCxnSpPr>
          <p:nvPr/>
        </p:nvCxnSpPr>
        <p:spPr>
          <a:xfrm flipV="1">
            <a:off x="4554913" y="5013176"/>
            <a:ext cx="1745279" cy="936104"/>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57" name="Ovale 56"/>
          <p:cNvSpPr/>
          <p:nvPr/>
        </p:nvSpPr>
        <p:spPr>
          <a:xfrm>
            <a:off x="6341136" y="2335232"/>
            <a:ext cx="1107416" cy="836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asellaDiTesto 57"/>
          <p:cNvSpPr txBox="1"/>
          <p:nvPr/>
        </p:nvSpPr>
        <p:spPr>
          <a:xfrm>
            <a:off x="7812360" y="836712"/>
            <a:ext cx="906274" cy="307777"/>
          </a:xfrm>
          <a:prstGeom prst="rect">
            <a:avLst/>
          </a:prstGeom>
          <a:solidFill>
            <a:schemeClr val="bg1"/>
          </a:solidFill>
          <a:ln>
            <a:solidFill>
              <a:srgbClr val="0070C0"/>
            </a:solidFill>
          </a:ln>
        </p:spPr>
        <p:txBody>
          <a:bodyPr wrap="none" rtlCol="0">
            <a:spAutoFit/>
          </a:bodyPr>
          <a:lstStyle/>
          <a:p>
            <a:r>
              <a:rPr lang="en-US" sz="1400" dirty="0" smtClean="0">
                <a:solidFill>
                  <a:srgbClr val="C00000"/>
                </a:solidFill>
              </a:rPr>
              <a:t>Front-End</a:t>
            </a:r>
            <a:endParaRPr lang="en-US" sz="1400" dirty="0">
              <a:solidFill>
                <a:srgbClr val="C00000"/>
              </a:solidFill>
            </a:endParaRPr>
          </a:p>
        </p:txBody>
      </p:sp>
      <p:cxnSp>
        <p:nvCxnSpPr>
          <p:cNvPr id="60" name="Connettore 2 59"/>
          <p:cNvCxnSpPr>
            <a:stCxn id="58" idx="2"/>
          </p:cNvCxnSpPr>
          <p:nvPr/>
        </p:nvCxnSpPr>
        <p:spPr>
          <a:xfrm flipH="1">
            <a:off x="7164288" y="1144489"/>
            <a:ext cx="1101209" cy="1276399"/>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en-US" smtClean="0"/>
              <a:t>Aldo Zenoni, ESS Lund, February 10th, 2016</a:t>
            </a:r>
            <a:endParaRPr lang="it-IT"/>
          </a:p>
        </p:txBody>
      </p:sp>
      <p:sp>
        <p:nvSpPr>
          <p:cNvPr id="3" name="Segnaposto numero diapositiva 2"/>
          <p:cNvSpPr>
            <a:spLocks noGrp="1"/>
          </p:cNvSpPr>
          <p:nvPr>
            <p:ph type="sldNum" sz="quarter" idx="12"/>
          </p:nvPr>
        </p:nvSpPr>
        <p:spPr/>
        <p:txBody>
          <a:bodyPr/>
          <a:lstStyle/>
          <a:p>
            <a:fld id="{3C7A372C-CFDE-4616-A2F3-96F303C2222E}" type="slidenum">
              <a:rPr lang="it-IT" smtClean="0"/>
              <a:pPr/>
              <a:t>28</a:t>
            </a:fld>
            <a:endParaRPr lang="it-IT"/>
          </a:p>
        </p:txBody>
      </p:sp>
      <p:pic>
        <p:nvPicPr>
          <p:cNvPr id="4" name="Picture 3" descr="\\nas01.lnl.infn.it\spes\WP_B5_Ciclotrone\SPES_driver\Temp Foto Ciclotrone\ciclotrone Foto\P1030065.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5169" y="702996"/>
            <a:ext cx="9120876" cy="1959532"/>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5830" y="3851632"/>
            <a:ext cx="3468058" cy="2387421"/>
          </a:xfrm>
          <a:prstGeom prst="rect">
            <a:avLst/>
          </a:prstGeom>
          <a:noFill/>
          <a:ln w="9525">
            <a:solidFill>
              <a:srgbClr val="0000FF"/>
            </a:solidFill>
            <a:miter lim="800000"/>
            <a:headEnd/>
            <a:tailEnd/>
          </a:ln>
          <a:extLst>
            <a:ext uri="{909E8E84-426E-40DD-AFC4-6F175D3DCCD1}">
              <a14:hiddenFill xmlns="" xmlns:a14="http://schemas.microsoft.com/office/drawing/2010/main">
                <a:solidFill>
                  <a:srgbClr val="FFFFFF"/>
                </a:solidFill>
              </a14:hiddenFill>
            </a:ext>
          </a:extLst>
        </p:spPr>
      </p:pic>
      <p:sp>
        <p:nvSpPr>
          <p:cNvPr id="6" name="TextBox 7"/>
          <p:cNvSpPr txBox="1"/>
          <p:nvPr/>
        </p:nvSpPr>
        <p:spPr>
          <a:xfrm>
            <a:off x="2627784" y="89336"/>
            <a:ext cx="3840667"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n-US" sz="2800" smtClean="0">
                <a:solidFill>
                  <a:schemeClr val="accent1"/>
                </a:solidFill>
              </a:rPr>
              <a:t>Cyclotron commissioned </a:t>
            </a:r>
            <a:endParaRPr lang="en-US" sz="2800">
              <a:solidFill>
                <a:schemeClr val="accent1"/>
              </a:solidFill>
            </a:endParaRPr>
          </a:p>
        </p:txBody>
      </p:sp>
      <p:sp>
        <p:nvSpPr>
          <p:cNvPr id="7" name="TextBox 1"/>
          <p:cNvSpPr txBox="1"/>
          <p:nvPr/>
        </p:nvSpPr>
        <p:spPr>
          <a:xfrm>
            <a:off x="122297" y="2787227"/>
            <a:ext cx="2493440" cy="923330"/>
          </a:xfrm>
          <a:prstGeom prst="rect">
            <a:avLst/>
          </a:prstGeom>
          <a:solidFill>
            <a:schemeClr val="accent3">
              <a:lumMod val="20000"/>
              <a:lumOff val="80000"/>
            </a:schemeClr>
          </a:solidFill>
        </p:spPr>
        <p:txBody>
          <a:bodyPr wrap="none" rtlCol="0">
            <a:spAutoFit/>
          </a:bodyPr>
          <a:lstStyle/>
          <a:p>
            <a:r>
              <a:rPr lang="it-IT" dirty="0" smtClean="0">
                <a:solidFill>
                  <a:srgbClr val="C00000"/>
                </a:solidFill>
              </a:rPr>
              <a:t>Dual exit Cyclotron</a:t>
            </a:r>
          </a:p>
          <a:p>
            <a:r>
              <a:rPr lang="it-IT" dirty="0">
                <a:solidFill>
                  <a:srgbClr val="C00000"/>
                </a:solidFill>
              </a:rPr>
              <a:t>Proton beam 35-70 MeV</a:t>
            </a:r>
          </a:p>
          <a:p>
            <a:r>
              <a:rPr lang="it-IT" dirty="0" smtClean="0">
                <a:solidFill>
                  <a:srgbClr val="C00000"/>
                </a:solidFill>
              </a:rPr>
              <a:t>Tot current 750</a:t>
            </a:r>
            <a:r>
              <a:rPr lang="it-IT" dirty="0" smtClean="0">
                <a:solidFill>
                  <a:srgbClr val="C00000"/>
                </a:solidFill>
                <a:latin typeface="Symbol" panose="05050102010706020507" pitchFamily="18" charset="2"/>
              </a:rPr>
              <a:t>m</a:t>
            </a:r>
            <a:r>
              <a:rPr lang="it-IT" dirty="0" smtClean="0">
                <a:solidFill>
                  <a:srgbClr val="C00000"/>
                </a:solidFill>
              </a:rPr>
              <a:t>A</a:t>
            </a:r>
            <a:endParaRPr lang="en-US" dirty="0">
              <a:solidFill>
                <a:srgbClr val="C00000"/>
              </a:solidFill>
            </a:endParaRPr>
          </a:p>
        </p:txBody>
      </p:sp>
      <p:pic>
        <p:nvPicPr>
          <p:cNvPr id="8" name="Picture 48"/>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3794799" y="2816321"/>
            <a:ext cx="5327279" cy="342273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pic>
        <p:nvPicPr>
          <p:cNvPr id="9" name="Picture 11" descr="logoinfn-piccolo"/>
          <p:cNvPicPr>
            <a:picLocks noChangeAspect="1"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a:off x="80963" y="53975"/>
            <a:ext cx="657225" cy="609600"/>
          </a:xfrm>
          <a:prstGeom prst="rect">
            <a:avLst/>
          </a:prstGeom>
          <a:noFill/>
          <a:ln w="9525">
            <a:noFill/>
            <a:miter lim="800000"/>
            <a:headEnd/>
            <a:tailEnd/>
          </a:ln>
        </p:spPr>
      </p:pic>
      <p:pic>
        <p:nvPicPr>
          <p:cNvPr id="10" name="Picture 6" descr="logoSPES2008_medium"/>
          <p:cNvPicPr>
            <a:picLocks noChangeAspect="1" noChangeArrowheads="1"/>
          </p:cNvPicPr>
          <p:nvPr/>
        </p:nvPicPr>
        <p:blipFill>
          <a:blip r:embed="rId6" cstate="email">
            <a:clrChange>
              <a:clrFrom>
                <a:srgbClr val="FEFEFE"/>
              </a:clrFrom>
              <a:clrTo>
                <a:srgbClr val="FEFEFE">
                  <a:alpha val="0"/>
                </a:srgbClr>
              </a:clrTo>
            </a:clrChange>
            <a:extLst>
              <a:ext uri="{28A0092B-C50C-407E-A947-70E740481C1C}">
                <a14:useLocalDpi xmlns:a14="http://schemas.microsoft.com/office/drawing/2010/main" xmlns=""/>
              </a:ext>
            </a:extLst>
          </a:blip>
          <a:srcRect/>
          <a:stretch>
            <a:fillRect/>
          </a:stretch>
        </p:blipFill>
        <p:spPr bwMode="auto">
          <a:xfrm>
            <a:off x="7200900" y="57150"/>
            <a:ext cx="1890713" cy="6032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3C7A372C-CFDE-4616-A2F3-96F303C2222E}" type="slidenum">
              <a:rPr lang="it-IT" smtClean="0"/>
              <a:pPr/>
              <a:t>29</a:t>
            </a:fld>
            <a:endParaRPr lang="it-IT"/>
          </a:p>
        </p:txBody>
      </p:sp>
      <p:pic>
        <p:nvPicPr>
          <p:cNvPr id="4" name="Immagine 3" descr="IMAG6999.jpg"/>
          <p:cNvPicPr>
            <a:picLocks noChangeAspect="1"/>
          </p:cNvPicPr>
          <p:nvPr/>
        </p:nvPicPr>
        <p:blipFill>
          <a:blip r:embed="rId2" cstate="print"/>
          <a:stretch>
            <a:fillRect/>
          </a:stretch>
        </p:blipFill>
        <p:spPr>
          <a:xfrm>
            <a:off x="0" y="1649043"/>
            <a:ext cx="9144000" cy="2500037"/>
          </a:xfrm>
          <a:prstGeom prst="rect">
            <a:avLst/>
          </a:prstGeom>
        </p:spPr>
      </p:pic>
      <p:pic>
        <p:nvPicPr>
          <p:cNvPr id="5" name="Picture 11" descr="logoinfn-piccolo"/>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80963" y="53975"/>
            <a:ext cx="657225" cy="609600"/>
          </a:xfrm>
          <a:prstGeom prst="rect">
            <a:avLst/>
          </a:prstGeom>
          <a:noFill/>
          <a:ln w="9525">
            <a:noFill/>
            <a:miter lim="800000"/>
            <a:headEnd/>
            <a:tailEnd/>
          </a:ln>
        </p:spPr>
      </p:pic>
      <p:pic>
        <p:nvPicPr>
          <p:cNvPr id="6" name="Picture 6" descr="logoSPES2008_medium"/>
          <p:cNvPicPr>
            <a:picLocks noChangeAspect="1" noChangeArrowheads="1"/>
          </p:cNvPicPr>
          <p:nvPr/>
        </p:nvPicPr>
        <p:blipFill>
          <a:blip r:embed="rId4" cstate="email">
            <a:clrChange>
              <a:clrFrom>
                <a:srgbClr val="FEFEFE"/>
              </a:clrFrom>
              <a:clrTo>
                <a:srgbClr val="FEFEFE">
                  <a:alpha val="0"/>
                </a:srgbClr>
              </a:clrTo>
            </a:clrChange>
            <a:extLst>
              <a:ext uri="{28A0092B-C50C-407E-A947-70E740481C1C}">
                <a14:useLocalDpi xmlns:a14="http://schemas.microsoft.com/office/drawing/2010/main" xmlns=""/>
              </a:ext>
            </a:extLst>
          </a:blip>
          <a:srcRect/>
          <a:stretch>
            <a:fillRect/>
          </a:stretch>
        </p:blipFill>
        <p:spPr bwMode="auto">
          <a:xfrm>
            <a:off x="7200900" y="57150"/>
            <a:ext cx="1890713" cy="603250"/>
          </a:xfrm>
          <a:prstGeom prst="rect">
            <a:avLst/>
          </a:prstGeom>
          <a:noFill/>
          <a:ln w="9525">
            <a:noFill/>
            <a:miter lim="800000"/>
            <a:headEnd/>
            <a:tailEnd/>
          </a:ln>
        </p:spPr>
      </p:pic>
      <p:sp>
        <p:nvSpPr>
          <p:cNvPr id="7" name="Text Box 13"/>
          <p:cNvSpPr txBox="1">
            <a:spLocks noChangeArrowheads="1"/>
          </p:cNvSpPr>
          <p:nvPr/>
        </p:nvSpPr>
        <p:spPr bwMode="auto">
          <a:xfrm>
            <a:off x="1835696" y="8999"/>
            <a:ext cx="4824536" cy="83099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sz="1400">
                <a:solidFill>
                  <a:schemeClr val="tx1"/>
                </a:solidFill>
                <a:latin typeface="Arial" pitchFamily="34" charset="0"/>
              </a:defRPr>
            </a:lvl1pPr>
            <a:lvl2pPr marL="742950" indent="-285750" defTabSz="912813" eaLnBrk="0" hangingPunct="0">
              <a:defRPr sz="1400">
                <a:solidFill>
                  <a:schemeClr val="tx1"/>
                </a:solidFill>
                <a:latin typeface="Arial" pitchFamily="34" charset="0"/>
              </a:defRPr>
            </a:lvl2pPr>
            <a:lvl3pPr marL="1143000" indent="-228600" defTabSz="912813" eaLnBrk="0" hangingPunct="0">
              <a:defRPr sz="1400">
                <a:solidFill>
                  <a:schemeClr val="tx1"/>
                </a:solidFill>
                <a:latin typeface="Arial" pitchFamily="34" charset="0"/>
              </a:defRPr>
            </a:lvl3pPr>
            <a:lvl4pPr marL="1600200" indent="-228600" defTabSz="912813" eaLnBrk="0" hangingPunct="0">
              <a:defRPr sz="1400">
                <a:solidFill>
                  <a:schemeClr val="tx1"/>
                </a:solidFill>
                <a:latin typeface="Arial" pitchFamily="34" charset="0"/>
              </a:defRPr>
            </a:lvl4pPr>
            <a:lvl5pPr marL="2057400" indent="-228600" defTabSz="912813" eaLnBrk="0" hangingPunct="0">
              <a:defRPr sz="1400">
                <a:solidFill>
                  <a:schemeClr val="tx1"/>
                </a:solidFill>
                <a:latin typeface="Arial" pitchFamily="34" charset="0"/>
              </a:defRPr>
            </a:lvl5pPr>
            <a:lvl6pPr marL="2514600" indent="-228600" algn="ctr" defTabSz="912813" eaLnBrk="0" fontAlgn="base" hangingPunct="0">
              <a:spcBef>
                <a:spcPct val="0"/>
              </a:spcBef>
              <a:spcAft>
                <a:spcPct val="0"/>
              </a:spcAft>
              <a:defRPr sz="1400">
                <a:solidFill>
                  <a:schemeClr val="tx1"/>
                </a:solidFill>
                <a:latin typeface="Arial" pitchFamily="34" charset="0"/>
              </a:defRPr>
            </a:lvl6pPr>
            <a:lvl7pPr marL="2971800" indent="-228600" algn="ctr" defTabSz="912813" eaLnBrk="0" fontAlgn="base" hangingPunct="0">
              <a:spcBef>
                <a:spcPct val="0"/>
              </a:spcBef>
              <a:spcAft>
                <a:spcPct val="0"/>
              </a:spcAft>
              <a:defRPr sz="1400">
                <a:solidFill>
                  <a:schemeClr val="tx1"/>
                </a:solidFill>
                <a:latin typeface="Arial" pitchFamily="34" charset="0"/>
              </a:defRPr>
            </a:lvl7pPr>
            <a:lvl8pPr marL="3429000" indent="-228600" algn="ctr" defTabSz="912813" eaLnBrk="0" fontAlgn="base" hangingPunct="0">
              <a:spcBef>
                <a:spcPct val="0"/>
              </a:spcBef>
              <a:spcAft>
                <a:spcPct val="0"/>
              </a:spcAft>
              <a:defRPr sz="1400">
                <a:solidFill>
                  <a:schemeClr val="tx1"/>
                </a:solidFill>
                <a:latin typeface="Arial" pitchFamily="34" charset="0"/>
              </a:defRPr>
            </a:lvl8pPr>
            <a:lvl9pPr marL="3886200" indent="-228600" algn="ctr" defTabSz="912813" eaLnBrk="0" fontAlgn="base" hangingPunct="0">
              <a:spcBef>
                <a:spcPct val="0"/>
              </a:spcBef>
              <a:spcAft>
                <a:spcPct val="0"/>
              </a:spcAft>
              <a:defRPr sz="1400">
                <a:solidFill>
                  <a:schemeClr val="tx1"/>
                </a:solidFill>
                <a:latin typeface="Arial" pitchFamily="34" charset="0"/>
              </a:defRPr>
            </a:lvl9pPr>
          </a:lstStyle>
          <a:p>
            <a:pPr algn="ctr"/>
            <a:r>
              <a:rPr lang="en-US" altLang="it-IT" sz="2400" dirty="0" smtClean="0">
                <a:solidFill>
                  <a:srgbClr val="0070C0"/>
                </a:solidFill>
                <a:latin typeface="+mn-lt"/>
              </a:rPr>
              <a:t>The SPES Radioactive Ion Beam (RIB) Front-End line</a:t>
            </a:r>
            <a:endParaRPr lang="en-US" sz="2400" dirty="0" smtClean="0">
              <a:solidFill>
                <a:srgbClr val="0070C0"/>
              </a:solidFill>
              <a:latin typeface="+mn-lt"/>
            </a:endParaRPr>
          </a:p>
        </p:txBody>
      </p:sp>
      <p:pic>
        <p:nvPicPr>
          <p:cNvPr id="8" name="Picture 11" descr="C:\Users\alberto\Desktop\SAM_2652.JPG"/>
          <p:cNvPicPr>
            <a:picLocks noChangeAspect="1"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a:off x="971600" y="4797152"/>
            <a:ext cx="2232248" cy="1588330"/>
          </a:xfrm>
          <a:prstGeom prst="rect">
            <a:avLst/>
          </a:prstGeom>
          <a:noFill/>
          <a:ln w="9525">
            <a:solidFill>
              <a:schemeClr val="tx1"/>
            </a:solidFill>
            <a:miter lim="800000"/>
            <a:headEnd/>
            <a:tailEnd/>
          </a:ln>
        </p:spPr>
      </p:pic>
      <p:sp>
        <p:nvSpPr>
          <p:cNvPr id="9" name="CasellaDiTesto 8"/>
          <p:cNvSpPr txBox="1"/>
          <p:nvPr/>
        </p:nvSpPr>
        <p:spPr>
          <a:xfrm>
            <a:off x="251520" y="4437113"/>
            <a:ext cx="936104" cy="461665"/>
          </a:xfrm>
          <a:prstGeom prst="rect">
            <a:avLst/>
          </a:prstGeom>
          <a:solidFill>
            <a:schemeClr val="bg1"/>
          </a:solidFill>
          <a:ln>
            <a:solidFill>
              <a:schemeClr val="accent1"/>
            </a:solidFill>
          </a:ln>
        </p:spPr>
        <p:txBody>
          <a:bodyPr wrap="square" rtlCol="0">
            <a:spAutoFit/>
          </a:bodyPr>
          <a:lstStyle/>
          <a:p>
            <a:pPr algn="ctr"/>
            <a:r>
              <a:rPr lang="en-US" sz="1200" dirty="0" smtClean="0">
                <a:solidFill>
                  <a:srgbClr val="C00000"/>
                </a:solidFill>
              </a:rPr>
              <a:t>Target-ion source</a:t>
            </a:r>
            <a:endParaRPr lang="en-US" sz="1200" dirty="0">
              <a:solidFill>
                <a:srgbClr val="C00000"/>
              </a:solidFill>
            </a:endParaRPr>
          </a:p>
        </p:txBody>
      </p:sp>
      <p:cxnSp>
        <p:nvCxnSpPr>
          <p:cNvPr id="10" name="Connettore 2 9"/>
          <p:cNvCxnSpPr>
            <a:stCxn id="23" idx="2"/>
          </p:cNvCxnSpPr>
          <p:nvPr/>
        </p:nvCxnSpPr>
        <p:spPr>
          <a:xfrm>
            <a:off x="1079612" y="1463879"/>
            <a:ext cx="396044" cy="131704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ttore 2 10"/>
          <p:cNvCxnSpPr/>
          <p:nvPr/>
        </p:nvCxnSpPr>
        <p:spPr>
          <a:xfrm flipH="1">
            <a:off x="2411760" y="1484784"/>
            <a:ext cx="360040" cy="93610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5" descr="C:\Documents and Settings\Mattia\Desktop\ASSEGNO_INFN\ION_SOURCES\SIS\TESTING\EMITTANCE\2011-07-06\2011- 7- 6, 15.03.04_90%.bmp"/>
          <p:cNvPicPr>
            <a:picLocks noChangeAspect="1" noChangeArrowheads="1"/>
          </p:cNvPicPr>
          <p:nvPr/>
        </p:nvPicPr>
        <p:blipFill>
          <a:blip r:embed="rId6" cstate="email">
            <a:extLst>
              <a:ext uri="{28A0092B-C50C-407E-A947-70E740481C1C}">
                <a14:useLocalDpi xmlns:a14="http://schemas.microsoft.com/office/drawing/2010/main" xmlns=""/>
              </a:ext>
            </a:extLst>
          </a:blip>
          <a:srcRect/>
          <a:stretch>
            <a:fillRect/>
          </a:stretch>
        </p:blipFill>
        <p:spPr bwMode="auto">
          <a:xfrm>
            <a:off x="6660107" y="4365104"/>
            <a:ext cx="1800325" cy="2443691"/>
          </a:xfrm>
          <a:prstGeom prst="rect">
            <a:avLst/>
          </a:prstGeom>
          <a:noFill/>
          <a:ln w="9525">
            <a:solidFill>
              <a:schemeClr val="accent1"/>
            </a:solidFill>
            <a:miter lim="800000"/>
            <a:headEnd/>
            <a:tailEnd/>
          </a:ln>
        </p:spPr>
      </p:pic>
      <p:sp>
        <p:nvSpPr>
          <p:cNvPr id="13" name="CasellaDiTesto 12"/>
          <p:cNvSpPr txBox="1"/>
          <p:nvPr/>
        </p:nvSpPr>
        <p:spPr>
          <a:xfrm>
            <a:off x="3923928" y="1061121"/>
            <a:ext cx="936104" cy="279647"/>
          </a:xfrm>
          <a:prstGeom prst="rect">
            <a:avLst/>
          </a:prstGeom>
          <a:solidFill>
            <a:schemeClr val="bg1"/>
          </a:solidFill>
          <a:ln>
            <a:solidFill>
              <a:schemeClr val="accent1"/>
            </a:solidFill>
          </a:ln>
        </p:spPr>
        <p:txBody>
          <a:bodyPr wrap="square" rtlCol="0">
            <a:spAutoFit/>
          </a:bodyPr>
          <a:lstStyle/>
          <a:p>
            <a:pPr algn="ctr"/>
            <a:r>
              <a:rPr lang="en-US" sz="1200" dirty="0" smtClean="0">
                <a:solidFill>
                  <a:srgbClr val="0070C0"/>
                </a:solidFill>
              </a:rPr>
              <a:t>Wien filter</a:t>
            </a:r>
            <a:endParaRPr lang="en-US" sz="1200" dirty="0">
              <a:solidFill>
                <a:srgbClr val="0070C0"/>
              </a:solidFill>
            </a:endParaRPr>
          </a:p>
        </p:txBody>
      </p:sp>
      <p:cxnSp>
        <p:nvCxnSpPr>
          <p:cNvPr id="14" name="Connettore 2 13"/>
          <p:cNvCxnSpPr>
            <a:stCxn id="13" idx="2"/>
          </p:cNvCxnSpPr>
          <p:nvPr/>
        </p:nvCxnSpPr>
        <p:spPr>
          <a:xfrm flipH="1">
            <a:off x="3779912" y="1340768"/>
            <a:ext cx="612068" cy="129614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p:cNvCxnSpPr>
            <a:stCxn id="22" idx="2"/>
          </p:cNvCxnSpPr>
          <p:nvPr/>
        </p:nvCxnSpPr>
        <p:spPr>
          <a:xfrm flipH="1">
            <a:off x="5796136" y="1411035"/>
            <a:ext cx="180020" cy="100985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ttore 2 15"/>
          <p:cNvCxnSpPr>
            <a:stCxn id="9" idx="0"/>
          </p:cNvCxnSpPr>
          <p:nvPr/>
        </p:nvCxnSpPr>
        <p:spPr>
          <a:xfrm flipH="1" flipV="1">
            <a:off x="395536" y="2996953"/>
            <a:ext cx="324036" cy="144016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6" descr="C:\Documents and Settings\alberto\Documenti\foto\laboratori\target\H_700+IS_200.JPG"/>
          <p:cNvPicPr>
            <a:picLocks noChangeAspect="1" noChangeArrowheads="1"/>
          </p:cNvPicPr>
          <p:nvPr/>
        </p:nvPicPr>
        <p:blipFill>
          <a:blip r:embed="rId7" cstate="email">
            <a:extLst>
              <a:ext uri="{28A0092B-C50C-407E-A947-70E740481C1C}">
                <a14:useLocalDpi xmlns:a14="http://schemas.microsoft.com/office/drawing/2010/main" xmlns=""/>
              </a:ext>
            </a:extLst>
          </a:blip>
          <a:srcRect/>
          <a:stretch>
            <a:fillRect/>
          </a:stretch>
        </p:blipFill>
        <p:spPr bwMode="auto">
          <a:xfrm>
            <a:off x="3707904" y="4850440"/>
            <a:ext cx="2483768" cy="1564752"/>
          </a:xfrm>
          <a:prstGeom prst="rect">
            <a:avLst/>
          </a:prstGeom>
          <a:noFill/>
          <a:ln w="9525">
            <a:solidFill>
              <a:schemeClr val="accent1"/>
            </a:solidFill>
            <a:miter lim="800000"/>
            <a:headEnd/>
            <a:tailEnd/>
          </a:ln>
        </p:spPr>
      </p:pic>
      <p:sp>
        <p:nvSpPr>
          <p:cNvPr id="18" name="CasellaDiTesto 17"/>
          <p:cNvSpPr txBox="1"/>
          <p:nvPr/>
        </p:nvSpPr>
        <p:spPr>
          <a:xfrm>
            <a:off x="5004048" y="4293096"/>
            <a:ext cx="1296144" cy="276999"/>
          </a:xfrm>
          <a:prstGeom prst="rect">
            <a:avLst/>
          </a:prstGeom>
          <a:solidFill>
            <a:schemeClr val="bg1"/>
          </a:solidFill>
          <a:ln>
            <a:solidFill>
              <a:schemeClr val="accent1"/>
            </a:solidFill>
          </a:ln>
        </p:spPr>
        <p:txBody>
          <a:bodyPr wrap="square" rtlCol="0">
            <a:spAutoFit/>
          </a:bodyPr>
          <a:lstStyle/>
          <a:p>
            <a:pPr algn="ctr"/>
            <a:r>
              <a:rPr lang="en-US" sz="1200" dirty="0" err="1" smtClean="0">
                <a:solidFill>
                  <a:srgbClr val="0070C0"/>
                </a:solidFill>
              </a:rPr>
              <a:t>Emittance</a:t>
            </a:r>
            <a:r>
              <a:rPr lang="en-US" sz="1200" dirty="0" smtClean="0">
                <a:solidFill>
                  <a:srgbClr val="0070C0"/>
                </a:solidFill>
              </a:rPr>
              <a:t> meter</a:t>
            </a:r>
            <a:endParaRPr lang="en-US" sz="1200" dirty="0">
              <a:solidFill>
                <a:srgbClr val="0070C0"/>
              </a:solidFill>
            </a:endParaRPr>
          </a:p>
        </p:txBody>
      </p:sp>
      <p:cxnSp>
        <p:nvCxnSpPr>
          <p:cNvPr id="19" name="Connettore 2 18"/>
          <p:cNvCxnSpPr>
            <a:stCxn id="18" idx="0"/>
          </p:cNvCxnSpPr>
          <p:nvPr/>
        </p:nvCxnSpPr>
        <p:spPr>
          <a:xfrm flipV="1">
            <a:off x="5652120" y="2924944"/>
            <a:ext cx="1584176" cy="136815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CasellaDiTesto 19"/>
          <p:cNvSpPr txBox="1"/>
          <p:nvPr/>
        </p:nvSpPr>
        <p:spPr>
          <a:xfrm>
            <a:off x="7388696" y="764704"/>
            <a:ext cx="1368152" cy="461665"/>
          </a:xfrm>
          <a:prstGeom prst="rect">
            <a:avLst/>
          </a:prstGeom>
          <a:solidFill>
            <a:schemeClr val="bg1"/>
          </a:solidFill>
          <a:ln>
            <a:solidFill>
              <a:schemeClr val="accent1"/>
            </a:solidFill>
          </a:ln>
        </p:spPr>
        <p:txBody>
          <a:bodyPr wrap="square" rtlCol="0">
            <a:spAutoFit/>
          </a:bodyPr>
          <a:lstStyle/>
          <a:p>
            <a:pPr algn="ctr"/>
            <a:r>
              <a:rPr lang="en-US" sz="1200" dirty="0" smtClean="0">
                <a:solidFill>
                  <a:srgbClr val="0070C0"/>
                </a:solidFill>
              </a:rPr>
              <a:t>Triplet of </a:t>
            </a:r>
            <a:r>
              <a:rPr lang="en-US" sz="1200" dirty="0" err="1" smtClean="0">
                <a:solidFill>
                  <a:srgbClr val="0070C0"/>
                </a:solidFill>
              </a:rPr>
              <a:t>quadrupoles</a:t>
            </a:r>
            <a:endParaRPr lang="en-US" sz="1200" dirty="0">
              <a:solidFill>
                <a:srgbClr val="0070C0"/>
              </a:solidFill>
            </a:endParaRPr>
          </a:p>
        </p:txBody>
      </p:sp>
      <p:cxnSp>
        <p:nvCxnSpPr>
          <p:cNvPr id="21" name="Connettore 2 20"/>
          <p:cNvCxnSpPr>
            <a:stCxn id="20" idx="2"/>
          </p:cNvCxnSpPr>
          <p:nvPr/>
        </p:nvCxnSpPr>
        <p:spPr>
          <a:xfrm flipH="1">
            <a:off x="8036768" y="1226369"/>
            <a:ext cx="36004" cy="119451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CasellaDiTesto 21"/>
          <p:cNvSpPr txBox="1"/>
          <p:nvPr/>
        </p:nvSpPr>
        <p:spPr>
          <a:xfrm>
            <a:off x="5364088" y="764704"/>
            <a:ext cx="1224136" cy="646331"/>
          </a:xfrm>
          <a:prstGeom prst="rect">
            <a:avLst/>
          </a:prstGeom>
          <a:solidFill>
            <a:schemeClr val="bg1"/>
          </a:solidFill>
          <a:ln>
            <a:solidFill>
              <a:schemeClr val="accent1"/>
            </a:solidFill>
          </a:ln>
        </p:spPr>
        <p:txBody>
          <a:bodyPr wrap="square" rtlCol="0">
            <a:spAutoFit/>
          </a:bodyPr>
          <a:lstStyle/>
          <a:p>
            <a:pPr algn="ctr"/>
            <a:r>
              <a:rPr lang="en-US" sz="1200" dirty="0" smtClean="0">
                <a:solidFill>
                  <a:srgbClr val="0070C0"/>
                </a:solidFill>
              </a:rPr>
              <a:t>Slits and Diagnostic box (BP+FC)</a:t>
            </a:r>
            <a:endParaRPr lang="en-US" sz="1200" dirty="0">
              <a:solidFill>
                <a:srgbClr val="0070C0"/>
              </a:solidFill>
            </a:endParaRPr>
          </a:p>
        </p:txBody>
      </p:sp>
      <p:sp>
        <p:nvSpPr>
          <p:cNvPr id="23" name="CasellaDiTesto 22"/>
          <p:cNvSpPr txBox="1"/>
          <p:nvPr/>
        </p:nvSpPr>
        <p:spPr>
          <a:xfrm>
            <a:off x="467544" y="817548"/>
            <a:ext cx="1224136" cy="646331"/>
          </a:xfrm>
          <a:prstGeom prst="rect">
            <a:avLst/>
          </a:prstGeom>
          <a:solidFill>
            <a:schemeClr val="bg1"/>
          </a:solidFill>
          <a:ln>
            <a:solidFill>
              <a:schemeClr val="accent1"/>
            </a:solidFill>
          </a:ln>
        </p:spPr>
        <p:txBody>
          <a:bodyPr wrap="square" rtlCol="0">
            <a:spAutoFit/>
          </a:bodyPr>
          <a:lstStyle/>
          <a:p>
            <a:pPr algn="ctr"/>
            <a:r>
              <a:rPr lang="en-US" sz="1200" dirty="0" err="1" smtClean="0">
                <a:solidFill>
                  <a:srgbClr val="0070C0"/>
                </a:solidFill>
              </a:rPr>
              <a:t>Steerers</a:t>
            </a:r>
            <a:r>
              <a:rPr lang="en-US" sz="1200" dirty="0" smtClean="0">
                <a:solidFill>
                  <a:srgbClr val="0070C0"/>
                </a:solidFill>
              </a:rPr>
              <a:t> and triplet of </a:t>
            </a:r>
            <a:r>
              <a:rPr lang="en-US" sz="1200" dirty="0" err="1" smtClean="0">
                <a:solidFill>
                  <a:srgbClr val="0070C0"/>
                </a:solidFill>
              </a:rPr>
              <a:t>quadrupoles</a:t>
            </a:r>
            <a:endParaRPr lang="en-US" sz="1200" dirty="0">
              <a:solidFill>
                <a:srgbClr val="0070C0"/>
              </a:solidFill>
            </a:endParaRPr>
          </a:p>
        </p:txBody>
      </p:sp>
      <p:sp>
        <p:nvSpPr>
          <p:cNvPr id="24" name="CasellaDiTesto 23"/>
          <p:cNvSpPr txBox="1"/>
          <p:nvPr/>
        </p:nvSpPr>
        <p:spPr>
          <a:xfrm>
            <a:off x="2411760" y="764704"/>
            <a:ext cx="900100" cy="646331"/>
          </a:xfrm>
          <a:prstGeom prst="rect">
            <a:avLst/>
          </a:prstGeom>
          <a:solidFill>
            <a:schemeClr val="bg1"/>
          </a:solidFill>
          <a:ln>
            <a:solidFill>
              <a:schemeClr val="accent1"/>
            </a:solidFill>
          </a:ln>
        </p:spPr>
        <p:txBody>
          <a:bodyPr wrap="square" rtlCol="0">
            <a:spAutoFit/>
          </a:bodyPr>
          <a:lstStyle/>
          <a:p>
            <a:pPr algn="ctr"/>
            <a:r>
              <a:rPr lang="en-US" sz="1200" dirty="0" smtClean="0">
                <a:solidFill>
                  <a:srgbClr val="0070C0"/>
                </a:solidFill>
              </a:rPr>
              <a:t>Diagnostic box (FC+BP)</a:t>
            </a:r>
            <a:endParaRPr lang="en-US" sz="1200" dirty="0">
              <a:solidFill>
                <a:srgbClr val="0070C0"/>
              </a:solidFill>
            </a:endParaRPr>
          </a:p>
        </p:txBody>
      </p:sp>
      <p:sp>
        <p:nvSpPr>
          <p:cNvPr id="25" name="Segnaposto piè di pagina 24"/>
          <p:cNvSpPr>
            <a:spLocks noGrp="1"/>
          </p:cNvSpPr>
          <p:nvPr>
            <p:ph type="ftr" sz="quarter" idx="11"/>
          </p:nvPr>
        </p:nvSpPr>
        <p:spPr/>
        <p:txBody>
          <a:bodyPr/>
          <a:lstStyle/>
          <a:p>
            <a:r>
              <a:rPr lang="en-US" smtClean="0"/>
              <a:t>Aldo Zenoni, RDS_SPES Project, Padova, 2016-07-26</a:t>
            </a:r>
            <a:endParaRPr lang="it-IT"/>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Aldo Zenoni, Brescia University, Crete 2017</a:t>
            </a:r>
            <a:endParaRPr lang="it-IT" dirty="0"/>
          </a:p>
        </p:txBody>
      </p:sp>
      <p:sp>
        <p:nvSpPr>
          <p:cNvPr id="3" name="Segnaposto numero diapositiva 2"/>
          <p:cNvSpPr>
            <a:spLocks noGrp="1"/>
          </p:cNvSpPr>
          <p:nvPr>
            <p:ph type="sldNum" sz="quarter" idx="12"/>
          </p:nvPr>
        </p:nvSpPr>
        <p:spPr/>
        <p:txBody>
          <a:bodyPr/>
          <a:lstStyle/>
          <a:p>
            <a:fld id="{3C7A372C-CFDE-4616-A2F3-96F303C2222E}" type="slidenum">
              <a:rPr lang="it-IT" smtClean="0"/>
              <a:pPr/>
              <a:t>3</a:t>
            </a:fld>
            <a:endParaRPr lang="it-IT" dirty="0"/>
          </a:p>
        </p:txBody>
      </p:sp>
      <p:pic>
        <p:nvPicPr>
          <p:cNvPr id="4" name="Immagine 3" descr="SPES-ProductionArea.jpg"/>
          <p:cNvPicPr>
            <a:picLocks noChangeAspect="1"/>
          </p:cNvPicPr>
          <p:nvPr/>
        </p:nvPicPr>
        <p:blipFill>
          <a:blip r:embed="rId3" cstate="print"/>
          <a:stretch>
            <a:fillRect/>
          </a:stretch>
        </p:blipFill>
        <p:spPr>
          <a:xfrm>
            <a:off x="666750" y="818728"/>
            <a:ext cx="7810500" cy="5562600"/>
          </a:xfrm>
          <a:prstGeom prst="rect">
            <a:avLst/>
          </a:prstGeom>
        </p:spPr>
      </p:pic>
      <p:pic>
        <p:nvPicPr>
          <p:cNvPr id="5" name="Picture 11" descr="logoinfn-piccolo"/>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26371" y="53975"/>
            <a:ext cx="657225" cy="609600"/>
          </a:xfrm>
          <a:prstGeom prst="rect">
            <a:avLst/>
          </a:prstGeom>
          <a:noFill/>
          <a:ln w="9525">
            <a:noFill/>
            <a:miter lim="800000"/>
            <a:headEnd/>
            <a:tailEnd/>
          </a:ln>
        </p:spPr>
      </p:pic>
      <p:pic>
        <p:nvPicPr>
          <p:cNvPr id="6" name="Picture 6" descr="logoSPES2008_medium"/>
          <p:cNvPicPr>
            <a:picLocks noChangeAspect="1" noChangeArrowheads="1"/>
          </p:cNvPicPr>
          <p:nvPr/>
        </p:nvPicPr>
        <p:blipFill>
          <a:blip r:embed="rId5" cstate="email">
            <a:clrChange>
              <a:clrFrom>
                <a:srgbClr val="FEFEFE"/>
              </a:clrFrom>
              <a:clrTo>
                <a:srgbClr val="FEFEFE">
                  <a:alpha val="0"/>
                </a:srgbClr>
              </a:clrTo>
            </a:clrChange>
            <a:extLst>
              <a:ext uri="{28A0092B-C50C-407E-A947-70E740481C1C}">
                <a14:useLocalDpi xmlns="" xmlns:a14="http://schemas.microsoft.com/office/drawing/2010/main"/>
              </a:ext>
            </a:extLst>
          </a:blip>
          <a:srcRect/>
          <a:stretch>
            <a:fillRect/>
          </a:stretch>
        </p:blipFill>
        <p:spPr bwMode="auto">
          <a:xfrm>
            <a:off x="7200900" y="57150"/>
            <a:ext cx="1890713" cy="603250"/>
          </a:xfrm>
          <a:prstGeom prst="rect">
            <a:avLst/>
          </a:prstGeom>
          <a:noFill/>
          <a:ln w="9525">
            <a:noFill/>
            <a:miter lim="800000"/>
            <a:headEnd/>
            <a:tailEnd/>
          </a:ln>
        </p:spPr>
      </p:pic>
      <p:sp>
        <p:nvSpPr>
          <p:cNvPr id="7" name="Text Box 9"/>
          <p:cNvSpPr txBox="1">
            <a:spLocks noChangeArrowheads="1"/>
          </p:cNvSpPr>
          <p:nvPr/>
        </p:nvSpPr>
        <p:spPr bwMode="auto">
          <a:xfrm>
            <a:off x="2325665" y="97468"/>
            <a:ext cx="4343112" cy="584775"/>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lgn="ctr">
              <a:defRPr/>
            </a:pPr>
            <a:r>
              <a:rPr lang="en-US" sz="3200" dirty="0" smtClean="0">
                <a:solidFill>
                  <a:schemeClr val="accent1"/>
                </a:solidFill>
                <a:cs typeface="Arial" pitchFamily="34" charset="0"/>
              </a:rPr>
              <a:t>The RIB production area</a:t>
            </a:r>
            <a:endParaRPr lang="en-US" sz="2400" dirty="0" smtClean="0">
              <a:solidFill>
                <a:schemeClr val="accent1"/>
              </a:solidFill>
            </a:endParaRPr>
          </a:p>
        </p:txBody>
      </p:sp>
      <p:sp>
        <p:nvSpPr>
          <p:cNvPr id="8" name="CasellaDiTesto 7"/>
          <p:cNvSpPr txBox="1"/>
          <p:nvPr/>
        </p:nvSpPr>
        <p:spPr>
          <a:xfrm>
            <a:off x="2555776" y="5517232"/>
            <a:ext cx="1368152" cy="584775"/>
          </a:xfrm>
          <a:prstGeom prst="rect">
            <a:avLst/>
          </a:prstGeom>
          <a:noFill/>
        </p:spPr>
        <p:txBody>
          <a:bodyPr wrap="square" rtlCol="0">
            <a:spAutoFit/>
          </a:bodyPr>
          <a:lstStyle/>
          <a:p>
            <a:pPr algn="ctr"/>
            <a:r>
              <a:rPr lang="en-US" sz="1600" dirty="0" smtClean="0">
                <a:solidFill>
                  <a:schemeClr val="bg1"/>
                </a:solidFill>
              </a:rPr>
              <a:t>Target &amp; Ion Source (TIS)</a:t>
            </a:r>
            <a:endParaRPr lang="en-US" sz="1600" dirty="0">
              <a:solidFill>
                <a:schemeClr val="bg1"/>
              </a:solidFill>
            </a:endParaRPr>
          </a:p>
        </p:txBody>
      </p:sp>
      <p:cxnSp>
        <p:nvCxnSpPr>
          <p:cNvPr id="10" name="Connettore 2 9"/>
          <p:cNvCxnSpPr>
            <a:stCxn id="8" idx="0"/>
          </p:cNvCxnSpPr>
          <p:nvPr/>
        </p:nvCxnSpPr>
        <p:spPr>
          <a:xfrm flipV="1">
            <a:off x="3239852" y="3861048"/>
            <a:ext cx="1620180" cy="165618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1" name="CasellaDiTesto 10"/>
          <p:cNvSpPr txBox="1"/>
          <p:nvPr/>
        </p:nvSpPr>
        <p:spPr>
          <a:xfrm>
            <a:off x="3733127" y="936890"/>
            <a:ext cx="2148665" cy="400110"/>
          </a:xfrm>
          <a:prstGeom prst="rect">
            <a:avLst/>
          </a:prstGeom>
          <a:noFill/>
        </p:spPr>
        <p:txBody>
          <a:bodyPr wrap="none" rtlCol="0">
            <a:spAutoFit/>
          </a:bodyPr>
          <a:lstStyle/>
          <a:p>
            <a:r>
              <a:rPr lang="en-US" sz="2000" u="sng" dirty="0" smtClean="0">
                <a:solidFill>
                  <a:srgbClr val="C00000"/>
                </a:solidFill>
              </a:rPr>
              <a:t>Front-End complex</a:t>
            </a:r>
            <a:endParaRPr lang="en-US" sz="2000" u="sng" dirty="0">
              <a:solidFill>
                <a:srgbClr val="C00000"/>
              </a:solidFill>
            </a:endParaRPr>
          </a:p>
        </p:txBody>
      </p:sp>
      <p:sp>
        <p:nvSpPr>
          <p:cNvPr id="12" name="CasellaDiTesto 11"/>
          <p:cNvSpPr txBox="1"/>
          <p:nvPr/>
        </p:nvSpPr>
        <p:spPr>
          <a:xfrm>
            <a:off x="2987824" y="1628800"/>
            <a:ext cx="2088232" cy="830997"/>
          </a:xfrm>
          <a:prstGeom prst="rect">
            <a:avLst/>
          </a:prstGeom>
          <a:noFill/>
        </p:spPr>
        <p:txBody>
          <a:bodyPr wrap="square" rtlCol="0">
            <a:spAutoFit/>
          </a:bodyPr>
          <a:lstStyle/>
          <a:p>
            <a:pPr algn="ctr"/>
            <a:r>
              <a:rPr lang="en-US" sz="1600" dirty="0" smtClean="0">
                <a:solidFill>
                  <a:schemeClr val="bg1"/>
                </a:solidFill>
              </a:rPr>
              <a:t>Life cycle 15 days automatically removed every 30 days</a:t>
            </a:r>
            <a:endParaRPr lang="en-US" sz="1600" dirty="0">
              <a:solidFill>
                <a:schemeClr val="bg1"/>
              </a:solidFill>
            </a:endParaRPr>
          </a:p>
        </p:txBody>
      </p:sp>
      <p:cxnSp>
        <p:nvCxnSpPr>
          <p:cNvPr id="15" name="Connettore 2 14"/>
          <p:cNvCxnSpPr>
            <a:stCxn id="12" idx="2"/>
          </p:cNvCxnSpPr>
          <p:nvPr/>
        </p:nvCxnSpPr>
        <p:spPr>
          <a:xfrm>
            <a:off x="4031940" y="2459797"/>
            <a:ext cx="756084" cy="1113219"/>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6" name="CasellaDiTesto 15"/>
          <p:cNvSpPr txBox="1"/>
          <p:nvPr/>
        </p:nvSpPr>
        <p:spPr>
          <a:xfrm>
            <a:off x="3941344" y="5661248"/>
            <a:ext cx="1440160" cy="584775"/>
          </a:xfrm>
          <a:prstGeom prst="rect">
            <a:avLst/>
          </a:prstGeom>
          <a:noFill/>
        </p:spPr>
        <p:txBody>
          <a:bodyPr wrap="square" rtlCol="0">
            <a:spAutoFit/>
          </a:bodyPr>
          <a:lstStyle/>
          <a:p>
            <a:pPr algn="ctr"/>
            <a:r>
              <a:rPr lang="en-US" sz="1600" dirty="0" smtClean="0">
                <a:solidFill>
                  <a:schemeClr val="bg1"/>
                </a:solidFill>
              </a:rPr>
              <a:t>ISOL target</a:t>
            </a:r>
          </a:p>
          <a:p>
            <a:pPr algn="ctr"/>
            <a:r>
              <a:rPr lang="en-US" sz="1600" baseline="30000" dirty="0" smtClean="0">
                <a:solidFill>
                  <a:schemeClr val="bg1"/>
                </a:solidFill>
              </a:rPr>
              <a:t>238</a:t>
            </a:r>
            <a:r>
              <a:rPr lang="en-US" sz="1600" dirty="0" smtClean="0">
                <a:solidFill>
                  <a:schemeClr val="bg1"/>
                </a:solidFill>
              </a:rPr>
              <a:t>UC</a:t>
            </a:r>
            <a:r>
              <a:rPr lang="en-US" sz="1600" baseline="-25000" dirty="0" smtClean="0">
                <a:solidFill>
                  <a:schemeClr val="bg1"/>
                </a:solidFill>
              </a:rPr>
              <a:t>x</a:t>
            </a:r>
            <a:r>
              <a:rPr lang="en-US" sz="1600" dirty="0" smtClean="0">
                <a:solidFill>
                  <a:schemeClr val="bg1"/>
                </a:solidFill>
              </a:rPr>
              <a:t> fission</a:t>
            </a:r>
            <a:endParaRPr lang="en-US" sz="1600" dirty="0">
              <a:solidFill>
                <a:schemeClr val="bg1"/>
              </a:solidFill>
            </a:endParaRPr>
          </a:p>
        </p:txBody>
      </p:sp>
      <p:cxnSp>
        <p:nvCxnSpPr>
          <p:cNvPr id="22" name="Connettore 2 21"/>
          <p:cNvCxnSpPr>
            <a:stCxn id="16" idx="0"/>
          </p:cNvCxnSpPr>
          <p:nvPr/>
        </p:nvCxnSpPr>
        <p:spPr>
          <a:xfrm flipV="1">
            <a:off x="4661424" y="4005064"/>
            <a:ext cx="270616" cy="165618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3" name="CasellaDiTesto 22"/>
          <p:cNvSpPr txBox="1"/>
          <p:nvPr/>
        </p:nvSpPr>
        <p:spPr>
          <a:xfrm>
            <a:off x="7092280" y="4725144"/>
            <a:ext cx="1368152" cy="830997"/>
          </a:xfrm>
          <a:prstGeom prst="rect">
            <a:avLst/>
          </a:prstGeom>
          <a:noFill/>
        </p:spPr>
        <p:txBody>
          <a:bodyPr wrap="square" rtlCol="0">
            <a:spAutoFit/>
          </a:bodyPr>
          <a:lstStyle/>
          <a:p>
            <a:pPr algn="ctr"/>
            <a:r>
              <a:rPr lang="en-US" sz="1600" dirty="0" smtClean="0">
                <a:solidFill>
                  <a:schemeClr val="bg1"/>
                </a:solidFill>
              </a:rPr>
              <a:t>Automatic handling mechanics</a:t>
            </a:r>
            <a:endParaRPr lang="en-US" sz="1600" dirty="0">
              <a:solidFill>
                <a:schemeClr val="bg1"/>
              </a:solidFill>
            </a:endParaRPr>
          </a:p>
        </p:txBody>
      </p:sp>
      <p:cxnSp>
        <p:nvCxnSpPr>
          <p:cNvPr id="25" name="Connettore 2 24"/>
          <p:cNvCxnSpPr/>
          <p:nvPr/>
        </p:nvCxnSpPr>
        <p:spPr>
          <a:xfrm flipH="1" flipV="1">
            <a:off x="5580112" y="4293096"/>
            <a:ext cx="1656184" cy="7920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7" name="Ovale 26"/>
          <p:cNvSpPr/>
          <p:nvPr/>
        </p:nvSpPr>
        <p:spPr>
          <a:xfrm>
            <a:off x="4139952" y="3140968"/>
            <a:ext cx="1728192" cy="144016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asellaDiTesto 27"/>
          <p:cNvSpPr txBox="1"/>
          <p:nvPr/>
        </p:nvSpPr>
        <p:spPr>
          <a:xfrm>
            <a:off x="6444208" y="3140968"/>
            <a:ext cx="1214256" cy="307777"/>
          </a:xfrm>
          <a:prstGeom prst="rect">
            <a:avLst/>
          </a:prstGeom>
          <a:solidFill>
            <a:schemeClr val="bg1"/>
          </a:solidFill>
          <a:ln>
            <a:solidFill>
              <a:srgbClr val="C00000"/>
            </a:solidFill>
          </a:ln>
        </p:spPr>
        <p:txBody>
          <a:bodyPr wrap="square" rtlCol="0">
            <a:spAutoFit/>
          </a:bodyPr>
          <a:lstStyle/>
          <a:p>
            <a:pPr algn="ctr"/>
            <a:r>
              <a:rPr lang="en-GB" sz="1400" dirty="0" smtClean="0">
                <a:solidFill>
                  <a:srgbClr val="C00000"/>
                </a:solidFill>
              </a:rPr>
              <a:t>TIS </a:t>
            </a:r>
            <a:r>
              <a:rPr lang="en-GB" sz="1400" dirty="0" smtClean="0">
                <a:solidFill>
                  <a:srgbClr val="0070C0"/>
                </a:solidFill>
              </a:rPr>
              <a:t>complex</a:t>
            </a:r>
            <a:endParaRPr lang="en-GB" sz="1400" dirty="0">
              <a:solidFill>
                <a:srgbClr val="0070C0"/>
              </a:solidFill>
            </a:endParaRPr>
          </a:p>
        </p:txBody>
      </p:sp>
      <p:cxnSp>
        <p:nvCxnSpPr>
          <p:cNvPr id="30" name="Connettore 2 29"/>
          <p:cNvCxnSpPr>
            <a:stCxn id="28" idx="1"/>
          </p:cNvCxnSpPr>
          <p:nvPr/>
        </p:nvCxnSpPr>
        <p:spPr>
          <a:xfrm flipH="1">
            <a:off x="5868144" y="3294857"/>
            <a:ext cx="576064" cy="278159"/>
          </a:xfrm>
          <a:prstGeom prst="straightConnector1">
            <a:avLst/>
          </a:prstGeom>
          <a:ln w="127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1" name="CasellaDiTesto 20"/>
          <p:cNvSpPr txBox="1"/>
          <p:nvPr/>
        </p:nvSpPr>
        <p:spPr>
          <a:xfrm>
            <a:off x="717787" y="1639917"/>
            <a:ext cx="950901" cy="523220"/>
          </a:xfrm>
          <a:prstGeom prst="rect">
            <a:avLst/>
          </a:prstGeom>
          <a:noFill/>
          <a:ln>
            <a:noFill/>
          </a:ln>
        </p:spPr>
        <p:txBody>
          <a:bodyPr wrap="none" rtlCol="0">
            <a:spAutoFit/>
          </a:bodyPr>
          <a:lstStyle/>
          <a:p>
            <a:pPr algn="ctr"/>
            <a:r>
              <a:rPr lang="en-US" sz="1400" dirty="0" smtClean="0">
                <a:solidFill>
                  <a:schemeClr val="bg1"/>
                </a:solidFill>
                <a:latin typeface="Arial" pitchFamily="34" charset="0"/>
                <a:cs typeface="Arial" pitchFamily="34" charset="0"/>
              </a:rPr>
              <a:t>40 </a:t>
            </a:r>
            <a:r>
              <a:rPr lang="en-US" sz="1400" dirty="0" err="1" smtClean="0">
                <a:solidFill>
                  <a:schemeClr val="bg1"/>
                </a:solidFill>
                <a:latin typeface="Arial" pitchFamily="34" charset="0"/>
                <a:cs typeface="Arial" pitchFamily="34" charset="0"/>
              </a:rPr>
              <a:t>MeV</a:t>
            </a:r>
            <a:r>
              <a:rPr lang="en-US" sz="1400" dirty="0" smtClean="0">
                <a:solidFill>
                  <a:schemeClr val="bg1"/>
                </a:solidFill>
                <a:latin typeface="Arial" pitchFamily="34" charset="0"/>
                <a:cs typeface="Arial" pitchFamily="34" charset="0"/>
              </a:rPr>
              <a:t> p</a:t>
            </a:r>
          </a:p>
          <a:p>
            <a:pPr algn="ctr"/>
            <a:r>
              <a:rPr lang="en-US" sz="1400" dirty="0" smtClean="0">
                <a:solidFill>
                  <a:schemeClr val="bg1"/>
                </a:solidFill>
                <a:latin typeface="Arial" pitchFamily="34" charset="0"/>
                <a:cs typeface="Arial" pitchFamily="34" charset="0"/>
              </a:rPr>
              <a:t>200 </a:t>
            </a:r>
            <a:r>
              <a:rPr lang="en-US" sz="1400" dirty="0" err="1" smtClean="0">
                <a:solidFill>
                  <a:schemeClr val="bg1"/>
                </a:solidFill>
                <a:latin typeface="Symbol" pitchFamily="18" charset="2"/>
                <a:cs typeface="Arial" pitchFamily="34" charset="0"/>
              </a:rPr>
              <a:t>m</a:t>
            </a:r>
            <a:r>
              <a:rPr lang="en-US" sz="1400" dirty="0" err="1" smtClean="0">
                <a:solidFill>
                  <a:schemeClr val="bg1"/>
                </a:solidFill>
                <a:latin typeface="Arial" pitchFamily="34" charset="0"/>
                <a:cs typeface="Arial" pitchFamily="34" charset="0"/>
              </a:rPr>
              <a:t>A</a:t>
            </a:r>
            <a:endParaRPr lang="en-US" sz="1400" dirty="0">
              <a:solidFill>
                <a:schemeClr val="bg1"/>
              </a:solidFill>
              <a:latin typeface="Arial" pitchFamily="34" charset="0"/>
              <a:cs typeface="Arial"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31800" y="800100"/>
            <a:ext cx="8280400"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Ovale 5"/>
          <p:cNvSpPr>
            <a:spLocks noChangeArrowheads="1"/>
          </p:cNvSpPr>
          <p:nvPr/>
        </p:nvSpPr>
        <p:spPr bwMode="auto">
          <a:xfrm>
            <a:off x="5903913" y="944563"/>
            <a:ext cx="1223962" cy="2771775"/>
          </a:xfrm>
          <a:prstGeom prst="ellipse">
            <a:avLst/>
          </a:prstGeom>
          <a:noFill/>
          <a:ln w="9525" algn="ctr">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it-IT" altLang="it-IT" sz="1400"/>
          </a:p>
        </p:txBody>
      </p:sp>
      <p:sp>
        <p:nvSpPr>
          <p:cNvPr id="4" name="Text Box 9"/>
          <p:cNvSpPr txBox="1">
            <a:spLocks noChangeArrowheads="1"/>
          </p:cNvSpPr>
          <p:nvPr/>
        </p:nvSpPr>
        <p:spPr bwMode="auto">
          <a:xfrm>
            <a:off x="4067175" y="944563"/>
            <a:ext cx="2017713" cy="646112"/>
          </a:xfrm>
          <a:prstGeom prst="rect">
            <a:avLst/>
          </a:prstGeom>
          <a:solidFill>
            <a:srgbClr val="CCCCCC">
              <a:alpha val="52156"/>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it-IT">
                <a:solidFill>
                  <a:srgbClr val="C00000"/>
                </a:solidFill>
              </a:rPr>
              <a:t>Beam diagnostic</a:t>
            </a:r>
          </a:p>
          <a:p>
            <a:pPr algn="ctr"/>
            <a:r>
              <a:rPr lang="en-US" altLang="it-IT">
                <a:solidFill>
                  <a:srgbClr val="C00000"/>
                </a:solidFill>
              </a:rPr>
              <a:t>devices</a:t>
            </a:r>
          </a:p>
        </p:txBody>
      </p:sp>
      <p:sp>
        <p:nvSpPr>
          <p:cNvPr id="6" name="Text Box 9"/>
          <p:cNvSpPr txBox="1">
            <a:spLocks noChangeArrowheads="1"/>
          </p:cNvSpPr>
          <p:nvPr/>
        </p:nvSpPr>
        <p:spPr bwMode="auto">
          <a:xfrm>
            <a:off x="4140200" y="4508500"/>
            <a:ext cx="2736850" cy="369888"/>
          </a:xfrm>
          <a:prstGeom prst="rect">
            <a:avLst/>
          </a:prstGeom>
          <a:solidFill>
            <a:srgbClr val="CCCCCC">
              <a:alpha val="4784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r>
              <a:rPr lang="en-US" altLang="it-IT">
                <a:solidFill>
                  <a:srgbClr val="C00000"/>
                </a:solidFill>
              </a:rPr>
              <a:t>Beam transport devices</a:t>
            </a:r>
          </a:p>
        </p:txBody>
      </p:sp>
      <p:sp>
        <p:nvSpPr>
          <p:cNvPr id="7" name="Ovale 5"/>
          <p:cNvSpPr>
            <a:spLocks noChangeArrowheads="1"/>
          </p:cNvSpPr>
          <p:nvPr/>
        </p:nvSpPr>
        <p:spPr bwMode="auto">
          <a:xfrm rot="5092785">
            <a:off x="4224338" y="2089150"/>
            <a:ext cx="1824037" cy="2487613"/>
          </a:xfrm>
          <a:prstGeom prst="ellipse">
            <a:avLst/>
          </a:prstGeom>
          <a:noFill/>
          <a:ln w="9525" algn="ctr">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it-IT" altLang="it-IT" sz="1400"/>
          </a:p>
        </p:txBody>
      </p:sp>
      <p:sp>
        <p:nvSpPr>
          <p:cNvPr id="8" name="Ovale 5"/>
          <p:cNvSpPr>
            <a:spLocks noChangeArrowheads="1"/>
          </p:cNvSpPr>
          <p:nvPr/>
        </p:nvSpPr>
        <p:spPr bwMode="auto">
          <a:xfrm rot="5092785">
            <a:off x="692150" y="3171826"/>
            <a:ext cx="2168525" cy="2146300"/>
          </a:xfrm>
          <a:prstGeom prst="ellipse">
            <a:avLst/>
          </a:prstGeom>
          <a:noFill/>
          <a:ln w="9525" algn="ctr">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it-IT" altLang="it-IT" sz="1400"/>
          </a:p>
        </p:txBody>
      </p:sp>
      <p:sp>
        <p:nvSpPr>
          <p:cNvPr id="9" name="Text Box 9"/>
          <p:cNvSpPr txBox="1">
            <a:spLocks noChangeArrowheads="1"/>
          </p:cNvSpPr>
          <p:nvPr/>
        </p:nvSpPr>
        <p:spPr bwMode="auto">
          <a:xfrm>
            <a:off x="1258888" y="5300663"/>
            <a:ext cx="2341562" cy="646112"/>
          </a:xfrm>
          <a:prstGeom prst="rect">
            <a:avLst/>
          </a:prstGeom>
          <a:solidFill>
            <a:srgbClr val="CCCCCC">
              <a:alpha val="4901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it-IT" dirty="0" smtClean="0">
                <a:solidFill>
                  <a:srgbClr val="C00000"/>
                </a:solidFill>
              </a:rPr>
              <a:t>Target </a:t>
            </a:r>
            <a:r>
              <a:rPr lang="en-US" altLang="it-IT" dirty="0">
                <a:solidFill>
                  <a:srgbClr val="C00000"/>
                </a:solidFill>
              </a:rPr>
              <a:t>&amp; Ion source </a:t>
            </a:r>
          </a:p>
          <a:p>
            <a:pPr algn="ctr"/>
            <a:r>
              <a:rPr lang="en-US" altLang="it-IT" dirty="0">
                <a:solidFill>
                  <a:srgbClr val="C00000"/>
                </a:solidFill>
              </a:rPr>
              <a:t>(platform </a:t>
            </a:r>
            <a:r>
              <a:rPr lang="en-US" altLang="it-IT" dirty="0" smtClean="0">
                <a:solidFill>
                  <a:srgbClr val="C00000"/>
                </a:solidFill>
              </a:rPr>
              <a:t>30 kV</a:t>
            </a:r>
            <a:r>
              <a:rPr lang="en-US" altLang="it-IT" dirty="0">
                <a:solidFill>
                  <a:srgbClr val="C00000"/>
                </a:solidFill>
              </a:rPr>
              <a:t>)</a:t>
            </a:r>
          </a:p>
        </p:txBody>
      </p:sp>
      <p:pic>
        <p:nvPicPr>
          <p:cNvPr id="11" name="Picture 18" descr="IMG_3018"/>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767513" y="4868863"/>
            <a:ext cx="1928812" cy="1446212"/>
          </a:xfrm>
          <a:prstGeom prst="rect">
            <a:avLst/>
          </a:prstGeom>
          <a:noFill/>
          <a:ln w="1587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 name="Picture 11" descr="logoinfn-piccolo"/>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80963" y="53975"/>
            <a:ext cx="657225" cy="609600"/>
          </a:xfrm>
          <a:prstGeom prst="rect">
            <a:avLst/>
          </a:prstGeom>
          <a:noFill/>
          <a:ln w="9525">
            <a:noFill/>
            <a:miter lim="800000"/>
            <a:headEnd/>
            <a:tailEnd/>
          </a:ln>
        </p:spPr>
      </p:pic>
      <p:pic>
        <p:nvPicPr>
          <p:cNvPr id="13" name="Picture 6" descr="logoSPES2008_medium"/>
          <p:cNvPicPr>
            <a:picLocks noChangeAspect="1" noChangeArrowheads="1"/>
          </p:cNvPicPr>
          <p:nvPr/>
        </p:nvPicPr>
        <p:blipFill>
          <a:blip r:embed="rId5" cstate="email">
            <a:clrChange>
              <a:clrFrom>
                <a:srgbClr val="FEFEFE"/>
              </a:clrFrom>
              <a:clrTo>
                <a:srgbClr val="FEFEFE">
                  <a:alpha val="0"/>
                </a:srgbClr>
              </a:clrTo>
            </a:clrChange>
            <a:extLst>
              <a:ext uri="{28A0092B-C50C-407E-A947-70E740481C1C}">
                <a14:useLocalDpi xmlns="" xmlns:a14="http://schemas.microsoft.com/office/drawing/2010/main"/>
              </a:ext>
            </a:extLst>
          </a:blip>
          <a:srcRect/>
          <a:stretch>
            <a:fillRect/>
          </a:stretch>
        </p:blipFill>
        <p:spPr bwMode="auto">
          <a:xfrm>
            <a:off x="7200900" y="57150"/>
            <a:ext cx="1890713" cy="603250"/>
          </a:xfrm>
          <a:prstGeom prst="rect">
            <a:avLst/>
          </a:prstGeom>
          <a:noFill/>
          <a:ln w="9525">
            <a:noFill/>
            <a:miter lim="800000"/>
            <a:headEnd/>
            <a:tailEnd/>
          </a:ln>
        </p:spPr>
      </p:pic>
      <p:sp>
        <p:nvSpPr>
          <p:cNvPr id="16" name="Text Box 13"/>
          <p:cNvSpPr txBox="1">
            <a:spLocks noChangeArrowheads="1"/>
          </p:cNvSpPr>
          <p:nvPr/>
        </p:nvSpPr>
        <p:spPr bwMode="auto">
          <a:xfrm>
            <a:off x="1619672" y="26040"/>
            <a:ext cx="5904656" cy="738664"/>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defTabSz="912813">
              <a:spcBef>
                <a:spcPct val="50000"/>
              </a:spcBef>
            </a:pPr>
            <a:r>
              <a:rPr kumimoji="1" lang="en-US" sz="2800" dirty="0" smtClean="0">
                <a:solidFill>
                  <a:schemeClr val="accent1"/>
                </a:solidFill>
                <a:cs typeface="Arial" pitchFamily="34" charset="0"/>
              </a:rPr>
              <a:t>The SPES off-line Front end</a:t>
            </a:r>
          </a:p>
          <a:p>
            <a:pPr algn="ctr" defTabSz="912813"/>
            <a:r>
              <a:rPr kumimoji="1" lang="en-US" sz="1400" dirty="0" smtClean="0">
                <a:solidFill>
                  <a:schemeClr val="accent1"/>
                </a:solidFill>
                <a:cs typeface="Arial" pitchFamily="34" charset="0"/>
              </a:rPr>
              <a:t>(working since 2010 - evolution of ISOLDE FE6)</a:t>
            </a:r>
            <a:endParaRPr kumimoji="1" lang="en-US" sz="1400" dirty="0">
              <a:solidFill>
                <a:schemeClr val="accent1"/>
              </a:solidFill>
              <a:cs typeface="Arial" pitchFamily="34" charset="0"/>
            </a:endParaRPr>
          </a:p>
        </p:txBody>
      </p:sp>
      <p:sp>
        <p:nvSpPr>
          <p:cNvPr id="14" name="Segnaposto numero diapositiva 13"/>
          <p:cNvSpPr>
            <a:spLocks noGrp="1"/>
          </p:cNvSpPr>
          <p:nvPr>
            <p:ph type="sldNum" sz="quarter" idx="12"/>
          </p:nvPr>
        </p:nvSpPr>
        <p:spPr/>
        <p:txBody>
          <a:bodyPr/>
          <a:lstStyle/>
          <a:p>
            <a:fld id="{3C7A372C-CFDE-4616-A2F3-96F303C2222E}" type="slidenum">
              <a:rPr lang="it-IT" smtClean="0"/>
              <a:pPr/>
              <a:t>30</a:t>
            </a:fld>
            <a:endParaRPr lang="it-IT"/>
          </a:p>
        </p:txBody>
      </p:sp>
      <p:sp>
        <p:nvSpPr>
          <p:cNvPr id="15" name="Segnaposto piè di pagina 14"/>
          <p:cNvSpPr>
            <a:spLocks noGrp="1"/>
          </p:cNvSpPr>
          <p:nvPr>
            <p:ph type="ftr" sz="quarter" idx="11"/>
          </p:nvPr>
        </p:nvSpPr>
        <p:spPr/>
        <p:txBody>
          <a:bodyPr/>
          <a:lstStyle/>
          <a:p>
            <a:r>
              <a:rPr lang="en-US" smtClean="0"/>
              <a:t>Aldo Zenoni, RDS_SPES Project, Padova, 2016-07-26</a:t>
            </a:r>
            <a:endParaRPr lang="it-IT"/>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stretch>
            <a:fillRect/>
          </a:stretch>
        </p:blipFill>
        <p:spPr>
          <a:xfrm>
            <a:off x="228223" y="1005630"/>
            <a:ext cx="8687553" cy="4846740"/>
          </a:xfrm>
          <a:prstGeom prst="rect">
            <a:avLst/>
          </a:prstGeom>
        </p:spPr>
      </p:pic>
      <p:pic>
        <p:nvPicPr>
          <p:cNvPr id="5" name="Picture 11" descr="logoinfn-piccolo"/>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80963" y="53975"/>
            <a:ext cx="657225" cy="609600"/>
          </a:xfrm>
          <a:prstGeom prst="rect">
            <a:avLst/>
          </a:prstGeom>
          <a:noFill/>
          <a:ln w="9525">
            <a:noFill/>
            <a:miter lim="800000"/>
            <a:headEnd/>
            <a:tailEnd/>
          </a:ln>
        </p:spPr>
      </p:pic>
      <p:pic>
        <p:nvPicPr>
          <p:cNvPr id="6" name="Picture 6" descr="logoSPES2008_medium"/>
          <p:cNvPicPr>
            <a:picLocks noChangeAspect="1" noChangeArrowheads="1"/>
          </p:cNvPicPr>
          <p:nvPr/>
        </p:nvPicPr>
        <p:blipFill>
          <a:blip r:embed="rId4" cstate="email">
            <a:clrChange>
              <a:clrFrom>
                <a:srgbClr val="FEFEFE"/>
              </a:clrFrom>
              <a:clrTo>
                <a:srgbClr val="FEFEFE">
                  <a:alpha val="0"/>
                </a:srgbClr>
              </a:clrTo>
            </a:clrChange>
            <a:extLst>
              <a:ext uri="{28A0092B-C50C-407E-A947-70E740481C1C}">
                <a14:useLocalDpi xmlns="" xmlns:a14="http://schemas.microsoft.com/office/drawing/2010/main"/>
              </a:ext>
            </a:extLst>
          </a:blip>
          <a:srcRect/>
          <a:stretch>
            <a:fillRect/>
          </a:stretch>
        </p:blipFill>
        <p:spPr bwMode="auto">
          <a:xfrm>
            <a:off x="7200900" y="57150"/>
            <a:ext cx="1890713" cy="603250"/>
          </a:xfrm>
          <a:prstGeom prst="rect">
            <a:avLst/>
          </a:prstGeom>
          <a:noFill/>
          <a:ln w="9525">
            <a:noFill/>
            <a:miter lim="800000"/>
            <a:headEnd/>
            <a:tailEnd/>
          </a:ln>
        </p:spPr>
      </p:pic>
      <p:sp>
        <p:nvSpPr>
          <p:cNvPr id="16" name="CasellaDiTesto 15"/>
          <p:cNvSpPr txBox="1"/>
          <p:nvPr/>
        </p:nvSpPr>
        <p:spPr>
          <a:xfrm>
            <a:off x="323033" y="6021288"/>
            <a:ext cx="1092928" cy="338554"/>
          </a:xfrm>
          <a:prstGeom prst="rect">
            <a:avLst/>
          </a:prstGeom>
          <a:solidFill>
            <a:schemeClr val="bg1"/>
          </a:solidFill>
          <a:ln>
            <a:solidFill>
              <a:schemeClr val="tx1"/>
            </a:solidFill>
          </a:ln>
        </p:spPr>
        <p:txBody>
          <a:bodyPr wrap="none" rtlCol="0">
            <a:spAutoFit/>
          </a:bodyPr>
          <a:lstStyle/>
          <a:p>
            <a:pPr algn="ctr"/>
            <a:r>
              <a:rPr lang="en-US" sz="1600" smtClean="0">
                <a:solidFill>
                  <a:srgbClr val="0070C0"/>
                </a:solidFill>
              </a:rPr>
              <a:t>TIS storage</a:t>
            </a:r>
            <a:endParaRPr lang="en-US" sz="1600">
              <a:solidFill>
                <a:srgbClr val="0070C0"/>
              </a:solidFill>
            </a:endParaRPr>
          </a:p>
        </p:txBody>
      </p:sp>
      <p:cxnSp>
        <p:nvCxnSpPr>
          <p:cNvPr id="18" name="Connettore 2 17"/>
          <p:cNvCxnSpPr>
            <a:stCxn id="16" idx="0"/>
          </p:cNvCxnSpPr>
          <p:nvPr/>
        </p:nvCxnSpPr>
        <p:spPr>
          <a:xfrm flipV="1">
            <a:off x="869497" y="5229200"/>
            <a:ext cx="630043" cy="79208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4" name="Segnaposto numero diapositiva 13"/>
          <p:cNvSpPr>
            <a:spLocks noGrp="1"/>
          </p:cNvSpPr>
          <p:nvPr>
            <p:ph type="sldNum" sz="quarter" idx="12"/>
          </p:nvPr>
        </p:nvSpPr>
        <p:spPr/>
        <p:txBody>
          <a:bodyPr/>
          <a:lstStyle/>
          <a:p>
            <a:fld id="{3C7A372C-CFDE-4616-A2F3-96F303C2222E}" type="slidenum">
              <a:rPr lang="it-IT" smtClean="0"/>
              <a:pPr/>
              <a:t>31</a:t>
            </a:fld>
            <a:endParaRPr lang="it-IT" dirty="0"/>
          </a:p>
        </p:txBody>
      </p:sp>
      <p:sp>
        <p:nvSpPr>
          <p:cNvPr id="20" name="CasellaDiTesto 19"/>
          <p:cNvSpPr txBox="1"/>
          <p:nvPr/>
        </p:nvSpPr>
        <p:spPr>
          <a:xfrm>
            <a:off x="1907704" y="5805264"/>
            <a:ext cx="2660857" cy="369332"/>
          </a:xfrm>
          <a:prstGeom prst="rect">
            <a:avLst/>
          </a:prstGeom>
          <a:solidFill>
            <a:schemeClr val="bg1"/>
          </a:solidFill>
          <a:ln>
            <a:solidFill>
              <a:schemeClr val="tx1"/>
            </a:solidFill>
          </a:ln>
        </p:spPr>
        <p:txBody>
          <a:bodyPr wrap="none" rtlCol="0">
            <a:spAutoFit/>
          </a:bodyPr>
          <a:lstStyle/>
          <a:p>
            <a:r>
              <a:rPr lang="it-IT" dirty="0" smtClean="0">
                <a:solidFill>
                  <a:srgbClr val="C00000"/>
                </a:solidFill>
              </a:rPr>
              <a:t>Target &amp; </a:t>
            </a:r>
            <a:r>
              <a:rPr lang="it-IT" dirty="0" err="1" smtClean="0">
                <a:solidFill>
                  <a:srgbClr val="C00000"/>
                </a:solidFill>
              </a:rPr>
              <a:t>Ion</a:t>
            </a:r>
            <a:r>
              <a:rPr lang="it-IT" dirty="0" smtClean="0">
                <a:solidFill>
                  <a:srgbClr val="C00000"/>
                </a:solidFill>
              </a:rPr>
              <a:t> Source TIS (1)</a:t>
            </a:r>
            <a:endParaRPr lang="it-IT" dirty="0">
              <a:solidFill>
                <a:srgbClr val="C00000"/>
              </a:solidFill>
            </a:endParaRPr>
          </a:p>
        </p:txBody>
      </p:sp>
      <p:cxnSp>
        <p:nvCxnSpPr>
          <p:cNvPr id="22" name="Connettore 2 21"/>
          <p:cNvCxnSpPr>
            <a:stCxn id="20" idx="0"/>
          </p:cNvCxnSpPr>
          <p:nvPr/>
        </p:nvCxnSpPr>
        <p:spPr>
          <a:xfrm flipH="1" flipV="1">
            <a:off x="2339760" y="4437112"/>
            <a:ext cx="898373" cy="136815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3" name="CasellaDiTesto 22"/>
          <p:cNvSpPr txBox="1"/>
          <p:nvPr/>
        </p:nvSpPr>
        <p:spPr>
          <a:xfrm>
            <a:off x="6300192" y="4725144"/>
            <a:ext cx="2232248" cy="830997"/>
          </a:xfrm>
          <a:prstGeom prst="rect">
            <a:avLst/>
          </a:prstGeom>
          <a:solidFill>
            <a:schemeClr val="bg1"/>
          </a:solidFill>
          <a:ln>
            <a:solidFill>
              <a:schemeClr val="tx1"/>
            </a:solidFill>
          </a:ln>
        </p:spPr>
        <p:txBody>
          <a:bodyPr wrap="square" rtlCol="0">
            <a:spAutoFit/>
          </a:bodyPr>
          <a:lstStyle/>
          <a:p>
            <a:pPr algn="ctr"/>
            <a:r>
              <a:rPr lang="en-US" sz="1600" dirty="0" smtClean="0">
                <a:solidFill>
                  <a:srgbClr val="C00000"/>
                </a:solidFill>
              </a:rPr>
              <a:t>Substitution </a:t>
            </a:r>
            <a:r>
              <a:rPr lang="en-US" sz="1600" dirty="0" smtClean="0">
                <a:solidFill>
                  <a:srgbClr val="0070C0"/>
                </a:solidFill>
              </a:rPr>
              <a:t>with </a:t>
            </a:r>
            <a:r>
              <a:rPr lang="en-US" sz="1600" dirty="0" smtClean="0">
                <a:solidFill>
                  <a:srgbClr val="C00000"/>
                </a:solidFill>
              </a:rPr>
              <a:t>automatic</a:t>
            </a:r>
            <a:r>
              <a:rPr lang="en-US" sz="1600" dirty="0" smtClean="0">
                <a:solidFill>
                  <a:srgbClr val="0070C0"/>
                </a:solidFill>
              </a:rPr>
              <a:t> handling of </a:t>
            </a:r>
            <a:r>
              <a:rPr lang="en-US" sz="1600" dirty="0" smtClean="0">
                <a:solidFill>
                  <a:srgbClr val="C00000"/>
                </a:solidFill>
              </a:rPr>
              <a:t>TIS</a:t>
            </a:r>
            <a:r>
              <a:rPr lang="en-US" sz="1600" dirty="0" smtClean="0">
                <a:solidFill>
                  <a:srgbClr val="0070C0"/>
                </a:solidFill>
              </a:rPr>
              <a:t> every  </a:t>
            </a:r>
            <a:r>
              <a:rPr lang="en-US" sz="1600" dirty="0" smtClean="0">
                <a:solidFill>
                  <a:srgbClr val="C00000"/>
                </a:solidFill>
              </a:rPr>
              <a:t>15 </a:t>
            </a:r>
            <a:r>
              <a:rPr lang="en-US" sz="1600" dirty="0" smtClean="0">
                <a:solidFill>
                  <a:srgbClr val="0070C0"/>
                </a:solidFill>
              </a:rPr>
              <a:t>days</a:t>
            </a:r>
            <a:endParaRPr lang="en-US" sz="1600" dirty="0">
              <a:solidFill>
                <a:srgbClr val="0070C0"/>
              </a:solidFill>
            </a:endParaRPr>
          </a:p>
        </p:txBody>
      </p:sp>
      <p:sp>
        <p:nvSpPr>
          <p:cNvPr id="27" name="CasellaDiTesto 26"/>
          <p:cNvSpPr txBox="1"/>
          <p:nvPr/>
        </p:nvSpPr>
        <p:spPr>
          <a:xfrm>
            <a:off x="1300813" y="1196752"/>
            <a:ext cx="980205" cy="338554"/>
          </a:xfrm>
          <a:prstGeom prst="rect">
            <a:avLst/>
          </a:prstGeom>
          <a:solidFill>
            <a:schemeClr val="bg1"/>
          </a:solidFill>
          <a:ln>
            <a:solidFill>
              <a:schemeClr val="tx1"/>
            </a:solidFill>
          </a:ln>
        </p:spPr>
        <p:txBody>
          <a:bodyPr wrap="none" rtlCol="0">
            <a:spAutoFit/>
          </a:bodyPr>
          <a:lstStyle/>
          <a:p>
            <a:r>
              <a:rPr lang="en-GB" sz="1600" smtClean="0">
                <a:solidFill>
                  <a:srgbClr val="0070C0"/>
                </a:solidFill>
              </a:rPr>
              <a:t>Cyclotron</a:t>
            </a:r>
            <a:endParaRPr lang="en-GB" sz="1600">
              <a:solidFill>
                <a:srgbClr val="0070C0"/>
              </a:solidFill>
            </a:endParaRPr>
          </a:p>
        </p:txBody>
      </p:sp>
      <p:cxnSp>
        <p:nvCxnSpPr>
          <p:cNvPr id="29" name="Connettore 2 28"/>
          <p:cNvCxnSpPr>
            <a:stCxn id="27" idx="2"/>
          </p:cNvCxnSpPr>
          <p:nvPr/>
        </p:nvCxnSpPr>
        <p:spPr>
          <a:xfrm>
            <a:off x="1790916" y="1535306"/>
            <a:ext cx="764860" cy="453534"/>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0" name="Text Box 13"/>
          <p:cNvSpPr txBox="1">
            <a:spLocks noChangeArrowheads="1"/>
          </p:cNvSpPr>
          <p:nvPr/>
        </p:nvSpPr>
        <p:spPr bwMode="auto">
          <a:xfrm>
            <a:off x="1273023" y="200946"/>
            <a:ext cx="5961942"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Arial" pitchFamily="34" charset="0"/>
              </a:defRPr>
            </a:lvl1pPr>
            <a:lvl2pPr marL="742950" indent="-285750" defTabSz="912813">
              <a:defRPr>
                <a:solidFill>
                  <a:schemeClr val="tx1"/>
                </a:solidFill>
                <a:latin typeface="Arial" pitchFamily="34" charset="0"/>
              </a:defRPr>
            </a:lvl2pPr>
            <a:lvl3pPr marL="1143000" indent="-228600" defTabSz="912813">
              <a:defRPr>
                <a:solidFill>
                  <a:schemeClr val="tx1"/>
                </a:solidFill>
                <a:latin typeface="Arial" pitchFamily="34" charset="0"/>
              </a:defRPr>
            </a:lvl3pPr>
            <a:lvl4pPr marL="1600200" indent="-228600" defTabSz="912813">
              <a:defRPr>
                <a:solidFill>
                  <a:schemeClr val="tx1"/>
                </a:solidFill>
                <a:latin typeface="Arial" pitchFamily="34" charset="0"/>
              </a:defRPr>
            </a:lvl4pPr>
            <a:lvl5pPr marL="2057400" indent="-228600" defTabSz="912813">
              <a:defRPr>
                <a:solidFill>
                  <a:schemeClr val="tx1"/>
                </a:solidFill>
                <a:latin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defRPr>
            </a:lvl9pPr>
          </a:lstStyle>
          <a:p>
            <a:pPr algn="ctr">
              <a:spcBef>
                <a:spcPct val="50000"/>
              </a:spcBef>
            </a:pPr>
            <a:r>
              <a:rPr kumimoji="1" lang="it-IT" sz="2800" dirty="0" smtClean="0">
                <a:solidFill>
                  <a:schemeClr val="accent1"/>
                </a:solidFill>
                <a:latin typeface="+mn-lt"/>
              </a:rPr>
              <a:t>RIB production area </a:t>
            </a:r>
            <a:endParaRPr kumimoji="1" lang="en-US" sz="2800" dirty="0" smtClean="0">
              <a:solidFill>
                <a:schemeClr val="accent1"/>
              </a:solidFill>
              <a:latin typeface="+mn-lt"/>
            </a:endParaRPr>
          </a:p>
        </p:txBody>
      </p:sp>
      <p:sp>
        <p:nvSpPr>
          <p:cNvPr id="15" name="Segnaposto piè di pagina 14"/>
          <p:cNvSpPr>
            <a:spLocks noGrp="1"/>
          </p:cNvSpPr>
          <p:nvPr>
            <p:ph type="ftr" sz="quarter" idx="11"/>
          </p:nvPr>
        </p:nvSpPr>
        <p:spPr/>
        <p:txBody>
          <a:bodyPr/>
          <a:lstStyle/>
          <a:p>
            <a:r>
              <a:rPr lang="en-US" smtClean="0"/>
              <a:t>Aldo Zenoni, ESS Lund, February 10th, 2016</a:t>
            </a:r>
            <a:endParaRPr lang="it-IT"/>
          </a:p>
        </p:txBody>
      </p:sp>
      <p:sp>
        <p:nvSpPr>
          <p:cNvPr id="17" name="CasellaDiTesto 16"/>
          <p:cNvSpPr txBox="1"/>
          <p:nvPr/>
        </p:nvSpPr>
        <p:spPr>
          <a:xfrm>
            <a:off x="6300192" y="1412776"/>
            <a:ext cx="2660857" cy="369332"/>
          </a:xfrm>
          <a:prstGeom prst="rect">
            <a:avLst/>
          </a:prstGeom>
          <a:solidFill>
            <a:schemeClr val="bg1"/>
          </a:solidFill>
          <a:ln>
            <a:solidFill>
              <a:schemeClr val="tx1"/>
            </a:solidFill>
          </a:ln>
        </p:spPr>
        <p:txBody>
          <a:bodyPr wrap="none" rtlCol="0">
            <a:spAutoFit/>
          </a:bodyPr>
          <a:lstStyle/>
          <a:p>
            <a:r>
              <a:rPr lang="it-IT" dirty="0" smtClean="0">
                <a:solidFill>
                  <a:srgbClr val="C00000"/>
                </a:solidFill>
              </a:rPr>
              <a:t>Target &amp; </a:t>
            </a:r>
            <a:r>
              <a:rPr lang="it-IT" dirty="0" err="1" smtClean="0">
                <a:solidFill>
                  <a:srgbClr val="C00000"/>
                </a:solidFill>
              </a:rPr>
              <a:t>Ion</a:t>
            </a:r>
            <a:r>
              <a:rPr lang="it-IT" dirty="0" smtClean="0">
                <a:solidFill>
                  <a:srgbClr val="C00000"/>
                </a:solidFill>
              </a:rPr>
              <a:t> Source TIS (2)</a:t>
            </a:r>
            <a:endParaRPr lang="it-IT" dirty="0">
              <a:solidFill>
                <a:srgbClr val="C00000"/>
              </a:solidFill>
            </a:endParaRPr>
          </a:p>
        </p:txBody>
      </p:sp>
      <p:cxnSp>
        <p:nvCxnSpPr>
          <p:cNvPr id="21" name="Connettore 2 20"/>
          <p:cNvCxnSpPr>
            <a:stCxn id="17" idx="2"/>
          </p:cNvCxnSpPr>
          <p:nvPr/>
        </p:nvCxnSpPr>
        <p:spPr>
          <a:xfrm flipH="1">
            <a:off x="6372202" y="1782108"/>
            <a:ext cx="1258419" cy="107082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4" name="CasellaDiTesto 23"/>
          <p:cNvSpPr txBox="1"/>
          <p:nvPr/>
        </p:nvSpPr>
        <p:spPr>
          <a:xfrm>
            <a:off x="7812360" y="2060848"/>
            <a:ext cx="1092928" cy="338554"/>
          </a:xfrm>
          <a:prstGeom prst="rect">
            <a:avLst/>
          </a:prstGeom>
          <a:solidFill>
            <a:schemeClr val="bg1"/>
          </a:solidFill>
          <a:ln>
            <a:solidFill>
              <a:schemeClr val="tx1"/>
            </a:solidFill>
          </a:ln>
        </p:spPr>
        <p:txBody>
          <a:bodyPr wrap="none" rtlCol="0">
            <a:spAutoFit/>
          </a:bodyPr>
          <a:lstStyle/>
          <a:p>
            <a:pPr algn="ctr"/>
            <a:r>
              <a:rPr lang="en-US" sz="1600" smtClean="0">
                <a:solidFill>
                  <a:srgbClr val="0070C0"/>
                </a:solidFill>
              </a:rPr>
              <a:t>TIS storage</a:t>
            </a:r>
            <a:endParaRPr lang="en-US" sz="1600">
              <a:solidFill>
                <a:srgbClr val="0070C0"/>
              </a:solidFill>
            </a:endParaRPr>
          </a:p>
        </p:txBody>
      </p:sp>
      <p:cxnSp>
        <p:nvCxnSpPr>
          <p:cNvPr id="28" name="Connettore 2 27"/>
          <p:cNvCxnSpPr>
            <a:stCxn id="24" idx="2"/>
          </p:cNvCxnSpPr>
          <p:nvPr/>
        </p:nvCxnSpPr>
        <p:spPr>
          <a:xfrm flipH="1">
            <a:off x="7884368" y="2399402"/>
            <a:ext cx="474456" cy="66955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en-US" smtClean="0"/>
              <a:t>Aldo Zenoni, ESS Lund, February 10th, 2016</a:t>
            </a:r>
            <a:endParaRPr lang="it-IT"/>
          </a:p>
        </p:txBody>
      </p:sp>
      <p:sp>
        <p:nvSpPr>
          <p:cNvPr id="3" name="Segnaposto numero diapositiva 2"/>
          <p:cNvSpPr>
            <a:spLocks noGrp="1"/>
          </p:cNvSpPr>
          <p:nvPr>
            <p:ph type="sldNum" sz="quarter" idx="12"/>
          </p:nvPr>
        </p:nvSpPr>
        <p:spPr/>
        <p:txBody>
          <a:bodyPr/>
          <a:lstStyle/>
          <a:p>
            <a:fld id="{3C7A372C-CFDE-4616-A2F3-96F303C2222E}" type="slidenum">
              <a:rPr lang="it-IT" smtClean="0"/>
              <a:pPr/>
              <a:t>32</a:t>
            </a:fld>
            <a:endParaRPr lang="it-IT"/>
          </a:p>
        </p:txBody>
      </p:sp>
      <p:pic>
        <p:nvPicPr>
          <p:cNvPr id="4" name="Immagine 3"/>
          <p:cNvPicPr>
            <a:picLocks noChangeAspect="1"/>
          </p:cNvPicPr>
          <p:nvPr/>
        </p:nvPicPr>
        <p:blipFill>
          <a:blip r:embed="rId2" cstate="print"/>
          <a:stretch>
            <a:fillRect/>
          </a:stretch>
        </p:blipFill>
        <p:spPr>
          <a:xfrm>
            <a:off x="460375" y="908720"/>
            <a:ext cx="8216081" cy="5223192"/>
          </a:xfrm>
          <a:prstGeom prst="rect">
            <a:avLst/>
          </a:prstGeom>
        </p:spPr>
      </p:pic>
      <p:sp>
        <p:nvSpPr>
          <p:cNvPr id="5" name="Text Box 13"/>
          <p:cNvSpPr txBox="1">
            <a:spLocks noChangeArrowheads="1"/>
          </p:cNvSpPr>
          <p:nvPr/>
        </p:nvSpPr>
        <p:spPr bwMode="auto">
          <a:xfrm>
            <a:off x="2123728" y="97468"/>
            <a:ext cx="4752528" cy="52322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spcBef>
                <a:spcPct val="50000"/>
              </a:spcBef>
            </a:pPr>
            <a:r>
              <a:rPr kumimoji="1" lang="en-US" sz="2800" dirty="0" smtClean="0">
                <a:solidFill>
                  <a:schemeClr val="accent1"/>
                </a:solidFill>
              </a:rPr>
              <a:t>The RIB production complex</a:t>
            </a:r>
            <a:endParaRPr kumimoji="1" lang="en-US" sz="2800" dirty="0">
              <a:solidFill>
                <a:schemeClr val="accent1"/>
              </a:solidFill>
            </a:endParaRPr>
          </a:p>
        </p:txBody>
      </p:sp>
      <p:sp>
        <p:nvSpPr>
          <p:cNvPr id="6" name="AutoShape 2" descr="imap://andrighe@imap.lnl.infn.it:143/fetch%3EUID%3E/INBOX%3E35961?part=1.2&amp;type=image/bmp&amp;filename=layout_bunker_upgrade_1-6-12.bm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 name="Text Box 14"/>
          <p:cNvSpPr txBox="1">
            <a:spLocks noChangeArrowheads="1"/>
          </p:cNvSpPr>
          <p:nvPr/>
        </p:nvSpPr>
        <p:spPr bwMode="auto">
          <a:xfrm>
            <a:off x="2180033" y="3544598"/>
            <a:ext cx="2175943" cy="360040"/>
          </a:xfrm>
          <a:prstGeom prst="rect">
            <a:avLst/>
          </a:prstGeom>
          <a:solidFill>
            <a:schemeClr val="bg1">
              <a:alpha val="47000"/>
            </a:schemeClr>
          </a:solidFill>
          <a:ln w="9525">
            <a:noFill/>
            <a:miter lim="800000"/>
            <a:headEnd/>
            <a:tailEnd/>
          </a:ln>
          <a:effectLst/>
          <a:extLst/>
        </p:spPr>
        <p:txBody>
          <a:bodyPr/>
          <a:lstStyle/>
          <a:p>
            <a:pPr algn="ctr">
              <a:spcBef>
                <a:spcPct val="50000"/>
              </a:spcBef>
            </a:pPr>
            <a:r>
              <a:rPr lang="en-US" sz="1600" dirty="0" smtClean="0">
                <a:solidFill>
                  <a:srgbClr val="C00000"/>
                </a:solidFill>
                <a:latin typeface="Arial" pitchFamily="34" charset="0"/>
                <a:cs typeface="Arial" pitchFamily="34" charset="0"/>
              </a:rPr>
              <a:t>Front End &amp; LEBT</a:t>
            </a:r>
            <a:endParaRPr lang="en-US" sz="1600" dirty="0">
              <a:solidFill>
                <a:srgbClr val="C00000"/>
              </a:solidFill>
              <a:latin typeface="Arial" pitchFamily="34" charset="0"/>
              <a:cs typeface="Arial" pitchFamily="34" charset="0"/>
            </a:endParaRPr>
          </a:p>
          <a:p>
            <a:pPr algn="ctr">
              <a:spcBef>
                <a:spcPct val="50000"/>
              </a:spcBef>
            </a:pPr>
            <a:endParaRPr lang="en-US" b="1" dirty="0">
              <a:solidFill>
                <a:srgbClr val="C00000"/>
              </a:solidFill>
            </a:endParaRPr>
          </a:p>
        </p:txBody>
      </p:sp>
      <p:sp>
        <p:nvSpPr>
          <p:cNvPr id="8" name="Text Box 14"/>
          <p:cNvSpPr txBox="1">
            <a:spLocks noChangeArrowheads="1"/>
          </p:cNvSpPr>
          <p:nvPr/>
        </p:nvSpPr>
        <p:spPr bwMode="auto">
          <a:xfrm>
            <a:off x="484067" y="4776557"/>
            <a:ext cx="1908212" cy="412998"/>
          </a:xfrm>
          <a:prstGeom prst="rect">
            <a:avLst/>
          </a:prstGeom>
          <a:solidFill>
            <a:schemeClr val="bg1">
              <a:alpha val="52000"/>
            </a:schemeClr>
          </a:solidFill>
          <a:ln w="9525">
            <a:noFill/>
            <a:miter lim="800000"/>
            <a:headEnd/>
            <a:tailEnd/>
          </a:ln>
          <a:effectLst/>
          <a:extLst/>
        </p:spPr>
        <p:txBody>
          <a:bodyPr/>
          <a:lstStyle/>
          <a:p>
            <a:pPr algn="ctr">
              <a:spcBef>
                <a:spcPct val="50000"/>
              </a:spcBef>
            </a:pPr>
            <a:r>
              <a:rPr lang="en-US" sz="1600" dirty="0" smtClean="0">
                <a:solidFill>
                  <a:srgbClr val="C00000"/>
                </a:solidFill>
                <a:latin typeface="Arial" pitchFamily="34" charset="0"/>
                <a:cs typeface="Arial" pitchFamily="34" charset="0"/>
              </a:rPr>
              <a:t>Horizontal device</a:t>
            </a:r>
            <a:endParaRPr lang="en-US" sz="1600" dirty="0">
              <a:solidFill>
                <a:srgbClr val="C00000"/>
              </a:solidFill>
              <a:latin typeface="Arial" pitchFamily="34" charset="0"/>
              <a:cs typeface="Arial" pitchFamily="34" charset="0"/>
            </a:endParaRPr>
          </a:p>
          <a:p>
            <a:pPr algn="ctr">
              <a:spcBef>
                <a:spcPct val="50000"/>
              </a:spcBef>
            </a:pPr>
            <a:endParaRPr lang="en-US" b="1" dirty="0">
              <a:solidFill>
                <a:srgbClr val="C00000"/>
              </a:solidFill>
            </a:endParaRPr>
          </a:p>
        </p:txBody>
      </p:sp>
      <p:cxnSp>
        <p:nvCxnSpPr>
          <p:cNvPr id="9" name="Connettore 2 8"/>
          <p:cNvCxnSpPr/>
          <p:nvPr/>
        </p:nvCxnSpPr>
        <p:spPr>
          <a:xfrm>
            <a:off x="2252512" y="4357926"/>
            <a:ext cx="591296" cy="62513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ttore 2 9"/>
          <p:cNvCxnSpPr/>
          <p:nvPr/>
        </p:nvCxnSpPr>
        <p:spPr>
          <a:xfrm>
            <a:off x="4211960" y="3068960"/>
            <a:ext cx="1581571" cy="62206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ttore 2 10"/>
          <p:cNvCxnSpPr/>
          <p:nvPr/>
        </p:nvCxnSpPr>
        <p:spPr>
          <a:xfrm flipH="1" flipV="1">
            <a:off x="5793531" y="5340775"/>
            <a:ext cx="762543" cy="502496"/>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2" name="Text Box 14"/>
          <p:cNvSpPr txBox="1">
            <a:spLocks noChangeArrowheads="1"/>
          </p:cNvSpPr>
          <p:nvPr/>
        </p:nvSpPr>
        <p:spPr bwMode="auto">
          <a:xfrm>
            <a:off x="2168241" y="922060"/>
            <a:ext cx="2256803" cy="359802"/>
          </a:xfrm>
          <a:prstGeom prst="rect">
            <a:avLst/>
          </a:prstGeom>
          <a:solidFill>
            <a:schemeClr val="bg1">
              <a:alpha val="48000"/>
            </a:schemeClr>
          </a:solidFill>
          <a:ln w="9525">
            <a:noFill/>
            <a:miter lim="800000"/>
            <a:headEnd/>
            <a:tailEnd/>
          </a:ln>
          <a:effectLst/>
          <a:extLst/>
        </p:spPr>
        <p:txBody>
          <a:bodyPr/>
          <a:lstStyle/>
          <a:p>
            <a:pPr algn="ctr">
              <a:spcBef>
                <a:spcPct val="50000"/>
              </a:spcBef>
            </a:pPr>
            <a:r>
              <a:rPr lang="en-US" sz="1600" dirty="0" smtClean="0">
                <a:solidFill>
                  <a:srgbClr val="C00000"/>
                </a:solidFill>
                <a:latin typeface="Arial" pitchFamily="34" charset="0"/>
                <a:cs typeface="Arial" pitchFamily="34" charset="0"/>
              </a:rPr>
              <a:t>Target chamber unit</a:t>
            </a:r>
            <a:endParaRPr lang="en-US" sz="1600" dirty="0">
              <a:solidFill>
                <a:srgbClr val="C00000"/>
              </a:solidFill>
              <a:latin typeface="Arial" pitchFamily="34" charset="0"/>
              <a:cs typeface="Arial" pitchFamily="34" charset="0"/>
            </a:endParaRPr>
          </a:p>
          <a:p>
            <a:pPr algn="ctr">
              <a:spcBef>
                <a:spcPct val="50000"/>
              </a:spcBef>
            </a:pPr>
            <a:endParaRPr lang="en-US" b="1" dirty="0">
              <a:solidFill>
                <a:srgbClr val="C00000"/>
              </a:solidFill>
            </a:endParaRPr>
          </a:p>
        </p:txBody>
      </p:sp>
      <p:sp>
        <p:nvSpPr>
          <p:cNvPr id="13" name="Text Box 14"/>
          <p:cNvSpPr txBox="1">
            <a:spLocks noChangeArrowheads="1"/>
          </p:cNvSpPr>
          <p:nvPr/>
        </p:nvSpPr>
        <p:spPr bwMode="auto">
          <a:xfrm>
            <a:off x="6213473" y="5718076"/>
            <a:ext cx="2376264" cy="360040"/>
          </a:xfrm>
          <a:prstGeom prst="rect">
            <a:avLst/>
          </a:prstGeom>
          <a:solidFill>
            <a:schemeClr val="bg1">
              <a:alpha val="51000"/>
            </a:schemeClr>
          </a:solidFill>
          <a:ln w="9525">
            <a:noFill/>
            <a:miter lim="800000"/>
            <a:headEnd/>
            <a:tailEnd/>
          </a:ln>
          <a:effectLst/>
          <a:extLst/>
        </p:spPr>
        <p:txBody>
          <a:bodyPr/>
          <a:lstStyle/>
          <a:p>
            <a:pPr algn="ctr">
              <a:spcBef>
                <a:spcPct val="50000"/>
              </a:spcBef>
            </a:pPr>
            <a:r>
              <a:rPr lang="en-US" sz="1600" dirty="0" smtClean="0">
                <a:solidFill>
                  <a:srgbClr val="C00000"/>
                </a:solidFill>
                <a:latin typeface="Arial" pitchFamily="34" charset="0"/>
                <a:cs typeface="Arial" pitchFamily="34" charset="0"/>
              </a:rPr>
              <a:t>Chamber Storage</a:t>
            </a:r>
            <a:endParaRPr lang="en-US" sz="1600" dirty="0">
              <a:solidFill>
                <a:srgbClr val="C00000"/>
              </a:solidFill>
              <a:latin typeface="Arial" pitchFamily="34" charset="0"/>
              <a:cs typeface="Arial" pitchFamily="34" charset="0"/>
            </a:endParaRPr>
          </a:p>
          <a:p>
            <a:pPr algn="ctr">
              <a:spcBef>
                <a:spcPct val="50000"/>
              </a:spcBef>
            </a:pPr>
            <a:endParaRPr lang="en-US" b="1" dirty="0">
              <a:solidFill>
                <a:srgbClr val="C00000"/>
              </a:solidFill>
            </a:endParaRPr>
          </a:p>
        </p:txBody>
      </p:sp>
      <p:sp>
        <p:nvSpPr>
          <p:cNvPr id="14" name="Text Box 14"/>
          <p:cNvSpPr txBox="1">
            <a:spLocks noChangeArrowheads="1"/>
          </p:cNvSpPr>
          <p:nvPr/>
        </p:nvSpPr>
        <p:spPr bwMode="auto">
          <a:xfrm>
            <a:off x="6650963" y="1053043"/>
            <a:ext cx="1908212" cy="412998"/>
          </a:xfrm>
          <a:prstGeom prst="rect">
            <a:avLst/>
          </a:prstGeom>
          <a:solidFill>
            <a:schemeClr val="bg1">
              <a:alpha val="52000"/>
            </a:schemeClr>
          </a:solidFill>
          <a:ln w="9525">
            <a:noFill/>
            <a:miter lim="800000"/>
            <a:headEnd/>
            <a:tailEnd/>
          </a:ln>
          <a:effectLst/>
          <a:extLst/>
        </p:spPr>
        <p:txBody>
          <a:bodyPr/>
          <a:lstStyle/>
          <a:p>
            <a:pPr algn="ctr">
              <a:spcBef>
                <a:spcPct val="50000"/>
              </a:spcBef>
            </a:pPr>
            <a:r>
              <a:rPr lang="en-US" sz="1600" dirty="0" smtClean="0">
                <a:solidFill>
                  <a:srgbClr val="C00000"/>
                </a:solidFill>
                <a:latin typeface="Arial" pitchFamily="34" charset="0"/>
                <a:cs typeface="Arial" pitchFamily="34" charset="0"/>
              </a:rPr>
              <a:t>Vertical device</a:t>
            </a:r>
            <a:endParaRPr lang="en-US" sz="1600" dirty="0">
              <a:solidFill>
                <a:srgbClr val="C00000"/>
              </a:solidFill>
              <a:latin typeface="Arial" pitchFamily="34" charset="0"/>
              <a:cs typeface="Arial" pitchFamily="34" charset="0"/>
            </a:endParaRPr>
          </a:p>
          <a:p>
            <a:pPr algn="ctr">
              <a:spcBef>
                <a:spcPct val="50000"/>
              </a:spcBef>
            </a:pPr>
            <a:endParaRPr lang="en-US" b="1" dirty="0">
              <a:solidFill>
                <a:srgbClr val="C00000"/>
              </a:solidFill>
            </a:endParaRPr>
          </a:p>
        </p:txBody>
      </p:sp>
      <p:cxnSp>
        <p:nvCxnSpPr>
          <p:cNvPr id="15" name="Connettore 2 14"/>
          <p:cNvCxnSpPr/>
          <p:nvPr/>
        </p:nvCxnSpPr>
        <p:spPr>
          <a:xfrm flipH="1">
            <a:off x="6720587" y="1557958"/>
            <a:ext cx="1145797" cy="50289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a:off x="2392279" y="1772816"/>
            <a:ext cx="3782523" cy="18824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17" name="Immagine 16"/>
          <p:cNvPicPr>
            <a:picLocks noChangeAspect="1"/>
          </p:cNvPicPr>
          <p:nvPr/>
        </p:nvPicPr>
        <p:blipFill>
          <a:blip r:embed="rId3" cstate="print"/>
          <a:stretch>
            <a:fillRect/>
          </a:stretch>
        </p:blipFill>
        <p:spPr>
          <a:xfrm>
            <a:off x="489361" y="2337788"/>
            <a:ext cx="3577515" cy="1178625"/>
          </a:xfrm>
          <a:prstGeom prst="rect">
            <a:avLst/>
          </a:prstGeom>
        </p:spPr>
      </p:pic>
      <p:pic>
        <p:nvPicPr>
          <p:cNvPr id="18" name="Immagine 1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84067" y="3533954"/>
            <a:ext cx="1656804" cy="1242603"/>
          </a:xfrm>
          <a:prstGeom prst="rect">
            <a:avLst/>
          </a:prstGeom>
          <a:ln>
            <a:solidFill>
              <a:schemeClr val="accent1"/>
            </a:solidFill>
          </a:ln>
        </p:spPr>
      </p:pic>
      <p:pic>
        <p:nvPicPr>
          <p:cNvPr id="19" name="Immagine 18"/>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74400" y="922060"/>
            <a:ext cx="1679816" cy="1402388"/>
          </a:xfrm>
          <a:prstGeom prst="rect">
            <a:avLst/>
          </a:prstGeom>
          <a:ln>
            <a:solidFill>
              <a:schemeClr val="accent1"/>
            </a:solidFill>
          </a:ln>
        </p:spPr>
      </p:pic>
      <p:pic>
        <p:nvPicPr>
          <p:cNvPr id="20" name="Picture 11" descr="logoinfn-piccolo"/>
          <p:cNvPicPr>
            <a:picLocks noChangeAspect="1" noChangeArrowheads="1"/>
          </p:cNvPicPr>
          <p:nvPr/>
        </p:nvPicPr>
        <p:blipFill>
          <a:blip r:embed="rId6" cstate="email">
            <a:extLst>
              <a:ext uri="{28A0092B-C50C-407E-A947-70E740481C1C}">
                <a14:useLocalDpi xmlns:a14="http://schemas.microsoft.com/office/drawing/2010/main" xmlns=""/>
              </a:ext>
            </a:extLst>
          </a:blip>
          <a:srcRect/>
          <a:stretch>
            <a:fillRect/>
          </a:stretch>
        </p:blipFill>
        <p:spPr bwMode="auto">
          <a:xfrm>
            <a:off x="80963" y="53975"/>
            <a:ext cx="657225" cy="609600"/>
          </a:xfrm>
          <a:prstGeom prst="rect">
            <a:avLst/>
          </a:prstGeom>
          <a:noFill/>
          <a:ln w="9525">
            <a:noFill/>
            <a:miter lim="800000"/>
            <a:headEnd/>
            <a:tailEnd/>
          </a:ln>
        </p:spPr>
      </p:pic>
      <p:pic>
        <p:nvPicPr>
          <p:cNvPr id="21" name="Picture 6" descr="logoSPES2008_medium"/>
          <p:cNvPicPr>
            <a:picLocks noChangeAspect="1" noChangeArrowheads="1"/>
          </p:cNvPicPr>
          <p:nvPr/>
        </p:nvPicPr>
        <p:blipFill>
          <a:blip r:embed="rId7" cstate="email">
            <a:clrChange>
              <a:clrFrom>
                <a:srgbClr val="FEFEFE"/>
              </a:clrFrom>
              <a:clrTo>
                <a:srgbClr val="FEFEFE">
                  <a:alpha val="0"/>
                </a:srgbClr>
              </a:clrTo>
            </a:clrChange>
            <a:extLst>
              <a:ext uri="{28A0092B-C50C-407E-A947-70E740481C1C}">
                <a14:useLocalDpi xmlns:a14="http://schemas.microsoft.com/office/drawing/2010/main" xmlns=""/>
              </a:ext>
            </a:extLst>
          </a:blip>
          <a:srcRect/>
          <a:stretch>
            <a:fillRect/>
          </a:stretch>
        </p:blipFill>
        <p:spPr bwMode="auto">
          <a:xfrm>
            <a:off x="7200900" y="57150"/>
            <a:ext cx="1890713" cy="6032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p:cNvPicPr>
            <a:picLocks noChangeAspect="1" noChangeArrowheads="1"/>
          </p:cNvPicPr>
          <p:nvPr/>
        </p:nvPicPr>
        <p:blipFill>
          <a:blip r:embed="rId2" cstate="print"/>
          <a:srcRect/>
          <a:stretch>
            <a:fillRect/>
          </a:stretch>
        </p:blipFill>
        <p:spPr bwMode="auto">
          <a:xfrm>
            <a:off x="130369" y="3748096"/>
            <a:ext cx="4369624" cy="2705240"/>
          </a:xfrm>
          <a:prstGeom prst="rect">
            <a:avLst/>
          </a:prstGeom>
          <a:noFill/>
          <a:ln w="9525">
            <a:noFill/>
            <a:miter lim="800000"/>
            <a:headEnd/>
            <a:tailEnd/>
          </a:ln>
          <a:effectLst/>
        </p:spPr>
      </p:pic>
      <p:pic>
        <p:nvPicPr>
          <p:cNvPr id="51203" name="Picture 3"/>
          <p:cNvPicPr>
            <a:picLocks noChangeAspect="1" noChangeArrowheads="1"/>
          </p:cNvPicPr>
          <p:nvPr/>
        </p:nvPicPr>
        <p:blipFill>
          <a:blip r:embed="rId3" cstate="print"/>
          <a:srcRect/>
          <a:stretch>
            <a:fillRect/>
          </a:stretch>
        </p:blipFill>
        <p:spPr bwMode="auto">
          <a:xfrm>
            <a:off x="4589416" y="1008024"/>
            <a:ext cx="4440968" cy="2689253"/>
          </a:xfrm>
          <a:prstGeom prst="rect">
            <a:avLst/>
          </a:prstGeom>
          <a:noFill/>
          <a:ln w="9525">
            <a:noFill/>
            <a:miter lim="800000"/>
            <a:headEnd/>
            <a:tailEnd/>
          </a:ln>
          <a:effectLst/>
        </p:spPr>
      </p:pic>
      <p:pic>
        <p:nvPicPr>
          <p:cNvPr id="51202" name="Picture 2"/>
          <p:cNvPicPr>
            <a:picLocks noChangeAspect="1" noChangeArrowheads="1"/>
          </p:cNvPicPr>
          <p:nvPr/>
        </p:nvPicPr>
        <p:blipFill>
          <a:blip r:embed="rId4" cstate="print"/>
          <a:srcRect/>
          <a:stretch>
            <a:fillRect/>
          </a:stretch>
        </p:blipFill>
        <p:spPr bwMode="auto">
          <a:xfrm>
            <a:off x="97624" y="980728"/>
            <a:ext cx="4334175" cy="2624584"/>
          </a:xfrm>
          <a:prstGeom prst="rect">
            <a:avLst/>
          </a:prstGeom>
          <a:noFill/>
          <a:ln w="9525">
            <a:noFill/>
            <a:miter lim="800000"/>
            <a:headEnd/>
            <a:tailEnd/>
          </a:ln>
          <a:effectLst/>
        </p:spPr>
      </p:pic>
      <p:sp>
        <p:nvSpPr>
          <p:cNvPr id="2" name="Segnaposto piè di pagina 1"/>
          <p:cNvSpPr>
            <a:spLocks noGrp="1"/>
          </p:cNvSpPr>
          <p:nvPr>
            <p:ph type="ftr" sz="quarter" idx="11"/>
          </p:nvPr>
        </p:nvSpPr>
        <p:spPr/>
        <p:txBody>
          <a:bodyPr/>
          <a:lstStyle/>
          <a:p>
            <a:r>
              <a:rPr lang="en-US" smtClean="0"/>
              <a:t>Aldo Zenoni, RDS_SPES Project, Padova, 2016-07-26</a:t>
            </a:r>
            <a:endParaRPr lang="it-IT"/>
          </a:p>
        </p:txBody>
      </p:sp>
      <p:sp>
        <p:nvSpPr>
          <p:cNvPr id="3" name="Segnaposto numero diapositiva 2"/>
          <p:cNvSpPr>
            <a:spLocks noGrp="1"/>
          </p:cNvSpPr>
          <p:nvPr>
            <p:ph type="sldNum" sz="quarter" idx="12"/>
          </p:nvPr>
        </p:nvSpPr>
        <p:spPr/>
        <p:txBody>
          <a:bodyPr/>
          <a:lstStyle/>
          <a:p>
            <a:fld id="{3C7A372C-CFDE-4616-A2F3-96F303C2222E}" type="slidenum">
              <a:rPr lang="it-IT" smtClean="0"/>
              <a:pPr/>
              <a:t>33</a:t>
            </a:fld>
            <a:endParaRPr lang="it-IT" dirty="0"/>
          </a:p>
        </p:txBody>
      </p:sp>
      <p:pic>
        <p:nvPicPr>
          <p:cNvPr id="4" name="Picture 11" descr="logoinfn-piccolo"/>
          <p:cNvPicPr>
            <a:picLocks noChangeAspect="1" noChangeArrowheads="1"/>
          </p:cNvPicPr>
          <p:nvPr/>
        </p:nvPicPr>
        <p:blipFill>
          <a:blip r:embed="rId5" cstate="email">
            <a:extLst>
              <a:ext uri="{28A0092B-C50C-407E-A947-70E740481C1C}">
                <a14:useLocalDpi xmlns="" xmlns:a14="http://schemas.microsoft.com/office/drawing/2010/main"/>
              </a:ext>
            </a:extLst>
          </a:blip>
          <a:srcRect/>
          <a:stretch>
            <a:fillRect/>
          </a:stretch>
        </p:blipFill>
        <p:spPr bwMode="auto">
          <a:xfrm>
            <a:off x="80963" y="53975"/>
            <a:ext cx="657225" cy="609600"/>
          </a:xfrm>
          <a:prstGeom prst="rect">
            <a:avLst/>
          </a:prstGeom>
          <a:noFill/>
          <a:ln w="9525">
            <a:noFill/>
            <a:miter lim="800000"/>
            <a:headEnd/>
            <a:tailEnd/>
          </a:ln>
        </p:spPr>
      </p:pic>
      <p:pic>
        <p:nvPicPr>
          <p:cNvPr id="5" name="Picture 6" descr="logoSPES2008_medium"/>
          <p:cNvPicPr>
            <a:picLocks noChangeAspect="1" noChangeArrowheads="1"/>
          </p:cNvPicPr>
          <p:nvPr/>
        </p:nvPicPr>
        <p:blipFill>
          <a:blip r:embed="rId6" cstate="email">
            <a:clrChange>
              <a:clrFrom>
                <a:srgbClr val="FEFEFE"/>
              </a:clrFrom>
              <a:clrTo>
                <a:srgbClr val="FEFEFE">
                  <a:alpha val="0"/>
                </a:srgbClr>
              </a:clrTo>
            </a:clrChange>
            <a:extLst>
              <a:ext uri="{28A0092B-C50C-407E-A947-70E740481C1C}">
                <a14:useLocalDpi xmlns="" xmlns:a14="http://schemas.microsoft.com/office/drawing/2010/main"/>
              </a:ext>
            </a:extLst>
          </a:blip>
          <a:srcRect/>
          <a:stretch>
            <a:fillRect/>
          </a:stretch>
        </p:blipFill>
        <p:spPr bwMode="auto">
          <a:xfrm>
            <a:off x="7200900" y="57150"/>
            <a:ext cx="1890713" cy="603250"/>
          </a:xfrm>
          <a:prstGeom prst="rect">
            <a:avLst/>
          </a:prstGeom>
          <a:noFill/>
          <a:ln w="9525">
            <a:noFill/>
            <a:miter lim="800000"/>
            <a:headEnd/>
            <a:tailEnd/>
          </a:ln>
        </p:spPr>
      </p:pic>
      <p:sp>
        <p:nvSpPr>
          <p:cNvPr id="6" name="CasellaDiTesto 5"/>
          <p:cNvSpPr txBox="1"/>
          <p:nvPr/>
        </p:nvSpPr>
        <p:spPr>
          <a:xfrm>
            <a:off x="1115616" y="58926"/>
            <a:ext cx="5900888" cy="83099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400" dirty="0" smtClean="0">
                <a:solidFill>
                  <a:srgbClr val="0070C0"/>
                </a:solidFill>
              </a:rPr>
              <a:t>Comparison of physical quantities</a:t>
            </a:r>
          </a:p>
          <a:p>
            <a:pPr algn="ctr"/>
            <a:r>
              <a:rPr lang="en-US" sz="2400" dirty="0" smtClean="0">
                <a:solidFill>
                  <a:srgbClr val="0070C0"/>
                </a:solidFill>
              </a:rPr>
              <a:t>Density </a:t>
            </a:r>
            <a:r>
              <a:rPr lang="en-US" sz="2400" dirty="0" err="1" smtClean="0">
                <a:solidFill>
                  <a:srgbClr val="0070C0"/>
                </a:solidFill>
              </a:rPr>
              <a:t>vs</a:t>
            </a:r>
            <a:r>
              <a:rPr lang="en-US" sz="2400" dirty="0" smtClean="0">
                <a:solidFill>
                  <a:srgbClr val="0070C0"/>
                </a:solidFill>
              </a:rPr>
              <a:t> Dose, Time in SPES</a:t>
            </a:r>
            <a:endParaRPr lang="en-US" sz="2400" dirty="0">
              <a:solidFill>
                <a:srgbClr val="0070C0"/>
              </a:solidFill>
            </a:endParaRPr>
          </a:p>
        </p:txBody>
      </p:sp>
      <p:graphicFrame>
        <p:nvGraphicFramePr>
          <p:cNvPr id="14" name="Tabella 13"/>
          <p:cNvGraphicFramePr>
            <a:graphicFrameLocks noGrp="1"/>
          </p:cNvGraphicFramePr>
          <p:nvPr/>
        </p:nvGraphicFramePr>
        <p:xfrm>
          <a:off x="3707903" y="3267824"/>
          <a:ext cx="1440161" cy="914400"/>
        </p:xfrm>
        <a:graphic>
          <a:graphicData uri="http://schemas.openxmlformats.org/drawingml/2006/table">
            <a:tbl>
              <a:tblPr firstRow="1" bandRow="1">
                <a:tableStyleId>{5940675A-B579-460E-94D1-54222C63F5DA}</a:tableStyleId>
              </a:tblPr>
              <a:tblGrid>
                <a:gridCol w="623333"/>
                <a:gridCol w="816828"/>
              </a:tblGrid>
              <a:tr h="144016">
                <a:tc>
                  <a:txBody>
                    <a:bodyPr/>
                    <a:lstStyle/>
                    <a:p>
                      <a:r>
                        <a:rPr lang="en-US" sz="900" dirty="0" smtClean="0">
                          <a:solidFill>
                            <a:srgbClr val="0070C0"/>
                          </a:solidFill>
                        </a:rPr>
                        <a:t>VITON</a:t>
                      </a:r>
                      <a:endParaRPr lang="en-US" sz="900" b="0" dirty="0">
                        <a:solidFill>
                          <a:srgbClr val="0070C0"/>
                        </a:solidFill>
                      </a:endParaRPr>
                    </a:p>
                  </a:txBody>
                  <a:tcPr>
                    <a:solidFill>
                      <a:schemeClr val="bg1"/>
                    </a:solidFill>
                  </a:tcPr>
                </a:tc>
                <a:tc>
                  <a:txBody>
                    <a:bodyPr/>
                    <a:lstStyle/>
                    <a:p>
                      <a:r>
                        <a:rPr lang="en-US" sz="900" dirty="0" smtClean="0">
                          <a:solidFill>
                            <a:srgbClr val="C00000"/>
                          </a:solidFill>
                        </a:rPr>
                        <a:t>1.87 </a:t>
                      </a:r>
                      <a:r>
                        <a:rPr lang="en-US" sz="900" dirty="0" smtClean="0">
                          <a:solidFill>
                            <a:srgbClr val="0070C0"/>
                          </a:solidFill>
                        </a:rPr>
                        <a:t>g/cm</a:t>
                      </a:r>
                      <a:r>
                        <a:rPr lang="en-US" sz="900" baseline="30000" dirty="0" smtClean="0">
                          <a:solidFill>
                            <a:srgbClr val="0070C0"/>
                          </a:solidFill>
                        </a:rPr>
                        <a:t>3</a:t>
                      </a:r>
                      <a:endParaRPr lang="en-US" sz="900" b="0" dirty="0">
                        <a:solidFill>
                          <a:srgbClr val="0070C0"/>
                        </a:solidFill>
                      </a:endParaRPr>
                    </a:p>
                  </a:txBody>
                  <a:tcPr>
                    <a:solidFill>
                      <a:schemeClr val="bg1"/>
                    </a:solidFill>
                  </a:tcPr>
                </a:tc>
              </a:tr>
              <a:tr h="144016">
                <a:tc>
                  <a:txBody>
                    <a:bodyPr/>
                    <a:lstStyle/>
                    <a:p>
                      <a:r>
                        <a:rPr lang="en-US" sz="900" dirty="0" smtClean="0">
                          <a:solidFill>
                            <a:srgbClr val="0070C0"/>
                          </a:solidFill>
                        </a:rPr>
                        <a:t>EPDM</a:t>
                      </a:r>
                      <a:r>
                        <a:rPr lang="en-US" sz="900" baseline="0" dirty="0" smtClean="0">
                          <a:solidFill>
                            <a:srgbClr val="0070C0"/>
                          </a:solidFill>
                        </a:rPr>
                        <a:t> 1</a:t>
                      </a:r>
                      <a:endParaRPr lang="en-US" sz="900" dirty="0">
                        <a:solidFill>
                          <a:srgbClr val="0070C0"/>
                        </a:solidFill>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solidFill>
                            <a:srgbClr val="C00000"/>
                          </a:solidFill>
                        </a:rPr>
                        <a:t>1,21 </a:t>
                      </a:r>
                      <a:r>
                        <a:rPr lang="en-US" sz="900" dirty="0" smtClean="0">
                          <a:solidFill>
                            <a:srgbClr val="0070C0"/>
                          </a:solidFill>
                        </a:rPr>
                        <a:t>g/cm</a:t>
                      </a:r>
                      <a:r>
                        <a:rPr lang="en-US" sz="900" baseline="30000" dirty="0" smtClean="0">
                          <a:solidFill>
                            <a:srgbClr val="0070C0"/>
                          </a:solidFill>
                        </a:rPr>
                        <a:t>3</a:t>
                      </a:r>
                      <a:endParaRPr lang="en-US" sz="900" b="0" dirty="0" smtClean="0">
                        <a:solidFill>
                          <a:srgbClr val="0070C0"/>
                        </a:solidFill>
                      </a:endParaRPr>
                    </a:p>
                  </a:txBody>
                  <a:tcPr>
                    <a:solidFill>
                      <a:schemeClr val="bg1"/>
                    </a:solidFill>
                  </a:tcPr>
                </a:tc>
              </a:tr>
              <a:tr h="144016">
                <a:tc>
                  <a:txBody>
                    <a:bodyPr/>
                    <a:lstStyle/>
                    <a:p>
                      <a:r>
                        <a:rPr lang="en-US" sz="900" dirty="0" smtClean="0">
                          <a:solidFill>
                            <a:srgbClr val="0070C0"/>
                          </a:solidFill>
                        </a:rPr>
                        <a:t>EPDM</a:t>
                      </a:r>
                      <a:r>
                        <a:rPr lang="en-US" sz="900" baseline="0" dirty="0" smtClean="0">
                          <a:solidFill>
                            <a:srgbClr val="0070C0"/>
                          </a:solidFill>
                        </a:rPr>
                        <a:t> 2</a:t>
                      </a:r>
                      <a:endParaRPr lang="en-US" sz="900" dirty="0">
                        <a:solidFill>
                          <a:srgbClr val="0070C0"/>
                        </a:solidFill>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solidFill>
                            <a:srgbClr val="C00000"/>
                          </a:solidFill>
                        </a:rPr>
                        <a:t>1,16</a:t>
                      </a:r>
                      <a:r>
                        <a:rPr lang="en-US" sz="900" baseline="0" dirty="0" smtClean="0">
                          <a:solidFill>
                            <a:srgbClr val="C00000"/>
                          </a:solidFill>
                        </a:rPr>
                        <a:t> </a:t>
                      </a:r>
                      <a:r>
                        <a:rPr lang="en-US" sz="900" dirty="0" smtClean="0">
                          <a:solidFill>
                            <a:srgbClr val="0070C0"/>
                          </a:solidFill>
                        </a:rPr>
                        <a:t>g/cm</a:t>
                      </a:r>
                      <a:r>
                        <a:rPr lang="en-US" sz="900" baseline="30000" dirty="0" smtClean="0">
                          <a:solidFill>
                            <a:srgbClr val="0070C0"/>
                          </a:solidFill>
                        </a:rPr>
                        <a:t>3</a:t>
                      </a:r>
                      <a:endParaRPr lang="en-US" sz="900" b="0" dirty="0" smtClean="0">
                        <a:solidFill>
                          <a:srgbClr val="0070C0"/>
                        </a:solidFill>
                      </a:endParaRPr>
                    </a:p>
                  </a:txBody>
                  <a:tcPr>
                    <a:solidFill>
                      <a:schemeClr val="bg1"/>
                    </a:solidFill>
                  </a:tcPr>
                </a:tc>
              </a:tr>
              <a:tr h="144016">
                <a:tc>
                  <a:txBody>
                    <a:bodyPr/>
                    <a:lstStyle/>
                    <a:p>
                      <a:r>
                        <a:rPr lang="en-US" sz="900" dirty="0" smtClean="0">
                          <a:solidFill>
                            <a:srgbClr val="0070C0"/>
                          </a:solidFill>
                        </a:rPr>
                        <a:t>EPDM 3</a:t>
                      </a:r>
                      <a:endParaRPr lang="en-US" sz="900" dirty="0">
                        <a:solidFill>
                          <a:srgbClr val="0070C0"/>
                        </a:solidFill>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solidFill>
                            <a:srgbClr val="C00000"/>
                          </a:solidFill>
                        </a:rPr>
                        <a:t>1,16</a:t>
                      </a:r>
                      <a:r>
                        <a:rPr lang="en-US" sz="900" dirty="0" smtClean="0">
                          <a:solidFill>
                            <a:srgbClr val="0070C0"/>
                          </a:solidFill>
                        </a:rPr>
                        <a:t> g/cm</a:t>
                      </a:r>
                      <a:r>
                        <a:rPr lang="en-US" sz="900" baseline="30000" dirty="0" smtClean="0">
                          <a:solidFill>
                            <a:srgbClr val="0070C0"/>
                          </a:solidFill>
                        </a:rPr>
                        <a:t>3</a:t>
                      </a:r>
                      <a:endParaRPr lang="en-US" sz="900" b="0" dirty="0" smtClean="0">
                        <a:solidFill>
                          <a:srgbClr val="0070C0"/>
                        </a:solidFill>
                      </a:endParaRPr>
                    </a:p>
                  </a:txBody>
                  <a:tcPr>
                    <a:solidFill>
                      <a:schemeClr val="bg1"/>
                    </a:solidFill>
                  </a:tcPr>
                </a:tc>
              </a:tr>
            </a:tbl>
          </a:graphicData>
        </a:graphic>
      </p:graphicFrame>
      <p:sp>
        <p:nvSpPr>
          <p:cNvPr id="12" name="CasellaDiTesto 11"/>
          <p:cNvSpPr txBox="1"/>
          <p:nvPr/>
        </p:nvSpPr>
        <p:spPr>
          <a:xfrm>
            <a:off x="4788024" y="4474760"/>
            <a:ext cx="4248472" cy="1154162"/>
          </a:xfrm>
          <a:prstGeom prst="rect">
            <a:avLst/>
          </a:prstGeom>
          <a:noFill/>
        </p:spPr>
        <p:txBody>
          <a:bodyPr wrap="square" rtlCol="0">
            <a:spAutoFit/>
          </a:bodyPr>
          <a:lstStyle/>
          <a:p>
            <a:pPr marL="177800" indent="-177800">
              <a:spcBef>
                <a:spcPts val="200"/>
              </a:spcBef>
              <a:buFont typeface="Arial" pitchFamily="34" charset="0"/>
              <a:buChar char="•"/>
            </a:pPr>
            <a:r>
              <a:rPr lang="en-US" sz="1600" dirty="0" smtClean="0">
                <a:solidFill>
                  <a:srgbClr val="0070C0"/>
                </a:solidFill>
              </a:rPr>
              <a:t>VITON: Density </a:t>
            </a:r>
            <a:r>
              <a:rPr lang="en-US" sz="1600" dirty="0" smtClean="0">
                <a:solidFill>
                  <a:srgbClr val="C00000"/>
                </a:solidFill>
              </a:rPr>
              <a:t>increases</a:t>
            </a:r>
            <a:r>
              <a:rPr lang="en-US" sz="1600" dirty="0" smtClean="0">
                <a:solidFill>
                  <a:srgbClr val="0070C0"/>
                </a:solidFill>
              </a:rPr>
              <a:t> rapidly: </a:t>
            </a:r>
            <a:r>
              <a:rPr lang="en-US" sz="1600" dirty="0" smtClean="0">
                <a:solidFill>
                  <a:srgbClr val="C00000"/>
                </a:solidFill>
              </a:rPr>
              <a:t>cross linking</a:t>
            </a:r>
          </a:p>
          <a:p>
            <a:pPr marL="177800" indent="-177800">
              <a:spcBef>
                <a:spcPts val="200"/>
              </a:spcBef>
              <a:buFont typeface="Arial" pitchFamily="34" charset="0"/>
              <a:buChar char="•"/>
            </a:pPr>
            <a:r>
              <a:rPr lang="en-US" sz="1600" dirty="0" smtClean="0">
                <a:solidFill>
                  <a:srgbClr val="0070C0"/>
                </a:solidFill>
              </a:rPr>
              <a:t>EPDM: Density increases </a:t>
            </a:r>
            <a:r>
              <a:rPr lang="en-US" sz="1600" dirty="0" smtClean="0">
                <a:solidFill>
                  <a:srgbClr val="C00000"/>
                </a:solidFill>
              </a:rPr>
              <a:t>slowly</a:t>
            </a:r>
            <a:r>
              <a:rPr lang="en-US" sz="1600" dirty="0" smtClean="0">
                <a:solidFill>
                  <a:srgbClr val="0070C0"/>
                </a:solidFill>
              </a:rPr>
              <a:t> with dose</a:t>
            </a:r>
          </a:p>
          <a:p>
            <a:pPr marL="177800" indent="-177800">
              <a:spcBef>
                <a:spcPts val="200"/>
              </a:spcBef>
              <a:buFont typeface="Arial" pitchFamily="34" charset="0"/>
              <a:buChar char="•"/>
            </a:pPr>
            <a:r>
              <a:rPr lang="en-US" sz="1600" dirty="0" smtClean="0">
                <a:solidFill>
                  <a:srgbClr val="0070C0"/>
                </a:solidFill>
              </a:rPr>
              <a:t>EPDM 1: nearly </a:t>
            </a:r>
            <a:r>
              <a:rPr lang="en-US" sz="1600" dirty="0" smtClean="0">
                <a:solidFill>
                  <a:srgbClr val="C00000"/>
                </a:solidFill>
              </a:rPr>
              <a:t>constant</a:t>
            </a:r>
            <a:r>
              <a:rPr lang="en-US" sz="1600" dirty="0" smtClean="0">
                <a:solidFill>
                  <a:srgbClr val="0070C0"/>
                </a:solidFill>
              </a:rPr>
              <a:t>, lower cross linking</a:t>
            </a:r>
          </a:p>
          <a:p>
            <a:pPr marL="177800" indent="-177800">
              <a:spcBef>
                <a:spcPts val="200"/>
              </a:spcBef>
              <a:buFont typeface="Arial" pitchFamily="34" charset="0"/>
              <a:buChar char="•"/>
            </a:pPr>
            <a:r>
              <a:rPr lang="en-US" sz="1600" dirty="0" smtClean="0">
                <a:solidFill>
                  <a:srgbClr val="0070C0"/>
                </a:solidFill>
              </a:rPr>
              <a:t>EPDM 3: increases almost linearly</a:t>
            </a: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en-US" smtClean="0"/>
              <a:t>Aldo Zenoni, RDS_SPES Project, Padova, 2016-07-26</a:t>
            </a:r>
            <a:endParaRPr lang="it-IT"/>
          </a:p>
        </p:txBody>
      </p:sp>
      <p:sp>
        <p:nvSpPr>
          <p:cNvPr id="3" name="Segnaposto numero diapositiva 2"/>
          <p:cNvSpPr>
            <a:spLocks noGrp="1"/>
          </p:cNvSpPr>
          <p:nvPr>
            <p:ph type="sldNum" sz="quarter" idx="12"/>
          </p:nvPr>
        </p:nvSpPr>
        <p:spPr/>
        <p:txBody>
          <a:bodyPr/>
          <a:lstStyle/>
          <a:p>
            <a:fld id="{3C7A372C-CFDE-4616-A2F3-96F303C2222E}" type="slidenum">
              <a:rPr lang="it-IT" smtClean="0"/>
              <a:pPr/>
              <a:t>34</a:t>
            </a:fld>
            <a:endParaRPr lang="it-IT"/>
          </a:p>
        </p:txBody>
      </p:sp>
      <p:pic>
        <p:nvPicPr>
          <p:cNvPr id="4" name="Immagine 3" descr="Viton 5 Pascal DSC-page-001.jpg"/>
          <p:cNvPicPr>
            <a:picLocks noChangeAspect="1"/>
          </p:cNvPicPr>
          <p:nvPr/>
        </p:nvPicPr>
        <p:blipFill>
          <a:blip r:embed="rId2" cstate="print"/>
          <a:stretch>
            <a:fillRect/>
          </a:stretch>
        </p:blipFill>
        <p:spPr>
          <a:xfrm>
            <a:off x="179512" y="908721"/>
            <a:ext cx="6989012" cy="5400600"/>
          </a:xfrm>
          <a:prstGeom prst="rect">
            <a:avLst/>
          </a:prstGeom>
        </p:spPr>
      </p:pic>
      <p:pic>
        <p:nvPicPr>
          <p:cNvPr id="5" name="Picture 11" descr="logoinfn-piccolo"/>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80963" y="53975"/>
            <a:ext cx="657225" cy="609600"/>
          </a:xfrm>
          <a:prstGeom prst="rect">
            <a:avLst/>
          </a:prstGeom>
          <a:noFill/>
          <a:ln w="9525">
            <a:noFill/>
            <a:miter lim="800000"/>
            <a:headEnd/>
            <a:tailEnd/>
          </a:ln>
        </p:spPr>
      </p:pic>
      <p:pic>
        <p:nvPicPr>
          <p:cNvPr id="6" name="Picture 6" descr="logoSPES2008_medium"/>
          <p:cNvPicPr>
            <a:picLocks noChangeAspect="1" noChangeArrowheads="1"/>
          </p:cNvPicPr>
          <p:nvPr/>
        </p:nvPicPr>
        <p:blipFill>
          <a:blip r:embed="rId4" cstate="email">
            <a:clrChange>
              <a:clrFrom>
                <a:srgbClr val="FEFEFE"/>
              </a:clrFrom>
              <a:clrTo>
                <a:srgbClr val="FEFEFE">
                  <a:alpha val="0"/>
                </a:srgbClr>
              </a:clrTo>
            </a:clrChange>
            <a:extLst>
              <a:ext uri="{28A0092B-C50C-407E-A947-70E740481C1C}">
                <a14:useLocalDpi xmlns="" xmlns:a14="http://schemas.microsoft.com/office/drawing/2010/main"/>
              </a:ext>
            </a:extLst>
          </a:blip>
          <a:srcRect/>
          <a:stretch>
            <a:fillRect/>
          </a:stretch>
        </p:blipFill>
        <p:spPr bwMode="auto">
          <a:xfrm>
            <a:off x="7200900" y="57150"/>
            <a:ext cx="1890713" cy="603250"/>
          </a:xfrm>
          <a:prstGeom prst="rect">
            <a:avLst/>
          </a:prstGeom>
          <a:noFill/>
          <a:ln w="9525">
            <a:noFill/>
            <a:miter lim="800000"/>
            <a:headEnd/>
            <a:tailEnd/>
          </a:ln>
        </p:spPr>
      </p:pic>
      <p:sp>
        <p:nvSpPr>
          <p:cNvPr id="7" name="CasellaDiTesto 6"/>
          <p:cNvSpPr txBox="1"/>
          <p:nvPr/>
        </p:nvSpPr>
        <p:spPr>
          <a:xfrm>
            <a:off x="1115616" y="14797"/>
            <a:ext cx="5904656" cy="83099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400" dirty="0" smtClean="0">
                <a:solidFill>
                  <a:srgbClr val="0070C0"/>
                </a:solidFill>
              </a:rPr>
              <a:t>Physical tests on VITON: Differential Scanning </a:t>
            </a:r>
            <a:r>
              <a:rPr lang="en-US" sz="2400" dirty="0" err="1" smtClean="0">
                <a:solidFill>
                  <a:srgbClr val="0070C0"/>
                </a:solidFill>
              </a:rPr>
              <a:t>Calorimetry</a:t>
            </a:r>
            <a:r>
              <a:rPr lang="en-US" sz="2400" dirty="0" smtClean="0">
                <a:solidFill>
                  <a:srgbClr val="0070C0"/>
                </a:solidFill>
              </a:rPr>
              <a:t> (DSC), Density, Swelling</a:t>
            </a:r>
            <a:endParaRPr lang="en-US" sz="2400" dirty="0">
              <a:solidFill>
                <a:srgbClr val="0070C0"/>
              </a:solidFill>
            </a:endParaRPr>
          </a:p>
        </p:txBody>
      </p:sp>
      <p:sp>
        <p:nvSpPr>
          <p:cNvPr id="8" name="CasellaDiTesto 7"/>
          <p:cNvSpPr txBox="1"/>
          <p:nvPr/>
        </p:nvSpPr>
        <p:spPr>
          <a:xfrm>
            <a:off x="3544607" y="4293096"/>
            <a:ext cx="1243417" cy="307777"/>
          </a:xfrm>
          <a:prstGeom prst="rect">
            <a:avLst/>
          </a:prstGeom>
          <a:noFill/>
        </p:spPr>
        <p:txBody>
          <a:bodyPr wrap="none" rtlCol="0">
            <a:spAutoFit/>
          </a:bodyPr>
          <a:lstStyle/>
          <a:p>
            <a:r>
              <a:rPr lang="en-US" sz="1400" dirty="0" smtClean="0">
                <a:solidFill>
                  <a:srgbClr val="C00000"/>
                </a:solidFill>
              </a:rPr>
              <a:t>Non irradiated</a:t>
            </a:r>
            <a:endParaRPr lang="en-US" sz="1400" dirty="0">
              <a:solidFill>
                <a:srgbClr val="C00000"/>
              </a:solidFill>
            </a:endParaRPr>
          </a:p>
        </p:txBody>
      </p:sp>
      <p:sp>
        <p:nvSpPr>
          <p:cNvPr id="9" name="CasellaDiTesto 8"/>
          <p:cNvSpPr txBox="1"/>
          <p:nvPr/>
        </p:nvSpPr>
        <p:spPr>
          <a:xfrm>
            <a:off x="3923928" y="3573016"/>
            <a:ext cx="890565" cy="307777"/>
          </a:xfrm>
          <a:prstGeom prst="rect">
            <a:avLst/>
          </a:prstGeom>
          <a:noFill/>
        </p:spPr>
        <p:txBody>
          <a:bodyPr wrap="none" rtlCol="0">
            <a:spAutoFit/>
          </a:bodyPr>
          <a:lstStyle/>
          <a:p>
            <a:r>
              <a:rPr lang="en-US" sz="1400" dirty="0" smtClean="0">
                <a:solidFill>
                  <a:srgbClr val="C00000"/>
                </a:solidFill>
              </a:rPr>
              <a:t>0.17 </a:t>
            </a:r>
            <a:r>
              <a:rPr lang="en-US" sz="1400" dirty="0" err="1" smtClean="0">
                <a:solidFill>
                  <a:srgbClr val="C00000"/>
                </a:solidFill>
              </a:rPr>
              <a:t>MGy</a:t>
            </a:r>
            <a:endParaRPr lang="en-US" sz="1400" dirty="0">
              <a:solidFill>
                <a:srgbClr val="C00000"/>
              </a:solidFill>
            </a:endParaRPr>
          </a:p>
        </p:txBody>
      </p:sp>
      <p:sp>
        <p:nvSpPr>
          <p:cNvPr id="10" name="CasellaDiTesto 9"/>
          <p:cNvSpPr txBox="1"/>
          <p:nvPr/>
        </p:nvSpPr>
        <p:spPr>
          <a:xfrm>
            <a:off x="4283968" y="2835520"/>
            <a:ext cx="890565" cy="307777"/>
          </a:xfrm>
          <a:prstGeom prst="rect">
            <a:avLst/>
          </a:prstGeom>
          <a:noFill/>
        </p:spPr>
        <p:txBody>
          <a:bodyPr wrap="none" rtlCol="0">
            <a:spAutoFit/>
          </a:bodyPr>
          <a:lstStyle/>
          <a:p>
            <a:r>
              <a:rPr lang="en-US" sz="1400" dirty="0" smtClean="0">
                <a:solidFill>
                  <a:srgbClr val="C00000"/>
                </a:solidFill>
              </a:rPr>
              <a:t>0.34 </a:t>
            </a:r>
            <a:r>
              <a:rPr lang="en-US" sz="1400" dirty="0" err="1" smtClean="0">
                <a:solidFill>
                  <a:srgbClr val="C00000"/>
                </a:solidFill>
              </a:rPr>
              <a:t>MGy</a:t>
            </a:r>
            <a:endParaRPr lang="en-US" sz="1400" dirty="0">
              <a:solidFill>
                <a:srgbClr val="C00000"/>
              </a:solidFill>
            </a:endParaRPr>
          </a:p>
        </p:txBody>
      </p:sp>
      <p:sp>
        <p:nvSpPr>
          <p:cNvPr id="11" name="CasellaDiTesto 10"/>
          <p:cNvSpPr txBox="1"/>
          <p:nvPr/>
        </p:nvSpPr>
        <p:spPr>
          <a:xfrm>
            <a:off x="5076056" y="2420888"/>
            <a:ext cx="890565" cy="307777"/>
          </a:xfrm>
          <a:prstGeom prst="rect">
            <a:avLst/>
          </a:prstGeom>
          <a:noFill/>
        </p:spPr>
        <p:txBody>
          <a:bodyPr wrap="none" rtlCol="0">
            <a:spAutoFit/>
          </a:bodyPr>
          <a:lstStyle/>
          <a:p>
            <a:r>
              <a:rPr lang="en-US" sz="1400" dirty="0" smtClean="0">
                <a:solidFill>
                  <a:srgbClr val="C00000"/>
                </a:solidFill>
              </a:rPr>
              <a:t>0.67 </a:t>
            </a:r>
            <a:r>
              <a:rPr lang="en-US" sz="1400" dirty="0" err="1" smtClean="0">
                <a:solidFill>
                  <a:srgbClr val="C00000"/>
                </a:solidFill>
              </a:rPr>
              <a:t>MGy</a:t>
            </a:r>
            <a:endParaRPr lang="en-US" sz="1400" dirty="0">
              <a:solidFill>
                <a:srgbClr val="C00000"/>
              </a:solidFill>
            </a:endParaRPr>
          </a:p>
        </p:txBody>
      </p:sp>
      <p:sp>
        <p:nvSpPr>
          <p:cNvPr id="12" name="CasellaDiTesto 11"/>
          <p:cNvSpPr txBox="1"/>
          <p:nvPr/>
        </p:nvSpPr>
        <p:spPr>
          <a:xfrm>
            <a:off x="5628592" y="1813760"/>
            <a:ext cx="890565" cy="307777"/>
          </a:xfrm>
          <a:prstGeom prst="rect">
            <a:avLst/>
          </a:prstGeom>
          <a:noFill/>
        </p:spPr>
        <p:txBody>
          <a:bodyPr wrap="none" rtlCol="0">
            <a:spAutoFit/>
          </a:bodyPr>
          <a:lstStyle/>
          <a:p>
            <a:r>
              <a:rPr lang="en-US" sz="1400" dirty="0" smtClean="0">
                <a:solidFill>
                  <a:srgbClr val="C00000"/>
                </a:solidFill>
              </a:rPr>
              <a:t>1.01 </a:t>
            </a:r>
            <a:r>
              <a:rPr lang="en-US" sz="1400" dirty="0" err="1" smtClean="0">
                <a:solidFill>
                  <a:srgbClr val="C00000"/>
                </a:solidFill>
              </a:rPr>
              <a:t>MGy</a:t>
            </a:r>
            <a:endParaRPr lang="en-US" sz="1400" dirty="0">
              <a:solidFill>
                <a:srgbClr val="C00000"/>
              </a:solidFill>
            </a:endParaRPr>
          </a:p>
        </p:txBody>
      </p:sp>
      <p:sp>
        <p:nvSpPr>
          <p:cNvPr id="13" name="CasellaDiTesto 12"/>
          <p:cNvSpPr txBox="1"/>
          <p:nvPr/>
        </p:nvSpPr>
        <p:spPr>
          <a:xfrm>
            <a:off x="1115616" y="5373216"/>
            <a:ext cx="2743123" cy="338554"/>
          </a:xfrm>
          <a:prstGeom prst="rect">
            <a:avLst/>
          </a:prstGeom>
          <a:noFill/>
        </p:spPr>
        <p:txBody>
          <a:bodyPr wrap="none" rtlCol="0">
            <a:spAutoFit/>
          </a:bodyPr>
          <a:lstStyle/>
          <a:p>
            <a:r>
              <a:rPr lang="en-US" sz="1600" dirty="0" err="1" smtClean="0">
                <a:solidFill>
                  <a:srgbClr val="C00000"/>
                </a:solidFill>
              </a:rPr>
              <a:t>T</a:t>
            </a:r>
            <a:r>
              <a:rPr lang="en-US" sz="1600" baseline="-25000" dirty="0" err="1" smtClean="0">
                <a:solidFill>
                  <a:srgbClr val="C00000"/>
                </a:solidFill>
              </a:rPr>
              <a:t>g</a:t>
            </a:r>
            <a:r>
              <a:rPr lang="en-US" sz="1600" dirty="0" smtClean="0">
                <a:solidFill>
                  <a:srgbClr val="C00000"/>
                </a:solidFill>
              </a:rPr>
              <a:t> glass transition Temperature</a:t>
            </a:r>
            <a:endParaRPr lang="en-US" sz="1600" dirty="0">
              <a:solidFill>
                <a:srgbClr val="C00000"/>
              </a:solidFill>
            </a:endParaRPr>
          </a:p>
        </p:txBody>
      </p:sp>
      <p:cxnSp>
        <p:nvCxnSpPr>
          <p:cNvPr id="15" name="Connettore 2 14"/>
          <p:cNvCxnSpPr/>
          <p:nvPr/>
        </p:nvCxnSpPr>
        <p:spPr>
          <a:xfrm flipV="1">
            <a:off x="1619672" y="5013176"/>
            <a:ext cx="648072" cy="36004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ttore 2 16"/>
          <p:cNvCxnSpPr/>
          <p:nvPr/>
        </p:nvCxnSpPr>
        <p:spPr>
          <a:xfrm flipV="1">
            <a:off x="1619672" y="3573016"/>
            <a:ext cx="864096" cy="18002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ttore 2 18"/>
          <p:cNvCxnSpPr/>
          <p:nvPr/>
        </p:nvCxnSpPr>
        <p:spPr>
          <a:xfrm flipV="1">
            <a:off x="1619672" y="2492896"/>
            <a:ext cx="1080120" cy="288032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1" name="CasellaDiTesto 20"/>
          <p:cNvSpPr txBox="1"/>
          <p:nvPr/>
        </p:nvSpPr>
        <p:spPr>
          <a:xfrm>
            <a:off x="395536" y="1196752"/>
            <a:ext cx="4562980" cy="338554"/>
          </a:xfrm>
          <a:prstGeom prst="rect">
            <a:avLst/>
          </a:prstGeom>
          <a:noFill/>
        </p:spPr>
        <p:txBody>
          <a:bodyPr wrap="none" rtlCol="0">
            <a:spAutoFit/>
          </a:bodyPr>
          <a:lstStyle/>
          <a:p>
            <a:r>
              <a:rPr lang="en-US" sz="1600" dirty="0" smtClean="0">
                <a:solidFill>
                  <a:srgbClr val="C00000"/>
                </a:solidFill>
              </a:rPr>
              <a:t>The material evolves towards more glassy conditions</a:t>
            </a:r>
            <a:endParaRPr lang="en-US" sz="1600" dirty="0">
              <a:solidFill>
                <a:srgbClr val="C00000"/>
              </a:solidFill>
            </a:endParaRPr>
          </a:p>
        </p:txBody>
      </p:sp>
      <p:graphicFrame>
        <p:nvGraphicFramePr>
          <p:cNvPr id="25" name="Tabella 24"/>
          <p:cNvGraphicFramePr>
            <a:graphicFrameLocks noGrp="1"/>
          </p:cNvGraphicFramePr>
          <p:nvPr/>
        </p:nvGraphicFramePr>
        <p:xfrm>
          <a:off x="7047568" y="3489568"/>
          <a:ext cx="2016224" cy="731520"/>
        </p:xfrm>
        <a:graphic>
          <a:graphicData uri="http://schemas.openxmlformats.org/drawingml/2006/table">
            <a:tbl>
              <a:tblPr firstRow="1" bandRow="1">
                <a:tableStyleId>{8A107856-5554-42FB-B03E-39F5DBC370BA}</a:tableStyleId>
              </a:tblPr>
              <a:tblGrid>
                <a:gridCol w="1152128"/>
                <a:gridCol w="864096"/>
              </a:tblGrid>
              <a:tr h="324036">
                <a:tc>
                  <a:txBody>
                    <a:bodyPr/>
                    <a:lstStyle/>
                    <a:p>
                      <a:r>
                        <a:rPr lang="it-IT" b="0" noProof="0" dirty="0" smtClean="0">
                          <a:solidFill>
                            <a:srgbClr val="0070C0"/>
                          </a:solidFill>
                        </a:rPr>
                        <a:t>0.0 </a:t>
                      </a:r>
                      <a:r>
                        <a:rPr lang="it-IT" b="0" noProof="0" dirty="0" err="1" smtClean="0">
                          <a:solidFill>
                            <a:srgbClr val="0070C0"/>
                          </a:solidFill>
                        </a:rPr>
                        <a:t>MGy</a:t>
                      </a:r>
                      <a:endParaRPr lang="it-IT" b="0" noProof="0" dirty="0">
                        <a:solidFill>
                          <a:srgbClr val="0070C0"/>
                        </a:solidFill>
                      </a:endParaRPr>
                    </a:p>
                  </a:txBody>
                  <a:tcPr/>
                </a:tc>
                <a:tc>
                  <a:txBody>
                    <a:bodyPr/>
                    <a:lstStyle/>
                    <a:p>
                      <a:r>
                        <a:rPr lang="it-IT" b="0" noProof="0" dirty="0" smtClean="0">
                          <a:solidFill>
                            <a:srgbClr val="C00000"/>
                          </a:solidFill>
                        </a:rPr>
                        <a:t>35%</a:t>
                      </a:r>
                      <a:endParaRPr lang="it-IT" b="0" noProof="0" dirty="0">
                        <a:solidFill>
                          <a:srgbClr val="C00000"/>
                        </a:solidFill>
                      </a:endParaRPr>
                    </a:p>
                  </a:txBody>
                  <a:tcPr/>
                </a:tc>
              </a:tr>
              <a:tr h="324036">
                <a:tc>
                  <a:txBody>
                    <a:bodyPr/>
                    <a:lstStyle/>
                    <a:p>
                      <a:r>
                        <a:rPr lang="it-IT" b="0" noProof="0" dirty="0" smtClean="0">
                          <a:solidFill>
                            <a:srgbClr val="C00000"/>
                          </a:solidFill>
                        </a:rPr>
                        <a:t>1.0 </a:t>
                      </a:r>
                      <a:r>
                        <a:rPr lang="it-IT" b="0" noProof="0" dirty="0" err="1" smtClean="0">
                          <a:solidFill>
                            <a:srgbClr val="C00000"/>
                          </a:solidFill>
                        </a:rPr>
                        <a:t>MGy</a:t>
                      </a:r>
                      <a:endParaRPr lang="it-IT" b="0" noProof="0" dirty="0">
                        <a:solidFill>
                          <a:srgbClr val="C00000"/>
                        </a:solidFill>
                      </a:endParaRPr>
                    </a:p>
                  </a:txBody>
                  <a:tcPr/>
                </a:tc>
                <a:tc>
                  <a:txBody>
                    <a:bodyPr/>
                    <a:lstStyle/>
                    <a:p>
                      <a:r>
                        <a:rPr lang="it-IT" noProof="0" dirty="0" smtClean="0">
                          <a:solidFill>
                            <a:srgbClr val="C00000"/>
                          </a:solidFill>
                        </a:rPr>
                        <a:t>3%</a:t>
                      </a:r>
                      <a:endParaRPr lang="it-IT" noProof="0" dirty="0">
                        <a:solidFill>
                          <a:srgbClr val="C00000"/>
                        </a:solidFill>
                      </a:endParaRPr>
                    </a:p>
                  </a:txBody>
                  <a:tcPr/>
                </a:tc>
              </a:tr>
            </a:tbl>
          </a:graphicData>
        </a:graphic>
      </p:graphicFrame>
      <p:sp>
        <p:nvSpPr>
          <p:cNvPr id="26" name="CasellaDiTesto 25"/>
          <p:cNvSpPr txBox="1"/>
          <p:nvPr/>
        </p:nvSpPr>
        <p:spPr>
          <a:xfrm>
            <a:off x="7020272" y="3073602"/>
            <a:ext cx="2107052" cy="400110"/>
          </a:xfrm>
          <a:prstGeom prst="rect">
            <a:avLst/>
          </a:prstGeom>
          <a:noFill/>
        </p:spPr>
        <p:txBody>
          <a:bodyPr wrap="none" rtlCol="0">
            <a:spAutoFit/>
          </a:bodyPr>
          <a:lstStyle/>
          <a:p>
            <a:r>
              <a:rPr lang="en-US" sz="2000" dirty="0" smtClean="0">
                <a:solidFill>
                  <a:srgbClr val="0070C0"/>
                </a:solidFill>
              </a:rPr>
              <a:t>Swelling in solvent</a:t>
            </a:r>
            <a:endParaRPr lang="en-US" sz="2000" dirty="0">
              <a:solidFill>
                <a:srgbClr val="0070C0"/>
              </a:solidFill>
            </a:endParaRPr>
          </a:p>
        </p:txBody>
      </p:sp>
      <p:sp>
        <p:nvSpPr>
          <p:cNvPr id="27" name="CasellaDiTesto 26"/>
          <p:cNvSpPr txBox="1"/>
          <p:nvPr/>
        </p:nvSpPr>
        <p:spPr>
          <a:xfrm>
            <a:off x="7236296" y="5271591"/>
            <a:ext cx="1485407" cy="400110"/>
          </a:xfrm>
          <a:prstGeom prst="rect">
            <a:avLst/>
          </a:prstGeom>
          <a:noFill/>
          <a:ln>
            <a:solidFill>
              <a:srgbClr val="0070C0"/>
            </a:solidFill>
          </a:ln>
        </p:spPr>
        <p:txBody>
          <a:bodyPr wrap="none" rtlCol="0">
            <a:spAutoFit/>
          </a:bodyPr>
          <a:lstStyle/>
          <a:p>
            <a:r>
              <a:rPr lang="en-US" sz="2000" dirty="0" smtClean="0">
                <a:solidFill>
                  <a:srgbClr val="C00000"/>
                </a:solidFill>
              </a:rPr>
              <a:t>Cross linking</a:t>
            </a:r>
            <a:endParaRPr lang="en-US" sz="2000" dirty="0">
              <a:solidFill>
                <a:srgbClr val="C00000"/>
              </a:solidFill>
            </a:endParaRPr>
          </a:p>
        </p:txBody>
      </p:sp>
      <p:cxnSp>
        <p:nvCxnSpPr>
          <p:cNvPr id="29" name="Connettore 2 28"/>
          <p:cNvCxnSpPr>
            <a:stCxn id="27" idx="0"/>
          </p:cNvCxnSpPr>
          <p:nvPr/>
        </p:nvCxnSpPr>
        <p:spPr>
          <a:xfrm flipH="1" flipV="1">
            <a:off x="7740355" y="4437113"/>
            <a:ext cx="238645" cy="83447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Connettore 2 30"/>
          <p:cNvCxnSpPr>
            <a:stCxn id="27" idx="0"/>
          </p:cNvCxnSpPr>
          <p:nvPr/>
        </p:nvCxnSpPr>
        <p:spPr>
          <a:xfrm flipH="1" flipV="1">
            <a:off x="6012165" y="4293097"/>
            <a:ext cx="1966835" cy="978494"/>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o 36"/>
          <p:cNvGrpSpPr/>
          <p:nvPr/>
        </p:nvGrpSpPr>
        <p:grpSpPr>
          <a:xfrm>
            <a:off x="4647776" y="664481"/>
            <a:ext cx="4373392" cy="3148908"/>
            <a:chOff x="4647776" y="664481"/>
            <a:chExt cx="4373392" cy="3148908"/>
          </a:xfrm>
        </p:grpSpPr>
        <p:pic>
          <p:nvPicPr>
            <p:cNvPr id="30" name="Immagine 29" descr="EPDM UTS 1st heating scan-page-001.jpg"/>
            <p:cNvPicPr>
              <a:picLocks noChangeAspect="1"/>
            </p:cNvPicPr>
            <p:nvPr/>
          </p:nvPicPr>
          <p:blipFill>
            <a:blip r:embed="rId2" cstate="print"/>
            <a:srcRect l="2505" t="12969" r="6084" b="1853"/>
            <a:stretch>
              <a:fillRect/>
            </a:stretch>
          </p:blipFill>
          <p:spPr>
            <a:xfrm>
              <a:off x="4647776" y="664481"/>
              <a:ext cx="4373392" cy="3148908"/>
            </a:xfrm>
            <a:prstGeom prst="rect">
              <a:avLst/>
            </a:prstGeom>
          </p:spPr>
        </p:pic>
        <p:sp>
          <p:nvSpPr>
            <p:cNvPr id="36" name="Rettangolo 35"/>
            <p:cNvSpPr/>
            <p:nvPr/>
          </p:nvSpPr>
          <p:spPr>
            <a:xfrm>
              <a:off x="8305783" y="2852936"/>
              <a:ext cx="144016"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egnaposto piè di pagina 1"/>
          <p:cNvSpPr>
            <a:spLocks noGrp="1"/>
          </p:cNvSpPr>
          <p:nvPr>
            <p:ph type="ftr" sz="quarter" idx="11"/>
          </p:nvPr>
        </p:nvSpPr>
        <p:spPr/>
        <p:txBody>
          <a:bodyPr/>
          <a:lstStyle/>
          <a:p>
            <a:r>
              <a:rPr lang="en-US" smtClean="0"/>
              <a:t>Aldo Zenoni, RDS_SPES Project, Padova, 2016-07-26</a:t>
            </a:r>
            <a:endParaRPr lang="it-IT"/>
          </a:p>
        </p:txBody>
      </p:sp>
      <p:sp>
        <p:nvSpPr>
          <p:cNvPr id="3" name="Segnaposto numero diapositiva 2"/>
          <p:cNvSpPr>
            <a:spLocks noGrp="1"/>
          </p:cNvSpPr>
          <p:nvPr>
            <p:ph type="sldNum" sz="quarter" idx="12"/>
          </p:nvPr>
        </p:nvSpPr>
        <p:spPr/>
        <p:txBody>
          <a:bodyPr/>
          <a:lstStyle/>
          <a:p>
            <a:fld id="{3C7A372C-CFDE-4616-A2F3-96F303C2222E}" type="slidenum">
              <a:rPr lang="it-IT" smtClean="0"/>
              <a:pPr/>
              <a:t>35</a:t>
            </a:fld>
            <a:endParaRPr lang="it-IT"/>
          </a:p>
        </p:txBody>
      </p:sp>
      <p:pic>
        <p:nvPicPr>
          <p:cNvPr id="4" name="Immagine 3" descr="Viton 5 Pascal DSC-page-001.jpg"/>
          <p:cNvPicPr>
            <a:picLocks noChangeAspect="1"/>
          </p:cNvPicPr>
          <p:nvPr/>
        </p:nvPicPr>
        <p:blipFill>
          <a:blip r:embed="rId3" cstate="print"/>
          <a:srcRect l="2505" t="13432" r="5011" b="1853"/>
          <a:stretch>
            <a:fillRect/>
          </a:stretch>
        </p:blipFill>
        <p:spPr>
          <a:xfrm>
            <a:off x="171976" y="689414"/>
            <a:ext cx="4365192" cy="3089746"/>
          </a:xfrm>
          <a:prstGeom prst="rect">
            <a:avLst/>
          </a:prstGeom>
        </p:spPr>
      </p:pic>
      <p:pic>
        <p:nvPicPr>
          <p:cNvPr id="5" name="Picture 11" descr="logoinfn-piccolo"/>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80963" y="53975"/>
            <a:ext cx="657225" cy="609600"/>
          </a:xfrm>
          <a:prstGeom prst="rect">
            <a:avLst/>
          </a:prstGeom>
          <a:noFill/>
          <a:ln w="9525">
            <a:noFill/>
            <a:miter lim="800000"/>
            <a:headEnd/>
            <a:tailEnd/>
          </a:ln>
        </p:spPr>
      </p:pic>
      <p:pic>
        <p:nvPicPr>
          <p:cNvPr id="6" name="Picture 6" descr="logoSPES2008_medium"/>
          <p:cNvPicPr>
            <a:picLocks noChangeAspect="1" noChangeArrowheads="1"/>
          </p:cNvPicPr>
          <p:nvPr/>
        </p:nvPicPr>
        <p:blipFill>
          <a:blip r:embed="rId5" cstate="email">
            <a:clrChange>
              <a:clrFrom>
                <a:srgbClr val="FEFEFE"/>
              </a:clrFrom>
              <a:clrTo>
                <a:srgbClr val="FEFEFE">
                  <a:alpha val="0"/>
                </a:srgbClr>
              </a:clrTo>
            </a:clrChange>
            <a:extLst>
              <a:ext uri="{28A0092B-C50C-407E-A947-70E740481C1C}">
                <a14:useLocalDpi xmlns="" xmlns:a14="http://schemas.microsoft.com/office/drawing/2010/main"/>
              </a:ext>
            </a:extLst>
          </a:blip>
          <a:srcRect/>
          <a:stretch>
            <a:fillRect/>
          </a:stretch>
        </p:blipFill>
        <p:spPr bwMode="auto">
          <a:xfrm>
            <a:off x="7200900" y="57150"/>
            <a:ext cx="1890713" cy="603250"/>
          </a:xfrm>
          <a:prstGeom prst="rect">
            <a:avLst/>
          </a:prstGeom>
          <a:noFill/>
          <a:ln w="9525">
            <a:noFill/>
            <a:miter lim="800000"/>
            <a:headEnd/>
            <a:tailEnd/>
          </a:ln>
        </p:spPr>
      </p:pic>
      <p:sp>
        <p:nvSpPr>
          <p:cNvPr id="7" name="CasellaDiTesto 6"/>
          <p:cNvSpPr txBox="1"/>
          <p:nvPr/>
        </p:nvSpPr>
        <p:spPr>
          <a:xfrm>
            <a:off x="1318249" y="56499"/>
            <a:ext cx="5904656" cy="4616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400" dirty="0" smtClean="0">
                <a:solidFill>
                  <a:srgbClr val="0070C0"/>
                </a:solidFill>
              </a:rPr>
              <a:t>Differential Scanning </a:t>
            </a:r>
            <a:r>
              <a:rPr lang="en-US" sz="2400" dirty="0" err="1" smtClean="0">
                <a:solidFill>
                  <a:srgbClr val="0070C0"/>
                </a:solidFill>
              </a:rPr>
              <a:t>Calorimetry</a:t>
            </a:r>
            <a:r>
              <a:rPr lang="en-US" sz="2400" dirty="0" smtClean="0">
                <a:solidFill>
                  <a:srgbClr val="0070C0"/>
                </a:solidFill>
              </a:rPr>
              <a:t> (DSC)</a:t>
            </a:r>
            <a:endParaRPr lang="en-US" sz="2400" dirty="0">
              <a:solidFill>
                <a:srgbClr val="0070C0"/>
              </a:solidFill>
            </a:endParaRPr>
          </a:p>
        </p:txBody>
      </p:sp>
      <p:sp>
        <p:nvSpPr>
          <p:cNvPr id="8" name="CasellaDiTesto 7"/>
          <p:cNvSpPr txBox="1"/>
          <p:nvPr/>
        </p:nvSpPr>
        <p:spPr>
          <a:xfrm>
            <a:off x="2204288" y="2745303"/>
            <a:ext cx="604653" cy="261610"/>
          </a:xfrm>
          <a:prstGeom prst="rect">
            <a:avLst/>
          </a:prstGeom>
          <a:noFill/>
        </p:spPr>
        <p:txBody>
          <a:bodyPr wrap="none" rtlCol="0">
            <a:spAutoFit/>
          </a:bodyPr>
          <a:lstStyle/>
          <a:p>
            <a:r>
              <a:rPr lang="en-US" sz="1100" dirty="0" smtClean="0">
                <a:solidFill>
                  <a:srgbClr val="C00000"/>
                </a:solidFill>
              </a:rPr>
              <a:t>non </a:t>
            </a:r>
            <a:r>
              <a:rPr lang="en-US" sz="1100" dirty="0" err="1" smtClean="0">
                <a:solidFill>
                  <a:srgbClr val="C00000"/>
                </a:solidFill>
              </a:rPr>
              <a:t>irr</a:t>
            </a:r>
            <a:r>
              <a:rPr lang="en-US" sz="1100" dirty="0" smtClean="0">
                <a:solidFill>
                  <a:srgbClr val="C00000"/>
                </a:solidFill>
              </a:rPr>
              <a:t>.</a:t>
            </a:r>
            <a:endParaRPr lang="en-US" sz="1100" dirty="0">
              <a:solidFill>
                <a:srgbClr val="C00000"/>
              </a:solidFill>
            </a:endParaRPr>
          </a:p>
        </p:txBody>
      </p:sp>
      <p:sp>
        <p:nvSpPr>
          <p:cNvPr id="9" name="CasellaDiTesto 8"/>
          <p:cNvSpPr txBox="1"/>
          <p:nvPr/>
        </p:nvSpPr>
        <p:spPr>
          <a:xfrm>
            <a:off x="3800952" y="2157364"/>
            <a:ext cx="495649" cy="276999"/>
          </a:xfrm>
          <a:prstGeom prst="rect">
            <a:avLst/>
          </a:prstGeom>
          <a:noFill/>
        </p:spPr>
        <p:txBody>
          <a:bodyPr wrap="none" rtlCol="0">
            <a:spAutoFit/>
          </a:bodyPr>
          <a:lstStyle/>
          <a:p>
            <a:r>
              <a:rPr lang="en-US" sz="1200" dirty="0" smtClean="0">
                <a:solidFill>
                  <a:srgbClr val="C00000"/>
                </a:solidFill>
              </a:rPr>
              <a:t>0,5 h</a:t>
            </a:r>
            <a:endParaRPr lang="en-US" sz="1200" dirty="0">
              <a:solidFill>
                <a:srgbClr val="C00000"/>
              </a:solidFill>
            </a:endParaRPr>
          </a:p>
        </p:txBody>
      </p:sp>
      <p:sp>
        <p:nvSpPr>
          <p:cNvPr id="23" name="CasellaDiTesto 22"/>
          <p:cNvSpPr txBox="1"/>
          <p:nvPr/>
        </p:nvSpPr>
        <p:spPr>
          <a:xfrm>
            <a:off x="3775351" y="1651792"/>
            <a:ext cx="470000" cy="261610"/>
          </a:xfrm>
          <a:prstGeom prst="rect">
            <a:avLst/>
          </a:prstGeom>
          <a:noFill/>
        </p:spPr>
        <p:txBody>
          <a:bodyPr wrap="none" rtlCol="0">
            <a:spAutoFit/>
          </a:bodyPr>
          <a:lstStyle/>
          <a:p>
            <a:r>
              <a:rPr lang="en-US" sz="1100" dirty="0" smtClean="0">
                <a:solidFill>
                  <a:srgbClr val="C00000"/>
                </a:solidFill>
              </a:rPr>
              <a:t>1,0 h</a:t>
            </a:r>
            <a:endParaRPr lang="en-US" sz="1100" dirty="0">
              <a:solidFill>
                <a:srgbClr val="C00000"/>
              </a:solidFill>
            </a:endParaRPr>
          </a:p>
        </p:txBody>
      </p:sp>
      <p:sp>
        <p:nvSpPr>
          <p:cNvPr id="24" name="CasellaDiTesto 23"/>
          <p:cNvSpPr txBox="1"/>
          <p:nvPr/>
        </p:nvSpPr>
        <p:spPr>
          <a:xfrm>
            <a:off x="3782034" y="1388268"/>
            <a:ext cx="470000" cy="261610"/>
          </a:xfrm>
          <a:prstGeom prst="rect">
            <a:avLst/>
          </a:prstGeom>
          <a:noFill/>
        </p:spPr>
        <p:txBody>
          <a:bodyPr wrap="none" rtlCol="0">
            <a:spAutoFit/>
          </a:bodyPr>
          <a:lstStyle/>
          <a:p>
            <a:r>
              <a:rPr lang="en-US" sz="1100" dirty="0" smtClean="0">
                <a:solidFill>
                  <a:srgbClr val="C00000"/>
                </a:solidFill>
              </a:rPr>
              <a:t>2,0 h</a:t>
            </a:r>
            <a:endParaRPr lang="en-US" sz="1100" dirty="0">
              <a:solidFill>
                <a:srgbClr val="C00000"/>
              </a:solidFill>
            </a:endParaRPr>
          </a:p>
        </p:txBody>
      </p:sp>
      <p:sp>
        <p:nvSpPr>
          <p:cNvPr id="28" name="CasellaDiTesto 27"/>
          <p:cNvSpPr txBox="1"/>
          <p:nvPr/>
        </p:nvSpPr>
        <p:spPr>
          <a:xfrm>
            <a:off x="3779912" y="992603"/>
            <a:ext cx="470000" cy="261610"/>
          </a:xfrm>
          <a:prstGeom prst="rect">
            <a:avLst/>
          </a:prstGeom>
          <a:noFill/>
        </p:spPr>
        <p:txBody>
          <a:bodyPr wrap="none" rtlCol="0">
            <a:spAutoFit/>
          </a:bodyPr>
          <a:lstStyle/>
          <a:p>
            <a:r>
              <a:rPr lang="en-US" sz="1100" dirty="0" smtClean="0">
                <a:solidFill>
                  <a:srgbClr val="C00000"/>
                </a:solidFill>
              </a:rPr>
              <a:t>3,0 h</a:t>
            </a:r>
            <a:endParaRPr lang="en-US" sz="1100" dirty="0">
              <a:solidFill>
                <a:srgbClr val="C00000"/>
              </a:solidFill>
            </a:endParaRPr>
          </a:p>
        </p:txBody>
      </p:sp>
      <p:sp>
        <p:nvSpPr>
          <p:cNvPr id="32" name="CasellaDiTesto 31"/>
          <p:cNvSpPr txBox="1"/>
          <p:nvPr/>
        </p:nvSpPr>
        <p:spPr>
          <a:xfrm>
            <a:off x="596704" y="836712"/>
            <a:ext cx="662361" cy="307777"/>
          </a:xfrm>
          <a:prstGeom prst="rect">
            <a:avLst/>
          </a:prstGeom>
          <a:solidFill>
            <a:schemeClr val="bg1"/>
          </a:solidFill>
        </p:spPr>
        <p:txBody>
          <a:bodyPr wrap="none" rtlCol="0">
            <a:spAutoFit/>
          </a:bodyPr>
          <a:lstStyle/>
          <a:p>
            <a:r>
              <a:rPr lang="en-US" sz="1400" dirty="0" smtClean="0">
                <a:solidFill>
                  <a:srgbClr val="0070C0"/>
                </a:solidFill>
              </a:rPr>
              <a:t>VITON</a:t>
            </a:r>
            <a:endParaRPr lang="en-US" sz="1400" dirty="0">
              <a:solidFill>
                <a:srgbClr val="0070C0"/>
              </a:solidFill>
            </a:endParaRPr>
          </a:p>
        </p:txBody>
      </p:sp>
      <p:sp>
        <p:nvSpPr>
          <p:cNvPr id="35" name="CasellaDiTesto 34"/>
          <p:cNvSpPr txBox="1"/>
          <p:nvPr/>
        </p:nvSpPr>
        <p:spPr>
          <a:xfrm>
            <a:off x="5074848" y="825336"/>
            <a:ext cx="731290" cy="307777"/>
          </a:xfrm>
          <a:prstGeom prst="rect">
            <a:avLst/>
          </a:prstGeom>
          <a:solidFill>
            <a:schemeClr val="bg1"/>
          </a:solidFill>
        </p:spPr>
        <p:txBody>
          <a:bodyPr wrap="none" rtlCol="0">
            <a:spAutoFit/>
          </a:bodyPr>
          <a:lstStyle/>
          <a:p>
            <a:r>
              <a:rPr lang="en-US" sz="1400" dirty="0" smtClean="0">
                <a:solidFill>
                  <a:srgbClr val="0070C0"/>
                </a:solidFill>
              </a:rPr>
              <a:t>EPDM1</a:t>
            </a:r>
            <a:endParaRPr lang="en-US" sz="1400" dirty="0">
              <a:solidFill>
                <a:srgbClr val="0070C0"/>
              </a:solidFill>
            </a:endParaRPr>
          </a:p>
        </p:txBody>
      </p:sp>
      <p:grpSp>
        <p:nvGrpSpPr>
          <p:cNvPr id="11" name="Gruppo 40"/>
          <p:cNvGrpSpPr/>
          <p:nvPr/>
        </p:nvGrpSpPr>
        <p:grpSpPr>
          <a:xfrm>
            <a:off x="4589416" y="3928834"/>
            <a:ext cx="4499991" cy="2915517"/>
            <a:chOff x="4589416" y="3928834"/>
            <a:chExt cx="4499991" cy="2915517"/>
          </a:xfrm>
        </p:grpSpPr>
        <p:pic>
          <p:nvPicPr>
            <p:cNvPr id="34" name="Immagine 33" descr="EPDM-SS663-DSC.jpg"/>
            <p:cNvPicPr>
              <a:picLocks noChangeAspect="1"/>
            </p:cNvPicPr>
            <p:nvPr/>
          </p:nvPicPr>
          <p:blipFill>
            <a:blip r:embed="rId6" cstate="print"/>
            <a:srcRect l="2505" t="14358" r="7158" b="1853"/>
            <a:stretch>
              <a:fillRect/>
            </a:stretch>
          </p:blipFill>
          <p:spPr>
            <a:xfrm>
              <a:off x="4589416" y="3928834"/>
              <a:ext cx="4499991" cy="2915517"/>
            </a:xfrm>
            <a:prstGeom prst="rect">
              <a:avLst/>
            </a:prstGeom>
          </p:spPr>
        </p:pic>
        <p:sp>
          <p:nvSpPr>
            <p:cNvPr id="40" name="Rettangolo 39"/>
            <p:cNvSpPr/>
            <p:nvPr/>
          </p:nvSpPr>
          <p:spPr>
            <a:xfrm>
              <a:off x="7668344" y="5957490"/>
              <a:ext cx="252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uppo 38"/>
          <p:cNvGrpSpPr/>
          <p:nvPr/>
        </p:nvGrpSpPr>
        <p:grpSpPr>
          <a:xfrm>
            <a:off x="179512" y="3882540"/>
            <a:ext cx="4279054" cy="2975460"/>
            <a:chOff x="179512" y="3882540"/>
            <a:chExt cx="4279054" cy="2975460"/>
          </a:xfrm>
        </p:grpSpPr>
        <p:pic>
          <p:nvPicPr>
            <p:cNvPr id="33" name="Immagine 32" descr="EPDM Dichtomatik 1st heating scan-page-001.jpg"/>
            <p:cNvPicPr>
              <a:picLocks noChangeAspect="1"/>
            </p:cNvPicPr>
            <p:nvPr/>
          </p:nvPicPr>
          <p:blipFill>
            <a:blip r:embed="rId7" cstate="print"/>
            <a:srcRect l="2863" t="13895" r="7158" b="2316"/>
            <a:stretch>
              <a:fillRect/>
            </a:stretch>
          </p:blipFill>
          <p:spPr>
            <a:xfrm>
              <a:off x="179512" y="3882540"/>
              <a:ext cx="4279054" cy="2975460"/>
            </a:xfrm>
            <a:prstGeom prst="rect">
              <a:avLst/>
            </a:prstGeom>
          </p:spPr>
        </p:pic>
        <p:sp>
          <p:nvSpPr>
            <p:cNvPr id="38" name="Rettangolo 37"/>
            <p:cNvSpPr/>
            <p:nvPr/>
          </p:nvSpPr>
          <p:spPr>
            <a:xfrm>
              <a:off x="3121207" y="5949280"/>
              <a:ext cx="36004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CasellaDiTesto 41"/>
          <p:cNvSpPr txBox="1"/>
          <p:nvPr/>
        </p:nvSpPr>
        <p:spPr>
          <a:xfrm>
            <a:off x="5044157" y="4057327"/>
            <a:ext cx="731290" cy="307777"/>
          </a:xfrm>
          <a:prstGeom prst="rect">
            <a:avLst/>
          </a:prstGeom>
          <a:solidFill>
            <a:schemeClr val="bg1"/>
          </a:solidFill>
        </p:spPr>
        <p:txBody>
          <a:bodyPr wrap="none" rtlCol="0">
            <a:spAutoFit/>
          </a:bodyPr>
          <a:lstStyle/>
          <a:p>
            <a:r>
              <a:rPr lang="en-US" sz="1400" dirty="0" smtClean="0">
                <a:solidFill>
                  <a:srgbClr val="0070C0"/>
                </a:solidFill>
              </a:rPr>
              <a:t>EPDM3</a:t>
            </a:r>
            <a:endParaRPr lang="en-US" sz="1400" dirty="0">
              <a:solidFill>
                <a:srgbClr val="0070C0"/>
              </a:solidFill>
            </a:endParaRPr>
          </a:p>
        </p:txBody>
      </p:sp>
      <p:sp>
        <p:nvSpPr>
          <p:cNvPr id="43" name="CasellaDiTesto 42"/>
          <p:cNvSpPr txBox="1"/>
          <p:nvPr/>
        </p:nvSpPr>
        <p:spPr>
          <a:xfrm>
            <a:off x="611560" y="4005064"/>
            <a:ext cx="731290" cy="307777"/>
          </a:xfrm>
          <a:prstGeom prst="rect">
            <a:avLst/>
          </a:prstGeom>
          <a:solidFill>
            <a:schemeClr val="bg1"/>
          </a:solidFill>
        </p:spPr>
        <p:txBody>
          <a:bodyPr wrap="none" rtlCol="0">
            <a:spAutoFit/>
          </a:bodyPr>
          <a:lstStyle/>
          <a:p>
            <a:r>
              <a:rPr lang="en-US" sz="1400" dirty="0" smtClean="0">
                <a:solidFill>
                  <a:srgbClr val="0070C0"/>
                </a:solidFill>
              </a:rPr>
              <a:t>EPDM2</a:t>
            </a:r>
            <a:endParaRPr lang="en-US" sz="1400" dirty="0">
              <a:solidFill>
                <a:srgbClr val="0070C0"/>
              </a:solidFill>
            </a:endParaRPr>
          </a:p>
        </p:txBody>
      </p:sp>
      <p:sp>
        <p:nvSpPr>
          <p:cNvPr id="44" name="CasellaDiTesto 43"/>
          <p:cNvSpPr txBox="1"/>
          <p:nvPr/>
        </p:nvSpPr>
        <p:spPr>
          <a:xfrm>
            <a:off x="6750393" y="2684412"/>
            <a:ext cx="604653" cy="261610"/>
          </a:xfrm>
          <a:prstGeom prst="rect">
            <a:avLst/>
          </a:prstGeom>
          <a:noFill/>
        </p:spPr>
        <p:txBody>
          <a:bodyPr wrap="none" rtlCol="0">
            <a:spAutoFit/>
          </a:bodyPr>
          <a:lstStyle/>
          <a:p>
            <a:r>
              <a:rPr lang="en-US" sz="1100" dirty="0" smtClean="0">
                <a:solidFill>
                  <a:srgbClr val="C00000"/>
                </a:solidFill>
              </a:rPr>
              <a:t>non </a:t>
            </a:r>
            <a:r>
              <a:rPr lang="en-US" sz="1100" dirty="0" err="1" smtClean="0">
                <a:solidFill>
                  <a:srgbClr val="C00000"/>
                </a:solidFill>
              </a:rPr>
              <a:t>irr</a:t>
            </a:r>
            <a:r>
              <a:rPr lang="en-US" sz="1100" dirty="0" smtClean="0">
                <a:solidFill>
                  <a:srgbClr val="C00000"/>
                </a:solidFill>
              </a:rPr>
              <a:t>.</a:t>
            </a:r>
            <a:endParaRPr lang="en-US" sz="1100" dirty="0">
              <a:solidFill>
                <a:srgbClr val="C00000"/>
              </a:solidFill>
            </a:endParaRPr>
          </a:p>
        </p:txBody>
      </p:sp>
      <p:sp>
        <p:nvSpPr>
          <p:cNvPr id="45" name="CasellaDiTesto 44"/>
          <p:cNvSpPr txBox="1"/>
          <p:nvPr/>
        </p:nvSpPr>
        <p:spPr>
          <a:xfrm>
            <a:off x="8240182" y="2143514"/>
            <a:ext cx="495649" cy="276999"/>
          </a:xfrm>
          <a:prstGeom prst="rect">
            <a:avLst/>
          </a:prstGeom>
          <a:noFill/>
        </p:spPr>
        <p:txBody>
          <a:bodyPr wrap="none" rtlCol="0">
            <a:spAutoFit/>
          </a:bodyPr>
          <a:lstStyle/>
          <a:p>
            <a:r>
              <a:rPr lang="en-US" sz="1200" dirty="0" smtClean="0">
                <a:solidFill>
                  <a:srgbClr val="C00000"/>
                </a:solidFill>
              </a:rPr>
              <a:t>0,5 h</a:t>
            </a:r>
            <a:endParaRPr lang="en-US" sz="1200" dirty="0">
              <a:solidFill>
                <a:srgbClr val="C00000"/>
              </a:solidFill>
            </a:endParaRPr>
          </a:p>
        </p:txBody>
      </p:sp>
      <p:sp>
        <p:nvSpPr>
          <p:cNvPr id="46" name="CasellaDiTesto 45"/>
          <p:cNvSpPr txBox="1"/>
          <p:nvPr/>
        </p:nvSpPr>
        <p:spPr>
          <a:xfrm>
            <a:off x="8238331" y="1756692"/>
            <a:ext cx="470000" cy="261610"/>
          </a:xfrm>
          <a:prstGeom prst="rect">
            <a:avLst/>
          </a:prstGeom>
          <a:noFill/>
        </p:spPr>
        <p:txBody>
          <a:bodyPr wrap="none" rtlCol="0">
            <a:spAutoFit/>
          </a:bodyPr>
          <a:lstStyle/>
          <a:p>
            <a:r>
              <a:rPr lang="en-US" sz="1100" dirty="0" smtClean="0">
                <a:solidFill>
                  <a:srgbClr val="C00000"/>
                </a:solidFill>
              </a:rPr>
              <a:t>1,0 h</a:t>
            </a:r>
            <a:endParaRPr lang="en-US" sz="1100" dirty="0">
              <a:solidFill>
                <a:srgbClr val="C00000"/>
              </a:solidFill>
            </a:endParaRPr>
          </a:p>
        </p:txBody>
      </p:sp>
      <p:sp>
        <p:nvSpPr>
          <p:cNvPr id="47" name="CasellaDiTesto 46"/>
          <p:cNvSpPr txBox="1"/>
          <p:nvPr/>
        </p:nvSpPr>
        <p:spPr>
          <a:xfrm>
            <a:off x="8209389" y="1445668"/>
            <a:ext cx="470000" cy="261610"/>
          </a:xfrm>
          <a:prstGeom prst="rect">
            <a:avLst/>
          </a:prstGeom>
          <a:noFill/>
        </p:spPr>
        <p:txBody>
          <a:bodyPr wrap="none" rtlCol="0">
            <a:spAutoFit/>
          </a:bodyPr>
          <a:lstStyle/>
          <a:p>
            <a:r>
              <a:rPr lang="en-US" sz="1100" dirty="0" smtClean="0">
                <a:solidFill>
                  <a:srgbClr val="C00000"/>
                </a:solidFill>
              </a:rPr>
              <a:t>2,0 h</a:t>
            </a:r>
            <a:endParaRPr lang="en-US" sz="1100" dirty="0">
              <a:solidFill>
                <a:srgbClr val="C00000"/>
              </a:solidFill>
            </a:endParaRPr>
          </a:p>
        </p:txBody>
      </p:sp>
      <p:sp>
        <p:nvSpPr>
          <p:cNvPr id="48" name="CasellaDiTesto 47"/>
          <p:cNvSpPr txBox="1"/>
          <p:nvPr/>
        </p:nvSpPr>
        <p:spPr>
          <a:xfrm>
            <a:off x="8207267" y="1050003"/>
            <a:ext cx="470000" cy="261610"/>
          </a:xfrm>
          <a:prstGeom prst="rect">
            <a:avLst/>
          </a:prstGeom>
          <a:noFill/>
        </p:spPr>
        <p:txBody>
          <a:bodyPr wrap="none" rtlCol="0">
            <a:spAutoFit/>
          </a:bodyPr>
          <a:lstStyle/>
          <a:p>
            <a:r>
              <a:rPr lang="en-US" sz="1100" dirty="0" smtClean="0">
                <a:solidFill>
                  <a:srgbClr val="C00000"/>
                </a:solidFill>
              </a:rPr>
              <a:t>3,0 h</a:t>
            </a:r>
            <a:endParaRPr lang="en-US" sz="1100" dirty="0">
              <a:solidFill>
                <a:srgbClr val="C00000"/>
              </a:solidFill>
            </a:endParaRPr>
          </a:p>
        </p:txBody>
      </p:sp>
      <p:sp>
        <p:nvSpPr>
          <p:cNvPr id="49" name="CasellaDiTesto 48"/>
          <p:cNvSpPr txBox="1"/>
          <p:nvPr/>
        </p:nvSpPr>
        <p:spPr>
          <a:xfrm>
            <a:off x="1907704" y="5697631"/>
            <a:ext cx="604653" cy="261610"/>
          </a:xfrm>
          <a:prstGeom prst="rect">
            <a:avLst/>
          </a:prstGeom>
          <a:noFill/>
        </p:spPr>
        <p:txBody>
          <a:bodyPr wrap="none" rtlCol="0">
            <a:spAutoFit/>
          </a:bodyPr>
          <a:lstStyle/>
          <a:p>
            <a:r>
              <a:rPr lang="en-US" sz="1100" dirty="0" smtClean="0">
                <a:solidFill>
                  <a:srgbClr val="C00000"/>
                </a:solidFill>
              </a:rPr>
              <a:t>non </a:t>
            </a:r>
            <a:r>
              <a:rPr lang="en-US" sz="1100" dirty="0" err="1" smtClean="0">
                <a:solidFill>
                  <a:srgbClr val="C00000"/>
                </a:solidFill>
              </a:rPr>
              <a:t>irr</a:t>
            </a:r>
            <a:r>
              <a:rPr lang="en-US" sz="1100" dirty="0" smtClean="0">
                <a:solidFill>
                  <a:srgbClr val="C00000"/>
                </a:solidFill>
              </a:rPr>
              <a:t>.</a:t>
            </a:r>
            <a:endParaRPr lang="en-US" sz="1100" dirty="0">
              <a:solidFill>
                <a:srgbClr val="C00000"/>
              </a:solidFill>
            </a:endParaRPr>
          </a:p>
        </p:txBody>
      </p:sp>
      <p:sp>
        <p:nvSpPr>
          <p:cNvPr id="50" name="CasellaDiTesto 49"/>
          <p:cNvSpPr txBox="1"/>
          <p:nvPr/>
        </p:nvSpPr>
        <p:spPr>
          <a:xfrm>
            <a:off x="3685525" y="5107334"/>
            <a:ext cx="495649" cy="276999"/>
          </a:xfrm>
          <a:prstGeom prst="rect">
            <a:avLst/>
          </a:prstGeom>
          <a:noFill/>
        </p:spPr>
        <p:txBody>
          <a:bodyPr wrap="none" rtlCol="0">
            <a:spAutoFit/>
          </a:bodyPr>
          <a:lstStyle/>
          <a:p>
            <a:r>
              <a:rPr lang="en-US" sz="1200" dirty="0" smtClean="0">
                <a:solidFill>
                  <a:srgbClr val="C00000"/>
                </a:solidFill>
              </a:rPr>
              <a:t>0,5 h</a:t>
            </a:r>
            <a:endParaRPr lang="en-US" sz="1200" dirty="0">
              <a:solidFill>
                <a:srgbClr val="C00000"/>
              </a:solidFill>
            </a:endParaRPr>
          </a:p>
        </p:txBody>
      </p:sp>
      <p:sp>
        <p:nvSpPr>
          <p:cNvPr id="51" name="CasellaDiTesto 50"/>
          <p:cNvSpPr txBox="1"/>
          <p:nvPr/>
        </p:nvSpPr>
        <p:spPr>
          <a:xfrm>
            <a:off x="3683674" y="4805536"/>
            <a:ext cx="470000" cy="261610"/>
          </a:xfrm>
          <a:prstGeom prst="rect">
            <a:avLst/>
          </a:prstGeom>
          <a:noFill/>
        </p:spPr>
        <p:txBody>
          <a:bodyPr wrap="none" rtlCol="0">
            <a:spAutoFit/>
          </a:bodyPr>
          <a:lstStyle/>
          <a:p>
            <a:r>
              <a:rPr lang="en-US" sz="1100" dirty="0" smtClean="0">
                <a:solidFill>
                  <a:srgbClr val="C00000"/>
                </a:solidFill>
              </a:rPr>
              <a:t>1,0 h</a:t>
            </a:r>
            <a:endParaRPr lang="en-US" sz="1100" dirty="0">
              <a:solidFill>
                <a:srgbClr val="C00000"/>
              </a:solidFill>
            </a:endParaRPr>
          </a:p>
        </p:txBody>
      </p:sp>
      <p:sp>
        <p:nvSpPr>
          <p:cNvPr id="52" name="CasellaDiTesto 51"/>
          <p:cNvSpPr txBox="1"/>
          <p:nvPr/>
        </p:nvSpPr>
        <p:spPr>
          <a:xfrm>
            <a:off x="3654732" y="4494512"/>
            <a:ext cx="470000" cy="261610"/>
          </a:xfrm>
          <a:prstGeom prst="rect">
            <a:avLst/>
          </a:prstGeom>
          <a:noFill/>
        </p:spPr>
        <p:txBody>
          <a:bodyPr wrap="none" rtlCol="0">
            <a:spAutoFit/>
          </a:bodyPr>
          <a:lstStyle/>
          <a:p>
            <a:r>
              <a:rPr lang="en-US" sz="1100" dirty="0" smtClean="0">
                <a:solidFill>
                  <a:srgbClr val="C00000"/>
                </a:solidFill>
              </a:rPr>
              <a:t>2,0 h</a:t>
            </a:r>
            <a:endParaRPr lang="en-US" sz="1100" dirty="0">
              <a:solidFill>
                <a:srgbClr val="C00000"/>
              </a:solidFill>
            </a:endParaRPr>
          </a:p>
        </p:txBody>
      </p:sp>
      <p:sp>
        <p:nvSpPr>
          <p:cNvPr id="53" name="CasellaDiTesto 52"/>
          <p:cNvSpPr txBox="1"/>
          <p:nvPr/>
        </p:nvSpPr>
        <p:spPr>
          <a:xfrm>
            <a:off x="3652610" y="4098847"/>
            <a:ext cx="470000" cy="261610"/>
          </a:xfrm>
          <a:prstGeom prst="rect">
            <a:avLst/>
          </a:prstGeom>
          <a:noFill/>
        </p:spPr>
        <p:txBody>
          <a:bodyPr wrap="none" rtlCol="0">
            <a:spAutoFit/>
          </a:bodyPr>
          <a:lstStyle/>
          <a:p>
            <a:r>
              <a:rPr lang="en-US" sz="1100" dirty="0" smtClean="0">
                <a:solidFill>
                  <a:srgbClr val="C00000"/>
                </a:solidFill>
              </a:rPr>
              <a:t>3,0 h</a:t>
            </a:r>
            <a:endParaRPr lang="en-US" sz="1100" dirty="0">
              <a:solidFill>
                <a:srgbClr val="C00000"/>
              </a:solidFill>
            </a:endParaRPr>
          </a:p>
        </p:txBody>
      </p:sp>
      <p:sp>
        <p:nvSpPr>
          <p:cNvPr id="54" name="CasellaDiTesto 53"/>
          <p:cNvSpPr txBox="1"/>
          <p:nvPr/>
        </p:nvSpPr>
        <p:spPr>
          <a:xfrm>
            <a:off x="7990432" y="5013176"/>
            <a:ext cx="470000" cy="261610"/>
          </a:xfrm>
          <a:prstGeom prst="rect">
            <a:avLst/>
          </a:prstGeom>
          <a:noFill/>
        </p:spPr>
        <p:txBody>
          <a:bodyPr wrap="square" rtlCol="0">
            <a:spAutoFit/>
          </a:bodyPr>
          <a:lstStyle/>
          <a:p>
            <a:r>
              <a:rPr lang="en-US" sz="1100" dirty="0" smtClean="0">
                <a:solidFill>
                  <a:srgbClr val="C00000"/>
                </a:solidFill>
              </a:rPr>
              <a:t>3,0 h</a:t>
            </a:r>
            <a:endParaRPr lang="en-US" sz="1100" dirty="0">
              <a:solidFill>
                <a:srgbClr val="C00000"/>
              </a:solidFill>
            </a:endParaRPr>
          </a:p>
        </p:txBody>
      </p:sp>
      <p:sp>
        <p:nvSpPr>
          <p:cNvPr id="55" name="CasellaDiTesto 54"/>
          <p:cNvSpPr txBox="1"/>
          <p:nvPr/>
        </p:nvSpPr>
        <p:spPr>
          <a:xfrm>
            <a:off x="8173916" y="4724386"/>
            <a:ext cx="470000" cy="261610"/>
          </a:xfrm>
          <a:prstGeom prst="rect">
            <a:avLst/>
          </a:prstGeom>
          <a:noFill/>
        </p:spPr>
        <p:txBody>
          <a:bodyPr wrap="none" rtlCol="0">
            <a:spAutoFit/>
          </a:bodyPr>
          <a:lstStyle/>
          <a:p>
            <a:r>
              <a:rPr lang="en-US" sz="1100" dirty="0" smtClean="0">
                <a:solidFill>
                  <a:srgbClr val="C00000"/>
                </a:solidFill>
              </a:rPr>
              <a:t>2,0 h</a:t>
            </a:r>
            <a:endParaRPr lang="en-US" sz="1100" dirty="0">
              <a:solidFill>
                <a:srgbClr val="C00000"/>
              </a:solidFill>
            </a:endParaRPr>
          </a:p>
        </p:txBody>
      </p:sp>
      <p:sp>
        <p:nvSpPr>
          <p:cNvPr id="56" name="CasellaDiTesto 55"/>
          <p:cNvSpPr txBox="1"/>
          <p:nvPr/>
        </p:nvSpPr>
        <p:spPr>
          <a:xfrm>
            <a:off x="8172400" y="4412604"/>
            <a:ext cx="470000" cy="261610"/>
          </a:xfrm>
          <a:prstGeom prst="rect">
            <a:avLst/>
          </a:prstGeom>
          <a:noFill/>
        </p:spPr>
        <p:txBody>
          <a:bodyPr wrap="none" rtlCol="0">
            <a:spAutoFit/>
          </a:bodyPr>
          <a:lstStyle/>
          <a:p>
            <a:r>
              <a:rPr lang="en-US" sz="1100" dirty="0" smtClean="0">
                <a:solidFill>
                  <a:srgbClr val="C00000"/>
                </a:solidFill>
              </a:rPr>
              <a:t>1,0 h</a:t>
            </a:r>
            <a:endParaRPr lang="en-US" sz="1100" dirty="0">
              <a:solidFill>
                <a:srgbClr val="C00000"/>
              </a:solidFill>
            </a:endParaRPr>
          </a:p>
        </p:txBody>
      </p:sp>
      <p:sp>
        <p:nvSpPr>
          <p:cNvPr id="57" name="CasellaDiTesto 56"/>
          <p:cNvSpPr txBox="1"/>
          <p:nvPr/>
        </p:nvSpPr>
        <p:spPr>
          <a:xfrm>
            <a:off x="8314142" y="4160955"/>
            <a:ext cx="604653" cy="261610"/>
          </a:xfrm>
          <a:prstGeom prst="rect">
            <a:avLst/>
          </a:prstGeom>
          <a:noFill/>
        </p:spPr>
        <p:txBody>
          <a:bodyPr wrap="none" rtlCol="0">
            <a:spAutoFit/>
          </a:bodyPr>
          <a:lstStyle/>
          <a:p>
            <a:r>
              <a:rPr lang="en-US" sz="1100" dirty="0" smtClean="0">
                <a:solidFill>
                  <a:srgbClr val="C00000"/>
                </a:solidFill>
              </a:rPr>
              <a:t>non </a:t>
            </a:r>
            <a:r>
              <a:rPr lang="en-US" sz="1100" dirty="0" err="1" smtClean="0">
                <a:solidFill>
                  <a:srgbClr val="C00000"/>
                </a:solidFill>
              </a:rPr>
              <a:t>irr</a:t>
            </a:r>
            <a:r>
              <a:rPr lang="en-US" sz="1100" dirty="0" smtClean="0">
                <a:solidFill>
                  <a:srgbClr val="C00000"/>
                </a:solidFill>
              </a:rPr>
              <a:t>.</a:t>
            </a:r>
            <a:endParaRPr lang="en-US" sz="1100" dirty="0">
              <a:solidFill>
                <a:srgbClr val="C00000"/>
              </a:solidFill>
            </a:endParaRP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11560" y="1052736"/>
            <a:ext cx="7992888" cy="1224136"/>
          </a:xfrm>
        </p:spPr>
        <p:txBody>
          <a:bodyPr anchor="t">
            <a:normAutofit/>
          </a:bodyPr>
          <a:lstStyle/>
          <a:p>
            <a:pPr algn="l">
              <a:lnSpc>
                <a:spcPct val="90000"/>
              </a:lnSpc>
            </a:pPr>
            <a:r>
              <a:rPr lang="it-IT" sz="1600" spc="300" dirty="0" smtClean="0">
                <a:solidFill>
                  <a:srgbClr val="31859C"/>
                </a:solidFill>
                <a:latin typeface="Helvetica Light"/>
                <a:cs typeface="Helvetica Light"/>
              </a:rPr>
              <a:t>EXPERIMENTAL RESULTS</a:t>
            </a:r>
            <a:r>
              <a:rPr lang="it-IT" sz="1600" spc="600" dirty="0" smtClean="0">
                <a:solidFill>
                  <a:schemeClr val="accent6">
                    <a:lumMod val="75000"/>
                  </a:schemeClr>
                </a:solidFill>
                <a:latin typeface="Helvetica Light"/>
                <a:cs typeface="Helvetica Light"/>
              </a:rPr>
              <a:t/>
            </a:r>
            <a:br>
              <a:rPr lang="it-IT" sz="1600" spc="600" dirty="0" smtClean="0">
                <a:solidFill>
                  <a:schemeClr val="accent6">
                    <a:lumMod val="75000"/>
                  </a:schemeClr>
                </a:solidFill>
                <a:latin typeface="Helvetica Light"/>
                <a:cs typeface="Helvetica Light"/>
              </a:rPr>
            </a:br>
            <a:r>
              <a:rPr lang="it-IT" sz="3200" b="1" dirty="0" smtClean="0">
                <a:solidFill>
                  <a:srgbClr val="000000"/>
                </a:solidFill>
                <a:latin typeface="Helvetica"/>
                <a:cs typeface="Helvetica"/>
              </a:rPr>
              <a:t>Viscosity Measurements: Krytox 143 AA</a:t>
            </a:r>
            <a:endParaRPr lang="it-IT" sz="3200" b="1" dirty="0">
              <a:solidFill>
                <a:srgbClr val="000000"/>
              </a:solidFill>
              <a:latin typeface="Helvetica"/>
              <a:cs typeface="Helvetica"/>
            </a:endParaRPr>
          </a:p>
        </p:txBody>
      </p:sp>
      <p:sp>
        <p:nvSpPr>
          <p:cNvPr id="15" name="Oval 14"/>
          <p:cNvSpPr/>
          <p:nvPr/>
        </p:nvSpPr>
        <p:spPr>
          <a:xfrm>
            <a:off x="1115616" y="692696"/>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flipH="1">
            <a:off x="755576" y="692696"/>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1475656" y="692696"/>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1835696" y="692696"/>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2555776" y="692696"/>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123728" y="620688"/>
            <a:ext cx="216024" cy="216024"/>
          </a:xfrm>
          <a:prstGeom prst="ellipse">
            <a:avLst/>
          </a:prstGeom>
          <a:no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5">
                  <a:lumMod val="75000"/>
                </a:schemeClr>
              </a:solidFill>
            </a:endParaRPr>
          </a:p>
        </p:txBody>
      </p:sp>
      <p:cxnSp>
        <p:nvCxnSpPr>
          <p:cNvPr id="44" name="Straight Connector 43"/>
          <p:cNvCxnSpPr/>
          <p:nvPr/>
        </p:nvCxnSpPr>
        <p:spPr>
          <a:xfrm>
            <a:off x="683568" y="2060848"/>
            <a:ext cx="7704856" cy="0"/>
          </a:xfrm>
          <a:prstGeom prst="line">
            <a:avLst/>
          </a:prstGeom>
        </p:spPr>
        <p:style>
          <a:lnRef idx="1">
            <a:schemeClr val="dk1"/>
          </a:lnRef>
          <a:fillRef idx="0">
            <a:schemeClr val="dk1"/>
          </a:fillRef>
          <a:effectRef idx="0">
            <a:schemeClr val="dk1"/>
          </a:effectRef>
          <a:fontRef idx="minor">
            <a:schemeClr val="tx1"/>
          </a:fontRef>
        </p:style>
      </p:cxnSp>
      <p:sp>
        <p:nvSpPr>
          <p:cNvPr id="28" name="Rectangle 27"/>
          <p:cNvSpPr/>
          <p:nvPr/>
        </p:nvSpPr>
        <p:spPr>
          <a:xfrm>
            <a:off x="2843808" y="548680"/>
            <a:ext cx="1296144" cy="338554"/>
          </a:xfrm>
          <a:prstGeom prst="rect">
            <a:avLst/>
          </a:prstGeom>
        </p:spPr>
        <p:txBody>
          <a:bodyPr wrap="square" anchor="ctr">
            <a:spAutoFit/>
          </a:bodyPr>
          <a:lstStyle/>
          <a:p>
            <a:r>
              <a:rPr lang="it-IT" sz="1600" b="1" dirty="0" smtClean="0">
                <a:solidFill>
                  <a:srgbClr val="000000"/>
                </a:solidFill>
                <a:latin typeface="Helvetica"/>
                <a:cs typeface="Helvetica"/>
              </a:rPr>
              <a:t>23 </a:t>
            </a:r>
            <a:r>
              <a:rPr lang="it-IT" sz="1600" dirty="0" smtClean="0">
                <a:solidFill>
                  <a:srgbClr val="000000"/>
                </a:solidFill>
                <a:latin typeface="Helvetica Light"/>
                <a:cs typeface="Helvetica Light"/>
              </a:rPr>
              <a:t>of 32</a:t>
            </a:r>
            <a:endParaRPr lang="en-US" sz="1400" b="1" dirty="0">
              <a:latin typeface="Helvetica"/>
              <a:cs typeface="Helvetica"/>
            </a:endParaRPr>
          </a:p>
        </p:txBody>
      </p:sp>
      <p:cxnSp>
        <p:nvCxnSpPr>
          <p:cNvPr id="30" name="Straight Connector 43"/>
          <p:cNvCxnSpPr/>
          <p:nvPr/>
        </p:nvCxnSpPr>
        <p:spPr>
          <a:xfrm>
            <a:off x="683568" y="4797152"/>
            <a:ext cx="7704856" cy="0"/>
          </a:xfrm>
          <a:prstGeom prst="line">
            <a:avLst/>
          </a:prstGeom>
        </p:spPr>
        <p:style>
          <a:lnRef idx="1">
            <a:schemeClr val="dk1"/>
          </a:lnRef>
          <a:fillRef idx="0">
            <a:schemeClr val="dk1"/>
          </a:fillRef>
          <a:effectRef idx="0">
            <a:schemeClr val="dk1"/>
          </a:effectRef>
          <a:fontRef idx="minor">
            <a:schemeClr val="tx1"/>
          </a:fontRef>
        </p:style>
      </p:cxnSp>
      <p:sp>
        <p:nvSpPr>
          <p:cNvPr id="22" name="CasellaDiTesto 5"/>
          <p:cNvSpPr txBox="1"/>
          <p:nvPr/>
        </p:nvSpPr>
        <p:spPr>
          <a:xfrm>
            <a:off x="683568" y="5013176"/>
            <a:ext cx="6912768" cy="1200329"/>
          </a:xfrm>
          <a:prstGeom prst="rect">
            <a:avLst/>
          </a:prstGeom>
          <a:noFill/>
        </p:spPr>
        <p:txBody>
          <a:bodyPr wrap="square" rtlCol="0">
            <a:spAutoFit/>
          </a:bodyPr>
          <a:lstStyle/>
          <a:p>
            <a:pPr marL="285750" indent="-285750"/>
            <a:r>
              <a:rPr lang="it-IT" dirty="0" smtClean="0">
                <a:latin typeface="Helvetica Light"/>
                <a:cs typeface="Helvetica Light"/>
              </a:rPr>
              <a:t>ESS </a:t>
            </a:r>
            <a:r>
              <a:rPr lang="it-IT" b="1" dirty="0" smtClean="0">
                <a:latin typeface="Helvetica Light"/>
                <a:cs typeface="Helvetica Light"/>
              </a:rPr>
              <a:t>Shaft</a:t>
            </a:r>
            <a:r>
              <a:rPr lang="it-IT" dirty="0" smtClean="0">
                <a:latin typeface="Helvetica Light"/>
                <a:cs typeface="Helvetica Light"/>
              </a:rPr>
              <a:t>: about </a:t>
            </a:r>
            <a:r>
              <a:rPr lang="it-IT" b="1" dirty="0" smtClean="0">
                <a:latin typeface="Helvetica Light"/>
                <a:cs typeface="Helvetica Light"/>
              </a:rPr>
              <a:t>23 rpm</a:t>
            </a:r>
          </a:p>
          <a:p>
            <a:pPr marL="285750" indent="-285750">
              <a:buFont typeface="Wingdings" panose="05000000000000000000" pitchFamily="2" charset="2"/>
              <a:buChar char="ü"/>
            </a:pPr>
            <a:r>
              <a:rPr lang="it-IT" dirty="0" smtClean="0">
                <a:latin typeface="Helvetica Light"/>
                <a:cs typeface="Helvetica Light"/>
              </a:rPr>
              <a:t>Newtonian fluid</a:t>
            </a:r>
          </a:p>
          <a:p>
            <a:pPr marL="285750" indent="-285750">
              <a:buFont typeface="Wingdings" panose="05000000000000000000" pitchFamily="2" charset="2"/>
              <a:buChar char="ü"/>
            </a:pPr>
            <a:r>
              <a:rPr lang="it-IT" dirty="0" smtClean="0">
                <a:latin typeface="Helvetica Light"/>
                <a:cs typeface="Helvetica Light"/>
              </a:rPr>
              <a:t>Liquid oils</a:t>
            </a:r>
          </a:p>
          <a:p>
            <a:pPr marL="285750" indent="-285750">
              <a:buFont typeface="Wingdings" panose="05000000000000000000" pitchFamily="2" charset="2"/>
              <a:buChar char="ü"/>
            </a:pPr>
            <a:r>
              <a:rPr lang="it-IT" b="1" dirty="0" smtClean="0">
                <a:latin typeface="Helvetica Light"/>
                <a:cs typeface="Helvetica Light"/>
              </a:rPr>
              <a:t>Benchmark with datasheet</a:t>
            </a:r>
            <a:endParaRPr lang="it-IT" b="1" dirty="0">
              <a:latin typeface="Helvetica Light"/>
              <a:cs typeface="Helvetica Light"/>
            </a:endParaRPr>
          </a:p>
        </p:txBody>
      </p:sp>
      <p:pic>
        <p:nvPicPr>
          <p:cNvPr id="54274" name="Picture 2" descr="C:\Users\ospiti\Google Drive\SPES - borsa\risultati-presentazioni\ESS_feb_17\krytox visc.PNG"/>
          <p:cNvPicPr>
            <a:picLocks noChangeAspect="1" noChangeArrowheads="1"/>
          </p:cNvPicPr>
          <p:nvPr/>
        </p:nvPicPr>
        <p:blipFill>
          <a:blip r:embed="rId2" cstate="print"/>
          <a:srcRect r="20698"/>
          <a:stretch>
            <a:fillRect/>
          </a:stretch>
        </p:blipFill>
        <p:spPr bwMode="auto">
          <a:xfrm>
            <a:off x="4860032" y="4869160"/>
            <a:ext cx="3096344" cy="1498157"/>
          </a:xfrm>
          <a:prstGeom prst="rect">
            <a:avLst/>
          </a:prstGeom>
          <a:noFill/>
        </p:spPr>
      </p:pic>
      <p:sp>
        <p:nvSpPr>
          <p:cNvPr id="24" name="Rectangle 23"/>
          <p:cNvSpPr/>
          <p:nvPr/>
        </p:nvSpPr>
        <p:spPr>
          <a:xfrm>
            <a:off x="6005163" y="5672821"/>
            <a:ext cx="1944216" cy="216024"/>
          </a:xfrm>
          <a:prstGeom prst="rect">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 name="Group 36"/>
          <p:cNvGrpSpPr/>
          <p:nvPr/>
        </p:nvGrpSpPr>
        <p:grpSpPr>
          <a:xfrm>
            <a:off x="611560" y="2276872"/>
            <a:ext cx="4464496" cy="2455168"/>
            <a:chOff x="467544" y="2269976"/>
            <a:chExt cx="4464496" cy="2455168"/>
          </a:xfrm>
        </p:grpSpPr>
        <p:graphicFrame>
          <p:nvGraphicFramePr>
            <p:cNvPr id="14" name="Chart 13"/>
            <p:cNvGraphicFramePr/>
            <p:nvPr/>
          </p:nvGraphicFramePr>
          <p:xfrm>
            <a:off x="467544" y="2269976"/>
            <a:ext cx="4211960" cy="2455168"/>
          </p:xfrm>
          <a:graphic>
            <a:graphicData uri="http://schemas.openxmlformats.org/drawingml/2006/chart">
              <c:chart xmlns:c="http://schemas.openxmlformats.org/drawingml/2006/chart" xmlns:r="http://schemas.openxmlformats.org/officeDocument/2006/relationships" r:id="rId3"/>
            </a:graphicData>
          </a:graphic>
        </p:graphicFrame>
        <p:cxnSp>
          <p:nvCxnSpPr>
            <p:cNvPr id="27" name="Straight Connector 26"/>
            <p:cNvCxnSpPr/>
            <p:nvPr/>
          </p:nvCxnSpPr>
          <p:spPr>
            <a:xfrm>
              <a:off x="1187624" y="2630016"/>
              <a:ext cx="3744416"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187624" y="3544554"/>
              <a:ext cx="374441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3" name="CasellaDiTesto 5"/>
          <p:cNvSpPr txBox="1"/>
          <p:nvPr/>
        </p:nvSpPr>
        <p:spPr>
          <a:xfrm>
            <a:off x="5148064" y="2420888"/>
            <a:ext cx="2448272" cy="646331"/>
          </a:xfrm>
          <a:prstGeom prst="rect">
            <a:avLst/>
          </a:prstGeom>
          <a:noFill/>
        </p:spPr>
        <p:txBody>
          <a:bodyPr wrap="square" rtlCol="0">
            <a:spAutoFit/>
          </a:bodyPr>
          <a:lstStyle/>
          <a:p>
            <a:pPr marL="285750" indent="-285750"/>
            <a:r>
              <a:rPr lang="it-IT" dirty="0" smtClean="0">
                <a:latin typeface="Helvetica Light"/>
                <a:cs typeface="Helvetica Light"/>
              </a:rPr>
              <a:t>At 20°C (datasheet)</a:t>
            </a:r>
          </a:p>
          <a:p>
            <a:endParaRPr lang="it-IT" dirty="0" smtClean="0">
              <a:latin typeface="Helvetica Light"/>
              <a:cs typeface="Helvetica Light"/>
            </a:endParaRPr>
          </a:p>
        </p:txBody>
      </p:sp>
      <p:sp>
        <p:nvSpPr>
          <p:cNvPr id="34" name="CasellaDiTesto 5"/>
          <p:cNvSpPr txBox="1"/>
          <p:nvPr/>
        </p:nvSpPr>
        <p:spPr>
          <a:xfrm>
            <a:off x="5148064" y="2780928"/>
            <a:ext cx="2448272" cy="646331"/>
          </a:xfrm>
          <a:prstGeom prst="rect">
            <a:avLst/>
          </a:prstGeom>
          <a:noFill/>
        </p:spPr>
        <p:txBody>
          <a:bodyPr wrap="square" rtlCol="0">
            <a:spAutoFit/>
          </a:bodyPr>
          <a:lstStyle/>
          <a:p>
            <a:pPr marL="285750" indent="-285750"/>
            <a:r>
              <a:rPr lang="it-IT" dirty="0" smtClean="0">
                <a:latin typeface="Helvetica Light"/>
                <a:cs typeface="Helvetica Light"/>
              </a:rPr>
              <a:t>At 25°C (measured)</a:t>
            </a:r>
          </a:p>
          <a:p>
            <a:endParaRPr lang="it-IT" dirty="0" smtClean="0">
              <a:latin typeface="Helvetica Light"/>
              <a:cs typeface="Helvetica Light"/>
            </a:endParaRPr>
          </a:p>
        </p:txBody>
      </p:sp>
      <p:sp>
        <p:nvSpPr>
          <p:cNvPr id="35" name="CasellaDiTesto 5"/>
          <p:cNvSpPr txBox="1"/>
          <p:nvPr/>
        </p:nvSpPr>
        <p:spPr>
          <a:xfrm>
            <a:off x="5148064" y="3356992"/>
            <a:ext cx="2448272" cy="646331"/>
          </a:xfrm>
          <a:prstGeom prst="rect">
            <a:avLst/>
          </a:prstGeom>
          <a:noFill/>
        </p:spPr>
        <p:txBody>
          <a:bodyPr wrap="square" rtlCol="0">
            <a:spAutoFit/>
          </a:bodyPr>
          <a:lstStyle/>
          <a:p>
            <a:pPr marL="285750" indent="-285750"/>
            <a:r>
              <a:rPr lang="it-IT" dirty="0" smtClean="0">
                <a:latin typeface="Helvetica Light"/>
                <a:cs typeface="Helvetica Light"/>
              </a:rPr>
              <a:t>At 38°C (datasheet)</a:t>
            </a:r>
          </a:p>
          <a:p>
            <a:endParaRPr lang="it-IT" dirty="0" smtClean="0">
              <a:latin typeface="Helvetica Light"/>
              <a:cs typeface="Helvetica Light"/>
            </a:endParaRPr>
          </a:p>
        </p:txBody>
      </p:sp>
      <p:sp>
        <p:nvSpPr>
          <p:cNvPr id="36" name="CasellaDiTesto 5"/>
          <p:cNvSpPr txBox="1"/>
          <p:nvPr/>
        </p:nvSpPr>
        <p:spPr>
          <a:xfrm rot="5400000">
            <a:off x="7282172" y="5543364"/>
            <a:ext cx="1800201" cy="307777"/>
          </a:xfrm>
          <a:prstGeom prst="rect">
            <a:avLst/>
          </a:prstGeom>
          <a:noFill/>
        </p:spPr>
        <p:txBody>
          <a:bodyPr wrap="square" rtlCol="0">
            <a:spAutoFit/>
          </a:bodyPr>
          <a:lstStyle/>
          <a:p>
            <a:pPr marL="342900" indent="-342900"/>
            <a:r>
              <a:rPr lang="it-IT" sz="1400" dirty="0" smtClean="0">
                <a:latin typeface="Helvetica Light"/>
                <a:cs typeface="Helvetica Light"/>
              </a:rPr>
              <a:t>Krytox Datasheet</a:t>
            </a:r>
            <a:endParaRPr lang="it-IT" sz="1400" dirty="0" smtClean="0">
              <a:solidFill>
                <a:schemeClr val="accent2">
                  <a:lumMod val="75000"/>
                </a:schemeClr>
              </a:solidFill>
              <a:latin typeface="Helvetica Light"/>
              <a:cs typeface="Helvetica Light"/>
            </a:endParaRPr>
          </a:p>
        </p:txBody>
      </p:sp>
      <p:sp>
        <p:nvSpPr>
          <p:cNvPr id="29" name="Rectangle 25"/>
          <p:cNvSpPr/>
          <p:nvPr/>
        </p:nvSpPr>
        <p:spPr>
          <a:xfrm>
            <a:off x="4211960" y="548680"/>
            <a:ext cx="4320480" cy="338554"/>
          </a:xfrm>
          <a:prstGeom prst="rect">
            <a:avLst/>
          </a:prstGeom>
        </p:spPr>
        <p:txBody>
          <a:bodyPr wrap="square" anchor="ctr">
            <a:spAutoFit/>
          </a:bodyPr>
          <a:lstStyle/>
          <a:p>
            <a:pPr algn="r"/>
            <a:r>
              <a:rPr lang="it-IT" sz="1600" dirty="0">
                <a:solidFill>
                  <a:srgbClr val="000000"/>
                </a:solidFill>
                <a:latin typeface="Helvetica Light"/>
                <a:cs typeface="Helvetica Light"/>
              </a:rPr>
              <a:t>Matteo Ferrari </a:t>
            </a:r>
            <a:r>
              <a:rPr lang="it-IT" sz="1500" b="1" dirty="0" smtClean="0">
                <a:solidFill>
                  <a:srgbClr val="000000"/>
                </a:solidFill>
                <a:latin typeface="Helvetica"/>
                <a:cs typeface="Helvetica Light"/>
              </a:rPr>
              <a:t>02</a:t>
            </a:r>
            <a:r>
              <a:rPr lang="it-IT" sz="1500" b="1" dirty="0" smtClean="0">
                <a:solidFill>
                  <a:srgbClr val="000000"/>
                </a:solidFill>
                <a:latin typeface="Helvetica"/>
                <a:cs typeface="Helvetica"/>
              </a:rPr>
              <a:t>.03.2017 </a:t>
            </a:r>
            <a:r>
              <a:rPr lang="it-IT" sz="1500" dirty="0" smtClean="0">
                <a:solidFill>
                  <a:srgbClr val="000000"/>
                </a:solidFill>
                <a:latin typeface="Helvetica"/>
                <a:cs typeface="Helvetica"/>
              </a:rPr>
              <a:t>Lund</a:t>
            </a:r>
          </a:p>
        </p:txBody>
      </p:sp>
    </p:spTree>
    <p:extLst>
      <p:ext uri="{BB962C8B-B14F-4D97-AF65-F5344CB8AC3E}">
        <p14:creationId xmlns:p14="http://schemas.microsoft.com/office/powerpoint/2010/main" xmlns="" val="1760175370"/>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p:cNvSpPr/>
          <p:nvPr/>
        </p:nvSpPr>
        <p:spPr>
          <a:xfrm>
            <a:off x="1475656" y="692696"/>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flipH="1">
            <a:off x="755576" y="692696"/>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1835696" y="692696"/>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4" name="Straight Connector 43"/>
          <p:cNvCxnSpPr/>
          <p:nvPr/>
        </p:nvCxnSpPr>
        <p:spPr>
          <a:xfrm>
            <a:off x="683568" y="2060848"/>
            <a:ext cx="7704856" cy="0"/>
          </a:xfrm>
          <a:prstGeom prst="line">
            <a:avLst/>
          </a:prstGeom>
        </p:spPr>
        <p:style>
          <a:lnRef idx="1">
            <a:schemeClr val="dk1"/>
          </a:lnRef>
          <a:fillRef idx="0">
            <a:schemeClr val="dk1"/>
          </a:fillRef>
          <a:effectRef idx="0">
            <a:schemeClr val="dk1"/>
          </a:effectRef>
          <a:fontRef idx="minor">
            <a:schemeClr val="tx1"/>
          </a:fontRef>
        </p:style>
      </p:cxnSp>
      <p:sp>
        <p:nvSpPr>
          <p:cNvPr id="30" name="CasellaDiTesto 5"/>
          <p:cNvSpPr txBox="1"/>
          <p:nvPr/>
        </p:nvSpPr>
        <p:spPr>
          <a:xfrm>
            <a:off x="683568" y="2204864"/>
            <a:ext cx="4608512" cy="338554"/>
          </a:xfrm>
          <a:prstGeom prst="rect">
            <a:avLst/>
          </a:prstGeom>
          <a:noFill/>
        </p:spPr>
        <p:txBody>
          <a:bodyPr wrap="square" rtlCol="0">
            <a:spAutoFit/>
          </a:bodyPr>
          <a:lstStyle/>
          <a:p>
            <a:pPr marL="457200" indent="-457200"/>
            <a:r>
              <a:rPr lang="en-US" sz="1600" dirty="0" smtClean="0">
                <a:latin typeface="Helvetica Light"/>
                <a:cs typeface="Helvetica Light"/>
              </a:rPr>
              <a:t>Greases characterized by </a:t>
            </a:r>
            <a:r>
              <a:rPr lang="en-US" sz="1600" b="1" dirty="0" smtClean="0">
                <a:solidFill>
                  <a:schemeClr val="accent4">
                    <a:lumMod val="75000"/>
                  </a:schemeClr>
                </a:solidFill>
                <a:latin typeface="Helvetica Light"/>
                <a:cs typeface="Helvetica Light"/>
              </a:rPr>
              <a:t>consistency</a:t>
            </a:r>
          </a:p>
        </p:txBody>
      </p:sp>
      <p:sp>
        <p:nvSpPr>
          <p:cNvPr id="27" name="Titolo 1"/>
          <p:cNvSpPr>
            <a:spLocks noGrp="1"/>
          </p:cNvSpPr>
          <p:nvPr>
            <p:ph type="title"/>
          </p:nvPr>
        </p:nvSpPr>
        <p:spPr>
          <a:xfrm>
            <a:off x="611560" y="1052736"/>
            <a:ext cx="8136904" cy="1224136"/>
          </a:xfrm>
        </p:spPr>
        <p:txBody>
          <a:bodyPr anchor="t">
            <a:normAutofit/>
          </a:bodyPr>
          <a:lstStyle/>
          <a:p>
            <a:pPr algn="l">
              <a:lnSpc>
                <a:spcPct val="90000"/>
              </a:lnSpc>
            </a:pPr>
            <a:r>
              <a:rPr lang="it-IT" sz="1600" spc="300" dirty="0" smtClean="0">
                <a:solidFill>
                  <a:schemeClr val="accent4">
                    <a:lumMod val="75000"/>
                  </a:schemeClr>
                </a:solidFill>
                <a:latin typeface="Helvetica Light"/>
                <a:cs typeface="Helvetica Light"/>
              </a:rPr>
              <a:t>QUANTITIES TO BE TESTED AND INSTRUMENTS</a:t>
            </a:r>
            <a:r>
              <a:rPr lang="it-IT" sz="1600" spc="300" dirty="0">
                <a:solidFill>
                  <a:schemeClr val="tx2">
                    <a:lumMod val="60000"/>
                    <a:lumOff val="40000"/>
                  </a:schemeClr>
                </a:solidFill>
                <a:latin typeface="Helvetica Light"/>
                <a:cs typeface="Helvetica Light"/>
              </a:rPr>
              <a:t/>
            </a:r>
            <a:br>
              <a:rPr lang="it-IT" sz="1600" spc="300" dirty="0">
                <a:solidFill>
                  <a:schemeClr val="tx2">
                    <a:lumMod val="60000"/>
                    <a:lumOff val="40000"/>
                  </a:schemeClr>
                </a:solidFill>
                <a:latin typeface="Helvetica Light"/>
                <a:cs typeface="Helvetica Light"/>
              </a:rPr>
            </a:br>
            <a:r>
              <a:rPr lang="it-IT" sz="3200" b="1" dirty="0" smtClean="0">
                <a:solidFill>
                  <a:srgbClr val="000000"/>
                </a:solidFill>
                <a:latin typeface="Helvetica"/>
                <a:cs typeface="Helvetica"/>
              </a:rPr>
              <a:t>Mechanical Quantities for Greases</a:t>
            </a:r>
            <a:endParaRPr lang="it-IT" sz="3200" b="1" dirty="0">
              <a:solidFill>
                <a:srgbClr val="000000"/>
              </a:solidFill>
              <a:latin typeface="Helvetica"/>
              <a:cs typeface="Helvetica"/>
            </a:endParaRPr>
          </a:p>
        </p:txBody>
      </p:sp>
      <p:sp>
        <p:nvSpPr>
          <p:cNvPr id="21" name="Rectangle 20"/>
          <p:cNvSpPr/>
          <p:nvPr/>
        </p:nvSpPr>
        <p:spPr>
          <a:xfrm>
            <a:off x="0" y="5589240"/>
            <a:ext cx="9144000" cy="12687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CasellaDiTesto 5"/>
          <p:cNvSpPr txBox="1"/>
          <p:nvPr/>
        </p:nvSpPr>
        <p:spPr>
          <a:xfrm>
            <a:off x="2051720" y="5877272"/>
            <a:ext cx="5328592" cy="861774"/>
          </a:xfrm>
          <a:prstGeom prst="rect">
            <a:avLst/>
          </a:prstGeom>
          <a:noFill/>
        </p:spPr>
        <p:txBody>
          <a:bodyPr wrap="square" rtlCol="0">
            <a:spAutoFit/>
          </a:bodyPr>
          <a:lstStyle/>
          <a:p>
            <a:pPr marL="342900" indent="-342900"/>
            <a:r>
              <a:rPr lang="it-IT" sz="1600" b="1" i="1" dirty="0" smtClean="0">
                <a:solidFill>
                  <a:schemeClr val="bg1"/>
                </a:solidFill>
                <a:latin typeface="Helvetica Light"/>
                <a:cs typeface="Helvetica Light"/>
              </a:rPr>
              <a:t>Consistency </a:t>
            </a:r>
            <a:r>
              <a:rPr lang="it-IT" sz="1600" i="1" dirty="0" smtClean="0">
                <a:solidFill>
                  <a:schemeClr val="bg1"/>
                </a:solidFill>
                <a:latin typeface="Helvetica Light"/>
                <a:cs typeface="Helvetica Light"/>
              </a:rPr>
              <a:t>of lubricating grease:</a:t>
            </a:r>
          </a:p>
          <a:p>
            <a:pPr marL="342900" indent="-342900"/>
            <a:r>
              <a:rPr lang="it-IT" sz="1600" i="1" dirty="0" smtClean="0">
                <a:solidFill>
                  <a:schemeClr val="bg1"/>
                </a:solidFill>
                <a:latin typeface="Helvetica Light"/>
                <a:cs typeface="Helvetica Light"/>
              </a:rPr>
              <a:t> the resistance to movement under stress</a:t>
            </a:r>
          </a:p>
          <a:p>
            <a:pPr marL="342900" indent="-342900">
              <a:buFont typeface="Arial" pitchFamily="34" charset="0"/>
              <a:buChar char="•"/>
            </a:pPr>
            <a:endParaRPr lang="it-IT" dirty="0" smtClean="0">
              <a:latin typeface="Helvetica Light"/>
              <a:cs typeface="Helvetica Light"/>
            </a:endParaRPr>
          </a:p>
        </p:txBody>
      </p:sp>
      <p:pic>
        <p:nvPicPr>
          <p:cNvPr id="26" name="Picture 2" descr="C:\MatteoFerrari\SPES - borsa\risultati-presentazioni\ESSMeeting_Brescia20161123\Fotor_147938524946919.jpg"/>
          <p:cNvPicPr>
            <a:picLocks noChangeAspect="1" noChangeArrowheads="1"/>
          </p:cNvPicPr>
          <p:nvPr/>
        </p:nvPicPr>
        <p:blipFill>
          <a:blip r:embed="rId3" cstate="print"/>
          <a:srcRect t="12812"/>
          <a:stretch>
            <a:fillRect/>
          </a:stretch>
        </p:blipFill>
        <p:spPr bwMode="auto">
          <a:xfrm>
            <a:off x="-36512" y="5589240"/>
            <a:ext cx="1763688" cy="1457019"/>
          </a:xfrm>
          <a:prstGeom prst="rect">
            <a:avLst/>
          </a:prstGeom>
          <a:noFill/>
        </p:spPr>
      </p:pic>
      <p:sp>
        <p:nvSpPr>
          <p:cNvPr id="31" name="CasellaDiTesto 5"/>
          <p:cNvSpPr txBox="1"/>
          <p:nvPr/>
        </p:nvSpPr>
        <p:spPr>
          <a:xfrm>
            <a:off x="7452320" y="5877272"/>
            <a:ext cx="1368152" cy="861774"/>
          </a:xfrm>
          <a:prstGeom prst="rect">
            <a:avLst/>
          </a:prstGeom>
          <a:noFill/>
        </p:spPr>
        <p:txBody>
          <a:bodyPr wrap="square" rtlCol="0">
            <a:spAutoFit/>
          </a:bodyPr>
          <a:lstStyle/>
          <a:p>
            <a:pPr marL="342900" indent="-342900"/>
            <a:r>
              <a:rPr lang="it-IT" sz="1600" b="1" dirty="0" smtClean="0">
                <a:solidFill>
                  <a:schemeClr val="bg1"/>
                </a:solidFill>
                <a:latin typeface="Helvetica Light"/>
                <a:cs typeface="Helvetica Light"/>
              </a:rPr>
              <a:t>ASTM</a:t>
            </a:r>
          </a:p>
          <a:p>
            <a:pPr marL="342900" indent="-342900"/>
            <a:r>
              <a:rPr lang="it-IT" sz="1600" dirty="0" smtClean="0">
                <a:solidFill>
                  <a:schemeClr val="bg1"/>
                </a:solidFill>
                <a:latin typeface="Helvetica Light"/>
                <a:cs typeface="Helvetica Light"/>
              </a:rPr>
              <a:t>D 217 -02</a:t>
            </a:r>
          </a:p>
          <a:p>
            <a:pPr marL="342900" indent="-342900">
              <a:buFont typeface="Arial" pitchFamily="34" charset="0"/>
              <a:buChar char="•"/>
            </a:pPr>
            <a:endParaRPr lang="it-IT" dirty="0" smtClean="0">
              <a:latin typeface="Helvetica Light"/>
              <a:cs typeface="Helvetica Light"/>
            </a:endParaRPr>
          </a:p>
        </p:txBody>
      </p:sp>
      <p:cxnSp>
        <p:nvCxnSpPr>
          <p:cNvPr id="32" name="Straight Connector 31"/>
          <p:cNvCxnSpPr/>
          <p:nvPr/>
        </p:nvCxnSpPr>
        <p:spPr>
          <a:xfrm flipH="1">
            <a:off x="7306235" y="5517232"/>
            <a:ext cx="2069" cy="13855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4210" name="Picture 2" descr="C:\MatteoFerrari\SPES - borsa\risultati-presentazioni\ESSMeeting_Brescia20161123\NLGI classification.PNG"/>
          <p:cNvPicPr>
            <a:picLocks noChangeAspect="1" noChangeArrowheads="1"/>
          </p:cNvPicPr>
          <p:nvPr/>
        </p:nvPicPr>
        <p:blipFill>
          <a:blip r:embed="rId4" cstate="print"/>
          <a:srcRect t="8000" r="32632"/>
          <a:stretch>
            <a:fillRect/>
          </a:stretch>
        </p:blipFill>
        <p:spPr bwMode="auto">
          <a:xfrm>
            <a:off x="5364088" y="2204864"/>
            <a:ext cx="2962924" cy="2283040"/>
          </a:xfrm>
          <a:prstGeom prst="rect">
            <a:avLst/>
          </a:prstGeom>
          <a:noFill/>
        </p:spPr>
      </p:pic>
      <p:sp>
        <p:nvSpPr>
          <p:cNvPr id="33" name="CasellaDiTesto 5"/>
          <p:cNvSpPr txBox="1"/>
          <p:nvPr/>
        </p:nvSpPr>
        <p:spPr>
          <a:xfrm>
            <a:off x="5436096" y="4509120"/>
            <a:ext cx="3240360" cy="584775"/>
          </a:xfrm>
          <a:prstGeom prst="rect">
            <a:avLst/>
          </a:prstGeom>
          <a:noFill/>
        </p:spPr>
        <p:txBody>
          <a:bodyPr wrap="square" rtlCol="0">
            <a:spAutoFit/>
          </a:bodyPr>
          <a:lstStyle/>
          <a:p>
            <a:pPr marL="457200" indent="-457200"/>
            <a:r>
              <a:rPr lang="en-US" sz="1600" dirty="0" smtClean="0">
                <a:latin typeface="Helvetica Light"/>
                <a:cs typeface="Helvetica Light"/>
              </a:rPr>
              <a:t>NLGI consistency numbers</a:t>
            </a:r>
          </a:p>
          <a:p>
            <a:pPr marL="457200" indent="-457200"/>
            <a:r>
              <a:rPr lang="en-US" sz="1600" dirty="0" smtClean="0">
                <a:latin typeface="Helvetica Light"/>
                <a:cs typeface="Helvetica Light"/>
              </a:rPr>
              <a:t>for</a:t>
            </a:r>
            <a:r>
              <a:rPr lang="en-US" sz="1600" b="1" dirty="0" smtClean="0">
                <a:latin typeface="Helvetica Light"/>
                <a:cs typeface="Helvetica Light"/>
              </a:rPr>
              <a:t> worked penetration</a:t>
            </a:r>
          </a:p>
        </p:txBody>
      </p:sp>
      <p:pic>
        <p:nvPicPr>
          <p:cNvPr id="94211" name="Picture 3" descr="C:\MatteoFerrari\SPES - borsa\risultati-presentazioni\ESSMeeting_Brescia20161123\penetrometer.PNG"/>
          <p:cNvPicPr>
            <a:picLocks noChangeAspect="1" noChangeArrowheads="1"/>
          </p:cNvPicPr>
          <p:nvPr/>
        </p:nvPicPr>
        <p:blipFill>
          <a:blip r:embed="rId5" cstate="print"/>
          <a:srcRect/>
          <a:stretch>
            <a:fillRect/>
          </a:stretch>
        </p:blipFill>
        <p:spPr bwMode="auto">
          <a:xfrm>
            <a:off x="683568" y="2636912"/>
            <a:ext cx="1509226" cy="2741927"/>
          </a:xfrm>
          <a:prstGeom prst="rect">
            <a:avLst/>
          </a:prstGeom>
          <a:noFill/>
        </p:spPr>
      </p:pic>
      <p:sp>
        <p:nvSpPr>
          <p:cNvPr id="39" name="CasellaDiTesto 5"/>
          <p:cNvSpPr txBox="1"/>
          <p:nvPr/>
        </p:nvSpPr>
        <p:spPr>
          <a:xfrm>
            <a:off x="2195736" y="2636912"/>
            <a:ext cx="2520280" cy="861774"/>
          </a:xfrm>
          <a:prstGeom prst="rect">
            <a:avLst/>
          </a:prstGeom>
          <a:noFill/>
        </p:spPr>
        <p:txBody>
          <a:bodyPr wrap="square" rtlCol="0">
            <a:spAutoFit/>
          </a:bodyPr>
          <a:lstStyle/>
          <a:p>
            <a:pPr marL="457200" indent="-457200"/>
            <a:r>
              <a:rPr lang="en-US" sz="1600" b="1" dirty="0" smtClean="0">
                <a:latin typeface="Helvetica Light"/>
                <a:cs typeface="Helvetica Light"/>
              </a:rPr>
              <a:t>Cone penetration </a:t>
            </a:r>
            <a:r>
              <a:rPr lang="en-US" sz="1600" dirty="0" smtClean="0">
                <a:latin typeface="Helvetica Light"/>
                <a:cs typeface="Helvetica Light"/>
              </a:rPr>
              <a:t>test</a:t>
            </a:r>
          </a:p>
          <a:p>
            <a:pPr marL="457200" indent="-457200"/>
            <a:r>
              <a:rPr lang="en-US" sz="1600" dirty="0" smtClean="0">
                <a:latin typeface="Helvetica Light"/>
                <a:cs typeface="Helvetica Light"/>
              </a:rPr>
              <a:t>             [tenths of mm]</a:t>
            </a:r>
          </a:p>
          <a:p>
            <a:pPr marL="457200" indent="-457200"/>
            <a:endParaRPr lang="en-US" b="1" dirty="0" smtClean="0">
              <a:latin typeface="Helvetica Light"/>
              <a:cs typeface="Helvetica Light"/>
            </a:endParaRPr>
          </a:p>
        </p:txBody>
      </p:sp>
      <p:sp>
        <p:nvSpPr>
          <p:cNvPr id="51" name="CasellaDiTesto 5"/>
          <p:cNvSpPr txBox="1"/>
          <p:nvPr/>
        </p:nvSpPr>
        <p:spPr>
          <a:xfrm>
            <a:off x="2339752" y="4509120"/>
            <a:ext cx="2952328" cy="584775"/>
          </a:xfrm>
          <a:prstGeom prst="rect">
            <a:avLst/>
          </a:prstGeom>
          <a:noFill/>
        </p:spPr>
        <p:txBody>
          <a:bodyPr wrap="square" rtlCol="0">
            <a:spAutoFit/>
          </a:bodyPr>
          <a:lstStyle/>
          <a:p>
            <a:pPr marL="457200" indent="-457200"/>
            <a:r>
              <a:rPr lang="en-US" sz="1600" b="1" dirty="0" smtClean="0">
                <a:latin typeface="Helvetica Light"/>
                <a:cs typeface="Helvetica Light"/>
              </a:rPr>
              <a:t>5 </a:t>
            </a:r>
            <a:r>
              <a:rPr lang="en-US" sz="1600" b="1" dirty="0" err="1" smtClean="0">
                <a:latin typeface="Helvetica Light"/>
                <a:cs typeface="Helvetica Light"/>
              </a:rPr>
              <a:t>mL</a:t>
            </a:r>
            <a:endParaRPr lang="en-US" sz="1600" b="1" dirty="0" smtClean="0">
              <a:latin typeface="Helvetica Light"/>
              <a:cs typeface="Helvetica Light"/>
            </a:endParaRPr>
          </a:p>
          <a:p>
            <a:pPr marL="457200" indent="-457200"/>
            <a:r>
              <a:rPr lang="en-US" sz="1600" b="1" dirty="0" smtClean="0">
                <a:latin typeface="Helvetica Light"/>
                <a:cs typeface="Helvetica Light"/>
              </a:rPr>
              <a:t>small sample adapter</a:t>
            </a:r>
          </a:p>
        </p:txBody>
      </p:sp>
      <p:cxnSp>
        <p:nvCxnSpPr>
          <p:cNvPr id="53" name="Straight Connector 52"/>
          <p:cNvCxnSpPr/>
          <p:nvPr/>
        </p:nvCxnSpPr>
        <p:spPr>
          <a:xfrm>
            <a:off x="5004048" y="2204864"/>
            <a:ext cx="0" cy="324036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a:off x="1907704" y="3344218"/>
            <a:ext cx="266429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Oval 17"/>
          <p:cNvSpPr/>
          <p:nvPr/>
        </p:nvSpPr>
        <p:spPr>
          <a:xfrm>
            <a:off x="2195736" y="692696"/>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24"/>
          <p:cNvSpPr/>
          <p:nvPr/>
        </p:nvSpPr>
        <p:spPr>
          <a:xfrm>
            <a:off x="1043608" y="620688"/>
            <a:ext cx="216024" cy="216024"/>
          </a:xfrm>
          <a:prstGeom prst="ellipse">
            <a:avLst/>
          </a:prstGeom>
          <a:noFill/>
          <a:ln>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6516216" y="2132856"/>
            <a:ext cx="504056" cy="288032"/>
          </a:xfrm>
          <a:prstGeom prst="ellipse">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accent4">
                  <a:lumMod val="75000"/>
                </a:schemeClr>
              </a:solidFill>
            </a:endParaRPr>
          </a:p>
        </p:txBody>
      </p:sp>
      <p:sp>
        <p:nvSpPr>
          <p:cNvPr id="35" name="Rectangle 25"/>
          <p:cNvSpPr/>
          <p:nvPr/>
        </p:nvSpPr>
        <p:spPr>
          <a:xfrm>
            <a:off x="4211960" y="548680"/>
            <a:ext cx="4320480" cy="338554"/>
          </a:xfrm>
          <a:prstGeom prst="rect">
            <a:avLst/>
          </a:prstGeom>
        </p:spPr>
        <p:txBody>
          <a:bodyPr wrap="square" anchor="ctr">
            <a:spAutoFit/>
          </a:bodyPr>
          <a:lstStyle/>
          <a:p>
            <a:pPr algn="r"/>
            <a:r>
              <a:rPr lang="it-IT" sz="1600" dirty="0">
                <a:solidFill>
                  <a:srgbClr val="000000"/>
                </a:solidFill>
                <a:latin typeface="Helvetica Light"/>
                <a:cs typeface="Helvetica Light"/>
              </a:rPr>
              <a:t>Matteo Ferrari </a:t>
            </a:r>
            <a:r>
              <a:rPr lang="it-IT" sz="1500" b="1" dirty="0" smtClean="0">
                <a:solidFill>
                  <a:srgbClr val="000000"/>
                </a:solidFill>
                <a:latin typeface="Helvetica"/>
                <a:cs typeface="Helvetica Light"/>
              </a:rPr>
              <a:t>31</a:t>
            </a:r>
            <a:r>
              <a:rPr lang="it-IT" sz="1500" b="1" dirty="0" smtClean="0">
                <a:solidFill>
                  <a:srgbClr val="000000"/>
                </a:solidFill>
                <a:latin typeface="Helvetica"/>
                <a:cs typeface="Helvetica"/>
              </a:rPr>
              <a:t>.05.2017 </a:t>
            </a:r>
            <a:r>
              <a:rPr lang="it-IT" sz="1500" dirty="0" smtClean="0">
                <a:solidFill>
                  <a:srgbClr val="000000"/>
                </a:solidFill>
                <a:latin typeface="Helvetica"/>
                <a:cs typeface="Helvetica"/>
              </a:rPr>
              <a:t>Brescia</a:t>
            </a:r>
          </a:p>
        </p:txBody>
      </p:sp>
      <p:sp>
        <p:nvSpPr>
          <p:cNvPr id="36" name="Oval 35"/>
          <p:cNvSpPr/>
          <p:nvPr/>
        </p:nvSpPr>
        <p:spPr>
          <a:xfrm>
            <a:off x="2555776" y="692696"/>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2915816" y="692696"/>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3203848" y="548680"/>
            <a:ext cx="1296144" cy="338554"/>
          </a:xfrm>
          <a:prstGeom prst="rect">
            <a:avLst/>
          </a:prstGeom>
        </p:spPr>
        <p:txBody>
          <a:bodyPr wrap="square" anchor="ctr">
            <a:spAutoFit/>
          </a:bodyPr>
          <a:lstStyle/>
          <a:p>
            <a:r>
              <a:rPr lang="it-IT" sz="1600" b="1" dirty="0" smtClean="0">
                <a:solidFill>
                  <a:srgbClr val="000000"/>
                </a:solidFill>
                <a:latin typeface="Helvetica"/>
                <a:cs typeface="Helvetica"/>
              </a:rPr>
              <a:t>3 </a:t>
            </a:r>
            <a:r>
              <a:rPr lang="it-IT" sz="1600" dirty="0" smtClean="0">
                <a:solidFill>
                  <a:srgbClr val="000000"/>
                </a:solidFill>
                <a:latin typeface="Helvetica Light"/>
                <a:cs typeface="Helvetica Light"/>
              </a:rPr>
              <a:t>of 27</a:t>
            </a:r>
            <a:endParaRPr lang="en-US" sz="1400" b="1" dirty="0">
              <a:latin typeface="Helvetica"/>
              <a:cs typeface="Helvetica"/>
            </a:endParaRPr>
          </a:p>
        </p:txBody>
      </p:sp>
    </p:spTree>
    <p:extLst>
      <p:ext uri="{BB962C8B-B14F-4D97-AF65-F5344CB8AC3E}">
        <p14:creationId xmlns:p14="http://schemas.microsoft.com/office/powerpoint/2010/main" xmlns="" val="2603221836"/>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p:cNvSpPr>
            <a:spLocks noGrp="1"/>
          </p:cNvSpPr>
          <p:nvPr>
            <p:ph type="sldNum" sz="quarter" idx="12"/>
          </p:nvPr>
        </p:nvSpPr>
        <p:spPr/>
        <p:txBody>
          <a:bodyPr/>
          <a:lstStyle/>
          <a:p>
            <a:fld id="{3C7A372C-CFDE-4616-A2F3-96F303C2222E}" type="slidenum">
              <a:rPr lang="it-IT" smtClean="0"/>
              <a:pPr/>
              <a:t>38</a:t>
            </a:fld>
            <a:endParaRPr lang="it-IT" dirty="0"/>
          </a:p>
        </p:txBody>
      </p:sp>
      <p:cxnSp>
        <p:nvCxnSpPr>
          <p:cNvPr id="27" name="Straight Connector 43"/>
          <p:cNvCxnSpPr/>
          <p:nvPr/>
        </p:nvCxnSpPr>
        <p:spPr>
          <a:xfrm>
            <a:off x="683568" y="2060848"/>
            <a:ext cx="7704856" cy="0"/>
          </a:xfrm>
          <a:prstGeom prst="line">
            <a:avLst/>
          </a:prstGeom>
        </p:spPr>
        <p:style>
          <a:lnRef idx="1">
            <a:schemeClr val="dk1"/>
          </a:lnRef>
          <a:fillRef idx="0">
            <a:schemeClr val="dk1"/>
          </a:fillRef>
          <a:effectRef idx="0">
            <a:schemeClr val="dk1"/>
          </a:effectRef>
          <a:fontRef idx="minor">
            <a:schemeClr val="tx1"/>
          </a:fontRef>
        </p:style>
      </p:cxnSp>
      <p:sp>
        <p:nvSpPr>
          <p:cNvPr id="9" name="Titolo 1"/>
          <p:cNvSpPr txBox="1">
            <a:spLocks/>
          </p:cNvSpPr>
          <p:nvPr/>
        </p:nvSpPr>
        <p:spPr>
          <a:xfrm>
            <a:off x="611560" y="1052736"/>
            <a:ext cx="7992888" cy="1224136"/>
          </a:xfrm>
          <a:prstGeom prst="rect">
            <a:avLst/>
          </a:prstGeom>
        </p:spPr>
        <p:txBody>
          <a:bodyPr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it-IT" sz="1600" spc="300" dirty="0" smtClean="0">
                <a:solidFill>
                  <a:schemeClr val="accent4">
                    <a:lumMod val="75000"/>
                  </a:schemeClr>
                </a:solidFill>
                <a:latin typeface="Helvetica Light"/>
                <a:cs typeface="Helvetica Light"/>
              </a:rPr>
              <a:t>QUANTITIES TO BE TESTED AND INSTRUMENTS</a:t>
            </a:r>
            <a:r>
              <a:rPr lang="it-IT" sz="1600" spc="600" dirty="0" smtClean="0">
                <a:solidFill>
                  <a:schemeClr val="accent6">
                    <a:lumMod val="75000"/>
                  </a:schemeClr>
                </a:solidFill>
                <a:latin typeface="Helvetica Light"/>
                <a:cs typeface="Helvetica Light"/>
              </a:rPr>
              <a:t/>
            </a:r>
            <a:br>
              <a:rPr lang="it-IT" sz="1600" spc="600" dirty="0" smtClean="0">
                <a:solidFill>
                  <a:schemeClr val="accent6">
                    <a:lumMod val="75000"/>
                  </a:schemeClr>
                </a:solidFill>
                <a:latin typeface="Helvetica Light"/>
                <a:cs typeface="Helvetica Light"/>
              </a:rPr>
            </a:br>
            <a:r>
              <a:rPr lang="it-IT" sz="3200" b="1" dirty="0" smtClean="0">
                <a:solidFill>
                  <a:srgbClr val="000000"/>
                </a:solidFill>
                <a:latin typeface="Helvetica"/>
                <a:cs typeface="Helvetica"/>
              </a:rPr>
              <a:t>Examples of Cone-Plate Viscosity</a:t>
            </a:r>
            <a:endParaRPr lang="it-IT" sz="3200" b="1" dirty="0">
              <a:solidFill>
                <a:srgbClr val="000000"/>
              </a:solidFill>
              <a:latin typeface="Helvetica"/>
              <a:cs typeface="Helvetica"/>
            </a:endParaRPr>
          </a:p>
        </p:txBody>
      </p:sp>
      <p:sp>
        <p:nvSpPr>
          <p:cNvPr id="17" name="CasellaDiTesto 5"/>
          <p:cNvSpPr txBox="1"/>
          <p:nvPr/>
        </p:nvSpPr>
        <p:spPr>
          <a:xfrm>
            <a:off x="683568" y="2196153"/>
            <a:ext cx="2232248" cy="584775"/>
          </a:xfrm>
          <a:prstGeom prst="rect">
            <a:avLst/>
          </a:prstGeom>
          <a:noFill/>
        </p:spPr>
        <p:txBody>
          <a:bodyPr wrap="square" rtlCol="0">
            <a:spAutoFit/>
          </a:bodyPr>
          <a:lstStyle/>
          <a:p>
            <a:pPr marL="342900" indent="-342900"/>
            <a:r>
              <a:rPr lang="it-IT" sz="1600" b="1" dirty="0" smtClean="0">
                <a:latin typeface="Helvetica Light"/>
                <a:cs typeface="Helvetica Light"/>
              </a:rPr>
              <a:t>Viscosity </a:t>
            </a:r>
            <a:r>
              <a:rPr lang="it-IT" sz="1600" dirty="0" smtClean="0">
                <a:latin typeface="Helvetica Light"/>
                <a:cs typeface="Helvetica Light"/>
              </a:rPr>
              <a:t>[Pa s]: </a:t>
            </a:r>
          </a:p>
          <a:p>
            <a:pPr marL="342900" indent="-342900"/>
            <a:r>
              <a:rPr lang="it-IT" sz="1600" dirty="0" smtClean="0">
                <a:latin typeface="Helvetica Light"/>
                <a:cs typeface="Helvetica Light"/>
              </a:rPr>
              <a:t>Semi-solid materials</a:t>
            </a:r>
          </a:p>
        </p:txBody>
      </p:sp>
      <p:cxnSp>
        <p:nvCxnSpPr>
          <p:cNvPr id="46" name="Straight Connector 43"/>
          <p:cNvCxnSpPr/>
          <p:nvPr/>
        </p:nvCxnSpPr>
        <p:spPr>
          <a:xfrm>
            <a:off x="683568" y="5805264"/>
            <a:ext cx="7704856" cy="0"/>
          </a:xfrm>
          <a:prstGeom prst="line">
            <a:avLst/>
          </a:prstGeom>
        </p:spPr>
        <p:style>
          <a:lnRef idx="1">
            <a:schemeClr val="dk1"/>
          </a:lnRef>
          <a:fillRef idx="0">
            <a:schemeClr val="dk1"/>
          </a:fillRef>
          <a:effectRef idx="0">
            <a:schemeClr val="dk1"/>
          </a:effectRef>
          <a:fontRef idx="minor">
            <a:schemeClr val="tx1"/>
          </a:fontRef>
        </p:style>
      </p:cxnSp>
      <p:graphicFrame>
        <p:nvGraphicFramePr>
          <p:cNvPr id="12" name="Chart 11"/>
          <p:cNvGraphicFramePr/>
          <p:nvPr/>
        </p:nvGraphicFramePr>
        <p:xfrm>
          <a:off x="3707904" y="2204864"/>
          <a:ext cx="3990776" cy="2809106"/>
        </p:xfrm>
        <a:graphic>
          <a:graphicData uri="http://schemas.openxmlformats.org/drawingml/2006/chart">
            <c:chart xmlns:c="http://schemas.openxmlformats.org/drawingml/2006/chart" xmlns:r="http://schemas.openxmlformats.org/officeDocument/2006/relationships" r:id="rId3"/>
          </a:graphicData>
        </a:graphic>
      </p:graphicFrame>
      <p:sp>
        <p:nvSpPr>
          <p:cNvPr id="13" name="CasellaDiTesto 5"/>
          <p:cNvSpPr txBox="1"/>
          <p:nvPr/>
        </p:nvSpPr>
        <p:spPr>
          <a:xfrm>
            <a:off x="683568" y="2996952"/>
            <a:ext cx="2592288" cy="2062103"/>
          </a:xfrm>
          <a:prstGeom prst="rect">
            <a:avLst/>
          </a:prstGeom>
          <a:noFill/>
        </p:spPr>
        <p:txBody>
          <a:bodyPr wrap="square" rtlCol="0">
            <a:spAutoFit/>
          </a:bodyPr>
          <a:lstStyle/>
          <a:p>
            <a:pPr marL="285750" indent="-285750"/>
            <a:r>
              <a:rPr lang="it-IT" sz="1600" dirty="0" smtClean="0">
                <a:latin typeface="Helvetica Light"/>
                <a:cs typeface="Helvetica Light"/>
              </a:rPr>
              <a:t>5 min measure</a:t>
            </a:r>
          </a:p>
          <a:p>
            <a:pPr marL="285750" indent="-285750"/>
            <a:r>
              <a:rPr lang="it-IT" sz="1600" b="1" dirty="0" smtClean="0">
                <a:latin typeface="Helvetica Light"/>
                <a:cs typeface="Helvetica Light"/>
              </a:rPr>
              <a:t>Constant Share Rate</a:t>
            </a:r>
          </a:p>
          <a:p>
            <a:pPr marL="285750" indent="-285750"/>
            <a:r>
              <a:rPr lang="it-IT" sz="1600" dirty="0" smtClean="0">
                <a:latin typeface="Helvetica Light"/>
                <a:cs typeface="Helvetica Light"/>
              </a:rPr>
              <a:t>50 rad/s</a:t>
            </a:r>
          </a:p>
          <a:p>
            <a:pPr marL="285750" indent="-285750"/>
            <a:endParaRPr lang="it-IT" sz="1600" b="1" dirty="0" smtClean="0">
              <a:latin typeface="Helvetica Light"/>
              <a:cs typeface="Helvetica Light"/>
            </a:endParaRPr>
          </a:p>
          <a:p>
            <a:pPr marL="285750" indent="-285750"/>
            <a:endParaRPr lang="it-IT" sz="1600" b="1" dirty="0" smtClean="0">
              <a:latin typeface="Helvetica Light"/>
              <a:cs typeface="Helvetica Light"/>
            </a:endParaRPr>
          </a:p>
          <a:p>
            <a:pPr marL="285750" indent="-285750"/>
            <a:endParaRPr lang="it-IT" sz="1600" b="1" dirty="0" smtClean="0">
              <a:latin typeface="Helvetica Light"/>
              <a:cs typeface="Helvetica Light"/>
            </a:endParaRPr>
          </a:p>
          <a:p>
            <a:pPr marL="285750" indent="-285750"/>
            <a:r>
              <a:rPr lang="it-IT" sz="1600" dirty="0" smtClean="0">
                <a:latin typeface="Helvetica Light"/>
                <a:cs typeface="Helvetica Light"/>
              </a:rPr>
              <a:t>Decreasing Share Stress</a:t>
            </a:r>
          </a:p>
          <a:p>
            <a:pPr marL="285750" indent="-285750"/>
            <a:r>
              <a:rPr lang="it-IT" sz="1600" dirty="0" smtClean="0">
                <a:latin typeface="Helvetica Light"/>
                <a:cs typeface="Helvetica Light"/>
              </a:rPr>
              <a:t>Decreasing Viscosity</a:t>
            </a:r>
          </a:p>
        </p:txBody>
      </p:sp>
      <p:cxnSp>
        <p:nvCxnSpPr>
          <p:cNvPr id="15" name="Straight Connector 14"/>
          <p:cNvCxnSpPr/>
          <p:nvPr/>
        </p:nvCxnSpPr>
        <p:spPr>
          <a:xfrm>
            <a:off x="4355976" y="2924944"/>
            <a:ext cx="403244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355976" y="3933056"/>
            <a:ext cx="403244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CasellaDiTesto 5"/>
          <p:cNvSpPr txBox="1"/>
          <p:nvPr/>
        </p:nvSpPr>
        <p:spPr>
          <a:xfrm>
            <a:off x="7452320" y="2636912"/>
            <a:ext cx="1152128" cy="307777"/>
          </a:xfrm>
          <a:prstGeom prst="rect">
            <a:avLst/>
          </a:prstGeom>
          <a:noFill/>
        </p:spPr>
        <p:txBody>
          <a:bodyPr wrap="square" rtlCol="0">
            <a:spAutoFit/>
          </a:bodyPr>
          <a:lstStyle/>
          <a:p>
            <a:pPr marL="285750" indent="-285750"/>
            <a:r>
              <a:rPr lang="it-IT" sz="1400" dirty="0" smtClean="0">
                <a:latin typeface="Helvetica Light"/>
                <a:cs typeface="Helvetica Light"/>
              </a:rPr>
              <a:t>unworked</a:t>
            </a:r>
          </a:p>
        </p:txBody>
      </p:sp>
      <p:sp>
        <p:nvSpPr>
          <p:cNvPr id="19" name="CasellaDiTesto 5"/>
          <p:cNvSpPr txBox="1"/>
          <p:nvPr/>
        </p:nvSpPr>
        <p:spPr>
          <a:xfrm>
            <a:off x="7464696" y="3664749"/>
            <a:ext cx="1152128" cy="307777"/>
          </a:xfrm>
          <a:prstGeom prst="rect">
            <a:avLst/>
          </a:prstGeom>
          <a:noFill/>
        </p:spPr>
        <p:txBody>
          <a:bodyPr wrap="square" rtlCol="0">
            <a:spAutoFit/>
          </a:bodyPr>
          <a:lstStyle/>
          <a:p>
            <a:pPr marL="285750" indent="-285750"/>
            <a:r>
              <a:rPr lang="it-IT" sz="1400" dirty="0" smtClean="0">
                <a:latin typeface="Helvetica Light"/>
                <a:cs typeface="Helvetica Light"/>
              </a:rPr>
              <a:t>    worked</a:t>
            </a:r>
          </a:p>
        </p:txBody>
      </p:sp>
      <p:sp>
        <p:nvSpPr>
          <p:cNvPr id="22" name="CasellaDiTesto 5"/>
          <p:cNvSpPr txBox="1"/>
          <p:nvPr/>
        </p:nvSpPr>
        <p:spPr>
          <a:xfrm>
            <a:off x="683568" y="5940569"/>
            <a:ext cx="6840760" cy="584775"/>
          </a:xfrm>
          <a:prstGeom prst="rect">
            <a:avLst/>
          </a:prstGeom>
          <a:noFill/>
        </p:spPr>
        <p:txBody>
          <a:bodyPr wrap="square" rtlCol="0">
            <a:spAutoFit/>
          </a:bodyPr>
          <a:lstStyle/>
          <a:p>
            <a:pPr marL="342900" indent="-342900">
              <a:buFont typeface="Wingdings" pitchFamily="2" charset="2"/>
              <a:buChar char="ü"/>
            </a:pPr>
            <a:r>
              <a:rPr lang="it-IT" sz="1600" b="1" dirty="0" smtClean="0">
                <a:latin typeface="Helvetica Light"/>
                <a:cs typeface="Arial" pitchFamily="34" charset="0"/>
              </a:rPr>
              <a:t>Excellent </a:t>
            </a:r>
            <a:r>
              <a:rPr lang="it-IT" sz="1600" dirty="0" smtClean="0">
                <a:latin typeface="Helvetica Light"/>
                <a:cs typeface="Arial" pitchFamily="34" charset="0"/>
              </a:rPr>
              <a:t>measurement</a:t>
            </a:r>
          </a:p>
          <a:p>
            <a:pPr marL="342900" indent="-342900">
              <a:buFont typeface="Wingdings" pitchFamily="2" charset="2"/>
              <a:buChar char="ü"/>
            </a:pPr>
            <a:r>
              <a:rPr lang="it-IT" sz="1600" b="1" dirty="0" smtClean="0">
                <a:latin typeface="Helvetica Light"/>
                <a:cs typeface="Arial" pitchFamily="34" charset="0"/>
              </a:rPr>
              <a:t>High history-dependent</a:t>
            </a:r>
            <a:r>
              <a:rPr lang="it-IT" sz="1600" dirty="0" smtClean="0">
                <a:latin typeface="Helvetica Light"/>
                <a:cs typeface="Arial" pitchFamily="34" charset="0"/>
              </a:rPr>
              <a:t>: unworked/worked</a:t>
            </a:r>
          </a:p>
        </p:txBody>
      </p:sp>
      <p:cxnSp>
        <p:nvCxnSpPr>
          <p:cNvPr id="24" name="Straight Arrow Connector 23"/>
          <p:cNvCxnSpPr/>
          <p:nvPr/>
        </p:nvCxnSpPr>
        <p:spPr>
          <a:xfrm>
            <a:off x="1907704" y="3789040"/>
            <a:ext cx="0" cy="57606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CasellaDiTesto 5"/>
          <p:cNvSpPr txBox="1"/>
          <p:nvPr/>
        </p:nvSpPr>
        <p:spPr>
          <a:xfrm>
            <a:off x="683568" y="5250686"/>
            <a:ext cx="3888432" cy="338554"/>
          </a:xfrm>
          <a:prstGeom prst="rect">
            <a:avLst/>
          </a:prstGeom>
          <a:noFill/>
        </p:spPr>
        <p:txBody>
          <a:bodyPr wrap="square" rtlCol="0">
            <a:spAutoFit/>
          </a:bodyPr>
          <a:lstStyle/>
          <a:p>
            <a:pPr marL="342900" indent="-342900"/>
            <a:r>
              <a:rPr lang="it-IT" sz="1600" b="1" dirty="0" smtClean="0">
                <a:latin typeface="Helvetica Light"/>
                <a:cs typeface="Helvetica Light"/>
              </a:rPr>
              <a:t>Typical expected grease behaviour</a:t>
            </a:r>
            <a:endParaRPr lang="it-IT" sz="1600" dirty="0" smtClean="0">
              <a:latin typeface="Helvetica Light"/>
              <a:cs typeface="Helvetica Light"/>
            </a:endParaRPr>
          </a:p>
        </p:txBody>
      </p:sp>
      <p:sp>
        <p:nvSpPr>
          <p:cNvPr id="20" name="Rectangle 25"/>
          <p:cNvSpPr/>
          <p:nvPr/>
        </p:nvSpPr>
        <p:spPr>
          <a:xfrm>
            <a:off x="4211960" y="548680"/>
            <a:ext cx="4320480" cy="338554"/>
          </a:xfrm>
          <a:prstGeom prst="rect">
            <a:avLst/>
          </a:prstGeom>
        </p:spPr>
        <p:txBody>
          <a:bodyPr wrap="square" anchor="ctr">
            <a:spAutoFit/>
          </a:bodyPr>
          <a:lstStyle/>
          <a:p>
            <a:pPr algn="r"/>
            <a:r>
              <a:rPr lang="it-IT" sz="1600" dirty="0">
                <a:solidFill>
                  <a:srgbClr val="000000"/>
                </a:solidFill>
                <a:latin typeface="Helvetica Light"/>
                <a:cs typeface="Helvetica Light"/>
              </a:rPr>
              <a:t>Matteo Ferrari </a:t>
            </a:r>
            <a:r>
              <a:rPr lang="it-IT" sz="1500" b="1" dirty="0" smtClean="0">
                <a:solidFill>
                  <a:srgbClr val="000000"/>
                </a:solidFill>
                <a:latin typeface="Helvetica"/>
                <a:cs typeface="Helvetica Light"/>
              </a:rPr>
              <a:t>31</a:t>
            </a:r>
            <a:r>
              <a:rPr lang="it-IT" sz="1500" b="1" dirty="0" smtClean="0">
                <a:solidFill>
                  <a:srgbClr val="000000"/>
                </a:solidFill>
                <a:latin typeface="Helvetica"/>
                <a:cs typeface="Helvetica"/>
              </a:rPr>
              <a:t>.05.2017 </a:t>
            </a:r>
            <a:r>
              <a:rPr lang="it-IT" sz="1500" dirty="0" smtClean="0">
                <a:solidFill>
                  <a:srgbClr val="000000"/>
                </a:solidFill>
                <a:latin typeface="Helvetica"/>
                <a:cs typeface="Helvetica"/>
              </a:rPr>
              <a:t>Brescia</a:t>
            </a:r>
          </a:p>
        </p:txBody>
      </p:sp>
      <p:sp>
        <p:nvSpPr>
          <p:cNvPr id="23" name="Oval 22"/>
          <p:cNvSpPr/>
          <p:nvPr/>
        </p:nvSpPr>
        <p:spPr>
          <a:xfrm>
            <a:off x="1475656" y="692696"/>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flipH="1">
            <a:off x="755576" y="692696"/>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835696" y="692696"/>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17"/>
          <p:cNvSpPr/>
          <p:nvPr/>
        </p:nvSpPr>
        <p:spPr>
          <a:xfrm>
            <a:off x="2195736" y="692696"/>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4"/>
          <p:cNvSpPr/>
          <p:nvPr/>
        </p:nvSpPr>
        <p:spPr>
          <a:xfrm>
            <a:off x="1043608" y="620688"/>
            <a:ext cx="216024" cy="216024"/>
          </a:xfrm>
          <a:prstGeom prst="ellipse">
            <a:avLst/>
          </a:prstGeom>
          <a:noFill/>
          <a:ln>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2555776" y="692696"/>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2915816" y="692696"/>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3203848" y="548680"/>
            <a:ext cx="1296144" cy="338554"/>
          </a:xfrm>
          <a:prstGeom prst="rect">
            <a:avLst/>
          </a:prstGeom>
        </p:spPr>
        <p:txBody>
          <a:bodyPr wrap="square" anchor="ctr">
            <a:spAutoFit/>
          </a:bodyPr>
          <a:lstStyle/>
          <a:p>
            <a:r>
              <a:rPr lang="it-IT" sz="1600" b="1" dirty="0" smtClean="0">
                <a:solidFill>
                  <a:srgbClr val="000000"/>
                </a:solidFill>
                <a:latin typeface="Helvetica"/>
                <a:cs typeface="Helvetica"/>
              </a:rPr>
              <a:t>10 </a:t>
            </a:r>
            <a:r>
              <a:rPr lang="it-IT" sz="1600" dirty="0" smtClean="0">
                <a:solidFill>
                  <a:srgbClr val="000000"/>
                </a:solidFill>
                <a:latin typeface="Helvetica Light"/>
                <a:cs typeface="Helvetica Light"/>
              </a:rPr>
              <a:t>of 27</a:t>
            </a:r>
            <a:endParaRPr lang="en-US" sz="1400" b="1" dirty="0">
              <a:latin typeface="Helvetica"/>
              <a:cs typeface="Helvetica"/>
            </a:endParaRPr>
          </a:p>
        </p:txBody>
      </p:sp>
    </p:spTree>
    <p:extLst>
      <p:ext uri="{BB962C8B-B14F-4D97-AF65-F5344CB8AC3E}">
        <p14:creationId xmlns="" xmlns:p14="http://schemas.microsoft.com/office/powerpoint/2010/main" val="160504404"/>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p:cNvSpPr>
            <a:spLocks noGrp="1"/>
          </p:cNvSpPr>
          <p:nvPr>
            <p:ph type="sldNum" sz="quarter" idx="12"/>
          </p:nvPr>
        </p:nvSpPr>
        <p:spPr/>
        <p:txBody>
          <a:bodyPr/>
          <a:lstStyle/>
          <a:p>
            <a:fld id="{3C7A372C-CFDE-4616-A2F3-96F303C2222E}" type="slidenum">
              <a:rPr lang="it-IT" smtClean="0"/>
              <a:pPr/>
              <a:t>39</a:t>
            </a:fld>
            <a:endParaRPr lang="it-IT" dirty="0"/>
          </a:p>
        </p:txBody>
      </p:sp>
      <p:cxnSp>
        <p:nvCxnSpPr>
          <p:cNvPr id="27" name="Straight Connector 43"/>
          <p:cNvCxnSpPr/>
          <p:nvPr/>
        </p:nvCxnSpPr>
        <p:spPr>
          <a:xfrm>
            <a:off x="683568" y="2060848"/>
            <a:ext cx="7704856" cy="0"/>
          </a:xfrm>
          <a:prstGeom prst="line">
            <a:avLst/>
          </a:prstGeom>
        </p:spPr>
        <p:style>
          <a:lnRef idx="1">
            <a:schemeClr val="dk1"/>
          </a:lnRef>
          <a:fillRef idx="0">
            <a:schemeClr val="dk1"/>
          </a:fillRef>
          <a:effectRef idx="0">
            <a:schemeClr val="dk1"/>
          </a:effectRef>
          <a:fontRef idx="minor">
            <a:schemeClr val="tx1"/>
          </a:fontRef>
        </p:style>
      </p:cxnSp>
      <p:sp>
        <p:nvSpPr>
          <p:cNvPr id="9" name="Titolo 1"/>
          <p:cNvSpPr txBox="1">
            <a:spLocks/>
          </p:cNvSpPr>
          <p:nvPr/>
        </p:nvSpPr>
        <p:spPr>
          <a:xfrm>
            <a:off x="611560" y="1052736"/>
            <a:ext cx="7992888" cy="1224136"/>
          </a:xfrm>
          <a:prstGeom prst="rect">
            <a:avLst/>
          </a:prstGeom>
        </p:spPr>
        <p:txBody>
          <a:bodyPr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it-IT" sz="1600" spc="300" dirty="0" smtClean="0">
                <a:solidFill>
                  <a:schemeClr val="accent4">
                    <a:lumMod val="75000"/>
                  </a:schemeClr>
                </a:solidFill>
                <a:latin typeface="Helvetica Light"/>
                <a:cs typeface="Helvetica Light"/>
              </a:rPr>
              <a:t>QUANTITIES TO BE TESTED AND INSTRUMENTS</a:t>
            </a:r>
            <a:r>
              <a:rPr lang="it-IT" sz="1600" spc="600" dirty="0" smtClean="0">
                <a:solidFill>
                  <a:schemeClr val="accent6">
                    <a:lumMod val="75000"/>
                  </a:schemeClr>
                </a:solidFill>
                <a:latin typeface="Helvetica Light"/>
                <a:cs typeface="Helvetica Light"/>
              </a:rPr>
              <a:t/>
            </a:r>
            <a:br>
              <a:rPr lang="it-IT" sz="1600" spc="600" dirty="0" smtClean="0">
                <a:solidFill>
                  <a:schemeClr val="accent6">
                    <a:lumMod val="75000"/>
                  </a:schemeClr>
                </a:solidFill>
                <a:latin typeface="Helvetica Light"/>
                <a:cs typeface="Helvetica Light"/>
              </a:rPr>
            </a:br>
            <a:r>
              <a:rPr lang="it-IT" sz="3200" b="1" dirty="0" smtClean="0">
                <a:solidFill>
                  <a:srgbClr val="000000"/>
                </a:solidFill>
                <a:latin typeface="Helvetica"/>
                <a:cs typeface="Helvetica"/>
              </a:rPr>
              <a:t>Examples of Cone-Plate Viscosity</a:t>
            </a:r>
          </a:p>
          <a:p>
            <a:pPr algn="l">
              <a:lnSpc>
                <a:spcPct val="90000"/>
              </a:lnSpc>
            </a:pPr>
            <a:endParaRPr lang="it-IT" sz="3200" b="1" dirty="0">
              <a:solidFill>
                <a:srgbClr val="000000"/>
              </a:solidFill>
              <a:latin typeface="Helvetica"/>
              <a:cs typeface="Helvetica"/>
            </a:endParaRPr>
          </a:p>
        </p:txBody>
      </p:sp>
      <p:cxnSp>
        <p:nvCxnSpPr>
          <p:cNvPr id="46" name="Straight Connector 43"/>
          <p:cNvCxnSpPr/>
          <p:nvPr/>
        </p:nvCxnSpPr>
        <p:spPr>
          <a:xfrm>
            <a:off x="539552" y="5805264"/>
            <a:ext cx="7704856" cy="0"/>
          </a:xfrm>
          <a:prstGeom prst="line">
            <a:avLst/>
          </a:prstGeom>
        </p:spPr>
        <p:style>
          <a:lnRef idx="1">
            <a:schemeClr val="dk1"/>
          </a:lnRef>
          <a:fillRef idx="0">
            <a:schemeClr val="dk1"/>
          </a:fillRef>
          <a:effectRef idx="0">
            <a:schemeClr val="dk1"/>
          </a:effectRef>
          <a:fontRef idx="minor">
            <a:schemeClr val="tx1"/>
          </a:fontRef>
        </p:style>
      </p:cxnSp>
      <p:sp>
        <p:nvSpPr>
          <p:cNvPr id="13" name="CasellaDiTesto 5"/>
          <p:cNvSpPr txBox="1"/>
          <p:nvPr/>
        </p:nvSpPr>
        <p:spPr>
          <a:xfrm>
            <a:off x="683568" y="2204864"/>
            <a:ext cx="2592288" cy="830997"/>
          </a:xfrm>
          <a:prstGeom prst="rect">
            <a:avLst/>
          </a:prstGeom>
          <a:noFill/>
        </p:spPr>
        <p:txBody>
          <a:bodyPr wrap="square" rtlCol="0">
            <a:spAutoFit/>
          </a:bodyPr>
          <a:lstStyle/>
          <a:p>
            <a:pPr marL="285750" indent="-285750"/>
            <a:r>
              <a:rPr lang="it-IT" sz="1600" dirty="0" smtClean="0">
                <a:latin typeface="Helvetica Light"/>
                <a:cs typeface="Helvetica Light"/>
              </a:rPr>
              <a:t>10 min measure</a:t>
            </a:r>
          </a:p>
          <a:p>
            <a:pPr marL="285750" indent="-285750"/>
            <a:r>
              <a:rPr lang="it-IT" sz="1600" b="1" dirty="0" smtClean="0">
                <a:latin typeface="Helvetica Light"/>
                <a:cs typeface="Helvetica Light"/>
              </a:rPr>
              <a:t>Double slope S.R.</a:t>
            </a:r>
          </a:p>
          <a:p>
            <a:pPr marL="285750" indent="-285750"/>
            <a:r>
              <a:rPr lang="it-IT" sz="1600" dirty="0" smtClean="0">
                <a:latin typeface="Helvetica Light"/>
                <a:cs typeface="Helvetica Light"/>
              </a:rPr>
              <a:t>(set by the user)</a:t>
            </a:r>
          </a:p>
        </p:txBody>
      </p:sp>
      <p:sp>
        <p:nvSpPr>
          <p:cNvPr id="22" name="CasellaDiTesto 5"/>
          <p:cNvSpPr txBox="1"/>
          <p:nvPr/>
        </p:nvSpPr>
        <p:spPr>
          <a:xfrm>
            <a:off x="611560" y="5085184"/>
            <a:ext cx="3384376" cy="584775"/>
          </a:xfrm>
          <a:prstGeom prst="rect">
            <a:avLst/>
          </a:prstGeom>
          <a:noFill/>
        </p:spPr>
        <p:txBody>
          <a:bodyPr wrap="square" rtlCol="0">
            <a:spAutoFit/>
          </a:bodyPr>
          <a:lstStyle/>
          <a:p>
            <a:pPr marL="342900" indent="-342900"/>
            <a:r>
              <a:rPr lang="it-IT" sz="1600" dirty="0" smtClean="0">
                <a:latin typeface="Helvetica Light"/>
                <a:cs typeface="Arial" pitchFamily="34" charset="0"/>
              </a:rPr>
              <a:t>As expected</a:t>
            </a:r>
          </a:p>
          <a:p>
            <a:pPr marL="342900" indent="-342900"/>
            <a:r>
              <a:rPr lang="it-IT" sz="1600" b="1" dirty="0" smtClean="0">
                <a:latin typeface="Helvetica Light"/>
                <a:cs typeface="Arial" pitchFamily="34" charset="0"/>
              </a:rPr>
              <a:t>higher rates – lower viscosity</a:t>
            </a:r>
            <a:endParaRPr lang="it-IT" b="1" dirty="0" smtClean="0">
              <a:latin typeface="Helvetica Light"/>
              <a:cs typeface="Arial" pitchFamily="34" charset="0"/>
            </a:endParaRPr>
          </a:p>
        </p:txBody>
      </p:sp>
      <p:cxnSp>
        <p:nvCxnSpPr>
          <p:cNvPr id="24" name="Straight Arrow Connector 23"/>
          <p:cNvCxnSpPr/>
          <p:nvPr/>
        </p:nvCxnSpPr>
        <p:spPr>
          <a:xfrm>
            <a:off x="2339752" y="2852936"/>
            <a:ext cx="0" cy="5040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5" name="Chart 24"/>
          <p:cNvGraphicFramePr/>
          <p:nvPr/>
        </p:nvGraphicFramePr>
        <p:xfrm>
          <a:off x="611560" y="3429000"/>
          <a:ext cx="2664296" cy="15121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hart 25"/>
          <p:cNvGraphicFramePr/>
          <p:nvPr/>
        </p:nvGraphicFramePr>
        <p:xfrm>
          <a:off x="3851920" y="2060848"/>
          <a:ext cx="4032448" cy="3312368"/>
        </p:xfrm>
        <a:graphic>
          <a:graphicData uri="http://schemas.openxmlformats.org/drawingml/2006/chart">
            <c:chart xmlns:c="http://schemas.openxmlformats.org/drawingml/2006/chart" xmlns:r="http://schemas.openxmlformats.org/officeDocument/2006/relationships" r:id="rId4"/>
          </a:graphicData>
        </a:graphic>
      </p:graphicFrame>
      <p:cxnSp>
        <p:nvCxnSpPr>
          <p:cNvPr id="28" name="Straight Connector 27"/>
          <p:cNvCxnSpPr/>
          <p:nvPr/>
        </p:nvCxnSpPr>
        <p:spPr>
          <a:xfrm>
            <a:off x="4427984" y="4625788"/>
            <a:ext cx="403244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CasellaDiTesto 5"/>
          <p:cNvSpPr txBox="1"/>
          <p:nvPr/>
        </p:nvSpPr>
        <p:spPr>
          <a:xfrm>
            <a:off x="7524328" y="4345359"/>
            <a:ext cx="1152128" cy="307777"/>
          </a:xfrm>
          <a:prstGeom prst="rect">
            <a:avLst/>
          </a:prstGeom>
          <a:noFill/>
        </p:spPr>
        <p:txBody>
          <a:bodyPr wrap="square" rtlCol="0">
            <a:spAutoFit/>
          </a:bodyPr>
          <a:lstStyle/>
          <a:p>
            <a:pPr marL="285750" indent="-285750"/>
            <a:r>
              <a:rPr lang="it-IT" sz="1400" dirty="0" smtClean="0">
                <a:latin typeface="Helvetica Light"/>
                <a:cs typeface="Helvetica Light"/>
              </a:rPr>
              <a:t>newtonian</a:t>
            </a:r>
          </a:p>
        </p:txBody>
      </p:sp>
      <p:sp>
        <p:nvSpPr>
          <p:cNvPr id="30" name="CasellaDiTesto 5"/>
          <p:cNvSpPr txBox="1"/>
          <p:nvPr/>
        </p:nvSpPr>
        <p:spPr>
          <a:xfrm>
            <a:off x="611560" y="6012577"/>
            <a:ext cx="6840760" cy="584775"/>
          </a:xfrm>
          <a:prstGeom prst="rect">
            <a:avLst/>
          </a:prstGeom>
          <a:noFill/>
        </p:spPr>
        <p:txBody>
          <a:bodyPr wrap="square" rtlCol="0">
            <a:spAutoFit/>
          </a:bodyPr>
          <a:lstStyle/>
          <a:p>
            <a:pPr marL="342900" indent="-342900">
              <a:buFont typeface="Wingdings" pitchFamily="2" charset="2"/>
              <a:buChar char="ü"/>
            </a:pPr>
            <a:r>
              <a:rPr lang="it-IT" sz="1600" b="1" dirty="0" smtClean="0">
                <a:latin typeface="Helvetica Light"/>
                <a:cs typeface="Arial" pitchFamily="34" charset="0"/>
              </a:rPr>
              <a:t>High history-dependent</a:t>
            </a:r>
            <a:r>
              <a:rPr lang="it-IT" sz="1600" dirty="0" smtClean="0">
                <a:latin typeface="Helvetica Light"/>
                <a:cs typeface="Arial" pitchFamily="34" charset="0"/>
              </a:rPr>
              <a:t>: not symmetrical</a:t>
            </a:r>
          </a:p>
          <a:p>
            <a:pPr marL="342900" indent="-342900">
              <a:buFont typeface="Wingdings" pitchFamily="2" charset="2"/>
              <a:buChar char="ü"/>
            </a:pPr>
            <a:r>
              <a:rPr lang="it-IT" sz="1600" b="1" dirty="0" smtClean="0">
                <a:latin typeface="Helvetica Light"/>
                <a:cs typeface="Arial" pitchFamily="34" charset="0"/>
              </a:rPr>
              <a:t>Non newtonian </a:t>
            </a:r>
            <a:r>
              <a:rPr lang="it-IT" sz="1600" dirty="0" smtClean="0">
                <a:latin typeface="Helvetica Light"/>
                <a:cs typeface="Arial" pitchFamily="34" charset="0"/>
              </a:rPr>
              <a:t>(viscosity depends on SR)</a:t>
            </a:r>
          </a:p>
        </p:txBody>
      </p:sp>
      <p:sp>
        <p:nvSpPr>
          <p:cNvPr id="14" name="Rectangle 25"/>
          <p:cNvSpPr/>
          <p:nvPr/>
        </p:nvSpPr>
        <p:spPr>
          <a:xfrm>
            <a:off x="4211960" y="548680"/>
            <a:ext cx="4320480" cy="338554"/>
          </a:xfrm>
          <a:prstGeom prst="rect">
            <a:avLst/>
          </a:prstGeom>
        </p:spPr>
        <p:txBody>
          <a:bodyPr wrap="square" anchor="ctr">
            <a:spAutoFit/>
          </a:bodyPr>
          <a:lstStyle/>
          <a:p>
            <a:pPr algn="r"/>
            <a:r>
              <a:rPr lang="it-IT" sz="1600" dirty="0">
                <a:solidFill>
                  <a:srgbClr val="000000"/>
                </a:solidFill>
                <a:latin typeface="Helvetica Light"/>
                <a:cs typeface="Helvetica Light"/>
              </a:rPr>
              <a:t>Matteo Ferrari </a:t>
            </a:r>
            <a:r>
              <a:rPr lang="it-IT" sz="1500" b="1" dirty="0" smtClean="0">
                <a:solidFill>
                  <a:srgbClr val="000000"/>
                </a:solidFill>
                <a:latin typeface="Helvetica"/>
                <a:cs typeface="Helvetica Light"/>
              </a:rPr>
              <a:t>31</a:t>
            </a:r>
            <a:r>
              <a:rPr lang="it-IT" sz="1500" b="1" dirty="0" smtClean="0">
                <a:solidFill>
                  <a:srgbClr val="000000"/>
                </a:solidFill>
                <a:latin typeface="Helvetica"/>
                <a:cs typeface="Helvetica"/>
              </a:rPr>
              <a:t>.05.2017 </a:t>
            </a:r>
            <a:r>
              <a:rPr lang="it-IT" sz="1500" dirty="0" smtClean="0">
                <a:solidFill>
                  <a:srgbClr val="000000"/>
                </a:solidFill>
                <a:latin typeface="Helvetica"/>
                <a:cs typeface="Helvetica"/>
              </a:rPr>
              <a:t>Brescia</a:t>
            </a:r>
          </a:p>
        </p:txBody>
      </p:sp>
      <p:sp>
        <p:nvSpPr>
          <p:cNvPr id="15" name="Oval 14"/>
          <p:cNvSpPr/>
          <p:nvPr/>
        </p:nvSpPr>
        <p:spPr>
          <a:xfrm>
            <a:off x="1475656" y="692696"/>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flipH="1">
            <a:off x="755576" y="692696"/>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1835696" y="692696"/>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2195736" y="692696"/>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24"/>
          <p:cNvSpPr/>
          <p:nvPr/>
        </p:nvSpPr>
        <p:spPr>
          <a:xfrm>
            <a:off x="1043608" y="620688"/>
            <a:ext cx="216024" cy="216024"/>
          </a:xfrm>
          <a:prstGeom prst="ellipse">
            <a:avLst/>
          </a:prstGeom>
          <a:noFill/>
          <a:ln>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555776" y="692696"/>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2915816" y="692696"/>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3203848" y="548680"/>
            <a:ext cx="1296144" cy="338554"/>
          </a:xfrm>
          <a:prstGeom prst="rect">
            <a:avLst/>
          </a:prstGeom>
        </p:spPr>
        <p:txBody>
          <a:bodyPr wrap="square" anchor="ctr">
            <a:spAutoFit/>
          </a:bodyPr>
          <a:lstStyle/>
          <a:p>
            <a:r>
              <a:rPr lang="it-IT" sz="1600" b="1" dirty="0" smtClean="0">
                <a:solidFill>
                  <a:srgbClr val="000000"/>
                </a:solidFill>
                <a:latin typeface="Helvetica"/>
                <a:cs typeface="Helvetica"/>
              </a:rPr>
              <a:t>10 </a:t>
            </a:r>
            <a:r>
              <a:rPr lang="it-IT" sz="1600" dirty="0" smtClean="0">
                <a:solidFill>
                  <a:srgbClr val="000000"/>
                </a:solidFill>
                <a:latin typeface="Helvetica Light"/>
                <a:cs typeface="Helvetica Light"/>
              </a:rPr>
              <a:t>of 27</a:t>
            </a:r>
            <a:endParaRPr lang="en-US" sz="1400" b="1" dirty="0">
              <a:latin typeface="Helvetica"/>
              <a:cs typeface="Helvetica"/>
            </a:endParaRPr>
          </a:p>
        </p:txBody>
      </p:sp>
    </p:spTree>
    <p:extLst>
      <p:ext uri="{BB962C8B-B14F-4D97-AF65-F5344CB8AC3E}">
        <p14:creationId xmlns="" xmlns:p14="http://schemas.microsoft.com/office/powerpoint/2010/main" val="160504404"/>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Aldo Zenoni, Brescia University, Crete 2017</a:t>
            </a:r>
            <a:endParaRPr lang="it-IT" dirty="0"/>
          </a:p>
        </p:txBody>
      </p:sp>
      <p:sp>
        <p:nvSpPr>
          <p:cNvPr id="3" name="Segnaposto numero diapositiva 2"/>
          <p:cNvSpPr>
            <a:spLocks noGrp="1"/>
          </p:cNvSpPr>
          <p:nvPr>
            <p:ph type="sldNum" sz="quarter" idx="12"/>
          </p:nvPr>
        </p:nvSpPr>
        <p:spPr/>
        <p:txBody>
          <a:bodyPr/>
          <a:lstStyle/>
          <a:p>
            <a:fld id="{3C7A372C-CFDE-4616-A2F3-96F303C2222E}" type="slidenum">
              <a:rPr lang="it-IT" smtClean="0"/>
              <a:pPr/>
              <a:t>4</a:t>
            </a:fld>
            <a:endParaRPr lang="it-IT" dirty="0"/>
          </a:p>
        </p:txBody>
      </p:sp>
      <p:pic>
        <p:nvPicPr>
          <p:cNvPr id="4" name="Picture 11" descr="logoinfn-piccolo"/>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80963" y="26679"/>
            <a:ext cx="657225" cy="609600"/>
          </a:xfrm>
          <a:prstGeom prst="rect">
            <a:avLst/>
          </a:prstGeom>
          <a:noFill/>
          <a:ln w="9525">
            <a:noFill/>
            <a:miter lim="800000"/>
            <a:headEnd/>
            <a:tailEnd/>
          </a:ln>
        </p:spPr>
      </p:pic>
      <p:pic>
        <p:nvPicPr>
          <p:cNvPr id="5" name="Picture 6" descr="logoSPES2008_medium"/>
          <p:cNvPicPr>
            <a:picLocks noChangeAspect="1" noChangeArrowheads="1"/>
          </p:cNvPicPr>
          <p:nvPr/>
        </p:nvPicPr>
        <p:blipFill>
          <a:blip r:embed="rId4" cstate="email">
            <a:clrChange>
              <a:clrFrom>
                <a:srgbClr val="FEFEFE"/>
              </a:clrFrom>
              <a:clrTo>
                <a:srgbClr val="FEFEFE">
                  <a:alpha val="0"/>
                </a:srgbClr>
              </a:clrTo>
            </a:clrChange>
            <a:extLst>
              <a:ext uri="{28A0092B-C50C-407E-A947-70E740481C1C}">
                <a14:useLocalDpi xmlns="" xmlns:a14="http://schemas.microsoft.com/office/drawing/2010/main"/>
              </a:ext>
            </a:extLst>
          </a:blip>
          <a:srcRect/>
          <a:stretch>
            <a:fillRect/>
          </a:stretch>
        </p:blipFill>
        <p:spPr bwMode="auto">
          <a:xfrm>
            <a:off x="7200900" y="29854"/>
            <a:ext cx="1890713" cy="603250"/>
          </a:xfrm>
          <a:prstGeom prst="rect">
            <a:avLst/>
          </a:prstGeom>
          <a:noFill/>
          <a:ln w="9525">
            <a:noFill/>
            <a:miter lim="800000"/>
            <a:headEnd/>
            <a:tailEnd/>
          </a:ln>
        </p:spPr>
      </p:pic>
      <p:pic>
        <p:nvPicPr>
          <p:cNvPr id="6" name="Immagine 5"/>
          <p:cNvPicPr/>
          <p:nvPr/>
        </p:nvPicPr>
        <p:blipFill>
          <a:blip r:embed="rId5"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tretch>
            <a:fillRect/>
          </a:stretch>
        </p:blipFill>
        <p:spPr>
          <a:xfrm>
            <a:off x="899592" y="836712"/>
            <a:ext cx="5688632" cy="5616624"/>
          </a:xfrm>
          <a:prstGeom prst="rect">
            <a:avLst/>
          </a:prstGeom>
        </p:spPr>
      </p:pic>
      <p:sp>
        <p:nvSpPr>
          <p:cNvPr id="7" name="Text Box 13"/>
          <p:cNvSpPr txBox="1">
            <a:spLocks noChangeArrowheads="1"/>
          </p:cNvSpPr>
          <p:nvPr/>
        </p:nvSpPr>
        <p:spPr bwMode="auto">
          <a:xfrm>
            <a:off x="1043608" y="87015"/>
            <a:ext cx="6076808" cy="4616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912813" eaLnBrk="0" hangingPunct="0">
              <a:defRPr sz="1400">
                <a:solidFill>
                  <a:schemeClr val="tx1"/>
                </a:solidFill>
                <a:latin typeface="Arial" pitchFamily="34" charset="0"/>
              </a:defRPr>
            </a:lvl1pPr>
            <a:lvl2pPr marL="742950" indent="-285750" defTabSz="912813" eaLnBrk="0" hangingPunct="0">
              <a:defRPr sz="1400">
                <a:solidFill>
                  <a:schemeClr val="tx1"/>
                </a:solidFill>
                <a:latin typeface="Arial" pitchFamily="34" charset="0"/>
              </a:defRPr>
            </a:lvl2pPr>
            <a:lvl3pPr marL="1143000" indent="-228600" defTabSz="912813" eaLnBrk="0" hangingPunct="0">
              <a:defRPr sz="1400">
                <a:solidFill>
                  <a:schemeClr val="tx1"/>
                </a:solidFill>
                <a:latin typeface="Arial" pitchFamily="34" charset="0"/>
              </a:defRPr>
            </a:lvl3pPr>
            <a:lvl4pPr marL="1600200" indent="-228600" defTabSz="912813" eaLnBrk="0" hangingPunct="0">
              <a:defRPr sz="1400">
                <a:solidFill>
                  <a:schemeClr val="tx1"/>
                </a:solidFill>
                <a:latin typeface="Arial" pitchFamily="34" charset="0"/>
              </a:defRPr>
            </a:lvl4pPr>
            <a:lvl5pPr marL="2057400" indent="-228600" defTabSz="912813" eaLnBrk="0" hangingPunct="0">
              <a:defRPr sz="1400">
                <a:solidFill>
                  <a:schemeClr val="tx1"/>
                </a:solidFill>
                <a:latin typeface="Arial" pitchFamily="34" charset="0"/>
              </a:defRPr>
            </a:lvl5pPr>
            <a:lvl6pPr marL="2514600" indent="-228600" algn="ctr" defTabSz="912813" eaLnBrk="0" fontAlgn="base" hangingPunct="0">
              <a:spcBef>
                <a:spcPct val="0"/>
              </a:spcBef>
              <a:spcAft>
                <a:spcPct val="0"/>
              </a:spcAft>
              <a:defRPr sz="1400">
                <a:solidFill>
                  <a:schemeClr val="tx1"/>
                </a:solidFill>
                <a:latin typeface="Arial" pitchFamily="34" charset="0"/>
              </a:defRPr>
            </a:lvl6pPr>
            <a:lvl7pPr marL="2971800" indent="-228600" algn="ctr" defTabSz="912813" eaLnBrk="0" fontAlgn="base" hangingPunct="0">
              <a:spcBef>
                <a:spcPct val="0"/>
              </a:spcBef>
              <a:spcAft>
                <a:spcPct val="0"/>
              </a:spcAft>
              <a:defRPr sz="1400">
                <a:solidFill>
                  <a:schemeClr val="tx1"/>
                </a:solidFill>
                <a:latin typeface="Arial" pitchFamily="34" charset="0"/>
              </a:defRPr>
            </a:lvl7pPr>
            <a:lvl8pPr marL="3429000" indent="-228600" algn="ctr" defTabSz="912813" eaLnBrk="0" fontAlgn="base" hangingPunct="0">
              <a:spcBef>
                <a:spcPct val="0"/>
              </a:spcBef>
              <a:spcAft>
                <a:spcPct val="0"/>
              </a:spcAft>
              <a:defRPr sz="1400">
                <a:solidFill>
                  <a:schemeClr val="tx1"/>
                </a:solidFill>
                <a:latin typeface="Arial" pitchFamily="34" charset="0"/>
              </a:defRPr>
            </a:lvl8pPr>
            <a:lvl9pPr marL="3886200" indent="-228600" algn="ctr" defTabSz="912813" eaLnBrk="0" fontAlgn="base" hangingPunct="0">
              <a:spcBef>
                <a:spcPct val="0"/>
              </a:spcBef>
              <a:spcAft>
                <a:spcPct val="0"/>
              </a:spcAft>
              <a:defRPr sz="1400">
                <a:solidFill>
                  <a:schemeClr val="tx1"/>
                </a:solidFill>
                <a:latin typeface="Arial" pitchFamily="34" charset="0"/>
              </a:defRPr>
            </a:lvl9pPr>
          </a:lstStyle>
          <a:p>
            <a:pPr algn="ctr"/>
            <a:r>
              <a:rPr lang="en-US" altLang="it-IT" sz="2400" dirty="0" smtClean="0">
                <a:solidFill>
                  <a:srgbClr val="0070C0"/>
                </a:solidFill>
                <a:latin typeface="+mn-lt"/>
              </a:rPr>
              <a:t>Target &amp; Ion Source complex (TIS)</a:t>
            </a:r>
          </a:p>
        </p:txBody>
      </p:sp>
      <p:cxnSp>
        <p:nvCxnSpPr>
          <p:cNvPr id="8" name="Connettore 2 7"/>
          <p:cNvCxnSpPr/>
          <p:nvPr/>
        </p:nvCxnSpPr>
        <p:spPr>
          <a:xfrm flipH="1">
            <a:off x="4860032" y="4048936"/>
            <a:ext cx="2232248" cy="432048"/>
          </a:xfrm>
          <a:prstGeom prst="straightConnector1">
            <a:avLst/>
          </a:prstGeom>
          <a:ln w="285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9" name="CasellaDiTesto 8"/>
          <p:cNvSpPr txBox="1"/>
          <p:nvPr/>
        </p:nvSpPr>
        <p:spPr>
          <a:xfrm>
            <a:off x="7236296" y="3789040"/>
            <a:ext cx="1633781" cy="584775"/>
          </a:xfrm>
          <a:prstGeom prst="rect">
            <a:avLst/>
          </a:prstGeom>
          <a:noFill/>
        </p:spPr>
        <p:txBody>
          <a:bodyPr wrap="none" rtlCol="0">
            <a:spAutoFit/>
          </a:bodyPr>
          <a:lstStyle/>
          <a:p>
            <a:r>
              <a:rPr lang="en-US" sz="1600" dirty="0" smtClean="0">
                <a:solidFill>
                  <a:srgbClr val="0070C0"/>
                </a:solidFill>
                <a:latin typeface="Arial" pitchFamily="34" charset="0"/>
                <a:cs typeface="Arial" pitchFamily="34" charset="0"/>
              </a:rPr>
              <a:t>40 </a:t>
            </a:r>
            <a:r>
              <a:rPr lang="en-US" sz="1600" dirty="0" err="1" smtClean="0">
                <a:solidFill>
                  <a:srgbClr val="0070C0"/>
                </a:solidFill>
                <a:latin typeface="Arial" pitchFamily="34" charset="0"/>
                <a:cs typeface="Arial" pitchFamily="34" charset="0"/>
              </a:rPr>
              <a:t>MeV</a:t>
            </a:r>
            <a:r>
              <a:rPr lang="en-US" sz="1600" dirty="0" smtClean="0">
                <a:solidFill>
                  <a:srgbClr val="0070C0"/>
                </a:solidFill>
                <a:latin typeface="Arial" pitchFamily="34" charset="0"/>
                <a:cs typeface="Arial" pitchFamily="34" charset="0"/>
              </a:rPr>
              <a:t> protons</a:t>
            </a:r>
          </a:p>
          <a:p>
            <a:r>
              <a:rPr lang="en-US" sz="1400" dirty="0" smtClean="0">
                <a:solidFill>
                  <a:srgbClr val="0070C0"/>
                </a:solidFill>
                <a:latin typeface="Arial" pitchFamily="34" charset="0"/>
                <a:cs typeface="Arial" pitchFamily="34" charset="0"/>
              </a:rPr>
              <a:t>200</a:t>
            </a:r>
            <a:r>
              <a:rPr lang="en-US" sz="1600" dirty="0" smtClean="0">
                <a:solidFill>
                  <a:srgbClr val="0070C0"/>
                </a:solidFill>
                <a:latin typeface="Arial" pitchFamily="34" charset="0"/>
                <a:cs typeface="Arial" pitchFamily="34" charset="0"/>
              </a:rPr>
              <a:t> </a:t>
            </a:r>
            <a:r>
              <a:rPr lang="en-US" sz="1600" dirty="0" err="1" smtClean="0">
                <a:solidFill>
                  <a:srgbClr val="0070C0"/>
                </a:solidFill>
                <a:latin typeface="Symbol" pitchFamily="18" charset="2"/>
                <a:cs typeface="Arial" pitchFamily="34" charset="0"/>
              </a:rPr>
              <a:t>m</a:t>
            </a:r>
            <a:r>
              <a:rPr lang="en-US" sz="1600" dirty="0" err="1" smtClean="0">
                <a:solidFill>
                  <a:srgbClr val="0070C0"/>
                </a:solidFill>
                <a:latin typeface="Arial" pitchFamily="34" charset="0"/>
                <a:cs typeface="Arial" pitchFamily="34" charset="0"/>
              </a:rPr>
              <a:t>A</a:t>
            </a:r>
            <a:r>
              <a:rPr lang="en-US" sz="1600" dirty="0" smtClean="0">
                <a:solidFill>
                  <a:srgbClr val="0070C0"/>
                </a:solidFill>
                <a:latin typeface="Arial" pitchFamily="34" charset="0"/>
                <a:cs typeface="Arial" pitchFamily="34" charset="0"/>
              </a:rPr>
              <a:t>, </a:t>
            </a:r>
            <a:r>
              <a:rPr lang="en-US" sz="1600" dirty="0" smtClean="0">
                <a:solidFill>
                  <a:srgbClr val="C00000"/>
                </a:solidFill>
                <a:latin typeface="Arial" pitchFamily="34" charset="0"/>
                <a:cs typeface="Arial" pitchFamily="34" charset="0"/>
              </a:rPr>
              <a:t>8 kW</a:t>
            </a:r>
            <a:endParaRPr lang="en-US" sz="1600" dirty="0">
              <a:solidFill>
                <a:srgbClr val="C00000"/>
              </a:solidFill>
              <a:latin typeface="Arial" pitchFamily="34" charset="0"/>
              <a:cs typeface="Arial" pitchFamily="34" charset="0"/>
            </a:endParaRPr>
          </a:p>
        </p:txBody>
      </p:sp>
      <p:sp>
        <p:nvSpPr>
          <p:cNvPr id="10" name="CasellaDiTesto 9"/>
          <p:cNvSpPr txBox="1"/>
          <p:nvPr/>
        </p:nvSpPr>
        <p:spPr>
          <a:xfrm>
            <a:off x="5034632" y="5445224"/>
            <a:ext cx="1577676" cy="738664"/>
          </a:xfrm>
          <a:prstGeom prst="rect">
            <a:avLst/>
          </a:prstGeom>
          <a:noFill/>
        </p:spPr>
        <p:txBody>
          <a:bodyPr wrap="none" rtlCol="0">
            <a:spAutoFit/>
          </a:bodyPr>
          <a:lstStyle/>
          <a:p>
            <a:pPr algn="ctr"/>
            <a:r>
              <a:rPr lang="en-US" sz="1400" dirty="0" smtClean="0">
                <a:solidFill>
                  <a:srgbClr val="0070C0"/>
                </a:solidFill>
                <a:latin typeface="Arial" pitchFamily="34" charset="0"/>
                <a:cs typeface="Arial" pitchFamily="34" charset="0"/>
              </a:rPr>
              <a:t>7 </a:t>
            </a:r>
            <a:r>
              <a:rPr lang="en-US" sz="1400" baseline="30000" dirty="0" smtClean="0">
                <a:solidFill>
                  <a:srgbClr val="C00000"/>
                </a:solidFill>
                <a:latin typeface="Arial" pitchFamily="34" charset="0"/>
                <a:cs typeface="Arial" pitchFamily="34" charset="0"/>
              </a:rPr>
              <a:t>238</a:t>
            </a:r>
            <a:r>
              <a:rPr lang="en-US" sz="1400" dirty="0" smtClean="0">
                <a:solidFill>
                  <a:srgbClr val="C00000"/>
                </a:solidFill>
                <a:latin typeface="Arial" pitchFamily="34" charset="0"/>
                <a:cs typeface="Arial" pitchFamily="34" charset="0"/>
              </a:rPr>
              <a:t>U</a:t>
            </a:r>
            <a:r>
              <a:rPr lang="en-US" sz="1400" dirty="0" smtClean="0">
                <a:solidFill>
                  <a:srgbClr val="0070C0"/>
                </a:solidFill>
                <a:latin typeface="Arial" pitchFamily="34" charset="0"/>
                <a:cs typeface="Arial" pitchFamily="34" charset="0"/>
              </a:rPr>
              <a:t>C</a:t>
            </a:r>
            <a:r>
              <a:rPr lang="en-US" sz="1400" baseline="-25000" dirty="0" smtClean="0">
                <a:solidFill>
                  <a:srgbClr val="0070C0"/>
                </a:solidFill>
                <a:latin typeface="Arial" pitchFamily="34" charset="0"/>
                <a:cs typeface="Arial" pitchFamily="34" charset="0"/>
              </a:rPr>
              <a:t>x</a:t>
            </a:r>
            <a:r>
              <a:rPr lang="en-US" sz="1400" dirty="0" smtClean="0">
                <a:solidFill>
                  <a:srgbClr val="0070C0"/>
                </a:solidFill>
                <a:latin typeface="Arial" pitchFamily="34" charset="0"/>
                <a:cs typeface="Arial" pitchFamily="34" charset="0"/>
              </a:rPr>
              <a:t> </a:t>
            </a:r>
          </a:p>
          <a:p>
            <a:pPr algn="ctr"/>
            <a:r>
              <a:rPr lang="en-US" sz="1400" dirty="0" smtClean="0">
                <a:solidFill>
                  <a:srgbClr val="0070C0"/>
                </a:solidFill>
                <a:latin typeface="Arial" pitchFamily="34" charset="0"/>
                <a:cs typeface="Arial" pitchFamily="34" charset="0"/>
              </a:rPr>
              <a:t>coaxial disks</a:t>
            </a:r>
          </a:p>
          <a:p>
            <a:pPr algn="ctr"/>
            <a:r>
              <a:rPr lang="en-US" sz="1400" dirty="0" smtClean="0">
                <a:solidFill>
                  <a:srgbClr val="0070C0"/>
                </a:solidFill>
                <a:latin typeface="Arial" pitchFamily="34" charset="0"/>
                <a:cs typeface="Arial" pitchFamily="34" charset="0"/>
              </a:rPr>
              <a:t>1.3 mm thickness</a:t>
            </a:r>
            <a:endParaRPr lang="en-US" sz="1400" dirty="0">
              <a:solidFill>
                <a:srgbClr val="0070C0"/>
              </a:solidFill>
              <a:latin typeface="Arial" pitchFamily="34" charset="0"/>
              <a:cs typeface="Arial" pitchFamily="34" charset="0"/>
            </a:endParaRPr>
          </a:p>
        </p:txBody>
      </p:sp>
      <p:cxnSp>
        <p:nvCxnSpPr>
          <p:cNvPr id="11" name="Connettore 2 10"/>
          <p:cNvCxnSpPr/>
          <p:nvPr/>
        </p:nvCxnSpPr>
        <p:spPr>
          <a:xfrm flipH="1" flipV="1">
            <a:off x="3851920" y="4581128"/>
            <a:ext cx="1368152" cy="115212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CasellaDiTesto 11"/>
          <p:cNvSpPr txBox="1"/>
          <p:nvPr/>
        </p:nvSpPr>
        <p:spPr>
          <a:xfrm>
            <a:off x="107504" y="5929822"/>
            <a:ext cx="1935145" cy="307777"/>
          </a:xfrm>
          <a:prstGeom prst="rect">
            <a:avLst/>
          </a:prstGeom>
          <a:noFill/>
        </p:spPr>
        <p:txBody>
          <a:bodyPr wrap="none" rtlCol="0">
            <a:spAutoFit/>
          </a:bodyPr>
          <a:lstStyle/>
          <a:p>
            <a:r>
              <a:rPr lang="en-US" sz="1400" dirty="0" smtClean="0">
                <a:solidFill>
                  <a:srgbClr val="0070C0"/>
                </a:solidFill>
                <a:latin typeface="Arial" pitchFamily="34" charset="0"/>
                <a:cs typeface="Arial" pitchFamily="34" charset="0"/>
              </a:rPr>
              <a:t>3 graphite dump disks</a:t>
            </a:r>
            <a:endParaRPr lang="en-US" sz="1400" dirty="0">
              <a:solidFill>
                <a:srgbClr val="0070C0"/>
              </a:solidFill>
              <a:latin typeface="Arial" pitchFamily="34" charset="0"/>
              <a:cs typeface="Arial" pitchFamily="34" charset="0"/>
            </a:endParaRPr>
          </a:p>
        </p:txBody>
      </p:sp>
      <p:cxnSp>
        <p:nvCxnSpPr>
          <p:cNvPr id="13" name="Connettore 2 12"/>
          <p:cNvCxnSpPr>
            <a:stCxn id="12" idx="0"/>
          </p:cNvCxnSpPr>
          <p:nvPr/>
        </p:nvCxnSpPr>
        <p:spPr>
          <a:xfrm flipV="1">
            <a:off x="1075077" y="4869160"/>
            <a:ext cx="1624715" cy="106066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CasellaDiTesto 13"/>
          <p:cNvSpPr txBox="1"/>
          <p:nvPr/>
        </p:nvSpPr>
        <p:spPr>
          <a:xfrm>
            <a:off x="5454593" y="1051068"/>
            <a:ext cx="1099981" cy="523220"/>
          </a:xfrm>
          <a:prstGeom prst="rect">
            <a:avLst/>
          </a:prstGeom>
          <a:noFill/>
        </p:spPr>
        <p:txBody>
          <a:bodyPr wrap="none" rtlCol="0">
            <a:spAutoFit/>
          </a:bodyPr>
          <a:lstStyle/>
          <a:p>
            <a:pPr algn="ctr"/>
            <a:r>
              <a:rPr lang="en-US" sz="1400" dirty="0" smtClean="0">
                <a:solidFill>
                  <a:srgbClr val="0070C0"/>
                </a:solidFill>
                <a:latin typeface="Arial" pitchFamily="34" charset="0"/>
                <a:cs typeface="Arial" pitchFamily="34" charset="0"/>
              </a:rPr>
              <a:t>TIS Heater </a:t>
            </a:r>
          </a:p>
          <a:p>
            <a:pPr algn="ctr"/>
            <a:r>
              <a:rPr lang="en-US" sz="1400" dirty="0" smtClean="0">
                <a:solidFill>
                  <a:srgbClr val="C00000"/>
                </a:solidFill>
                <a:latin typeface="Arial" pitchFamily="34" charset="0"/>
                <a:cs typeface="Arial" pitchFamily="34" charset="0"/>
              </a:rPr>
              <a:t>2000°C</a:t>
            </a:r>
            <a:endParaRPr lang="en-US" sz="1400" dirty="0">
              <a:solidFill>
                <a:srgbClr val="C00000"/>
              </a:solidFill>
              <a:latin typeface="Arial" pitchFamily="34" charset="0"/>
              <a:cs typeface="Arial" pitchFamily="34" charset="0"/>
            </a:endParaRPr>
          </a:p>
        </p:txBody>
      </p:sp>
      <p:cxnSp>
        <p:nvCxnSpPr>
          <p:cNvPr id="15" name="Connettore 2 14"/>
          <p:cNvCxnSpPr>
            <a:stCxn id="14" idx="2"/>
          </p:cNvCxnSpPr>
          <p:nvPr/>
        </p:nvCxnSpPr>
        <p:spPr>
          <a:xfrm flipH="1">
            <a:off x="4572006" y="1574288"/>
            <a:ext cx="1432578" cy="178103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CasellaDiTesto 15"/>
          <p:cNvSpPr txBox="1"/>
          <p:nvPr/>
        </p:nvSpPr>
        <p:spPr>
          <a:xfrm>
            <a:off x="179512" y="2337920"/>
            <a:ext cx="1463862" cy="338554"/>
          </a:xfrm>
          <a:prstGeom prst="rect">
            <a:avLst/>
          </a:prstGeom>
          <a:noFill/>
        </p:spPr>
        <p:txBody>
          <a:bodyPr wrap="none" rtlCol="0">
            <a:spAutoFit/>
          </a:bodyPr>
          <a:lstStyle/>
          <a:p>
            <a:r>
              <a:rPr lang="en-US" sz="1600" dirty="0" smtClean="0">
                <a:solidFill>
                  <a:srgbClr val="C00000"/>
                </a:solidFill>
                <a:latin typeface="Arial" pitchFamily="34" charset="0"/>
                <a:cs typeface="Arial" pitchFamily="34" charset="0"/>
              </a:rPr>
              <a:t>10</a:t>
            </a:r>
            <a:r>
              <a:rPr lang="en-US" sz="1600" baseline="30000" dirty="0" smtClean="0">
                <a:solidFill>
                  <a:srgbClr val="C00000"/>
                </a:solidFill>
                <a:latin typeface="Arial" pitchFamily="34" charset="0"/>
                <a:cs typeface="Arial" pitchFamily="34" charset="0"/>
              </a:rPr>
              <a:t>13</a:t>
            </a:r>
            <a:r>
              <a:rPr lang="en-US" sz="1600" dirty="0" smtClean="0">
                <a:solidFill>
                  <a:srgbClr val="C00000"/>
                </a:solidFill>
                <a:latin typeface="Arial" pitchFamily="34" charset="0"/>
                <a:cs typeface="Arial" pitchFamily="34" charset="0"/>
              </a:rPr>
              <a:t> fissions/s</a:t>
            </a:r>
            <a:endParaRPr lang="en-US" sz="1600" dirty="0">
              <a:solidFill>
                <a:srgbClr val="C00000"/>
              </a:solidFill>
              <a:latin typeface="Arial" pitchFamily="34" charset="0"/>
              <a:cs typeface="Arial" pitchFamily="34" charset="0"/>
            </a:endParaRPr>
          </a:p>
        </p:txBody>
      </p:sp>
      <p:cxnSp>
        <p:nvCxnSpPr>
          <p:cNvPr id="17" name="Connettore 2 16"/>
          <p:cNvCxnSpPr>
            <a:stCxn id="16" idx="2"/>
          </p:cNvCxnSpPr>
          <p:nvPr/>
        </p:nvCxnSpPr>
        <p:spPr>
          <a:xfrm>
            <a:off x="911443" y="2676474"/>
            <a:ext cx="2724453" cy="190298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CasellaDiTesto 17"/>
          <p:cNvSpPr txBox="1"/>
          <p:nvPr/>
        </p:nvSpPr>
        <p:spPr>
          <a:xfrm>
            <a:off x="2771800" y="979060"/>
            <a:ext cx="1944763" cy="307777"/>
          </a:xfrm>
          <a:prstGeom prst="rect">
            <a:avLst/>
          </a:prstGeom>
          <a:noFill/>
        </p:spPr>
        <p:txBody>
          <a:bodyPr wrap="none" rtlCol="0">
            <a:spAutoFit/>
          </a:bodyPr>
          <a:lstStyle/>
          <a:p>
            <a:r>
              <a:rPr lang="en-US" sz="1400" dirty="0" smtClean="0">
                <a:solidFill>
                  <a:srgbClr val="C00000"/>
                </a:solidFill>
                <a:latin typeface="Arial" pitchFamily="34" charset="0"/>
                <a:cs typeface="Arial" pitchFamily="34" charset="0"/>
              </a:rPr>
              <a:t>Ionizer</a:t>
            </a:r>
            <a:r>
              <a:rPr lang="en-US" sz="1400" dirty="0" smtClean="0">
                <a:solidFill>
                  <a:srgbClr val="0070C0"/>
                </a:solidFill>
                <a:latin typeface="Arial" pitchFamily="34" charset="0"/>
                <a:cs typeface="Arial" pitchFamily="34" charset="0"/>
              </a:rPr>
              <a:t> &amp; </a:t>
            </a:r>
            <a:r>
              <a:rPr lang="en-US" sz="1400" dirty="0" smtClean="0">
                <a:solidFill>
                  <a:srgbClr val="C00000"/>
                </a:solidFill>
                <a:latin typeface="Arial" pitchFamily="34" charset="0"/>
                <a:cs typeface="Arial" pitchFamily="34" charset="0"/>
              </a:rPr>
              <a:t>transfer</a:t>
            </a:r>
            <a:r>
              <a:rPr lang="en-US" sz="1400" dirty="0" smtClean="0">
                <a:solidFill>
                  <a:srgbClr val="0070C0"/>
                </a:solidFill>
                <a:latin typeface="Arial" pitchFamily="34" charset="0"/>
                <a:cs typeface="Arial" pitchFamily="34" charset="0"/>
              </a:rPr>
              <a:t> tube</a:t>
            </a:r>
            <a:endParaRPr lang="en-US" sz="1400" dirty="0">
              <a:solidFill>
                <a:srgbClr val="0070C0"/>
              </a:solidFill>
              <a:latin typeface="Arial" pitchFamily="34" charset="0"/>
              <a:cs typeface="Arial" pitchFamily="34" charset="0"/>
            </a:endParaRPr>
          </a:p>
        </p:txBody>
      </p:sp>
      <p:cxnSp>
        <p:nvCxnSpPr>
          <p:cNvPr id="19" name="Connettore 2 18"/>
          <p:cNvCxnSpPr>
            <a:stCxn id="18" idx="2"/>
          </p:cNvCxnSpPr>
          <p:nvPr/>
        </p:nvCxnSpPr>
        <p:spPr>
          <a:xfrm flipH="1">
            <a:off x="3419873" y="1286837"/>
            <a:ext cx="324309" cy="278856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Connettore 1 19"/>
          <p:cNvCxnSpPr/>
          <p:nvPr/>
        </p:nvCxnSpPr>
        <p:spPr>
          <a:xfrm flipV="1">
            <a:off x="3347864" y="4939500"/>
            <a:ext cx="1512168" cy="288032"/>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1" name="CasellaDiTesto 20"/>
          <p:cNvSpPr txBox="1"/>
          <p:nvPr/>
        </p:nvSpPr>
        <p:spPr>
          <a:xfrm>
            <a:off x="3614687" y="5155524"/>
            <a:ext cx="830677" cy="307777"/>
          </a:xfrm>
          <a:prstGeom prst="rect">
            <a:avLst/>
          </a:prstGeom>
          <a:noFill/>
        </p:spPr>
        <p:txBody>
          <a:bodyPr wrap="none" rtlCol="0">
            <a:spAutoFit/>
          </a:bodyPr>
          <a:lstStyle/>
          <a:p>
            <a:r>
              <a:rPr lang="it-IT" sz="1400" dirty="0" smtClean="0">
                <a:solidFill>
                  <a:srgbClr val="C00000"/>
                </a:solidFill>
                <a:latin typeface="Arial" pitchFamily="34" charset="0"/>
                <a:cs typeface="Arial" pitchFamily="34" charset="0"/>
              </a:rPr>
              <a:t>200 mm</a:t>
            </a:r>
            <a:endParaRPr lang="it-IT" sz="1400" dirty="0">
              <a:solidFill>
                <a:srgbClr val="C00000"/>
              </a:solidFill>
              <a:latin typeface="Arial" pitchFamily="34" charset="0"/>
              <a:cs typeface="Arial" pitchFamily="34" charset="0"/>
            </a:endParaRPr>
          </a:p>
        </p:txBody>
      </p:sp>
      <p:sp>
        <p:nvSpPr>
          <p:cNvPr id="22" name="CasellaDiTesto 21"/>
          <p:cNvSpPr txBox="1"/>
          <p:nvPr/>
        </p:nvSpPr>
        <p:spPr>
          <a:xfrm>
            <a:off x="6867548" y="980728"/>
            <a:ext cx="2160240" cy="584775"/>
          </a:xfrm>
          <a:prstGeom prst="rect">
            <a:avLst/>
          </a:prstGeom>
          <a:noFill/>
        </p:spPr>
        <p:txBody>
          <a:bodyPr wrap="square" rtlCol="0">
            <a:spAutoFit/>
          </a:bodyPr>
          <a:lstStyle/>
          <a:p>
            <a:pPr algn="ctr"/>
            <a:r>
              <a:rPr lang="en-US" sz="1600" dirty="0" smtClean="0">
                <a:solidFill>
                  <a:srgbClr val="C00000"/>
                </a:solidFill>
              </a:rPr>
              <a:t>High thermo mechanical stresses</a:t>
            </a:r>
            <a:endParaRPr lang="en-US" sz="1600" dirty="0">
              <a:solidFill>
                <a:srgbClr val="C00000"/>
              </a:solidFill>
            </a:endParaRPr>
          </a:p>
        </p:txBody>
      </p:sp>
      <p:sp>
        <p:nvSpPr>
          <p:cNvPr id="24" name="CasellaDiTesto 23"/>
          <p:cNvSpPr txBox="1"/>
          <p:nvPr/>
        </p:nvSpPr>
        <p:spPr>
          <a:xfrm>
            <a:off x="6804248" y="1764105"/>
            <a:ext cx="2160240" cy="584775"/>
          </a:xfrm>
          <a:prstGeom prst="rect">
            <a:avLst/>
          </a:prstGeom>
          <a:noFill/>
        </p:spPr>
        <p:txBody>
          <a:bodyPr wrap="square" rtlCol="0">
            <a:spAutoFit/>
          </a:bodyPr>
          <a:lstStyle/>
          <a:p>
            <a:pPr algn="ctr"/>
            <a:r>
              <a:rPr lang="en-US" sz="1600" dirty="0" smtClean="0">
                <a:solidFill>
                  <a:srgbClr val="C00000"/>
                </a:solidFill>
              </a:rPr>
              <a:t>15 day life cycle</a:t>
            </a:r>
          </a:p>
          <a:p>
            <a:pPr algn="ctr"/>
            <a:r>
              <a:rPr lang="en-US" sz="1600" dirty="0" smtClean="0">
                <a:solidFill>
                  <a:srgbClr val="C00000"/>
                </a:solidFill>
              </a:rPr>
              <a:t>5 year cooling</a:t>
            </a:r>
            <a:endParaRPr lang="en-US" sz="1600" dirty="0">
              <a:solidFill>
                <a:srgbClr val="C00000"/>
              </a:solidFill>
            </a:endParaRPr>
          </a:p>
        </p:txBody>
      </p:sp>
      <p:sp>
        <p:nvSpPr>
          <p:cNvPr id="25" name="CasellaDiTesto 24"/>
          <p:cNvSpPr txBox="1"/>
          <p:nvPr/>
        </p:nvSpPr>
        <p:spPr>
          <a:xfrm>
            <a:off x="6803490" y="2852936"/>
            <a:ext cx="2160240" cy="646331"/>
          </a:xfrm>
          <a:prstGeom prst="rect">
            <a:avLst/>
          </a:prstGeom>
          <a:noFill/>
          <a:ln w="19050">
            <a:solidFill>
              <a:srgbClr val="0070C0"/>
            </a:solidFill>
          </a:ln>
        </p:spPr>
        <p:txBody>
          <a:bodyPr wrap="square" rtlCol="0">
            <a:spAutoFit/>
          </a:bodyPr>
          <a:lstStyle/>
          <a:p>
            <a:pPr algn="ctr"/>
            <a:r>
              <a:rPr lang="en-US" dirty="0" smtClean="0">
                <a:solidFill>
                  <a:srgbClr val="C00000"/>
                </a:solidFill>
              </a:rPr>
              <a:t>Highly radioactive environment</a:t>
            </a:r>
            <a:endParaRPr lang="en-US" dirty="0">
              <a:solidFill>
                <a:srgbClr val="C00000"/>
              </a:solidFill>
            </a:endParaRPr>
          </a:p>
        </p:txBody>
      </p:sp>
      <p:sp>
        <p:nvSpPr>
          <p:cNvPr id="27" name="CasellaDiTesto 26"/>
          <p:cNvSpPr txBox="1"/>
          <p:nvPr/>
        </p:nvSpPr>
        <p:spPr>
          <a:xfrm>
            <a:off x="-36512" y="3212976"/>
            <a:ext cx="1440160" cy="738664"/>
          </a:xfrm>
          <a:prstGeom prst="rect">
            <a:avLst/>
          </a:prstGeom>
          <a:noFill/>
        </p:spPr>
        <p:txBody>
          <a:bodyPr wrap="square" rtlCol="0">
            <a:spAutoFit/>
          </a:bodyPr>
          <a:lstStyle/>
          <a:p>
            <a:pPr algn="ctr"/>
            <a:r>
              <a:rPr lang="en-US" sz="1400" dirty="0" smtClean="0">
                <a:solidFill>
                  <a:srgbClr val="0070C0"/>
                </a:solidFill>
                <a:latin typeface="Arial" pitchFamily="34" charset="0"/>
                <a:cs typeface="Arial" pitchFamily="34" charset="0"/>
              </a:rPr>
              <a:t>Radioactive ion </a:t>
            </a:r>
            <a:r>
              <a:rPr lang="en-US" sz="1400" dirty="0" smtClean="0">
                <a:solidFill>
                  <a:srgbClr val="C00000"/>
                </a:solidFill>
                <a:latin typeface="Arial" pitchFamily="34" charset="0"/>
                <a:cs typeface="Arial" pitchFamily="34" charset="0"/>
              </a:rPr>
              <a:t>effusion</a:t>
            </a:r>
            <a:r>
              <a:rPr lang="en-US" sz="1400" dirty="0" smtClean="0">
                <a:solidFill>
                  <a:srgbClr val="0070C0"/>
                </a:solidFill>
                <a:latin typeface="Arial" pitchFamily="34" charset="0"/>
                <a:cs typeface="Arial" pitchFamily="34" charset="0"/>
              </a:rPr>
              <a:t> and </a:t>
            </a:r>
            <a:r>
              <a:rPr lang="en-US" sz="1400" dirty="0" smtClean="0">
                <a:solidFill>
                  <a:srgbClr val="C00000"/>
                </a:solidFill>
                <a:latin typeface="Arial" pitchFamily="34" charset="0"/>
                <a:cs typeface="Arial" pitchFamily="34" charset="0"/>
              </a:rPr>
              <a:t>diffusion</a:t>
            </a:r>
            <a:endParaRPr lang="en-US" sz="1400" dirty="0">
              <a:solidFill>
                <a:srgbClr val="C00000"/>
              </a:solidFill>
              <a:latin typeface="Arial" pitchFamily="34" charset="0"/>
              <a:cs typeface="Arial" pitchFamily="34" charset="0"/>
            </a:endParaRPr>
          </a:p>
        </p:txBody>
      </p:sp>
      <p:cxnSp>
        <p:nvCxnSpPr>
          <p:cNvPr id="28" name="Connettore 2 27"/>
          <p:cNvCxnSpPr>
            <a:stCxn id="27" idx="3"/>
          </p:cNvCxnSpPr>
          <p:nvPr/>
        </p:nvCxnSpPr>
        <p:spPr>
          <a:xfrm>
            <a:off x="1403648" y="3582308"/>
            <a:ext cx="1944216" cy="114283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CasellaDiTesto 28"/>
          <p:cNvSpPr txBox="1"/>
          <p:nvPr/>
        </p:nvSpPr>
        <p:spPr>
          <a:xfrm>
            <a:off x="827584" y="972017"/>
            <a:ext cx="1152128" cy="307777"/>
          </a:xfrm>
          <a:prstGeom prst="rect">
            <a:avLst/>
          </a:prstGeom>
          <a:noFill/>
        </p:spPr>
        <p:txBody>
          <a:bodyPr wrap="square" rtlCol="0">
            <a:spAutoFit/>
          </a:bodyPr>
          <a:lstStyle/>
          <a:p>
            <a:pPr algn="ctr"/>
            <a:r>
              <a:rPr lang="en-US" sz="1400" dirty="0" smtClean="0">
                <a:solidFill>
                  <a:srgbClr val="0070C0"/>
                </a:solidFill>
                <a:latin typeface="Arial" pitchFamily="34" charset="0"/>
                <a:cs typeface="Arial" pitchFamily="34" charset="0"/>
              </a:rPr>
              <a:t>HV</a:t>
            </a:r>
            <a:r>
              <a:rPr lang="en-US" sz="1400" dirty="0" smtClean="0">
                <a:solidFill>
                  <a:srgbClr val="FF0000"/>
                </a:solidFill>
                <a:latin typeface="Arial" pitchFamily="34" charset="0"/>
                <a:cs typeface="Arial" pitchFamily="34" charset="0"/>
              </a:rPr>
              <a:t> </a:t>
            </a:r>
            <a:r>
              <a:rPr lang="en-US" sz="1400" dirty="0" smtClean="0">
                <a:solidFill>
                  <a:srgbClr val="C00000"/>
                </a:solidFill>
                <a:latin typeface="Arial" pitchFamily="34" charset="0"/>
                <a:cs typeface="Arial" pitchFamily="34" charset="0"/>
              </a:rPr>
              <a:t>40 kV</a:t>
            </a:r>
            <a:endParaRPr lang="en-US" sz="1400" dirty="0">
              <a:solidFill>
                <a:srgbClr val="C00000"/>
              </a:solidFill>
              <a:latin typeface="Arial" pitchFamily="34" charset="0"/>
              <a:cs typeface="Arial" pitchFamily="34" charset="0"/>
            </a:endParaRPr>
          </a:p>
        </p:txBody>
      </p:sp>
      <p:cxnSp>
        <p:nvCxnSpPr>
          <p:cNvPr id="30" name="Connettore 2 29"/>
          <p:cNvCxnSpPr>
            <a:stCxn id="29" idx="2"/>
          </p:cNvCxnSpPr>
          <p:nvPr/>
        </p:nvCxnSpPr>
        <p:spPr>
          <a:xfrm>
            <a:off x="1403648" y="1279794"/>
            <a:ext cx="1080120" cy="186117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CasellaDiTesto 30"/>
          <p:cNvSpPr txBox="1"/>
          <p:nvPr/>
        </p:nvSpPr>
        <p:spPr>
          <a:xfrm>
            <a:off x="6804248" y="4509120"/>
            <a:ext cx="2160240" cy="861774"/>
          </a:xfrm>
          <a:prstGeom prst="rect">
            <a:avLst/>
          </a:prstGeom>
          <a:noFill/>
          <a:ln w="19050">
            <a:solidFill>
              <a:srgbClr val="0070C0"/>
            </a:solidFill>
          </a:ln>
        </p:spPr>
        <p:txBody>
          <a:bodyPr wrap="square" rtlCol="0">
            <a:spAutoFit/>
          </a:bodyPr>
          <a:lstStyle/>
          <a:p>
            <a:pPr algn="ctr"/>
            <a:r>
              <a:rPr lang="en-US" sz="1600" dirty="0" smtClean="0">
                <a:solidFill>
                  <a:srgbClr val="C00000"/>
                </a:solidFill>
              </a:rPr>
              <a:t>Intense</a:t>
            </a:r>
            <a:r>
              <a:rPr lang="en-US" sz="1600" dirty="0" smtClean="0">
                <a:solidFill>
                  <a:srgbClr val="0070C0"/>
                </a:solidFill>
              </a:rPr>
              <a:t> fission </a:t>
            </a:r>
            <a:r>
              <a:rPr lang="en-US" sz="1600" dirty="0" smtClean="0">
                <a:solidFill>
                  <a:srgbClr val="C00000"/>
                </a:solidFill>
              </a:rPr>
              <a:t>neutron</a:t>
            </a:r>
            <a:r>
              <a:rPr lang="en-US" sz="1600" dirty="0" smtClean="0">
                <a:solidFill>
                  <a:srgbClr val="0070C0"/>
                </a:solidFill>
              </a:rPr>
              <a:t> and </a:t>
            </a:r>
            <a:r>
              <a:rPr lang="en-US" sz="1600" dirty="0" smtClean="0">
                <a:solidFill>
                  <a:srgbClr val="C00000"/>
                </a:solidFill>
              </a:rPr>
              <a:t>gamma</a:t>
            </a:r>
            <a:r>
              <a:rPr lang="en-US" sz="1600" dirty="0" smtClean="0">
                <a:solidFill>
                  <a:srgbClr val="0070C0"/>
                </a:solidFill>
              </a:rPr>
              <a:t> fields</a:t>
            </a:r>
          </a:p>
          <a:p>
            <a:pPr algn="ctr"/>
            <a:r>
              <a:rPr lang="en-US" sz="1600" dirty="0" smtClean="0">
                <a:solidFill>
                  <a:srgbClr val="0070C0"/>
                </a:solidFill>
              </a:rPr>
              <a:t>(</a:t>
            </a:r>
            <a:r>
              <a:rPr lang="en-US" sz="1600" dirty="0" smtClean="0">
                <a:solidFill>
                  <a:srgbClr val="C00000"/>
                </a:solidFill>
              </a:rPr>
              <a:t>10</a:t>
            </a:r>
            <a:r>
              <a:rPr lang="en-US" sz="1600" baseline="30000" dirty="0" smtClean="0">
                <a:solidFill>
                  <a:srgbClr val="C00000"/>
                </a:solidFill>
              </a:rPr>
              <a:t>10</a:t>
            </a:r>
            <a:r>
              <a:rPr lang="en-US" sz="1600" dirty="0" smtClean="0">
                <a:solidFill>
                  <a:srgbClr val="0070C0"/>
                </a:solidFill>
              </a:rPr>
              <a:t> particle/cm</a:t>
            </a:r>
            <a:r>
              <a:rPr lang="en-US" sz="1600" baseline="30000" dirty="0" smtClean="0">
                <a:solidFill>
                  <a:srgbClr val="0070C0"/>
                </a:solidFill>
              </a:rPr>
              <a:t>2</a:t>
            </a:r>
            <a:r>
              <a:rPr lang="en-US" sz="1600" dirty="0" smtClean="0">
                <a:solidFill>
                  <a:srgbClr val="0070C0"/>
                </a:solidFill>
              </a:rPr>
              <a:t>/s)</a:t>
            </a:r>
            <a:endParaRPr lang="en-US" sz="1600" dirty="0">
              <a:solidFill>
                <a:srgbClr val="0070C0"/>
              </a:solidFill>
            </a:endParaRPr>
          </a:p>
        </p:txBody>
      </p:sp>
      <p:sp>
        <p:nvSpPr>
          <p:cNvPr id="32" name="CasellaDiTesto 31"/>
          <p:cNvSpPr txBox="1"/>
          <p:nvPr/>
        </p:nvSpPr>
        <p:spPr>
          <a:xfrm>
            <a:off x="6804248" y="5652537"/>
            <a:ext cx="2160240" cy="584775"/>
          </a:xfrm>
          <a:prstGeom prst="rect">
            <a:avLst/>
          </a:prstGeom>
          <a:noFill/>
          <a:ln w="19050">
            <a:solidFill>
              <a:srgbClr val="0070C0"/>
            </a:solidFill>
          </a:ln>
        </p:spPr>
        <p:txBody>
          <a:bodyPr wrap="square" rtlCol="0">
            <a:spAutoFit/>
          </a:bodyPr>
          <a:lstStyle/>
          <a:p>
            <a:pPr algn="ctr"/>
            <a:r>
              <a:rPr lang="en-US" sz="1600" dirty="0" smtClean="0">
                <a:solidFill>
                  <a:srgbClr val="0070C0"/>
                </a:solidFill>
              </a:rPr>
              <a:t>Only </a:t>
            </a:r>
            <a:r>
              <a:rPr lang="en-US" sz="1600" dirty="0" smtClean="0">
                <a:solidFill>
                  <a:srgbClr val="C00000"/>
                </a:solidFill>
              </a:rPr>
              <a:t>automatic</a:t>
            </a:r>
            <a:r>
              <a:rPr lang="en-US" sz="1600" dirty="0" smtClean="0">
                <a:solidFill>
                  <a:srgbClr val="0070C0"/>
                </a:solidFill>
              </a:rPr>
              <a:t> </a:t>
            </a:r>
            <a:r>
              <a:rPr lang="en-US" sz="1600" dirty="0" smtClean="0">
                <a:solidFill>
                  <a:srgbClr val="C00000"/>
                </a:solidFill>
              </a:rPr>
              <a:t>handling</a:t>
            </a:r>
            <a:r>
              <a:rPr lang="en-US" sz="1600" dirty="0" smtClean="0">
                <a:solidFill>
                  <a:srgbClr val="0070C0"/>
                </a:solidFill>
              </a:rPr>
              <a:t> is possible</a:t>
            </a:r>
            <a:endParaRPr lang="en-US" sz="1600" dirty="0">
              <a:solidFill>
                <a:srgbClr val="0070C0"/>
              </a:solidFill>
            </a:endParaRP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11560" y="1052736"/>
            <a:ext cx="7992888" cy="1224136"/>
          </a:xfrm>
        </p:spPr>
        <p:txBody>
          <a:bodyPr anchor="t">
            <a:normAutofit/>
          </a:bodyPr>
          <a:lstStyle/>
          <a:p>
            <a:pPr algn="l">
              <a:lnSpc>
                <a:spcPct val="90000"/>
              </a:lnSpc>
            </a:pPr>
            <a:r>
              <a:rPr lang="it-IT" sz="1600" spc="300" dirty="0" smtClean="0">
                <a:solidFill>
                  <a:schemeClr val="accent2">
                    <a:lumMod val="75000"/>
                  </a:schemeClr>
                </a:solidFill>
                <a:latin typeface="Helvetica Light"/>
                <a:cs typeface="Helvetica Light"/>
              </a:rPr>
              <a:t>IRRADIATION SET-UP </a:t>
            </a:r>
            <a:r>
              <a:rPr lang="it-IT" sz="1600" spc="600" dirty="0" smtClean="0">
                <a:solidFill>
                  <a:schemeClr val="accent6">
                    <a:lumMod val="75000"/>
                  </a:schemeClr>
                </a:solidFill>
                <a:latin typeface="Helvetica Light"/>
                <a:cs typeface="Helvetica Light"/>
              </a:rPr>
              <a:t/>
            </a:r>
            <a:br>
              <a:rPr lang="it-IT" sz="1600" spc="600" dirty="0" smtClean="0">
                <a:solidFill>
                  <a:schemeClr val="accent6">
                    <a:lumMod val="75000"/>
                  </a:schemeClr>
                </a:solidFill>
                <a:latin typeface="Helvetica Light"/>
                <a:cs typeface="Helvetica Light"/>
              </a:rPr>
            </a:br>
            <a:r>
              <a:rPr lang="it-IT" sz="3200" b="1" dirty="0" smtClean="0">
                <a:solidFill>
                  <a:srgbClr val="000000"/>
                </a:solidFill>
                <a:latin typeface="Helvetica"/>
                <a:cs typeface="Helvetica"/>
              </a:rPr>
              <a:t>Irradiation Set-Up #1</a:t>
            </a:r>
            <a:endParaRPr lang="it-IT" sz="3200" b="1" dirty="0">
              <a:solidFill>
                <a:srgbClr val="000000"/>
              </a:solidFill>
              <a:latin typeface="Helvetica"/>
              <a:cs typeface="Helvetica"/>
            </a:endParaRPr>
          </a:p>
        </p:txBody>
      </p:sp>
      <p:cxnSp>
        <p:nvCxnSpPr>
          <p:cNvPr id="44" name="Straight Connector 43"/>
          <p:cNvCxnSpPr/>
          <p:nvPr/>
        </p:nvCxnSpPr>
        <p:spPr>
          <a:xfrm>
            <a:off x="683568" y="2060848"/>
            <a:ext cx="7704856" cy="0"/>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p:cNvCxnSpPr/>
          <p:nvPr/>
        </p:nvCxnSpPr>
        <p:spPr>
          <a:xfrm>
            <a:off x="683568" y="5877272"/>
            <a:ext cx="7704856" cy="0"/>
          </a:xfrm>
          <a:prstGeom prst="line">
            <a:avLst/>
          </a:prstGeom>
        </p:spPr>
        <p:style>
          <a:lnRef idx="1">
            <a:schemeClr val="dk1"/>
          </a:lnRef>
          <a:fillRef idx="0">
            <a:schemeClr val="dk1"/>
          </a:fillRef>
          <a:effectRef idx="0">
            <a:schemeClr val="dk1"/>
          </a:effectRef>
          <a:fontRef idx="minor">
            <a:schemeClr val="tx1"/>
          </a:fontRef>
        </p:style>
      </p:cxnSp>
      <p:pic>
        <p:nvPicPr>
          <p:cNvPr id="5122" name="Picture 2" descr="C:\Users\ospiti\Google Drive\SPES - borsa\TEST MATERIALI 2017- lubs\SET-UP\set-up irraggiamento\IMG_20170410_112928803.jpg"/>
          <p:cNvPicPr>
            <a:picLocks noChangeAspect="1" noChangeArrowheads="1"/>
          </p:cNvPicPr>
          <p:nvPr/>
        </p:nvPicPr>
        <p:blipFill>
          <a:blip r:embed="rId3" cstate="print"/>
          <a:srcRect l="19263" t="1370" r="7539"/>
          <a:stretch>
            <a:fillRect/>
          </a:stretch>
        </p:blipFill>
        <p:spPr bwMode="auto">
          <a:xfrm>
            <a:off x="3347864" y="2204864"/>
            <a:ext cx="2755147" cy="2088232"/>
          </a:xfrm>
          <a:prstGeom prst="rect">
            <a:avLst/>
          </a:prstGeom>
          <a:noFill/>
        </p:spPr>
      </p:pic>
      <p:pic>
        <p:nvPicPr>
          <p:cNvPr id="5123" name="Picture 3" descr="C:\Users\ospiti\Google Drive\SPES - borsa\TEST MATERIALI 2017- lubs\SET-UP\set-up irraggiamento\IMG_20170410_113017235.jpg"/>
          <p:cNvPicPr>
            <a:picLocks noChangeAspect="1" noChangeArrowheads="1"/>
          </p:cNvPicPr>
          <p:nvPr/>
        </p:nvPicPr>
        <p:blipFill>
          <a:blip r:embed="rId4" cstate="print"/>
          <a:srcRect l="8107" t="9235" r="12855" b="30346"/>
          <a:stretch>
            <a:fillRect/>
          </a:stretch>
        </p:blipFill>
        <p:spPr bwMode="auto">
          <a:xfrm>
            <a:off x="6300192" y="3140968"/>
            <a:ext cx="1960520" cy="2664296"/>
          </a:xfrm>
          <a:prstGeom prst="rect">
            <a:avLst/>
          </a:prstGeom>
          <a:noFill/>
        </p:spPr>
      </p:pic>
      <p:sp>
        <p:nvSpPr>
          <p:cNvPr id="22" name="CasellaDiTesto 5"/>
          <p:cNvSpPr txBox="1"/>
          <p:nvPr/>
        </p:nvSpPr>
        <p:spPr>
          <a:xfrm>
            <a:off x="4860032" y="4644425"/>
            <a:ext cx="1512168" cy="584775"/>
          </a:xfrm>
          <a:prstGeom prst="rect">
            <a:avLst/>
          </a:prstGeom>
          <a:noFill/>
        </p:spPr>
        <p:txBody>
          <a:bodyPr wrap="square" rtlCol="0">
            <a:spAutoFit/>
          </a:bodyPr>
          <a:lstStyle/>
          <a:p>
            <a:pPr marL="342900" indent="-342900"/>
            <a:r>
              <a:rPr lang="it-IT" sz="1600" dirty="0" smtClean="0">
                <a:latin typeface="Helvetica Light"/>
                <a:cs typeface="Helvetica Light"/>
              </a:rPr>
              <a:t>not sealed</a:t>
            </a:r>
            <a:endParaRPr lang="it-IT" sz="1600" dirty="0" smtClean="0">
              <a:solidFill>
                <a:schemeClr val="accent2">
                  <a:lumMod val="75000"/>
                </a:schemeClr>
              </a:solidFill>
              <a:latin typeface="Helvetica Light"/>
              <a:cs typeface="Helvetica Light"/>
            </a:endParaRPr>
          </a:p>
          <a:p>
            <a:pPr marL="342900" indent="-342900"/>
            <a:r>
              <a:rPr lang="it-IT" sz="1600" dirty="0" smtClean="0">
                <a:solidFill>
                  <a:schemeClr val="accent2">
                    <a:lumMod val="75000"/>
                  </a:schemeClr>
                </a:solidFill>
                <a:latin typeface="Helvetica Light"/>
                <a:cs typeface="Helvetica Light"/>
              </a:rPr>
              <a:t>gas evolution</a:t>
            </a:r>
            <a:endParaRPr lang="it-IT" sz="1600" dirty="0" smtClean="0">
              <a:latin typeface="Helvetica Light"/>
              <a:cs typeface="Helvetica Light"/>
            </a:endParaRPr>
          </a:p>
        </p:txBody>
      </p:sp>
      <p:sp>
        <p:nvSpPr>
          <p:cNvPr id="23" name="CasellaDiTesto 5"/>
          <p:cNvSpPr txBox="1"/>
          <p:nvPr/>
        </p:nvSpPr>
        <p:spPr>
          <a:xfrm>
            <a:off x="899592" y="6114782"/>
            <a:ext cx="7848872" cy="338554"/>
          </a:xfrm>
          <a:prstGeom prst="rect">
            <a:avLst/>
          </a:prstGeom>
          <a:noFill/>
        </p:spPr>
        <p:txBody>
          <a:bodyPr wrap="square" rtlCol="0">
            <a:spAutoFit/>
          </a:bodyPr>
          <a:lstStyle/>
          <a:p>
            <a:pPr marL="342900" indent="-342900"/>
            <a:r>
              <a:rPr lang="it-IT" sz="1600" i="1" dirty="0" smtClean="0">
                <a:latin typeface="Helvetica Light"/>
                <a:cs typeface="Arial" pitchFamily="34" charset="0"/>
              </a:rPr>
              <a:t>Cooperation with the group of  Industrial and Technical Design, Unibs</a:t>
            </a:r>
          </a:p>
        </p:txBody>
      </p:sp>
      <p:sp>
        <p:nvSpPr>
          <p:cNvPr id="12" name="CasellaDiTesto 5"/>
          <p:cNvSpPr txBox="1"/>
          <p:nvPr/>
        </p:nvSpPr>
        <p:spPr>
          <a:xfrm>
            <a:off x="683568" y="2204864"/>
            <a:ext cx="2592288" cy="830997"/>
          </a:xfrm>
          <a:prstGeom prst="rect">
            <a:avLst/>
          </a:prstGeom>
          <a:noFill/>
        </p:spPr>
        <p:txBody>
          <a:bodyPr wrap="square" rtlCol="0">
            <a:spAutoFit/>
          </a:bodyPr>
          <a:lstStyle/>
          <a:p>
            <a:pPr marL="342900" indent="-342900">
              <a:buFont typeface="Arial" pitchFamily="34" charset="0"/>
              <a:buChar char="•"/>
            </a:pPr>
            <a:r>
              <a:rPr lang="it-IT" sz="1600" dirty="0" smtClean="0">
                <a:latin typeface="Helvetica Light"/>
                <a:cs typeface="Helvetica Light"/>
              </a:rPr>
              <a:t>20 mL plastic syringe</a:t>
            </a:r>
          </a:p>
          <a:p>
            <a:pPr marL="342900" indent="-342900">
              <a:buFont typeface="Arial" pitchFamily="34" charset="0"/>
              <a:buChar char="•"/>
            </a:pPr>
            <a:r>
              <a:rPr lang="it-IT" sz="1600" dirty="0" smtClean="0">
                <a:latin typeface="Helvetica Light"/>
                <a:cs typeface="Helvetica Light"/>
              </a:rPr>
              <a:t>Customized piston</a:t>
            </a:r>
          </a:p>
          <a:p>
            <a:pPr marL="342900" indent="-342900"/>
            <a:r>
              <a:rPr lang="it-IT" sz="1600" dirty="0" smtClean="0">
                <a:latin typeface="Helvetica Light"/>
                <a:cs typeface="Helvetica Light"/>
              </a:rPr>
              <a:t>       (air valve)</a:t>
            </a:r>
          </a:p>
        </p:txBody>
      </p:sp>
      <p:sp>
        <p:nvSpPr>
          <p:cNvPr id="13" name="CasellaDiTesto 5"/>
          <p:cNvSpPr txBox="1"/>
          <p:nvPr/>
        </p:nvSpPr>
        <p:spPr>
          <a:xfrm>
            <a:off x="827584" y="3155484"/>
            <a:ext cx="2088232" cy="1569660"/>
          </a:xfrm>
          <a:prstGeom prst="rect">
            <a:avLst/>
          </a:prstGeom>
          <a:noFill/>
        </p:spPr>
        <p:txBody>
          <a:bodyPr wrap="square" rtlCol="0">
            <a:spAutoFit/>
          </a:bodyPr>
          <a:lstStyle/>
          <a:p>
            <a:pPr marL="342900" indent="-342900"/>
            <a:r>
              <a:rPr lang="it-IT" sz="1600" dirty="0" smtClean="0">
                <a:latin typeface="Helvetica Light"/>
                <a:cs typeface="Helvetica Light"/>
              </a:rPr>
              <a:t>Grease amount</a:t>
            </a:r>
          </a:p>
          <a:p>
            <a:pPr marL="342900" indent="-342900"/>
            <a:r>
              <a:rPr lang="it-IT" sz="1600" b="1" dirty="0" smtClean="0">
                <a:latin typeface="Helvetica Light"/>
                <a:cs typeface="Helvetica Light"/>
              </a:rPr>
              <a:t>14</a:t>
            </a:r>
            <a:r>
              <a:rPr lang="it-IT" sz="1600" dirty="0" smtClean="0">
                <a:latin typeface="Helvetica Light"/>
                <a:cs typeface="Helvetica Light"/>
              </a:rPr>
              <a:t> mL: critical</a:t>
            </a:r>
          </a:p>
          <a:p>
            <a:pPr marL="342900" indent="-342900"/>
            <a:r>
              <a:rPr lang="it-IT" sz="1600" dirty="0" smtClean="0">
                <a:latin typeface="Helvetica Light"/>
                <a:cs typeface="Helvetica Light"/>
              </a:rPr>
              <a:t>  </a:t>
            </a:r>
            <a:r>
              <a:rPr lang="it-IT" sz="1600" b="1" dirty="0" smtClean="0">
                <a:latin typeface="Helvetica Light"/>
                <a:cs typeface="Helvetica Light"/>
              </a:rPr>
              <a:t>8</a:t>
            </a:r>
            <a:r>
              <a:rPr lang="it-IT" sz="1600" dirty="0" smtClean="0">
                <a:latin typeface="Helvetica Light"/>
                <a:cs typeface="Helvetica Light"/>
              </a:rPr>
              <a:t> mL: ok</a:t>
            </a:r>
          </a:p>
          <a:p>
            <a:pPr marL="342900" indent="-342900"/>
            <a:r>
              <a:rPr lang="it-IT" sz="1600" dirty="0" smtClean="0">
                <a:latin typeface="Helvetica Light"/>
                <a:cs typeface="Helvetica Light"/>
              </a:rPr>
              <a:t>Low amount</a:t>
            </a:r>
          </a:p>
          <a:p>
            <a:pPr marL="342900" indent="-342900"/>
            <a:r>
              <a:rPr lang="it-IT" sz="1600" dirty="0" smtClean="0">
                <a:latin typeface="Helvetica Light"/>
                <a:cs typeface="Helvetica Light"/>
              </a:rPr>
              <a:t>1 Consistency test</a:t>
            </a:r>
          </a:p>
          <a:p>
            <a:pPr marL="342900" indent="-342900"/>
            <a:endParaRPr lang="it-IT" sz="1600" dirty="0" smtClean="0">
              <a:latin typeface="Helvetica" pitchFamily="34" charset="0"/>
              <a:cs typeface="Helvetica" pitchFamily="34" charset="0"/>
            </a:endParaRPr>
          </a:p>
        </p:txBody>
      </p:sp>
      <p:sp>
        <p:nvSpPr>
          <p:cNvPr id="14" name="Rectangle 13"/>
          <p:cNvSpPr/>
          <p:nvPr/>
        </p:nvSpPr>
        <p:spPr>
          <a:xfrm>
            <a:off x="5436096" y="2420888"/>
            <a:ext cx="648072" cy="43204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endParaRPr>
          </a:p>
        </p:txBody>
      </p:sp>
      <p:cxnSp>
        <p:nvCxnSpPr>
          <p:cNvPr id="15" name="Straight Connector 14"/>
          <p:cNvCxnSpPr/>
          <p:nvPr/>
        </p:nvCxnSpPr>
        <p:spPr>
          <a:xfrm flipV="1">
            <a:off x="5940152" y="2852936"/>
            <a:ext cx="0" cy="1800200"/>
          </a:xfrm>
          <a:prstGeom prst="line">
            <a:avLst/>
          </a:prstGeom>
        </p:spPr>
        <p:style>
          <a:lnRef idx="1">
            <a:schemeClr val="dk1"/>
          </a:lnRef>
          <a:fillRef idx="0">
            <a:schemeClr val="dk1"/>
          </a:fillRef>
          <a:effectRef idx="0">
            <a:schemeClr val="dk1"/>
          </a:effectRef>
          <a:fontRef idx="minor">
            <a:schemeClr val="tx1"/>
          </a:fontRef>
        </p:style>
      </p:cxnSp>
      <p:sp>
        <p:nvSpPr>
          <p:cNvPr id="17" name="CasellaDiTesto 5"/>
          <p:cNvSpPr txBox="1"/>
          <p:nvPr/>
        </p:nvSpPr>
        <p:spPr>
          <a:xfrm>
            <a:off x="6732240" y="2132856"/>
            <a:ext cx="1512168" cy="830997"/>
          </a:xfrm>
          <a:prstGeom prst="rect">
            <a:avLst/>
          </a:prstGeom>
          <a:noFill/>
        </p:spPr>
        <p:txBody>
          <a:bodyPr wrap="square" rtlCol="0">
            <a:spAutoFit/>
          </a:bodyPr>
          <a:lstStyle/>
          <a:p>
            <a:pPr marL="342900" indent="-342900"/>
            <a:r>
              <a:rPr lang="it-IT" sz="1600" dirty="0" smtClean="0">
                <a:latin typeface="Helvetica Light"/>
                <a:cs typeface="Helvetica Light"/>
              </a:rPr>
              <a:t>Welded tip</a:t>
            </a:r>
          </a:p>
          <a:p>
            <a:pPr marL="342900" indent="-342900"/>
            <a:r>
              <a:rPr lang="it-IT" sz="1600" dirty="0" smtClean="0">
                <a:solidFill>
                  <a:schemeClr val="accent2">
                    <a:lumMod val="75000"/>
                  </a:schemeClr>
                </a:solidFill>
                <a:latin typeface="Helvetica Light"/>
                <a:cs typeface="Helvetica Light"/>
              </a:rPr>
              <a:t>Dropping</a:t>
            </a:r>
          </a:p>
          <a:p>
            <a:pPr marL="342900" indent="-342900"/>
            <a:r>
              <a:rPr lang="it-IT" sz="1600" dirty="0" smtClean="0">
                <a:solidFill>
                  <a:schemeClr val="accent2">
                    <a:lumMod val="75000"/>
                  </a:schemeClr>
                </a:solidFill>
                <a:latin typeface="Helvetica Light"/>
                <a:cs typeface="Helvetica Light"/>
              </a:rPr>
              <a:t>Overflow</a:t>
            </a:r>
          </a:p>
        </p:txBody>
      </p:sp>
      <p:sp>
        <p:nvSpPr>
          <p:cNvPr id="19" name="Rectangle 18"/>
          <p:cNvSpPr/>
          <p:nvPr/>
        </p:nvSpPr>
        <p:spPr>
          <a:xfrm>
            <a:off x="6660776" y="3263152"/>
            <a:ext cx="287488" cy="30986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endParaRPr>
          </a:p>
        </p:txBody>
      </p:sp>
      <p:cxnSp>
        <p:nvCxnSpPr>
          <p:cNvPr id="20" name="Straight Connector 19"/>
          <p:cNvCxnSpPr/>
          <p:nvPr/>
        </p:nvCxnSpPr>
        <p:spPr>
          <a:xfrm flipV="1">
            <a:off x="6750169" y="2470358"/>
            <a:ext cx="0" cy="787732"/>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flipV="1">
            <a:off x="3684494" y="3634155"/>
            <a:ext cx="290" cy="875092"/>
          </a:xfrm>
          <a:prstGeom prst="line">
            <a:avLst/>
          </a:prstGeom>
        </p:spPr>
        <p:style>
          <a:lnRef idx="1">
            <a:schemeClr val="dk1"/>
          </a:lnRef>
          <a:fillRef idx="0">
            <a:schemeClr val="dk1"/>
          </a:fillRef>
          <a:effectRef idx="0">
            <a:schemeClr val="dk1"/>
          </a:effectRef>
          <a:fontRef idx="minor">
            <a:schemeClr val="tx1"/>
          </a:fontRef>
        </p:style>
      </p:cxnSp>
      <p:sp>
        <p:nvSpPr>
          <p:cNvPr id="29" name="CasellaDiTesto 5"/>
          <p:cNvSpPr txBox="1"/>
          <p:nvPr/>
        </p:nvSpPr>
        <p:spPr>
          <a:xfrm>
            <a:off x="3491880" y="4581128"/>
            <a:ext cx="1440160" cy="830997"/>
          </a:xfrm>
          <a:prstGeom prst="rect">
            <a:avLst/>
          </a:prstGeom>
          <a:noFill/>
        </p:spPr>
        <p:txBody>
          <a:bodyPr wrap="square" rtlCol="0">
            <a:spAutoFit/>
          </a:bodyPr>
          <a:lstStyle/>
          <a:p>
            <a:pPr marL="342900" indent="-342900"/>
            <a:r>
              <a:rPr lang="it-IT" sz="1600" dirty="0" smtClean="0">
                <a:latin typeface="Helvetica Light"/>
                <a:cs typeface="Helvetica Light"/>
              </a:rPr>
              <a:t>perforated </a:t>
            </a:r>
          </a:p>
          <a:p>
            <a:pPr marL="342900" indent="-342900"/>
            <a:r>
              <a:rPr lang="it-IT" sz="1600" dirty="0" smtClean="0">
                <a:latin typeface="Helvetica Light"/>
                <a:cs typeface="Helvetica Light"/>
              </a:rPr>
              <a:t>tapper</a:t>
            </a:r>
            <a:endParaRPr lang="it-IT" sz="1600" dirty="0" smtClean="0">
              <a:solidFill>
                <a:schemeClr val="accent2">
                  <a:lumMod val="75000"/>
                </a:schemeClr>
              </a:solidFill>
              <a:latin typeface="Helvetica Light"/>
              <a:cs typeface="Helvetica Light"/>
            </a:endParaRPr>
          </a:p>
          <a:p>
            <a:pPr marL="342900" indent="-342900"/>
            <a:r>
              <a:rPr lang="it-IT" sz="1600" dirty="0" smtClean="0">
                <a:solidFill>
                  <a:schemeClr val="accent2">
                    <a:lumMod val="75000"/>
                  </a:schemeClr>
                </a:solidFill>
                <a:latin typeface="Helvetica Light"/>
                <a:cs typeface="Helvetica Light"/>
              </a:rPr>
              <a:t>gas evolution</a:t>
            </a:r>
            <a:endParaRPr lang="it-IT" sz="1600" dirty="0" smtClean="0">
              <a:latin typeface="Helvetica Light"/>
              <a:cs typeface="Helvetica Light"/>
            </a:endParaRPr>
          </a:p>
        </p:txBody>
      </p:sp>
      <p:sp>
        <p:nvSpPr>
          <p:cNvPr id="31" name="CasellaDiTesto 5"/>
          <p:cNvSpPr txBox="1"/>
          <p:nvPr/>
        </p:nvSpPr>
        <p:spPr>
          <a:xfrm>
            <a:off x="683568" y="4656038"/>
            <a:ext cx="2592288" cy="1077218"/>
          </a:xfrm>
          <a:prstGeom prst="rect">
            <a:avLst/>
          </a:prstGeom>
          <a:noFill/>
        </p:spPr>
        <p:txBody>
          <a:bodyPr wrap="square" rtlCol="0">
            <a:spAutoFit/>
          </a:bodyPr>
          <a:lstStyle/>
          <a:p>
            <a:pPr marL="342900" indent="-342900">
              <a:buFont typeface="Wingdings" pitchFamily="2" charset="2"/>
              <a:buChar char="ü"/>
            </a:pPr>
            <a:r>
              <a:rPr lang="it-IT" sz="1600" b="1" dirty="0" smtClean="0">
                <a:latin typeface="Helvetica Light"/>
                <a:cs typeface="Helvetica Light"/>
              </a:rPr>
              <a:t>Handling</a:t>
            </a:r>
          </a:p>
          <a:p>
            <a:pPr marL="342900" indent="-342900">
              <a:buFont typeface="Wingdings" pitchFamily="2" charset="2"/>
              <a:buChar char="ü"/>
            </a:pPr>
            <a:r>
              <a:rPr lang="it-IT" sz="1600" b="1" dirty="0" smtClean="0">
                <a:latin typeface="Helvetica Light"/>
                <a:cs typeface="Helvetica Light"/>
              </a:rPr>
              <a:t>Cleaning</a:t>
            </a:r>
          </a:p>
          <a:p>
            <a:pPr marL="342900" indent="-342900">
              <a:buFont typeface="Wingdings" pitchFamily="2" charset="2"/>
              <a:buChar char="ü"/>
            </a:pPr>
            <a:r>
              <a:rPr lang="it-IT" sz="1600" b="1" dirty="0" smtClean="0">
                <a:latin typeface="Helvetica Light"/>
                <a:cs typeface="Helvetica Light"/>
              </a:rPr>
              <a:t>Cost</a:t>
            </a:r>
          </a:p>
          <a:p>
            <a:pPr marL="342900" indent="-342900">
              <a:buFont typeface="Wingdings" pitchFamily="2" charset="2"/>
              <a:buChar char="ü"/>
            </a:pPr>
            <a:r>
              <a:rPr lang="it-IT" sz="1600" b="1" dirty="0" smtClean="0">
                <a:latin typeface="Helvetica Light"/>
                <a:cs typeface="Helvetica Light"/>
              </a:rPr>
              <a:t>Disposable</a:t>
            </a:r>
          </a:p>
        </p:txBody>
      </p:sp>
      <p:sp>
        <p:nvSpPr>
          <p:cNvPr id="21" name="Rectangle 25"/>
          <p:cNvSpPr/>
          <p:nvPr/>
        </p:nvSpPr>
        <p:spPr>
          <a:xfrm>
            <a:off x="4211960" y="548680"/>
            <a:ext cx="4320480" cy="338554"/>
          </a:xfrm>
          <a:prstGeom prst="rect">
            <a:avLst/>
          </a:prstGeom>
        </p:spPr>
        <p:txBody>
          <a:bodyPr wrap="square" anchor="ctr">
            <a:spAutoFit/>
          </a:bodyPr>
          <a:lstStyle/>
          <a:p>
            <a:pPr algn="r"/>
            <a:r>
              <a:rPr lang="it-IT" sz="1600" dirty="0">
                <a:solidFill>
                  <a:srgbClr val="000000"/>
                </a:solidFill>
                <a:latin typeface="Helvetica Light"/>
                <a:cs typeface="Helvetica Light"/>
              </a:rPr>
              <a:t>Matteo Ferrari </a:t>
            </a:r>
            <a:r>
              <a:rPr lang="it-IT" sz="1500" b="1" dirty="0" smtClean="0">
                <a:solidFill>
                  <a:srgbClr val="000000"/>
                </a:solidFill>
                <a:latin typeface="Helvetica"/>
                <a:cs typeface="Helvetica Light"/>
              </a:rPr>
              <a:t>31</a:t>
            </a:r>
            <a:r>
              <a:rPr lang="it-IT" sz="1500" b="1" dirty="0" smtClean="0">
                <a:solidFill>
                  <a:srgbClr val="000000"/>
                </a:solidFill>
                <a:latin typeface="Helvetica"/>
                <a:cs typeface="Helvetica"/>
              </a:rPr>
              <a:t>.05.2017 </a:t>
            </a:r>
            <a:r>
              <a:rPr lang="it-IT" sz="1500" dirty="0" smtClean="0">
                <a:solidFill>
                  <a:srgbClr val="000000"/>
                </a:solidFill>
                <a:latin typeface="Helvetica"/>
                <a:cs typeface="Helvetica"/>
              </a:rPr>
              <a:t>Brescia</a:t>
            </a:r>
          </a:p>
        </p:txBody>
      </p:sp>
      <p:sp>
        <p:nvSpPr>
          <p:cNvPr id="24" name="Oval 23"/>
          <p:cNvSpPr/>
          <p:nvPr/>
        </p:nvSpPr>
        <p:spPr>
          <a:xfrm>
            <a:off x="1115616" y="692696"/>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flipH="1">
            <a:off x="755576" y="692696"/>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1475656" y="692696"/>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2555776" y="692696"/>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17"/>
          <p:cNvSpPr/>
          <p:nvPr/>
        </p:nvSpPr>
        <p:spPr>
          <a:xfrm>
            <a:off x="2195736" y="692696"/>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24"/>
          <p:cNvSpPr/>
          <p:nvPr/>
        </p:nvSpPr>
        <p:spPr>
          <a:xfrm>
            <a:off x="1763688" y="620688"/>
            <a:ext cx="216024" cy="216024"/>
          </a:xfrm>
          <a:prstGeom prst="ellipse">
            <a:avLst/>
          </a:prstGeom>
          <a:noFill/>
          <a:ln>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5">
                  <a:lumMod val="75000"/>
                </a:schemeClr>
              </a:solidFill>
            </a:endParaRPr>
          </a:p>
        </p:txBody>
      </p:sp>
      <p:sp>
        <p:nvSpPr>
          <p:cNvPr id="33" name="Oval 32"/>
          <p:cNvSpPr/>
          <p:nvPr/>
        </p:nvSpPr>
        <p:spPr>
          <a:xfrm>
            <a:off x="2915816" y="692696"/>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3203848" y="548680"/>
            <a:ext cx="1296144" cy="338554"/>
          </a:xfrm>
          <a:prstGeom prst="rect">
            <a:avLst/>
          </a:prstGeom>
        </p:spPr>
        <p:txBody>
          <a:bodyPr wrap="square" anchor="ctr">
            <a:spAutoFit/>
          </a:bodyPr>
          <a:lstStyle/>
          <a:p>
            <a:r>
              <a:rPr lang="it-IT" sz="1600" b="1" dirty="0" smtClean="0">
                <a:solidFill>
                  <a:srgbClr val="000000"/>
                </a:solidFill>
                <a:latin typeface="Helvetica"/>
                <a:cs typeface="Helvetica"/>
              </a:rPr>
              <a:t>16 </a:t>
            </a:r>
            <a:r>
              <a:rPr lang="it-IT" sz="1600" dirty="0" smtClean="0">
                <a:solidFill>
                  <a:srgbClr val="000000"/>
                </a:solidFill>
                <a:latin typeface="Helvetica Light"/>
                <a:cs typeface="Helvetica Light"/>
              </a:rPr>
              <a:t>of 27</a:t>
            </a:r>
            <a:endParaRPr lang="en-US" sz="1400" b="1" dirty="0">
              <a:latin typeface="Helvetica"/>
              <a:cs typeface="Helvetica"/>
            </a:endParaRPr>
          </a:p>
        </p:txBody>
      </p:sp>
    </p:spTree>
    <p:extLst>
      <p:ext uri="{BB962C8B-B14F-4D97-AF65-F5344CB8AC3E}">
        <p14:creationId xmlns="" xmlns:p14="http://schemas.microsoft.com/office/powerpoint/2010/main" val="1760175370"/>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C:\Users\ospiti\Desktop\IMG_20170516_141746361.jpg"/>
          <p:cNvPicPr>
            <a:picLocks noChangeAspect="1" noChangeArrowheads="1"/>
          </p:cNvPicPr>
          <p:nvPr/>
        </p:nvPicPr>
        <p:blipFill>
          <a:blip r:embed="rId3" cstate="print"/>
          <a:srcRect t="16821" b="8420"/>
          <a:stretch>
            <a:fillRect/>
          </a:stretch>
        </p:blipFill>
        <p:spPr bwMode="auto">
          <a:xfrm>
            <a:off x="4122124" y="2204863"/>
            <a:ext cx="2113020" cy="2808312"/>
          </a:xfrm>
          <a:prstGeom prst="rect">
            <a:avLst/>
          </a:prstGeom>
          <a:noFill/>
        </p:spPr>
      </p:pic>
      <p:sp>
        <p:nvSpPr>
          <p:cNvPr id="2" name="Titolo 1"/>
          <p:cNvSpPr>
            <a:spLocks noGrp="1"/>
          </p:cNvSpPr>
          <p:nvPr>
            <p:ph type="title"/>
          </p:nvPr>
        </p:nvSpPr>
        <p:spPr>
          <a:xfrm>
            <a:off x="611560" y="1052736"/>
            <a:ext cx="7992888" cy="1224136"/>
          </a:xfrm>
        </p:spPr>
        <p:txBody>
          <a:bodyPr anchor="t">
            <a:normAutofit/>
          </a:bodyPr>
          <a:lstStyle/>
          <a:p>
            <a:pPr algn="l">
              <a:lnSpc>
                <a:spcPct val="90000"/>
              </a:lnSpc>
            </a:pPr>
            <a:r>
              <a:rPr lang="it-IT" sz="1600" spc="300" dirty="0" smtClean="0">
                <a:solidFill>
                  <a:schemeClr val="accent2">
                    <a:lumMod val="75000"/>
                  </a:schemeClr>
                </a:solidFill>
                <a:latin typeface="Helvetica Light"/>
                <a:cs typeface="Helvetica Light"/>
              </a:rPr>
              <a:t>IRRADIATION SET-UP </a:t>
            </a:r>
            <a:r>
              <a:rPr lang="it-IT" sz="1600" spc="600" dirty="0" smtClean="0">
                <a:solidFill>
                  <a:schemeClr val="accent6">
                    <a:lumMod val="75000"/>
                  </a:schemeClr>
                </a:solidFill>
                <a:latin typeface="Helvetica Light"/>
                <a:cs typeface="Helvetica Light"/>
              </a:rPr>
              <a:t/>
            </a:r>
            <a:br>
              <a:rPr lang="it-IT" sz="1600" spc="600" dirty="0" smtClean="0">
                <a:solidFill>
                  <a:schemeClr val="accent6">
                    <a:lumMod val="75000"/>
                  </a:schemeClr>
                </a:solidFill>
                <a:latin typeface="Helvetica Light"/>
                <a:cs typeface="Helvetica Light"/>
              </a:rPr>
            </a:br>
            <a:r>
              <a:rPr lang="it-IT" sz="3200" b="1" dirty="0" smtClean="0">
                <a:solidFill>
                  <a:srgbClr val="000000"/>
                </a:solidFill>
                <a:latin typeface="Helvetica"/>
                <a:cs typeface="Helvetica"/>
              </a:rPr>
              <a:t>Irradiation Set-Up #2</a:t>
            </a:r>
            <a:endParaRPr lang="it-IT" sz="3200" b="1" dirty="0">
              <a:solidFill>
                <a:srgbClr val="000000"/>
              </a:solidFill>
              <a:latin typeface="Helvetica"/>
              <a:cs typeface="Helvetica"/>
            </a:endParaRPr>
          </a:p>
        </p:txBody>
      </p:sp>
      <p:cxnSp>
        <p:nvCxnSpPr>
          <p:cNvPr id="44" name="Straight Connector 43"/>
          <p:cNvCxnSpPr/>
          <p:nvPr/>
        </p:nvCxnSpPr>
        <p:spPr>
          <a:xfrm>
            <a:off x="683568" y="2060848"/>
            <a:ext cx="7704856" cy="0"/>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p:cNvCxnSpPr/>
          <p:nvPr/>
        </p:nvCxnSpPr>
        <p:spPr>
          <a:xfrm>
            <a:off x="683568" y="5733256"/>
            <a:ext cx="7704856" cy="0"/>
          </a:xfrm>
          <a:prstGeom prst="line">
            <a:avLst/>
          </a:prstGeom>
        </p:spPr>
        <p:style>
          <a:lnRef idx="1">
            <a:schemeClr val="dk1"/>
          </a:lnRef>
          <a:fillRef idx="0">
            <a:schemeClr val="dk1"/>
          </a:fillRef>
          <a:effectRef idx="0">
            <a:schemeClr val="dk1"/>
          </a:effectRef>
          <a:fontRef idx="minor">
            <a:schemeClr val="tx1"/>
          </a:fontRef>
        </p:style>
      </p:cxnSp>
      <p:sp>
        <p:nvSpPr>
          <p:cNvPr id="22" name="CasellaDiTesto 5"/>
          <p:cNvSpPr txBox="1"/>
          <p:nvPr/>
        </p:nvSpPr>
        <p:spPr>
          <a:xfrm>
            <a:off x="4139952" y="5013176"/>
            <a:ext cx="1512168" cy="584775"/>
          </a:xfrm>
          <a:prstGeom prst="rect">
            <a:avLst/>
          </a:prstGeom>
          <a:noFill/>
        </p:spPr>
        <p:txBody>
          <a:bodyPr wrap="square" rtlCol="0">
            <a:spAutoFit/>
          </a:bodyPr>
          <a:lstStyle/>
          <a:p>
            <a:pPr marL="342900" indent="-342900"/>
            <a:r>
              <a:rPr lang="it-IT" sz="1600" dirty="0" smtClean="0">
                <a:latin typeface="Helvetica Light"/>
                <a:cs typeface="Helvetica Light"/>
              </a:rPr>
              <a:t>Not sealed</a:t>
            </a:r>
            <a:endParaRPr lang="it-IT" sz="1600" dirty="0" smtClean="0">
              <a:solidFill>
                <a:schemeClr val="accent2">
                  <a:lumMod val="75000"/>
                </a:schemeClr>
              </a:solidFill>
              <a:latin typeface="Helvetica Light"/>
              <a:cs typeface="Helvetica Light"/>
            </a:endParaRPr>
          </a:p>
          <a:p>
            <a:pPr marL="342900" indent="-342900"/>
            <a:r>
              <a:rPr lang="it-IT" sz="1600" dirty="0" smtClean="0">
                <a:solidFill>
                  <a:schemeClr val="accent2">
                    <a:lumMod val="75000"/>
                  </a:schemeClr>
                </a:solidFill>
                <a:latin typeface="Helvetica Light"/>
                <a:cs typeface="Helvetica Light"/>
              </a:rPr>
              <a:t>gas evolution</a:t>
            </a:r>
            <a:endParaRPr lang="it-IT" sz="1600" dirty="0" smtClean="0">
              <a:latin typeface="Helvetica Light"/>
              <a:cs typeface="Helvetica Light"/>
            </a:endParaRPr>
          </a:p>
        </p:txBody>
      </p:sp>
      <p:sp>
        <p:nvSpPr>
          <p:cNvPr id="12" name="CasellaDiTesto 5"/>
          <p:cNvSpPr txBox="1"/>
          <p:nvPr/>
        </p:nvSpPr>
        <p:spPr>
          <a:xfrm>
            <a:off x="683568" y="2204864"/>
            <a:ext cx="2592288" cy="338554"/>
          </a:xfrm>
          <a:prstGeom prst="rect">
            <a:avLst/>
          </a:prstGeom>
          <a:noFill/>
        </p:spPr>
        <p:txBody>
          <a:bodyPr wrap="square" rtlCol="0">
            <a:spAutoFit/>
          </a:bodyPr>
          <a:lstStyle/>
          <a:p>
            <a:pPr marL="342900" indent="-342900">
              <a:buFont typeface="Arial" pitchFamily="34" charset="0"/>
              <a:buChar char="•"/>
            </a:pPr>
            <a:r>
              <a:rPr lang="it-IT" sz="1600" dirty="0" smtClean="0">
                <a:latin typeface="Helvetica Light"/>
                <a:cs typeface="Helvetica Light"/>
              </a:rPr>
              <a:t>Plastic bag</a:t>
            </a:r>
          </a:p>
        </p:txBody>
      </p:sp>
      <p:sp>
        <p:nvSpPr>
          <p:cNvPr id="13" name="CasellaDiTesto 5"/>
          <p:cNvSpPr txBox="1"/>
          <p:nvPr/>
        </p:nvSpPr>
        <p:spPr>
          <a:xfrm>
            <a:off x="827584" y="2609617"/>
            <a:ext cx="2160240" cy="1323439"/>
          </a:xfrm>
          <a:prstGeom prst="rect">
            <a:avLst/>
          </a:prstGeom>
          <a:noFill/>
        </p:spPr>
        <p:txBody>
          <a:bodyPr wrap="square" rtlCol="0">
            <a:spAutoFit/>
          </a:bodyPr>
          <a:lstStyle/>
          <a:p>
            <a:pPr marL="342900" indent="-342900"/>
            <a:r>
              <a:rPr lang="it-IT" sz="1600" dirty="0" smtClean="0">
                <a:latin typeface="Helvetica Light"/>
                <a:cs typeface="Helvetica Light"/>
              </a:rPr>
              <a:t>Grease amount</a:t>
            </a:r>
          </a:p>
          <a:p>
            <a:pPr marL="342900" indent="-342900"/>
            <a:r>
              <a:rPr lang="it-IT" sz="1600" b="1" dirty="0" smtClean="0">
                <a:latin typeface="Helvetica Light"/>
                <a:cs typeface="Helvetica Light"/>
              </a:rPr>
              <a:t>8</a:t>
            </a:r>
            <a:r>
              <a:rPr lang="it-IT" sz="1600" dirty="0" smtClean="0">
                <a:latin typeface="Helvetica Light"/>
                <a:cs typeface="Helvetica Light"/>
              </a:rPr>
              <a:t> mL: </a:t>
            </a:r>
          </a:p>
          <a:p>
            <a:pPr marL="342900" indent="-342900"/>
            <a:r>
              <a:rPr lang="it-IT" sz="1600" dirty="0" smtClean="0">
                <a:latin typeface="Helvetica Light"/>
                <a:cs typeface="Helvetica Light"/>
              </a:rPr>
              <a:t>Low amount</a:t>
            </a:r>
          </a:p>
          <a:p>
            <a:pPr marL="342900" indent="-342900"/>
            <a:r>
              <a:rPr lang="it-IT" sz="1600" dirty="0" smtClean="0">
                <a:latin typeface="Helvetica Light"/>
                <a:cs typeface="Helvetica Light"/>
              </a:rPr>
              <a:t>1  Consistency test</a:t>
            </a:r>
          </a:p>
          <a:p>
            <a:pPr marL="342900" indent="-342900"/>
            <a:endParaRPr lang="it-IT" sz="1600" dirty="0" smtClean="0">
              <a:latin typeface="Helvetica" pitchFamily="34" charset="0"/>
              <a:cs typeface="Helvetica" pitchFamily="34" charset="0"/>
            </a:endParaRPr>
          </a:p>
        </p:txBody>
      </p:sp>
      <p:sp>
        <p:nvSpPr>
          <p:cNvPr id="29" name="CasellaDiTesto 5"/>
          <p:cNvSpPr txBox="1"/>
          <p:nvPr/>
        </p:nvSpPr>
        <p:spPr>
          <a:xfrm>
            <a:off x="6372200" y="5013176"/>
            <a:ext cx="1440160" cy="584775"/>
          </a:xfrm>
          <a:prstGeom prst="rect">
            <a:avLst/>
          </a:prstGeom>
          <a:noFill/>
        </p:spPr>
        <p:txBody>
          <a:bodyPr wrap="square" rtlCol="0">
            <a:spAutoFit/>
          </a:bodyPr>
          <a:lstStyle/>
          <a:p>
            <a:pPr marL="342900" indent="-342900"/>
            <a:r>
              <a:rPr lang="it-IT" sz="1600" dirty="0" smtClean="0">
                <a:latin typeface="Helvetica Light"/>
                <a:cs typeface="Helvetica Light"/>
              </a:rPr>
              <a:t>Sac a poche</a:t>
            </a:r>
          </a:p>
          <a:p>
            <a:pPr marL="342900" indent="-342900"/>
            <a:r>
              <a:rPr lang="it-IT" sz="1600" dirty="0" smtClean="0">
                <a:solidFill>
                  <a:schemeClr val="accent2">
                    <a:lumMod val="75000"/>
                  </a:schemeClr>
                </a:solidFill>
                <a:latin typeface="Helvetica Light"/>
                <a:cs typeface="Helvetica Light"/>
              </a:rPr>
              <a:t>to be handled</a:t>
            </a:r>
            <a:endParaRPr lang="it-IT" sz="1600" dirty="0" smtClean="0">
              <a:latin typeface="Helvetica Light"/>
              <a:cs typeface="Helvetica Light"/>
            </a:endParaRPr>
          </a:p>
        </p:txBody>
      </p:sp>
      <p:sp>
        <p:nvSpPr>
          <p:cNvPr id="30" name="CasellaDiTesto 5"/>
          <p:cNvSpPr txBox="1"/>
          <p:nvPr/>
        </p:nvSpPr>
        <p:spPr>
          <a:xfrm>
            <a:off x="683568" y="3861048"/>
            <a:ext cx="2592288" cy="1077218"/>
          </a:xfrm>
          <a:prstGeom prst="rect">
            <a:avLst/>
          </a:prstGeom>
          <a:noFill/>
        </p:spPr>
        <p:txBody>
          <a:bodyPr wrap="square" rtlCol="0">
            <a:spAutoFit/>
          </a:bodyPr>
          <a:lstStyle/>
          <a:p>
            <a:pPr marL="342900" indent="-342900">
              <a:buFont typeface="Wingdings" pitchFamily="2" charset="2"/>
              <a:buChar char="ü"/>
            </a:pPr>
            <a:r>
              <a:rPr lang="it-IT" sz="1600" b="1" dirty="0" smtClean="0">
                <a:latin typeface="Helvetica Light"/>
                <a:cs typeface="Helvetica Light"/>
              </a:rPr>
              <a:t>Handling</a:t>
            </a:r>
          </a:p>
          <a:p>
            <a:pPr marL="342900" indent="-342900">
              <a:buFont typeface="Wingdings" pitchFamily="2" charset="2"/>
              <a:buChar char="ü"/>
            </a:pPr>
            <a:r>
              <a:rPr lang="it-IT" sz="1600" b="1" dirty="0" smtClean="0">
                <a:latin typeface="Helvetica Light"/>
                <a:cs typeface="Helvetica Light"/>
              </a:rPr>
              <a:t>Cleaning</a:t>
            </a:r>
          </a:p>
          <a:p>
            <a:pPr marL="342900" indent="-342900">
              <a:buFont typeface="Wingdings" pitchFamily="2" charset="2"/>
              <a:buChar char="ü"/>
            </a:pPr>
            <a:r>
              <a:rPr lang="it-IT" sz="1600" b="1" dirty="0" smtClean="0">
                <a:latin typeface="Helvetica Light"/>
                <a:cs typeface="Helvetica Light"/>
              </a:rPr>
              <a:t>Cost</a:t>
            </a:r>
          </a:p>
          <a:p>
            <a:pPr marL="342900" indent="-342900">
              <a:buFont typeface="Wingdings" pitchFamily="2" charset="2"/>
              <a:buChar char="ü"/>
            </a:pPr>
            <a:r>
              <a:rPr lang="it-IT" sz="1600" b="1" dirty="0" smtClean="0">
                <a:latin typeface="Helvetica Light"/>
                <a:cs typeface="Helvetica Light"/>
              </a:rPr>
              <a:t>Disposable</a:t>
            </a:r>
          </a:p>
        </p:txBody>
      </p:sp>
      <p:sp>
        <p:nvSpPr>
          <p:cNvPr id="32" name="CasellaDiTesto 5"/>
          <p:cNvSpPr txBox="1"/>
          <p:nvPr/>
        </p:nvSpPr>
        <p:spPr>
          <a:xfrm>
            <a:off x="755576" y="5808166"/>
            <a:ext cx="3456384" cy="1077218"/>
          </a:xfrm>
          <a:prstGeom prst="rect">
            <a:avLst/>
          </a:prstGeom>
          <a:noFill/>
        </p:spPr>
        <p:txBody>
          <a:bodyPr wrap="square" rtlCol="0">
            <a:spAutoFit/>
          </a:bodyPr>
          <a:lstStyle/>
          <a:p>
            <a:pPr marL="342900" indent="-342900"/>
            <a:r>
              <a:rPr lang="it-IT" sz="1600" dirty="0" smtClean="0">
                <a:latin typeface="Helvetica Light"/>
                <a:cs typeface="Helvetica Light"/>
              </a:rPr>
              <a:t>Set-up </a:t>
            </a:r>
            <a:r>
              <a:rPr lang="it-IT" sz="1600" b="1" dirty="0" smtClean="0">
                <a:latin typeface="Helvetica Light"/>
                <a:cs typeface="Helvetica Light"/>
              </a:rPr>
              <a:t>#1</a:t>
            </a:r>
          </a:p>
          <a:p>
            <a:pPr marL="342900" indent="-342900">
              <a:buFont typeface="Arial" pitchFamily="34" charset="0"/>
              <a:buChar char="•"/>
            </a:pPr>
            <a:r>
              <a:rPr lang="it-IT" sz="1600" dirty="0" smtClean="0">
                <a:latin typeface="Helvetica Light"/>
                <a:cs typeface="Helvetica Light"/>
              </a:rPr>
              <a:t>better handling</a:t>
            </a:r>
          </a:p>
          <a:p>
            <a:pPr marL="342900" indent="-342900">
              <a:buFont typeface="Arial" pitchFamily="34" charset="0"/>
              <a:buChar char="•"/>
            </a:pPr>
            <a:r>
              <a:rPr lang="it-IT" sz="1600" dirty="0" smtClean="0">
                <a:latin typeface="Helvetica Light"/>
                <a:cs typeface="Helvetica Light"/>
              </a:rPr>
              <a:t>reduced grease losses</a:t>
            </a:r>
          </a:p>
          <a:p>
            <a:pPr marL="342900" indent="-342900"/>
            <a:endParaRPr lang="it-IT" sz="1600" dirty="0" smtClean="0">
              <a:latin typeface="Helvetica" pitchFamily="34" charset="0"/>
              <a:cs typeface="Helvetica" pitchFamily="34" charset="0"/>
            </a:endParaRPr>
          </a:p>
        </p:txBody>
      </p:sp>
      <p:sp>
        <p:nvSpPr>
          <p:cNvPr id="33" name="CasellaDiTesto 5"/>
          <p:cNvSpPr txBox="1"/>
          <p:nvPr/>
        </p:nvSpPr>
        <p:spPr>
          <a:xfrm>
            <a:off x="5004048" y="5805264"/>
            <a:ext cx="3456384" cy="830997"/>
          </a:xfrm>
          <a:prstGeom prst="rect">
            <a:avLst/>
          </a:prstGeom>
          <a:noFill/>
        </p:spPr>
        <p:txBody>
          <a:bodyPr wrap="square" rtlCol="0">
            <a:spAutoFit/>
          </a:bodyPr>
          <a:lstStyle/>
          <a:p>
            <a:pPr marL="342900" indent="-342900"/>
            <a:r>
              <a:rPr lang="it-IT" sz="1600" dirty="0" smtClean="0">
                <a:latin typeface="Helvetica Light"/>
                <a:cs typeface="Helvetica Light"/>
              </a:rPr>
              <a:t>Set-up </a:t>
            </a:r>
            <a:r>
              <a:rPr lang="it-IT" sz="1600" b="1" dirty="0" smtClean="0">
                <a:latin typeface="Helvetica Light"/>
                <a:cs typeface="Helvetica Light"/>
              </a:rPr>
              <a:t>#2</a:t>
            </a:r>
            <a:r>
              <a:rPr lang="it-IT" sz="1600" dirty="0" smtClean="0">
                <a:latin typeface="Helvetica Light"/>
                <a:cs typeface="Helvetica Light"/>
              </a:rPr>
              <a:t>: </a:t>
            </a:r>
          </a:p>
          <a:p>
            <a:pPr marL="342900" indent="-342900">
              <a:buFont typeface="Arial" pitchFamily="34" charset="0"/>
              <a:buChar char="•"/>
            </a:pPr>
            <a:r>
              <a:rPr lang="it-IT" sz="1600" dirty="0" smtClean="0">
                <a:latin typeface="Helvetica Light"/>
                <a:cs typeface="Helvetica Light"/>
              </a:rPr>
              <a:t>reduced grease mobility</a:t>
            </a:r>
          </a:p>
          <a:p>
            <a:pPr marL="342900" indent="-342900">
              <a:buFont typeface="Arial" pitchFamily="34" charset="0"/>
              <a:buChar char="•"/>
            </a:pPr>
            <a:r>
              <a:rPr lang="it-IT" sz="1600" dirty="0" smtClean="0">
                <a:latin typeface="Helvetica Light"/>
                <a:cs typeface="Helvetica Light"/>
              </a:rPr>
              <a:t>prevented overflow</a:t>
            </a:r>
          </a:p>
        </p:txBody>
      </p:sp>
      <p:sp>
        <p:nvSpPr>
          <p:cNvPr id="18" name="CasellaDiTesto 5"/>
          <p:cNvSpPr txBox="1"/>
          <p:nvPr/>
        </p:nvSpPr>
        <p:spPr>
          <a:xfrm>
            <a:off x="683568" y="5229200"/>
            <a:ext cx="2592288" cy="338554"/>
          </a:xfrm>
          <a:prstGeom prst="rect">
            <a:avLst/>
          </a:prstGeom>
          <a:noFill/>
        </p:spPr>
        <p:txBody>
          <a:bodyPr wrap="square" rtlCol="0">
            <a:spAutoFit/>
          </a:bodyPr>
          <a:lstStyle/>
          <a:p>
            <a:pPr marL="342900" indent="-342900">
              <a:buFont typeface="Wingdings" pitchFamily="2" charset="2"/>
              <a:buChar char="ü"/>
            </a:pPr>
            <a:r>
              <a:rPr lang="it-IT" sz="1600" b="1" dirty="0" smtClean="0">
                <a:latin typeface="Helvetica Light"/>
                <a:cs typeface="Helvetica Light"/>
              </a:rPr>
              <a:t>Both working set-up</a:t>
            </a:r>
          </a:p>
        </p:txBody>
      </p:sp>
      <p:pic>
        <p:nvPicPr>
          <p:cNvPr id="1026" name="Picture 2" descr="C:\Users\ospiti\Google Drive\SPES - borsa\TEST MATERIALI 2017- lubs\Irradiated greases_pics\Grizzlygrease N1_8mL\GG_1h_setup2bis.jpg"/>
          <p:cNvPicPr>
            <a:picLocks noChangeAspect="1" noChangeArrowheads="1"/>
          </p:cNvPicPr>
          <p:nvPr/>
        </p:nvPicPr>
        <p:blipFill>
          <a:blip r:embed="rId4" cstate="print"/>
          <a:srcRect l="3850" t="21248" r="24916" b="21357"/>
          <a:stretch>
            <a:fillRect/>
          </a:stretch>
        </p:blipFill>
        <p:spPr bwMode="auto">
          <a:xfrm>
            <a:off x="6372200" y="2204864"/>
            <a:ext cx="1960519" cy="2808312"/>
          </a:xfrm>
          <a:prstGeom prst="rect">
            <a:avLst/>
          </a:prstGeom>
          <a:noFill/>
        </p:spPr>
      </p:pic>
      <p:sp>
        <p:nvSpPr>
          <p:cNvPr id="20" name="Rectangle 25"/>
          <p:cNvSpPr/>
          <p:nvPr/>
        </p:nvSpPr>
        <p:spPr>
          <a:xfrm>
            <a:off x="4211960" y="548680"/>
            <a:ext cx="4320480" cy="338554"/>
          </a:xfrm>
          <a:prstGeom prst="rect">
            <a:avLst/>
          </a:prstGeom>
        </p:spPr>
        <p:txBody>
          <a:bodyPr wrap="square" anchor="ctr">
            <a:spAutoFit/>
          </a:bodyPr>
          <a:lstStyle/>
          <a:p>
            <a:pPr algn="r"/>
            <a:r>
              <a:rPr lang="it-IT" sz="1600" dirty="0">
                <a:solidFill>
                  <a:srgbClr val="000000"/>
                </a:solidFill>
                <a:latin typeface="Helvetica Light"/>
                <a:cs typeface="Helvetica Light"/>
              </a:rPr>
              <a:t>Matteo Ferrari </a:t>
            </a:r>
            <a:r>
              <a:rPr lang="it-IT" sz="1500" b="1" dirty="0" smtClean="0">
                <a:solidFill>
                  <a:srgbClr val="000000"/>
                </a:solidFill>
                <a:latin typeface="Helvetica"/>
                <a:cs typeface="Helvetica Light"/>
              </a:rPr>
              <a:t>31</a:t>
            </a:r>
            <a:r>
              <a:rPr lang="it-IT" sz="1500" b="1" dirty="0" smtClean="0">
                <a:solidFill>
                  <a:srgbClr val="000000"/>
                </a:solidFill>
                <a:latin typeface="Helvetica"/>
                <a:cs typeface="Helvetica"/>
              </a:rPr>
              <a:t>.05.2017 </a:t>
            </a:r>
            <a:r>
              <a:rPr lang="it-IT" sz="1500" dirty="0" smtClean="0">
                <a:solidFill>
                  <a:srgbClr val="000000"/>
                </a:solidFill>
                <a:latin typeface="Helvetica"/>
                <a:cs typeface="Helvetica"/>
              </a:rPr>
              <a:t>Brescia</a:t>
            </a:r>
          </a:p>
        </p:txBody>
      </p:sp>
      <p:sp>
        <p:nvSpPr>
          <p:cNvPr id="21" name="Oval 20"/>
          <p:cNvSpPr/>
          <p:nvPr/>
        </p:nvSpPr>
        <p:spPr>
          <a:xfrm>
            <a:off x="1115616" y="692696"/>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flipH="1">
            <a:off x="755576" y="692696"/>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475656" y="692696"/>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2555776" y="692696"/>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17"/>
          <p:cNvSpPr/>
          <p:nvPr/>
        </p:nvSpPr>
        <p:spPr>
          <a:xfrm>
            <a:off x="2195736" y="692696"/>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24"/>
          <p:cNvSpPr/>
          <p:nvPr/>
        </p:nvSpPr>
        <p:spPr>
          <a:xfrm>
            <a:off x="1763688" y="620688"/>
            <a:ext cx="216024" cy="216024"/>
          </a:xfrm>
          <a:prstGeom prst="ellipse">
            <a:avLst/>
          </a:prstGeom>
          <a:noFill/>
          <a:ln>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5">
                  <a:lumMod val="75000"/>
                </a:schemeClr>
              </a:solidFill>
            </a:endParaRPr>
          </a:p>
        </p:txBody>
      </p:sp>
      <p:sp>
        <p:nvSpPr>
          <p:cNvPr id="34" name="Oval 33"/>
          <p:cNvSpPr/>
          <p:nvPr/>
        </p:nvSpPr>
        <p:spPr>
          <a:xfrm>
            <a:off x="2915816" y="692696"/>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3203848" y="548680"/>
            <a:ext cx="1296144" cy="338554"/>
          </a:xfrm>
          <a:prstGeom prst="rect">
            <a:avLst/>
          </a:prstGeom>
        </p:spPr>
        <p:txBody>
          <a:bodyPr wrap="square" anchor="ctr">
            <a:spAutoFit/>
          </a:bodyPr>
          <a:lstStyle/>
          <a:p>
            <a:r>
              <a:rPr lang="it-IT" sz="1600" b="1" dirty="0" smtClean="0">
                <a:solidFill>
                  <a:srgbClr val="000000"/>
                </a:solidFill>
                <a:latin typeface="Helvetica"/>
                <a:cs typeface="Helvetica"/>
              </a:rPr>
              <a:t>17 </a:t>
            </a:r>
            <a:r>
              <a:rPr lang="it-IT" sz="1600" dirty="0" smtClean="0">
                <a:solidFill>
                  <a:srgbClr val="000000"/>
                </a:solidFill>
                <a:latin typeface="Helvetica Light"/>
                <a:cs typeface="Helvetica Light"/>
              </a:rPr>
              <a:t>of 27</a:t>
            </a:r>
            <a:endParaRPr lang="en-US" sz="1400" b="1" dirty="0">
              <a:latin typeface="Helvetica"/>
              <a:cs typeface="Helvetica"/>
            </a:endParaRPr>
          </a:p>
        </p:txBody>
      </p:sp>
    </p:spTree>
    <p:extLst>
      <p:ext uri="{BB962C8B-B14F-4D97-AF65-F5344CB8AC3E}">
        <p14:creationId xmlns="" xmlns:p14="http://schemas.microsoft.com/office/powerpoint/2010/main" val="1760175370"/>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11560" y="1052736"/>
            <a:ext cx="7992888" cy="1224136"/>
          </a:xfrm>
        </p:spPr>
        <p:txBody>
          <a:bodyPr anchor="t">
            <a:normAutofit/>
          </a:bodyPr>
          <a:lstStyle/>
          <a:p>
            <a:pPr algn="l">
              <a:lnSpc>
                <a:spcPct val="90000"/>
              </a:lnSpc>
            </a:pPr>
            <a:r>
              <a:rPr lang="it-IT" sz="1600" spc="300" dirty="0" smtClean="0">
                <a:solidFill>
                  <a:srgbClr val="31859C"/>
                </a:solidFill>
                <a:latin typeface="Helvetica Light"/>
                <a:cs typeface="Helvetica Light"/>
              </a:rPr>
              <a:t>EXPERIMENTAL RESULTS</a:t>
            </a:r>
            <a:r>
              <a:rPr lang="it-IT" sz="1600" spc="600" dirty="0" smtClean="0">
                <a:solidFill>
                  <a:schemeClr val="accent6">
                    <a:lumMod val="75000"/>
                  </a:schemeClr>
                </a:solidFill>
                <a:latin typeface="Helvetica Light"/>
                <a:cs typeface="Helvetica Light"/>
              </a:rPr>
              <a:t/>
            </a:r>
            <a:br>
              <a:rPr lang="it-IT" sz="1600" spc="600" dirty="0" smtClean="0">
                <a:solidFill>
                  <a:schemeClr val="accent6">
                    <a:lumMod val="75000"/>
                  </a:schemeClr>
                </a:solidFill>
                <a:latin typeface="Helvetica Light"/>
                <a:cs typeface="Helvetica Light"/>
              </a:rPr>
            </a:br>
            <a:r>
              <a:rPr lang="it-IT" sz="3200" b="1" dirty="0" smtClean="0">
                <a:solidFill>
                  <a:srgbClr val="000000"/>
                </a:solidFill>
                <a:latin typeface="Helvetica"/>
                <a:cs typeface="Helvetica"/>
              </a:rPr>
              <a:t>First Grease Irradiation, Central Thimble</a:t>
            </a:r>
            <a:endParaRPr lang="it-IT" sz="3200" b="1" dirty="0">
              <a:solidFill>
                <a:srgbClr val="000000"/>
              </a:solidFill>
              <a:latin typeface="Helvetica"/>
              <a:cs typeface="Helvetica"/>
            </a:endParaRPr>
          </a:p>
        </p:txBody>
      </p:sp>
      <p:cxnSp>
        <p:nvCxnSpPr>
          <p:cNvPr id="44" name="Straight Connector 43"/>
          <p:cNvCxnSpPr/>
          <p:nvPr/>
        </p:nvCxnSpPr>
        <p:spPr>
          <a:xfrm>
            <a:off x="683568" y="2060848"/>
            <a:ext cx="7704856" cy="0"/>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43"/>
          <p:cNvCxnSpPr/>
          <p:nvPr/>
        </p:nvCxnSpPr>
        <p:spPr>
          <a:xfrm>
            <a:off x="683568" y="5733256"/>
            <a:ext cx="7704856" cy="0"/>
          </a:xfrm>
          <a:prstGeom prst="line">
            <a:avLst/>
          </a:prstGeom>
        </p:spPr>
        <p:style>
          <a:lnRef idx="1">
            <a:schemeClr val="dk1"/>
          </a:lnRef>
          <a:fillRef idx="0">
            <a:schemeClr val="dk1"/>
          </a:fillRef>
          <a:effectRef idx="0">
            <a:schemeClr val="dk1"/>
          </a:effectRef>
          <a:fontRef idx="minor">
            <a:schemeClr val="tx1"/>
          </a:fontRef>
        </p:style>
      </p:cxnSp>
      <p:sp>
        <p:nvSpPr>
          <p:cNvPr id="23" name="CasellaDiTesto 5"/>
          <p:cNvSpPr txBox="1"/>
          <p:nvPr/>
        </p:nvSpPr>
        <p:spPr>
          <a:xfrm>
            <a:off x="755576" y="2204864"/>
            <a:ext cx="1584176" cy="1077218"/>
          </a:xfrm>
          <a:prstGeom prst="rect">
            <a:avLst/>
          </a:prstGeom>
          <a:noFill/>
        </p:spPr>
        <p:txBody>
          <a:bodyPr wrap="square" rtlCol="0">
            <a:spAutoFit/>
          </a:bodyPr>
          <a:lstStyle/>
          <a:p>
            <a:pPr marL="285750" indent="-285750"/>
            <a:r>
              <a:rPr lang="it-IT" sz="1600" b="1" dirty="0" smtClean="0">
                <a:latin typeface="Helvetica Light"/>
                <a:cs typeface="Helvetica Light"/>
              </a:rPr>
              <a:t>Grizzlygrease</a:t>
            </a:r>
          </a:p>
          <a:p>
            <a:pPr marL="285750" indent="-285750"/>
            <a:r>
              <a:rPr lang="it-IT" sz="1600" dirty="0" smtClean="0">
                <a:latin typeface="Helvetica Light"/>
                <a:cs typeface="Helvetica Light"/>
              </a:rPr>
              <a:t>1h IRR in C.T.</a:t>
            </a:r>
          </a:p>
          <a:p>
            <a:pPr marL="285750" indent="-285750"/>
            <a:r>
              <a:rPr lang="it-IT" sz="1600" dirty="0" smtClean="0">
                <a:latin typeface="Helvetica Light"/>
                <a:cs typeface="Helvetica Light"/>
              </a:rPr>
              <a:t>≈ </a:t>
            </a:r>
            <a:r>
              <a:rPr lang="it-IT" sz="1600" b="1" dirty="0" smtClean="0">
                <a:latin typeface="Helvetica Light"/>
                <a:cs typeface="Helvetica Light"/>
              </a:rPr>
              <a:t>0.9 MGy</a:t>
            </a:r>
          </a:p>
          <a:p>
            <a:pPr marL="285750" indent="-285750"/>
            <a:r>
              <a:rPr lang="it-IT" sz="1600" b="1" dirty="0" smtClean="0">
                <a:latin typeface="Helvetica Light"/>
                <a:cs typeface="Helvetica Light"/>
              </a:rPr>
              <a:t>14 mL</a:t>
            </a:r>
          </a:p>
        </p:txBody>
      </p:sp>
      <p:pic>
        <p:nvPicPr>
          <p:cNvPr id="11266" name="Picture 2" descr="C:\Users\ospiti\Google Drive\SPES - borsa\TEST MATERIALI 2017- lubs\Irradiated greases\GrizzlygreaseN1\GG1hCC.jpg"/>
          <p:cNvPicPr>
            <a:picLocks noChangeAspect="1" noChangeArrowheads="1"/>
          </p:cNvPicPr>
          <p:nvPr/>
        </p:nvPicPr>
        <p:blipFill>
          <a:blip r:embed="rId3" cstate="print"/>
          <a:srcRect l="9756" t="7317" r="12195" b="4878"/>
          <a:stretch>
            <a:fillRect/>
          </a:stretch>
        </p:blipFill>
        <p:spPr bwMode="auto">
          <a:xfrm>
            <a:off x="5050872" y="2276872"/>
            <a:ext cx="1620180" cy="3240360"/>
          </a:xfrm>
          <a:prstGeom prst="rect">
            <a:avLst/>
          </a:prstGeom>
          <a:noFill/>
        </p:spPr>
      </p:pic>
      <p:pic>
        <p:nvPicPr>
          <p:cNvPr id="11267" name="Picture 3" descr="C:\Users\ospiti\Google Drive\SPES - borsa\TEST MATERIALI 2017- lubs\Irradiated greases\GrizzlygreaseN1\GG1HCC_4.jpg"/>
          <p:cNvPicPr>
            <a:picLocks noChangeAspect="1" noChangeArrowheads="1"/>
          </p:cNvPicPr>
          <p:nvPr/>
        </p:nvPicPr>
        <p:blipFill>
          <a:blip r:embed="rId4" cstate="print"/>
          <a:srcRect l="11111" r="14815" b="12500"/>
          <a:stretch>
            <a:fillRect/>
          </a:stretch>
        </p:blipFill>
        <p:spPr bwMode="auto">
          <a:xfrm>
            <a:off x="6851072" y="2276872"/>
            <a:ext cx="1537352" cy="3228440"/>
          </a:xfrm>
          <a:prstGeom prst="rect">
            <a:avLst/>
          </a:prstGeom>
          <a:noFill/>
        </p:spPr>
      </p:pic>
      <p:sp>
        <p:nvSpPr>
          <p:cNvPr id="43" name="CasellaDiTesto 5"/>
          <p:cNvSpPr txBox="1"/>
          <p:nvPr/>
        </p:nvSpPr>
        <p:spPr>
          <a:xfrm>
            <a:off x="755576" y="5805264"/>
            <a:ext cx="3384376" cy="830997"/>
          </a:xfrm>
          <a:prstGeom prst="rect">
            <a:avLst/>
          </a:prstGeom>
          <a:noFill/>
        </p:spPr>
        <p:txBody>
          <a:bodyPr wrap="square" rtlCol="0">
            <a:spAutoFit/>
          </a:bodyPr>
          <a:lstStyle/>
          <a:p>
            <a:pPr marL="342900" indent="-342900"/>
            <a:r>
              <a:rPr lang="it-IT" sz="1600" b="1" dirty="0" smtClean="0">
                <a:solidFill>
                  <a:srgbClr val="008080"/>
                </a:solidFill>
                <a:latin typeface="Helvetica Light"/>
                <a:cs typeface="Helvetica Light"/>
              </a:rPr>
              <a:t>Extreme radiation-induced effect</a:t>
            </a:r>
          </a:p>
          <a:p>
            <a:pPr marL="342900" indent="-342900"/>
            <a:r>
              <a:rPr lang="it-IT" sz="1600" b="1" dirty="0" smtClean="0">
                <a:solidFill>
                  <a:srgbClr val="008080"/>
                </a:solidFill>
                <a:latin typeface="Helvetica Light"/>
                <a:cs typeface="Helvetica Light"/>
              </a:rPr>
              <a:t>Grease amount to be reduced</a:t>
            </a:r>
          </a:p>
          <a:p>
            <a:pPr marL="342900" indent="-342900"/>
            <a:r>
              <a:rPr lang="it-IT" sz="1600" b="1" dirty="0" smtClean="0">
                <a:solidFill>
                  <a:srgbClr val="008080"/>
                </a:solidFill>
                <a:latin typeface="Helvetica Light"/>
                <a:cs typeface="Helvetica Light"/>
              </a:rPr>
              <a:t>Set-Up to be updated</a:t>
            </a:r>
          </a:p>
        </p:txBody>
      </p:sp>
      <p:sp>
        <p:nvSpPr>
          <p:cNvPr id="20" name="Rectangle 25"/>
          <p:cNvSpPr/>
          <p:nvPr/>
        </p:nvSpPr>
        <p:spPr>
          <a:xfrm>
            <a:off x="4211960" y="548680"/>
            <a:ext cx="4320480" cy="338554"/>
          </a:xfrm>
          <a:prstGeom prst="rect">
            <a:avLst/>
          </a:prstGeom>
        </p:spPr>
        <p:txBody>
          <a:bodyPr wrap="square" anchor="ctr">
            <a:spAutoFit/>
          </a:bodyPr>
          <a:lstStyle/>
          <a:p>
            <a:pPr algn="r"/>
            <a:r>
              <a:rPr lang="it-IT" sz="1600" dirty="0">
                <a:solidFill>
                  <a:srgbClr val="000000"/>
                </a:solidFill>
                <a:latin typeface="Helvetica Light"/>
                <a:cs typeface="Helvetica Light"/>
              </a:rPr>
              <a:t>Matteo Ferrari </a:t>
            </a:r>
            <a:r>
              <a:rPr lang="it-IT" sz="1500" b="1" dirty="0" smtClean="0">
                <a:solidFill>
                  <a:srgbClr val="000000"/>
                </a:solidFill>
                <a:latin typeface="Helvetica"/>
                <a:cs typeface="Helvetica Light"/>
              </a:rPr>
              <a:t>31</a:t>
            </a:r>
            <a:r>
              <a:rPr lang="it-IT" sz="1500" b="1" dirty="0" smtClean="0">
                <a:solidFill>
                  <a:srgbClr val="000000"/>
                </a:solidFill>
                <a:latin typeface="Helvetica"/>
                <a:cs typeface="Helvetica"/>
              </a:rPr>
              <a:t>.05.2017 </a:t>
            </a:r>
            <a:r>
              <a:rPr lang="it-IT" sz="1500" dirty="0" smtClean="0">
                <a:solidFill>
                  <a:srgbClr val="000000"/>
                </a:solidFill>
                <a:latin typeface="Helvetica"/>
                <a:cs typeface="Helvetica"/>
              </a:rPr>
              <a:t>Brescia</a:t>
            </a:r>
          </a:p>
        </p:txBody>
      </p:sp>
      <p:sp>
        <p:nvSpPr>
          <p:cNvPr id="22" name="Oval 21"/>
          <p:cNvSpPr/>
          <p:nvPr/>
        </p:nvSpPr>
        <p:spPr>
          <a:xfrm>
            <a:off x="1115616" y="692696"/>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flipH="1">
            <a:off x="755576" y="692696"/>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475656" y="692696"/>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1835696" y="692696"/>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2555776" y="692696"/>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2123728" y="620688"/>
            <a:ext cx="216024" cy="216024"/>
          </a:xfrm>
          <a:prstGeom prst="ellipse">
            <a:avLst/>
          </a:prstGeom>
          <a:no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5">
                  <a:lumMod val="75000"/>
                </a:schemeClr>
              </a:solidFill>
            </a:endParaRPr>
          </a:p>
        </p:txBody>
      </p:sp>
      <p:sp>
        <p:nvSpPr>
          <p:cNvPr id="32" name="Oval 31"/>
          <p:cNvSpPr/>
          <p:nvPr/>
        </p:nvSpPr>
        <p:spPr>
          <a:xfrm>
            <a:off x="2915816" y="692696"/>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CasellaDiTesto 5"/>
          <p:cNvSpPr txBox="1"/>
          <p:nvPr/>
        </p:nvSpPr>
        <p:spPr>
          <a:xfrm>
            <a:off x="755576" y="3573016"/>
            <a:ext cx="3456384" cy="1815882"/>
          </a:xfrm>
          <a:prstGeom prst="rect">
            <a:avLst/>
          </a:prstGeom>
          <a:noFill/>
        </p:spPr>
        <p:txBody>
          <a:bodyPr wrap="square" rtlCol="0">
            <a:spAutoFit/>
          </a:bodyPr>
          <a:lstStyle/>
          <a:p>
            <a:pPr marL="342900" indent="-342900">
              <a:buFont typeface="Wingdings" pitchFamily="2" charset="2"/>
              <a:buChar char="§"/>
            </a:pPr>
            <a:r>
              <a:rPr lang="it-IT" sz="1600" dirty="0" smtClean="0">
                <a:latin typeface="Helvetica Light"/>
                <a:cs typeface="Helvetica Light"/>
              </a:rPr>
              <a:t>Great mobility</a:t>
            </a:r>
          </a:p>
          <a:p>
            <a:pPr marL="342900" indent="-342900">
              <a:buFont typeface="Wingdings" pitchFamily="2" charset="2"/>
              <a:buChar char="§"/>
            </a:pPr>
            <a:r>
              <a:rPr lang="it-IT" sz="1600" dirty="0" smtClean="0">
                <a:latin typeface="Helvetica Light"/>
                <a:cs typeface="Helvetica Light"/>
              </a:rPr>
              <a:t>Grease Overflow</a:t>
            </a:r>
          </a:p>
          <a:p>
            <a:pPr marL="342900" indent="-342900">
              <a:buFont typeface="Wingdings" pitchFamily="2" charset="2"/>
              <a:buChar char="§"/>
            </a:pPr>
            <a:r>
              <a:rPr lang="it-IT" sz="1600" dirty="0" smtClean="0">
                <a:latin typeface="Helvetica Light"/>
                <a:cs typeface="Helvetica Light"/>
              </a:rPr>
              <a:t>Plastic failure</a:t>
            </a:r>
          </a:p>
          <a:p>
            <a:pPr marL="342900" indent="-342900">
              <a:buFont typeface="Wingdings" pitchFamily="2" charset="2"/>
              <a:buChar char="§"/>
            </a:pPr>
            <a:r>
              <a:rPr lang="it-IT" sz="1600" dirty="0" smtClean="0">
                <a:latin typeface="Helvetica Light"/>
                <a:cs typeface="Helvetica Light"/>
              </a:rPr>
              <a:t>Tip damaged</a:t>
            </a:r>
          </a:p>
          <a:p>
            <a:pPr marL="342900" indent="-342900">
              <a:buFont typeface="Wingdings" pitchFamily="2" charset="2"/>
              <a:buChar char="§"/>
            </a:pPr>
            <a:r>
              <a:rPr lang="it-IT" sz="1600" dirty="0" smtClean="0">
                <a:latin typeface="Helvetica Light"/>
                <a:cs typeface="Helvetica Light"/>
              </a:rPr>
              <a:t>Gas evolution</a:t>
            </a:r>
          </a:p>
          <a:p>
            <a:pPr marL="342900" indent="-342900">
              <a:buFont typeface="Wingdings" pitchFamily="2" charset="2"/>
              <a:buChar char="§"/>
            </a:pPr>
            <a:r>
              <a:rPr lang="it-IT" sz="1600" dirty="0" smtClean="0">
                <a:latin typeface="Helvetica Light"/>
                <a:cs typeface="Helvetica Light"/>
              </a:rPr>
              <a:t>Critical pressure</a:t>
            </a:r>
          </a:p>
          <a:p>
            <a:pPr marL="342900" indent="-342900">
              <a:buFont typeface="Wingdings" pitchFamily="2" charset="2"/>
              <a:buChar char="§"/>
            </a:pPr>
            <a:r>
              <a:rPr lang="it-IT" sz="1600" dirty="0" smtClean="0">
                <a:latin typeface="Helvetica Light"/>
                <a:cs typeface="Helvetica Light"/>
              </a:rPr>
              <a:t>Container stopper removed</a:t>
            </a:r>
          </a:p>
        </p:txBody>
      </p:sp>
      <p:sp>
        <p:nvSpPr>
          <p:cNvPr id="25" name="Rectangle 24"/>
          <p:cNvSpPr/>
          <p:nvPr/>
        </p:nvSpPr>
        <p:spPr>
          <a:xfrm>
            <a:off x="3203848" y="548680"/>
            <a:ext cx="1296144" cy="338554"/>
          </a:xfrm>
          <a:prstGeom prst="rect">
            <a:avLst/>
          </a:prstGeom>
        </p:spPr>
        <p:txBody>
          <a:bodyPr wrap="square" anchor="ctr">
            <a:spAutoFit/>
          </a:bodyPr>
          <a:lstStyle/>
          <a:p>
            <a:r>
              <a:rPr lang="it-IT" sz="1600" b="1" dirty="0" smtClean="0">
                <a:solidFill>
                  <a:srgbClr val="000000"/>
                </a:solidFill>
                <a:latin typeface="Helvetica"/>
                <a:cs typeface="Helvetica"/>
              </a:rPr>
              <a:t>20 </a:t>
            </a:r>
            <a:r>
              <a:rPr lang="it-IT" sz="1600" dirty="0" smtClean="0">
                <a:solidFill>
                  <a:srgbClr val="000000"/>
                </a:solidFill>
                <a:latin typeface="Helvetica Light"/>
                <a:cs typeface="Helvetica Light"/>
              </a:rPr>
              <a:t>of 27</a:t>
            </a:r>
            <a:endParaRPr lang="en-US" sz="1400" b="1" dirty="0">
              <a:latin typeface="Helvetica"/>
              <a:cs typeface="Helvetica"/>
            </a:endParaRPr>
          </a:p>
        </p:txBody>
      </p:sp>
    </p:spTree>
    <p:extLst>
      <p:ext uri="{BB962C8B-B14F-4D97-AF65-F5344CB8AC3E}">
        <p14:creationId xmlns="" xmlns:p14="http://schemas.microsoft.com/office/powerpoint/2010/main" val="1760175370"/>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Aldo Zenoni, Brescia University, Crete 2017</a:t>
            </a:r>
            <a:endParaRPr lang="it-IT" dirty="0"/>
          </a:p>
        </p:txBody>
      </p:sp>
      <p:sp>
        <p:nvSpPr>
          <p:cNvPr id="3" name="Segnaposto numero diapositiva 2"/>
          <p:cNvSpPr>
            <a:spLocks noGrp="1"/>
          </p:cNvSpPr>
          <p:nvPr>
            <p:ph type="sldNum" sz="quarter" idx="12"/>
          </p:nvPr>
        </p:nvSpPr>
        <p:spPr/>
        <p:txBody>
          <a:bodyPr/>
          <a:lstStyle/>
          <a:p>
            <a:fld id="{3C7A372C-CFDE-4616-A2F3-96F303C2222E}" type="slidenum">
              <a:rPr lang="it-IT" smtClean="0"/>
              <a:pPr/>
              <a:t>43</a:t>
            </a:fld>
            <a:endParaRPr lang="it-IT"/>
          </a:p>
        </p:txBody>
      </p:sp>
      <p:pic>
        <p:nvPicPr>
          <p:cNvPr id="4" name="Picture 4" descr="C:\Users\ospiti\Google Drive\SPES - borsa\TEST MATERIALI 2017- lubs\Irradiated greases\GrizzlygreaseN1\GG1HCC_2.jpg"/>
          <p:cNvPicPr>
            <a:picLocks noChangeAspect="1" noChangeArrowheads="1"/>
          </p:cNvPicPr>
          <p:nvPr/>
        </p:nvPicPr>
        <p:blipFill rotWithShape="1">
          <a:blip r:embed="rId2" cstate="print"/>
          <a:srcRect l="3406" t="32163" r="-5559" b="25784"/>
          <a:stretch/>
        </p:blipFill>
        <p:spPr bwMode="auto">
          <a:xfrm>
            <a:off x="-252536" y="-99392"/>
            <a:ext cx="9937104" cy="7272808"/>
          </a:xfrm>
          <a:prstGeom prst="rect">
            <a:avLst/>
          </a:prstGeom>
          <a:noFill/>
        </p:spPr>
      </p:pic>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3C7A372C-CFDE-4616-A2F3-96F303C2222E}" type="slidenum">
              <a:rPr lang="it-IT" smtClean="0"/>
              <a:pPr/>
              <a:t>44</a:t>
            </a:fld>
            <a:endParaRPr lang="it-IT"/>
          </a:p>
        </p:txBody>
      </p:sp>
      <p:pic>
        <p:nvPicPr>
          <p:cNvPr id="3" name="Picture 11" descr="logoinfn-piccolo"/>
          <p:cNvPicPr>
            <a:picLocks noChangeAspect="1" noChangeArrowheads="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80963" y="53975"/>
            <a:ext cx="657225" cy="609600"/>
          </a:xfrm>
          <a:prstGeom prst="rect">
            <a:avLst/>
          </a:prstGeom>
          <a:noFill/>
          <a:ln w="9525">
            <a:noFill/>
            <a:miter lim="800000"/>
            <a:headEnd/>
            <a:tailEnd/>
          </a:ln>
        </p:spPr>
      </p:pic>
      <p:pic>
        <p:nvPicPr>
          <p:cNvPr id="4" name="Picture 6" descr="logoSPES2008_medium"/>
          <p:cNvPicPr>
            <a:picLocks noChangeAspect="1" noChangeArrowheads="1"/>
          </p:cNvPicPr>
          <p:nvPr/>
        </p:nvPicPr>
        <p:blipFill>
          <a:blip r:embed="rId3" cstate="email">
            <a:clrChange>
              <a:clrFrom>
                <a:srgbClr val="FEFEFE"/>
              </a:clrFrom>
              <a:clrTo>
                <a:srgbClr val="FEFEFE">
                  <a:alpha val="0"/>
                </a:srgbClr>
              </a:clrTo>
            </a:clrChange>
            <a:extLst>
              <a:ext uri="{28A0092B-C50C-407E-A947-70E740481C1C}">
                <a14:useLocalDpi xmlns="" xmlns:a14="http://schemas.microsoft.com/office/drawing/2010/main"/>
              </a:ext>
            </a:extLst>
          </a:blip>
          <a:srcRect/>
          <a:stretch>
            <a:fillRect/>
          </a:stretch>
        </p:blipFill>
        <p:spPr bwMode="auto">
          <a:xfrm>
            <a:off x="7200900" y="57150"/>
            <a:ext cx="1890713" cy="603250"/>
          </a:xfrm>
          <a:prstGeom prst="rect">
            <a:avLst/>
          </a:prstGeom>
          <a:noFill/>
          <a:ln w="9525">
            <a:noFill/>
            <a:miter lim="800000"/>
            <a:headEnd/>
            <a:tailEnd/>
          </a:ln>
        </p:spPr>
      </p:pic>
      <p:sp>
        <p:nvSpPr>
          <p:cNvPr id="6" name="Text Box 13"/>
          <p:cNvSpPr txBox="1">
            <a:spLocks noChangeArrowheads="1"/>
          </p:cNvSpPr>
          <p:nvPr/>
        </p:nvSpPr>
        <p:spPr bwMode="auto">
          <a:xfrm>
            <a:off x="1043608" y="98048"/>
            <a:ext cx="648072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912813" eaLnBrk="0" hangingPunct="0">
              <a:defRPr sz="1400">
                <a:solidFill>
                  <a:schemeClr val="tx1"/>
                </a:solidFill>
                <a:latin typeface="Arial" pitchFamily="34" charset="0"/>
              </a:defRPr>
            </a:lvl1pPr>
            <a:lvl2pPr marL="742950" indent="-285750" defTabSz="912813" eaLnBrk="0" hangingPunct="0">
              <a:defRPr sz="1400">
                <a:solidFill>
                  <a:schemeClr val="tx1"/>
                </a:solidFill>
                <a:latin typeface="Arial" pitchFamily="34" charset="0"/>
              </a:defRPr>
            </a:lvl2pPr>
            <a:lvl3pPr marL="1143000" indent="-228600" defTabSz="912813" eaLnBrk="0" hangingPunct="0">
              <a:defRPr sz="1400">
                <a:solidFill>
                  <a:schemeClr val="tx1"/>
                </a:solidFill>
                <a:latin typeface="Arial" pitchFamily="34" charset="0"/>
              </a:defRPr>
            </a:lvl3pPr>
            <a:lvl4pPr marL="1600200" indent="-228600" defTabSz="912813" eaLnBrk="0" hangingPunct="0">
              <a:defRPr sz="1400">
                <a:solidFill>
                  <a:schemeClr val="tx1"/>
                </a:solidFill>
                <a:latin typeface="Arial" pitchFamily="34" charset="0"/>
              </a:defRPr>
            </a:lvl4pPr>
            <a:lvl5pPr marL="2057400" indent="-228600" defTabSz="912813" eaLnBrk="0" hangingPunct="0">
              <a:defRPr sz="1400">
                <a:solidFill>
                  <a:schemeClr val="tx1"/>
                </a:solidFill>
                <a:latin typeface="Arial" pitchFamily="34" charset="0"/>
              </a:defRPr>
            </a:lvl5pPr>
            <a:lvl6pPr marL="2514600" indent="-228600" algn="ctr" defTabSz="912813" eaLnBrk="0" fontAlgn="base" hangingPunct="0">
              <a:spcBef>
                <a:spcPct val="0"/>
              </a:spcBef>
              <a:spcAft>
                <a:spcPct val="0"/>
              </a:spcAft>
              <a:defRPr sz="1400">
                <a:solidFill>
                  <a:schemeClr val="tx1"/>
                </a:solidFill>
                <a:latin typeface="Arial" pitchFamily="34" charset="0"/>
              </a:defRPr>
            </a:lvl6pPr>
            <a:lvl7pPr marL="2971800" indent="-228600" algn="ctr" defTabSz="912813" eaLnBrk="0" fontAlgn="base" hangingPunct="0">
              <a:spcBef>
                <a:spcPct val="0"/>
              </a:spcBef>
              <a:spcAft>
                <a:spcPct val="0"/>
              </a:spcAft>
              <a:defRPr sz="1400">
                <a:solidFill>
                  <a:schemeClr val="tx1"/>
                </a:solidFill>
                <a:latin typeface="Arial" pitchFamily="34" charset="0"/>
              </a:defRPr>
            </a:lvl7pPr>
            <a:lvl8pPr marL="3429000" indent="-228600" algn="ctr" defTabSz="912813" eaLnBrk="0" fontAlgn="base" hangingPunct="0">
              <a:spcBef>
                <a:spcPct val="0"/>
              </a:spcBef>
              <a:spcAft>
                <a:spcPct val="0"/>
              </a:spcAft>
              <a:defRPr sz="1400">
                <a:solidFill>
                  <a:schemeClr val="tx1"/>
                </a:solidFill>
                <a:latin typeface="Arial" pitchFamily="34" charset="0"/>
              </a:defRPr>
            </a:lvl8pPr>
            <a:lvl9pPr marL="3886200" indent="-228600" algn="ctr" defTabSz="912813" eaLnBrk="0" fontAlgn="base" hangingPunct="0">
              <a:spcBef>
                <a:spcPct val="0"/>
              </a:spcBef>
              <a:spcAft>
                <a:spcPct val="0"/>
              </a:spcAft>
              <a:defRPr sz="1400">
                <a:solidFill>
                  <a:schemeClr val="tx1"/>
                </a:solidFill>
                <a:latin typeface="Arial" pitchFamily="34" charset="0"/>
              </a:defRPr>
            </a:lvl9pPr>
          </a:lstStyle>
          <a:p>
            <a:pPr algn="ctr"/>
            <a:r>
              <a:rPr lang="en-US" altLang="it-IT" sz="2400" dirty="0" smtClean="0">
                <a:solidFill>
                  <a:srgbClr val="0070C0"/>
                </a:solidFill>
              </a:rPr>
              <a:t>T.R.I.G.A. Mark II pool research reactor</a:t>
            </a:r>
          </a:p>
          <a:p>
            <a:pPr algn="ctr"/>
            <a:r>
              <a:rPr lang="en-US" altLang="it-IT" sz="2000" dirty="0" smtClean="0">
                <a:solidFill>
                  <a:srgbClr val="0070C0"/>
                </a:solidFill>
              </a:rPr>
              <a:t>(Irradiation facilities)</a:t>
            </a:r>
            <a:endParaRPr lang="en-US" altLang="it-IT" sz="1800" dirty="0" smtClean="0">
              <a:solidFill>
                <a:srgbClr val="0070C0"/>
              </a:solidFill>
            </a:endParaRPr>
          </a:p>
        </p:txBody>
      </p:sp>
      <p:pic>
        <p:nvPicPr>
          <p:cNvPr id="7" name="Picture 2" descr="C:\Users\Zenoni\Desktop\Core2.jpg"/>
          <p:cNvPicPr>
            <a:picLocks noChangeAspect="1" noChangeArrowheads="1"/>
          </p:cNvPicPr>
          <p:nvPr/>
        </p:nvPicPr>
        <p:blipFill>
          <a:blip r:embed="rId4" cstate="print"/>
          <a:srcRect/>
          <a:stretch>
            <a:fillRect/>
          </a:stretch>
        </p:blipFill>
        <p:spPr bwMode="auto">
          <a:xfrm>
            <a:off x="2555776" y="1124744"/>
            <a:ext cx="3888432" cy="3888432"/>
          </a:xfrm>
          <a:prstGeom prst="rect">
            <a:avLst/>
          </a:prstGeom>
          <a:noFill/>
        </p:spPr>
      </p:pic>
      <p:pic>
        <p:nvPicPr>
          <p:cNvPr id="11" name="Picture 3" descr="C:\Users\Zenoni\Desktop\LazySusan.jpg"/>
          <p:cNvPicPr>
            <a:picLocks noChangeAspect="1" noChangeArrowheads="1"/>
          </p:cNvPicPr>
          <p:nvPr/>
        </p:nvPicPr>
        <p:blipFill>
          <a:blip r:embed="rId5" cstate="print"/>
          <a:srcRect/>
          <a:stretch>
            <a:fillRect/>
          </a:stretch>
        </p:blipFill>
        <p:spPr bwMode="auto">
          <a:xfrm>
            <a:off x="179512" y="3933056"/>
            <a:ext cx="2854555" cy="2088232"/>
          </a:xfrm>
          <a:prstGeom prst="rect">
            <a:avLst/>
          </a:prstGeom>
          <a:noFill/>
        </p:spPr>
      </p:pic>
      <p:pic>
        <p:nvPicPr>
          <p:cNvPr id="12" name="Picture 4" descr="C:\Users\Zenoni\Desktop\ThermalChannel.jpg"/>
          <p:cNvPicPr>
            <a:picLocks noChangeAspect="1" noChangeArrowheads="1"/>
          </p:cNvPicPr>
          <p:nvPr/>
        </p:nvPicPr>
        <p:blipFill>
          <a:blip r:embed="rId6" cstate="print"/>
          <a:srcRect/>
          <a:stretch>
            <a:fillRect/>
          </a:stretch>
        </p:blipFill>
        <p:spPr bwMode="auto">
          <a:xfrm>
            <a:off x="6418758" y="4153785"/>
            <a:ext cx="2545730" cy="2559679"/>
          </a:xfrm>
          <a:prstGeom prst="rect">
            <a:avLst/>
          </a:prstGeom>
          <a:noFill/>
        </p:spPr>
      </p:pic>
      <p:cxnSp>
        <p:nvCxnSpPr>
          <p:cNvPr id="13" name="Connettore 2 12"/>
          <p:cNvCxnSpPr>
            <a:stCxn id="28" idx="0"/>
          </p:cNvCxnSpPr>
          <p:nvPr/>
        </p:nvCxnSpPr>
        <p:spPr>
          <a:xfrm flipV="1">
            <a:off x="5436096" y="4715264"/>
            <a:ext cx="0" cy="47299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ttore 2 13"/>
          <p:cNvCxnSpPr>
            <a:stCxn id="35" idx="3"/>
          </p:cNvCxnSpPr>
          <p:nvPr/>
        </p:nvCxnSpPr>
        <p:spPr>
          <a:xfrm>
            <a:off x="2254096" y="3546594"/>
            <a:ext cx="2173888" cy="53047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ttore 2 15"/>
          <p:cNvCxnSpPr>
            <a:stCxn id="30" idx="3"/>
          </p:cNvCxnSpPr>
          <p:nvPr/>
        </p:nvCxnSpPr>
        <p:spPr>
          <a:xfrm>
            <a:off x="1835696" y="2313747"/>
            <a:ext cx="2016224" cy="68320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CasellaDiTesto 20"/>
          <p:cNvSpPr txBox="1"/>
          <p:nvPr/>
        </p:nvSpPr>
        <p:spPr>
          <a:xfrm>
            <a:off x="4597228" y="6074712"/>
            <a:ext cx="1846980" cy="738664"/>
          </a:xfrm>
          <a:prstGeom prst="rect">
            <a:avLst/>
          </a:prstGeom>
          <a:noFill/>
        </p:spPr>
        <p:txBody>
          <a:bodyPr wrap="none" rtlCol="0">
            <a:spAutoFit/>
          </a:bodyPr>
          <a:lstStyle/>
          <a:p>
            <a:r>
              <a:rPr lang="en-US" sz="1400" dirty="0" smtClean="0">
                <a:solidFill>
                  <a:srgbClr val="0070C0"/>
                </a:solidFill>
              </a:rPr>
              <a:t>27 polyethylene vials</a:t>
            </a:r>
          </a:p>
          <a:p>
            <a:r>
              <a:rPr lang="en-US" sz="1400" dirty="0" smtClean="0">
                <a:solidFill>
                  <a:srgbClr val="0070C0"/>
                </a:solidFill>
              </a:rPr>
              <a:t>0.8 cm diameter</a:t>
            </a:r>
          </a:p>
          <a:p>
            <a:r>
              <a:rPr lang="en-US" sz="1400" dirty="0" smtClean="0">
                <a:solidFill>
                  <a:srgbClr val="0070C0"/>
                </a:solidFill>
              </a:rPr>
              <a:t>3.0 cm height</a:t>
            </a:r>
            <a:endParaRPr lang="en-US" sz="1400" dirty="0">
              <a:solidFill>
                <a:srgbClr val="0070C0"/>
              </a:solidFill>
            </a:endParaRPr>
          </a:p>
        </p:txBody>
      </p:sp>
      <p:sp>
        <p:nvSpPr>
          <p:cNvPr id="23" name="CasellaDiTesto 22"/>
          <p:cNvSpPr txBox="1"/>
          <p:nvPr/>
        </p:nvSpPr>
        <p:spPr>
          <a:xfrm>
            <a:off x="6894258" y="1837273"/>
            <a:ext cx="1728192" cy="892552"/>
          </a:xfrm>
          <a:prstGeom prst="rect">
            <a:avLst/>
          </a:prstGeom>
          <a:noFill/>
        </p:spPr>
        <p:txBody>
          <a:bodyPr wrap="square" rtlCol="0">
            <a:spAutoFit/>
          </a:bodyPr>
          <a:lstStyle/>
          <a:p>
            <a:pPr algn="ctr"/>
            <a:r>
              <a:rPr lang="en-US" sz="1400" dirty="0" smtClean="0">
                <a:solidFill>
                  <a:srgbClr val="C00000"/>
                </a:solidFill>
              </a:rPr>
              <a:t>Central thimble (1.72x10</a:t>
            </a:r>
            <a:r>
              <a:rPr lang="en-US" sz="1400" baseline="30000" dirty="0" smtClean="0">
                <a:solidFill>
                  <a:srgbClr val="C00000"/>
                </a:solidFill>
              </a:rPr>
              <a:t>13</a:t>
            </a:r>
            <a:r>
              <a:rPr lang="en-US" sz="1400" dirty="0" smtClean="0">
                <a:solidFill>
                  <a:srgbClr val="C00000"/>
                </a:solidFill>
              </a:rPr>
              <a:t>)  </a:t>
            </a:r>
            <a:r>
              <a:rPr lang="en-US" sz="1200" dirty="0" smtClean="0">
                <a:solidFill>
                  <a:srgbClr val="0070C0"/>
                </a:solidFill>
              </a:rPr>
              <a:t>aluminum pipe </a:t>
            </a:r>
          </a:p>
          <a:p>
            <a:pPr algn="ctr"/>
            <a:r>
              <a:rPr lang="en-US" sz="1200" dirty="0" smtClean="0">
                <a:solidFill>
                  <a:srgbClr val="0070C0"/>
                </a:solidFill>
              </a:rPr>
              <a:t>3.8 cm diameter</a:t>
            </a:r>
            <a:endParaRPr lang="en-US" sz="1200" dirty="0">
              <a:solidFill>
                <a:srgbClr val="0070C0"/>
              </a:solidFill>
            </a:endParaRPr>
          </a:p>
        </p:txBody>
      </p:sp>
      <p:sp>
        <p:nvSpPr>
          <p:cNvPr id="24" name="CasellaDiTesto 23"/>
          <p:cNvSpPr txBox="1"/>
          <p:nvPr/>
        </p:nvSpPr>
        <p:spPr>
          <a:xfrm>
            <a:off x="6953358" y="1044025"/>
            <a:ext cx="1569202" cy="523220"/>
          </a:xfrm>
          <a:prstGeom prst="rect">
            <a:avLst/>
          </a:prstGeom>
          <a:solidFill>
            <a:schemeClr val="bg1"/>
          </a:solidFill>
          <a:ln>
            <a:solidFill>
              <a:srgbClr val="0070C0"/>
            </a:solidFill>
          </a:ln>
        </p:spPr>
        <p:txBody>
          <a:bodyPr wrap="square" rtlCol="0">
            <a:spAutoFit/>
          </a:bodyPr>
          <a:lstStyle/>
          <a:p>
            <a:pPr algn="ctr"/>
            <a:r>
              <a:rPr lang="en-US" sz="1400" dirty="0" smtClean="0">
                <a:solidFill>
                  <a:srgbClr val="0070C0"/>
                </a:solidFill>
              </a:rPr>
              <a:t>neutron fluxes in n/(s cm</a:t>
            </a:r>
            <a:r>
              <a:rPr lang="en-US" sz="1400" baseline="30000" dirty="0" smtClean="0">
                <a:solidFill>
                  <a:srgbClr val="0070C0"/>
                </a:solidFill>
              </a:rPr>
              <a:t>2</a:t>
            </a:r>
            <a:r>
              <a:rPr lang="en-US" sz="1400" dirty="0" smtClean="0">
                <a:solidFill>
                  <a:srgbClr val="0070C0"/>
                </a:solidFill>
              </a:rPr>
              <a:t>)</a:t>
            </a:r>
            <a:endParaRPr lang="en-US" sz="1600" dirty="0">
              <a:solidFill>
                <a:srgbClr val="0070C0"/>
              </a:solidFill>
            </a:endParaRPr>
          </a:p>
        </p:txBody>
      </p:sp>
      <p:cxnSp>
        <p:nvCxnSpPr>
          <p:cNvPr id="26" name="Connettore 2 25"/>
          <p:cNvCxnSpPr>
            <a:stCxn id="23" idx="1"/>
          </p:cNvCxnSpPr>
          <p:nvPr/>
        </p:nvCxnSpPr>
        <p:spPr>
          <a:xfrm flipH="1">
            <a:off x="4644008" y="2283549"/>
            <a:ext cx="2250250" cy="70585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CasellaDiTesto 26"/>
          <p:cNvSpPr txBox="1"/>
          <p:nvPr/>
        </p:nvSpPr>
        <p:spPr>
          <a:xfrm>
            <a:off x="539552" y="1033572"/>
            <a:ext cx="1584176" cy="738664"/>
          </a:xfrm>
          <a:prstGeom prst="rect">
            <a:avLst/>
          </a:prstGeom>
          <a:noFill/>
        </p:spPr>
        <p:txBody>
          <a:bodyPr wrap="square" rtlCol="0">
            <a:spAutoFit/>
          </a:bodyPr>
          <a:lstStyle/>
          <a:p>
            <a:pPr algn="ctr"/>
            <a:r>
              <a:rPr lang="en-US" sz="1400" dirty="0" smtClean="0">
                <a:solidFill>
                  <a:srgbClr val="0070C0"/>
                </a:solidFill>
              </a:rPr>
              <a:t>Radial graphite reflector 30 cm thickness</a:t>
            </a:r>
            <a:endParaRPr lang="en-US" sz="1400" dirty="0">
              <a:solidFill>
                <a:srgbClr val="0070C0"/>
              </a:solidFill>
            </a:endParaRPr>
          </a:p>
        </p:txBody>
      </p:sp>
      <p:cxnSp>
        <p:nvCxnSpPr>
          <p:cNvPr id="29" name="Connettore 2 28"/>
          <p:cNvCxnSpPr>
            <a:stCxn id="27" idx="3"/>
          </p:cNvCxnSpPr>
          <p:nvPr/>
        </p:nvCxnSpPr>
        <p:spPr>
          <a:xfrm>
            <a:off x="2123728" y="1402904"/>
            <a:ext cx="1296144" cy="65794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CasellaDiTesto 29"/>
          <p:cNvSpPr txBox="1"/>
          <p:nvPr/>
        </p:nvSpPr>
        <p:spPr>
          <a:xfrm>
            <a:off x="251520" y="1867471"/>
            <a:ext cx="1584176" cy="892552"/>
          </a:xfrm>
          <a:prstGeom prst="rect">
            <a:avLst/>
          </a:prstGeom>
          <a:noFill/>
        </p:spPr>
        <p:txBody>
          <a:bodyPr wrap="square" rtlCol="0">
            <a:spAutoFit/>
          </a:bodyPr>
          <a:lstStyle/>
          <a:p>
            <a:pPr algn="ctr"/>
            <a:r>
              <a:rPr lang="en-US" sz="1400" dirty="0" smtClean="0">
                <a:solidFill>
                  <a:srgbClr val="C00000"/>
                </a:solidFill>
              </a:rPr>
              <a:t>Rabbit channel</a:t>
            </a:r>
          </a:p>
          <a:p>
            <a:pPr algn="ctr"/>
            <a:r>
              <a:rPr lang="en-US" sz="1400" dirty="0" smtClean="0">
                <a:solidFill>
                  <a:srgbClr val="C00000"/>
                </a:solidFill>
              </a:rPr>
              <a:t>(7.40x10</a:t>
            </a:r>
            <a:r>
              <a:rPr lang="en-US" sz="1400" baseline="30000" dirty="0" smtClean="0">
                <a:solidFill>
                  <a:srgbClr val="C00000"/>
                </a:solidFill>
              </a:rPr>
              <a:t>12</a:t>
            </a:r>
            <a:r>
              <a:rPr lang="en-US" sz="1400" dirty="0" smtClean="0">
                <a:solidFill>
                  <a:srgbClr val="C00000"/>
                </a:solidFill>
              </a:rPr>
              <a:t>) </a:t>
            </a:r>
            <a:r>
              <a:rPr lang="en-US" sz="1200" dirty="0" smtClean="0">
                <a:solidFill>
                  <a:srgbClr val="0070C0"/>
                </a:solidFill>
              </a:rPr>
              <a:t>pneumatic sample extraction</a:t>
            </a:r>
            <a:endParaRPr lang="en-US" sz="1200" dirty="0">
              <a:solidFill>
                <a:srgbClr val="0070C0"/>
              </a:solidFill>
            </a:endParaRPr>
          </a:p>
        </p:txBody>
      </p:sp>
      <p:sp>
        <p:nvSpPr>
          <p:cNvPr id="35" name="CasellaDiTesto 34"/>
          <p:cNvSpPr txBox="1"/>
          <p:nvPr/>
        </p:nvSpPr>
        <p:spPr>
          <a:xfrm>
            <a:off x="669920" y="3284984"/>
            <a:ext cx="1584176" cy="523220"/>
          </a:xfrm>
          <a:prstGeom prst="rect">
            <a:avLst/>
          </a:prstGeom>
          <a:noFill/>
        </p:spPr>
        <p:txBody>
          <a:bodyPr wrap="square" rtlCol="0">
            <a:spAutoFit/>
          </a:bodyPr>
          <a:lstStyle/>
          <a:p>
            <a:pPr algn="ctr"/>
            <a:r>
              <a:rPr lang="en-US" sz="1400" dirty="0" smtClean="0">
                <a:solidFill>
                  <a:srgbClr val="C00000"/>
                </a:solidFill>
              </a:rPr>
              <a:t>Lazy Susan</a:t>
            </a:r>
          </a:p>
          <a:p>
            <a:pPr algn="ctr"/>
            <a:r>
              <a:rPr lang="en-US" sz="1400" dirty="0" smtClean="0">
                <a:solidFill>
                  <a:srgbClr val="C00000"/>
                </a:solidFill>
              </a:rPr>
              <a:t>(2.40x10</a:t>
            </a:r>
            <a:r>
              <a:rPr lang="en-US" sz="1400" baseline="30000" dirty="0" smtClean="0">
                <a:solidFill>
                  <a:srgbClr val="C00000"/>
                </a:solidFill>
              </a:rPr>
              <a:t>12</a:t>
            </a:r>
            <a:r>
              <a:rPr lang="en-US" sz="1400" dirty="0" smtClean="0">
                <a:solidFill>
                  <a:srgbClr val="C00000"/>
                </a:solidFill>
              </a:rPr>
              <a:t>)</a:t>
            </a:r>
            <a:endParaRPr lang="en-US" sz="1400" dirty="0">
              <a:solidFill>
                <a:srgbClr val="C00000"/>
              </a:solidFill>
            </a:endParaRPr>
          </a:p>
        </p:txBody>
      </p:sp>
      <p:sp>
        <p:nvSpPr>
          <p:cNvPr id="36" name="CasellaDiTesto 35"/>
          <p:cNvSpPr txBox="1"/>
          <p:nvPr/>
        </p:nvSpPr>
        <p:spPr>
          <a:xfrm>
            <a:off x="601680" y="6011408"/>
            <a:ext cx="1872208" cy="523220"/>
          </a:xfrm>
          <a:prstGeom prst="rect">
            <a:avLst/>
          </a:prstGeom>
          <a:noFill/>
        </p:spPr>
        <p:txBody>
          <a:bodyPr wrap="square" rtlCol="0">
            <a:spAutoFit/>
          </a:bodyPr>
          <a:lstStyle/>
          <a:p>
            <a:pPr algn="ctr"/>
            <a:r>
              <a:rPr lang="en-US" sz="1400" dirty="0" smtClean="0">
                <a:solidFill>
                  <a:srgbClr val="0070C0"/>
                </a:solidFill>
              </a:rPr>
              <a:t>Rotating rack for 80 samples at a time</a:t>
            </a:r>
            <a:endParaRPr lang="en-US" sz="1400" dirty="0">
              <a:solidFill>
                <a:srgbClr val="0070C0"/>
              </a:solidFill>
            </a:endParaRPr>
          </a:p>
        </p:txBody>
      </p:sp>
      <p:sp>
        <p:nvSpPr>
          <p:cNvPr id="41" name="CasellaDiTesto 40"/>
          <p:cNvSpPr txBox="1"/>
          <p:nvPr/>
        </p:nvSpPr>
        <p:spPr>
          <a:xfrm>
            <a:off x="6966266" y="2996952"/>
            <a:ext cx="1584176" cy="677108"/>
          </a:xfrm>
          <a:prstGeom prst="rect">
            <a:avLst/>
          </a:prstGeom>
          <a:noFill/>
        </p:spPr>
        <p:txBody>
          <a:bodyPr wrap="square" rtlCol="0">
            <a:spAutoFit/>
          </a:bodyPr>
          <a:lstStyle/>
          <a:p>
            <a:pPr algn="ctr"/>
            <a:r>
              <a:rPr lang="en-US" sz="1400" dirty="0" smtClean="0">
                <a:solidFill>
                  <a:srgbClr val="C00000"/>
                </a:solidFill>
              </a:rPr>
              <a:t>Thimble F </a:t>
            </a:r>
            <a:r>
              <a:rPr lang="en-US" sz="1200" dirty="0" smtClean="0">
                <a:solidFill>
                  <a:srgbClr val="0070C0"/>
                </a:solidFill>
              </a:rPr>
              <a:t>aluminum pipe 3.8 cm diameter</a:t>
            </a:r>
            <a:endParaRPr lang="en-US" sz="1200" dirty="0">
              <a:solidFill>
                <a:srgbClr val="0070C0"/>
              </a:solidFill>
            </a:endParaRPr>
          </a:p>
        </p:txBody>
      </p:sp>
      <p:cxnSp>
        <p:nvCxnSpPr>
          <p:cNvPr id="43" name="Connettore 2 42"/>
          <p:cNvCxnSpPr>
            <a:stCxn id="41" idx="1"/>
          </p:cNvCxnSpPr>
          <p:nvPr/>
        </p:nvCxnSpPr>
        <p:spPr>
          <a:xfrm flipH="1" flipV="1">
            <a:off x="5220072" y="3140968"/>
            <a:ext cx="1746194" cy="19453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CasellaDiTesto 27"/>
          <p:cNvSpPr txBox="1"/>
          <p:nvPr/>
        </p:nvSpPr>
        <p:spPr>
          <a:xfrm>
            <a:off x="4572000" y="5188256"/>
            <a:ext cx="1728192" cy="707886"/>
          </a:xfrm>
          <a:prstGeom prst="rect">
            <a:avLst/>
          </a:prstGeom>
          <a:noFill/>
        </p:spPr>
        <p:txBody>
          <a:bodyPr wrap="square" rtlCol="0">
            <a:spAutoFit/>
          </a:bodyPr>
          <a:lstStyle/>
          <a:p>
            <a:pPr algn="ctr"/>
            <a:r>
              <a:rPr lang="en-US" sz="1400" dirty="0" smtClean="0">
                <a:solidFill>
                  <a:srgbClr val="C00000"/>
                </a:solidFill>
              </a:rPr>
              <a:t>Thermal channel</a:t>
            </a:r>
          </a:p>
          <a:p>
            <a:pPr algn="ctr"/>
            <a:r>
              <a:rPr lang="en-US" sz="1400" dirty="0" smtClean="0">
                <a:solidFill>
                  <a:srgbClr val="C00000"/>
                </a:solidFill>
              </a:rPr>
              <a:t>(2.52x10</a:t>
            </a:r>
            <a:r>
              <a:rPr lang="en-US" sz="1400" baseline="30000" dirty="0" smtClean="0">
                <a:solidFill>
                  <a:srgbClr val="C00000"/>
                </a:solidFill>
              </a:rPr>
              <a:t>11</a:t>
            </a:r>
            <a:r>
              <a:rPr lang="en-US" sz="1400" dirty="0" smtClean="0">
                <a:solidFill>
                  <a:srgbClr val="C00000"/>
                </a:solidFill>
              </a:rPr>
              <a:t>)</a:t>
            </a:r>
          </a:p>
          <a:p>
            <a:pPr algn="ctr"/>
            <a:r>
              <a:rPr lang="en-US" sz="1200" dirty="0" smtClean="0">
                <a:solidFill>
                  <a:srgbClr val="0070C0"/>
                </a:solidFill>
              </a:rPr>
              <a:t>7.0 cm diameter</a:t>
            </a:r>
            <a:endParaRPr lang="en-US" sz="1200" dirty="0">
              <a:solidFill>
                <a:srgbClr val="0070C0"/>
              </a:solidFill>
            </a:endParaRPr>
          </a:p>
        </p:txBody>
      </p:sp>
      <p:sp>
        <p:nvSpPr>
          <p:cNvPr id="31" name="Segnaposto piè di pagina 30"/>
          <p:cNvSpPr>
            <a:spLocks noGrp="1"/>
          </p:cNvSpPr>
          <p:nvPr>
            <p:ph type="ftr" sz="quarter" idx="11"/>
          </p:nvPr>
        </p:nvSpPr>
        <p:spPr/>
        <p:txBody>
          <a:bodyPr/>
          <a:lstStyle/>
          <a:p>
            <a:r>
              <a:rPr lang="en-US" smtClean="0"/>
              <a:t>Aldo Zenoni, RDS_SPES Project, Padova, 2016-07-26</a:t>
            </a:r>
            <a:endParaRPr lang="it-IT"/>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3C7A372C-CFDE-4616-A2F3-96F303C2222E}" type="slidenum">
              <a:rPr lang="it-IT" smtClean="0"/>
              <a:pPr/>
              <a:t>45</a:t>
            </a:fld>
            <a:endParaRPr lang="it-IT"/>
          </a:p>
        </p:txBody>
      </p:sp>
      <p:pic>
        <p:nvPicPr>
          <p:cNvPr id="3" name="Immagine 2" descr="Immagine11.png"/>
          <p:cNvPicPr>
            <a:picLocks noChangeAspect="1"/>
          </p:cNvPicPr>
          <p:nvPr/>
        </p:nvPicPr>
        <p:blipFill>
          <a:blip r:embed="rId2" cstate="print"/>
          <a:stretch>
            <a:fillRect/>
          </a:stretch>
        </p:blipFill>
        <p:spPr>
          <a:xfrm>
            <a:off x="4658749" y="1691954"/>
            <a:ext cx="4206089" cy="2736304"/>
          </a:xfrm>
          <a:prstGeom prst="rect">
            <a:avLst/>
          </a:prstGeom>
          <a:solidFill>
            <a:schemeClr val="bg1"/>
          </a:solidFill>
        </p:spPr>
      </p:pic>
      <p:pic>
        <p:nvPicPr>
          <p:cNvPr id="4" name="Immagine 3" descr="Immagine10.png"/>
          <p:cNvPicPr>
            <a:picLocks noChangeAspect="1"/>
          </p:cNvPicPr>
          <p:nvPr/>
        </p:nvPicPr>
        <p:blipFill>
          <a:blip r:embed="rId3" cstate="print"/>
          <a:stretch>
            <a:fillRect/>
          </a:stretch>
        </p:blipFill>
        <p:spPr>
          <a:xfrm>
            <a:off x="155984" y="1628800"/>
            <a:ext cx="4206704" cy="2956460"/>
          </a:xfrm>
          <a:prstGeom prst="rect">
            <a:avLst/>
          </a:prstGeom>
          <a:solidFill>
            <a:schemeClr val="bg1"/>
          </a:solidFill>
        </p:spPr>
      </p:pic>
      <p:pic>
        <p:nvPicPr>
          <p:cNvPr id="6" name="Picture 11" descr="logoinfn-piccolo"/>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80963" y="53975"/>
            <a:ext cx="657225" cy="609600"/>
          </a:xfrm>
          <a:prstGeom prst="rect">
            <a:avLst/>
          </a:prstGeom>
          <a:noFill/>
          <a:ln w="9525">
            <a:noFill/>
            <a:miter lim="800000"/>
            <a:headEnd/>
            <a:tailEnd/>
          </a:ln>
        </p:spPr>
      </p:pic>
      <p:pic>
        <p:nvPicPr>
          <p:cNvPr id="7" name="Picture 6" descr="logoSPES2008_medium"/>
          <p:cNvPicPr>
            <a:picLocks noChangeAspect="1" noChangeArrowheads="1"/>
          </p:cNvPicPr>
          <p:nvPr/>
        </p:nvPicPr>
        <p:blipFill>
          <a:blip r:embed="rId5" cstate="email">
            <a:clrChange>
              <a:clrFrom>
                <a:srgbClr val="FEFEFE"/>
              </a:clrFrom>
              <a:clrTo>
                <a:srgbClr val="FEFEFE">
                  <a:alpha val="0"/>
                </a:srgbClr>
              </a:clrTo>
            </a:clrChange>
            <a:extLst>
              <a:ext uri="{28A0092B-C50C-407E-A947-70E740481C1C}">
                <a14:useLocalDpi xmlns:a14="http://schemas.microsoft.com/office/drawing/2010/main" xmlns=""/>
              </a:ext>
            </a:extLst>
          </a:blip>
          <a:srcRect/>
          <a:stretch>
            <a:fillRect/>
          </a:stretch>
        </p:blipFill>
        <p:spPr bwMode="auto">
          <a:xfrm>
            <a:off x="7200900" y="57150"/>
            <a:ext cx="1890713" cy="603250"/>
          </a:xfrm>
          <a:prstGeom prst="rect">
            <a:avLst/>
          </a:prstGeom>
          <a:noFill/>
          <a:ln w="9525">
            <a:noFill/>
            <a:miter lim="800000"/>
            <a:headEnd/>
            <a:tailEnd/>
          </a:ln>
        </p:spPr>
      </p:pic>
      <p:sp>
        <p:nvSpPr>
          <p:cNvPr id="8" name="CasellaDiTesto 7"/>
          <p:cNvSpPr txBox="1"/>
          <p:nvPr/>
        </p:nvSpPr>
        <p:spPr>
          <a:xfrm>
            <a:off x="845000" y="77723"/>
            <a:ext cx="6552728" cy="83099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400" dirty="0" smtClean="0">
                <a:solidFill>
                  <a:srgbClr val="0070C0"/>
                </a:solidFill>
              </a:rPr>
              <a:t>Modeling of the neutron and photon fields in the SPES-TIS and LENA Central Thimble (MCNPX) </a:t>
            </a:r>
            <a:endParaRPr lang="en-US" sz="2400" dirty="0">
              <a:solidFill>
                <a:srgbClr val="0070C0"/>
              </a:solidFill>
            </a:endParaRPr>
          </a:p>
        </p:txBody>
      </p:sp>
      <p:pic>
        <p:nvPicPr>
          <p:cNvPr id="9" name="Immagine 8" descr="Immagine1.png"/>
          <p:cNvPicPr>
            <a:picLocks noChangeAspect="1"/>
          </p:cNvPicPr>
          <p:nvPr/>
        </p:nvPicPr>
        <p:blipFill>
          <a:blip r:embed="rId6" cstate="print"/>
          <a:stretch>
            <a:fillRect/>
          </a:stretch>
        </p:blipFill>
        <p:spPr>
          <a:xfrm>
            <a:off x="4707233" y="4554858"/>
            <a:ext cx="4185247" cy="1861974"/>
          </a:xfrm>
          <a:prstGeom prst="rect">
            <a:avLst/>
          </a:prstGeom>
          <a:solidFill>
            <a:schemeClr val="bg1"/>
          </a:solidFill>
        </p:spPr>
      </p:pic>
      <p:pic>
        <p:nvPicPr>
          <p:cNvPr id="10" name="Immagine 9" descr="Immagine2.png"/>
          <p:cNvPicPr>
            <a:picLocks noChangeAspect="1"/>
          </p:cNvPicPr>
          <p:nvPr/>
        </p:nvPicPr>
        <p:blipFill>
          <a:blip r:embed="rId7" cstate="print"/>
          <a:stretch>
            <a:fillRect/>
          </a:stretch>
        </p:blipFill>
        <p:spPr>
          <a:xfrm>
            <a:off x="35496" y="4558626"/>
            <a:ext cx="4427984" cy="1894710"/>
          </a:xfrm>
          <a:prstGeom prst="rect">
            <a:avLst/>
          </a:prstGeom>
          <a:solidFill>
            <a:schemeClr val="bg1"/>
          </a:solidFill>
        </p:spPr>
      </p:pic>
      <p:sp>
        <p:nvSpPr>
          <p:cNvPr id="11" name="CasellaDiTesto 10"/>
          <p:cNvSpPr txBox="1"/>
          <p:nvPr/>
        </p:nvSpPr>
        <p:spPr>
          <a:xfrm>
            <a:off x="5657157" y="961657"/>
            <a:ext cx="2218428" cy="369332"/>
          </a:xfrm>
          <a:prstGeom prst="rect">
            <a:avLst/>
          </a:prstGeom>
          <a:noFill/>
        </p:spPr>
        <p:txBody>
          <a:bodyPr wrap="none" rtlCol="0">
            <a:spAutoFit/>
          </a:bodyPr>
          <a:lstStyle/>
          <a:p>
            <a:r>
              <a:rPr lang="en-US" dirty="0" smtClean="0">
                <a:solidFill>
                  <a:srgbClr val="0070C0"/>
                </a:solidFill>
              </a:rPr>
              <a:t>Central Thimble LENA</a:t>
            </a:r>
            <a:endParaRPr lang="en-US" dirty="0">
              <a:solidFill>
                <a:srgbClr val="0070C0"/>
              </a:solidFill>
            </a:endParaRPr>
          </a:p>
        </p:txBody>
      </p:sp>
      <p:sp>
        <p:nvSpPr>
          <p:cNvPr id="12" name="CasellaDiTesto 11"/>
          <p:cNvSpPr txBox="1"/>
          <p:nvPr/>
        </p:nvSpPr>
        <p:spPr>
          <a:xfrm>
            <a:off x="1125496" y="1098137"/>
            <a:ext cx="2514343" cy="369332"/>
          </a:xfrm>
          <a:prstGeom prst="rect">
            <a:avLst/>
          </a:prstGeom>
          <a:noFill/>
        </p:spPr>
        <p:txBody>
          <a:bodyPr wrap="none" rtlCol="0">
            <a:spAutoFit/>
          </a:bodyPr>
          <a:lstStyle/>
          <a:p>
            <a:r>
              <a:rPr lang="en-US" dirty="0" smtClean="0">
                <a:solidFill>
                  <a:srgbClr val="0070C0"/>
                </a:solidFill>
              </a:rPr>
              <a:t>SPES Target &amp; Ion Source</a:t>
            </a:r>
            <a:endParaRPr lang="en-US" dirty="0">
              <a:solidFill>
                <a:srgbClr val="0070C0"/>
              </a:solidFill>
            </a:endParaRPr>
          </a:p>
        </p:txBody>
      </p:sp>
      <p:sp>
        <p:nvSpPr>
          <p:cNvPr id="13" name="CasellaDiTesto 12"/>
          <p:cNvSpPr txBox="1"/>
          <p:nvPr/>
        </p:nvSpPr>
        <p:spPr>
          <a:xfrm>
            <a:off x="4932040" y="1315922"/>
            <a:ext cx="3773790" cy="276999"/>
          </a:xfrm>
          <a:prstGeom prst="rect">
            <a:avLst/>
          </a:prstGeom>
          <a:noFill/>
        </p:spPr>
        <p:txBody>
          <a:bodyPr wrap="none" rtlCol="0">
            <a:spAutoFit/>
          </a:bodyPr>
          <a:lstStyle/>
          <a:p>
            <a:r>
              <a:rPr lang="en-US" sz="1200" dirty="0" smtClean="0">
                <a:solidFill>
                  <a:srgbClr val="0070C0"/>
                </a:solidFill>
              </a:rPr>
              <a:t>(0.0-0.05-0.15-0.8-3.0-5.6-9.0-23-75 </a:t>
            </a:r>
            <a:r>
              <a:rPr lang="en-US" sz="1200" dirty="0" err="1" smtClean="0">
                <a:solidFill>
                  <a:srgbClr val="C00000"/>
                </a:solidFill>
              </a:rPr>
              <a:t>eV</a:t>
            </a:r>
            <a:r>
              <a:rPr lang="en-US" sz="1200" dirty="0" smtClean="0">
                <a:solidFill>
                  <a:srgbClr val="0070C0"/>
                </a:solidFill>
              </a:rPr>
              <a:t> -0.5-20-35 </a:t>
            </a:r>
            <a:r>
              <a:rPr lang="en-US" sz="1200" dirty="0" err="1" smtClean="0">
                <a:solidFill>
                  <a:srgbClr val="C00000"/>
                </a:solidFill>
              </a:rPr>
              <a:t>MeV</a:t>
            </a:r>
            <a:r>
              <a:rPr lang="en-US" sz="1200" dirty="0" smtClean="0">
                <a:solidFill>
                  <a:srgbClr val="0070C0"/>
                </a:solidFill>
              </a:rPr>
              <a:t>)</a:t>
            </a:r>
            <a:endParaRPr lang="en-US" sz="1200" dirty="0">
              <a:solidFill>
                <a:srgbClr val="0070C0"/>
              </a:solidFill>
            </a:endParaRPr>
          </a:p>
        </p:txBody>
      </p:sp>
      <p:sp>
        <p:nvSpPr>
          <p:cNvPr id="14" name="CasellaDiTesto 13"/>
          <p:cNvSpPr txBox="1"/>
          <p:nvPr/>
        </p:nvSpPr>
        <p:spPr>
          <a:xfrm>
            <a:off x="2014544" y="2254370"/>
            <a:ext cx="1150892" cy="307777"/>
          </a:xfrm>
          <a:prstGeom prst="rect">
            <a:avLst/>
          </a:prstGeom>
          <a:noFill/>
        </p:spPr>
        <p:txBody>
          <a:bodyPr wrap="none" rtlCol="0">
            <a:spAutoFit/>
          </a:bodyPr>
          <a:lstStyle/>
          <a:p>
            <a:r>
              <a:rPr lang="en-US" sz="1400" smtClean="0">
                <a:solidFill>
                  <a:srgbClr val="C00000"/>
                </a:solidFill>
              </a:rPr>
              <a:t>fast neutrons</a:t>
            </a:r>
            <a:endParaRPr lang="en-US" sz="1400">
              <a:solidFill>
                <a:srgbClr val="C00000"/>
              </a:solidFill>
            </a:endParaRPr>
          </a:p>
        </p:txBody>
      </p:sp>
      <p:cxnSp>
        <p:nvCxnSpPr>
          <p:cNvPr id="15" name="Connettore 2 14"/>
          <p:cNvCxnSpPr>
            <a:stCxn id="14" idx="2"/>
          </p:cNvCxnSpPr>
          <p:nvPr/>
        </p:nvCxnSpPr>
        <p:spPr>
          <a:xfrm>
            <a:off x="2589990" y="2562147"/>
            <a:ext cx="613858" cy="34029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6" name="CasellaDiTesto 15"/>
          <p:cNvSpPr txBox="1"/>
          <p:nvPr/>
        </p:nvSpPr>
        <p:spPr>
          <a:xfrm>
            <a:off x="5580112" y="2132856"/>
            <a:ext cx="898003" cy="307777"/>
          </a:xfrm>
          <a:prstGeom prst="rect">
            <a:avLst/>
          </a:prstGeom>
          <a:noFill/>
        </p:spPr>
        <p:txBody>
          <a:bodyPr wrap="none" rtlCol="0">
            <a:spAutoFit/>
          </a:bodyPr>
          <a:lstStyle/>
          <a:p>
            <a:r>
              <a:rPr lang="en-US" sz="1400" dirty="0" smtClean="0">
                <a:solidFill>
                  <a:srgbClr val="C00000"/>
                </a:solidFill>
              </a:rPr>
              <a:t>thermal n</a:t>
            </a:r>
            <a:endParaRPr lang="en-US" sz="1400" dirty="0">
              <a:solidFill>
                <a:srgbClr val="C00000"/>
              </a:solidFill>
            </a:endParaRPr>
          </a:p>
        </p:txBody>
      </p:sp>
      <p:cxnSp>
        <p:nvCxnSpPr>
          <p:cNvPr id="17" name="Connettore 2 16"/>
          <p:cNvCxnSpPr>
            <a:stCxn id="16" idx="2"/>
          </p:cNvCxnSpPr>
          <p:nvPr/>
        </p:nvCxnSpPr>
        <p:spPr>
          <a:xfrm flipH="1">
            <a:off x="5724128" y="2440633"/>
            <a:ext cx="304986" cy="124271"/>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a:off x="755576" y="1894330"/>
            <a:ext cx="898003" cy="307777"/>
          </a:xfrm>
          <a:prstGeom prst="rect">
            <a:avLst/>
          </a:prstGeom>
          <a:noFill/>
        </p:spPr>
        <p:txBody>
          <a:bodyPr wrap="square" rtlCol="0">
            <a:spAutoFit/>
          </a:bodyPr>
          <a:lstStyle/>
          <a:p>
            <a:r>
              <a:rPr lang="en-US" sz="1400" dirty="0" smtClean="0">
                <a:solidFill>
                  <a:srgbClr val="C00000"/>
                </a:solidFill>
              </a:rPr>
              <a:t>thermal n</a:t>
            </a:r>
            <a:endParaRPr lang="en-US" sz="1400" dirty="0">
              <a:solidFill>
                <a:srgbClr val="C00000"/>
              </a:solidFill>
            </a:endParaRPr>
          </a:p>
        </p:txBody>
      </p:sp>
      <p:cxnSp>
        <p:nvCxnSpPr>
          <p:cNvPr id="20" name="Connettore 2 19"/>
          <p:cNvCxnSpPr>
            <a:stCxn id="19" idx="2"/>
          </p:cNvCxnSpPr>
          <p:nvPr/>
        </p:nvCxnSpPr>
        <p:spPr>
          <a:xfrm flipH="1">
            <a:off x="899592" y="2202107"/>
            <a:ext cx="304986" cy="772343"/>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5" name="CasellaDiTesto 24"/>
          <p:cNvSpPr txBox="1"/>
          <p:nvPr/>
        </p:nvSpPr>
        <p:spPr>
          <a:xfrm>
            <a:off x="7164288" y="2060848"/>
            <a:ext cx="1150892" cy="307777"/>
          </a:xfrm>
          <a:prstGeom prst="rect">
            <a:avLst/>
          </a:prstGeom>
          <a:noFill/>
        </p:spPr>
        <p:txBody>
          <a:bodyPr wrap="none" rtlCol="0">
            <a:spAutoFit/>
          </a:bodyPr>
          <a:lstStyle/>
          <a:p>
            <a:r>
              <a:rPr lang="en-US" sz="1400" smtClean="0">
                <a:solidFill>
                  <a:srgbClr val="C00000"/>
                </a:solidFill>
              </a:rPr>
              <a:t>fast neutrons</a:t>
            </a:r>
            <a:endParaRPr lang="en-US" sz="1400">
              <a:solidFill>
                <a:srgbClr val="C00000"/>
              </a:solidFill>
            </a:endParaRPr>
          </a:p>
        </p:txBody>
      </p:sp>
      <p:cxnSp>
        <p:nvCxnSpPr>
          <p:cNvPr id="27" name="Connettore 2 26"/>
          <p:cNvCxnSpPr>
            <a:stCxn id="25" idx="2"/>
          </p:cNvCxnSpPr>
          <p:nvPr/>
        </p:nvCxnSpPr>
        <p:spPr>
          <a:xfrm>
            <a:off x="7739734" y="2368625"/>
            <a:ext cx="288650" cy="484311"/>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2" name="Segnaposto piè di pagina 21"/>
          <p:cNvSpPr>
            <a:spLocks noGrp="1"/>
          </p:cNvSpPr>
          <p:nvPr>
            <p:ph type="ftr" sz="quarter" idx="11"/>
          </p:nvPr>
        </p:nvSpPr>
        <p:spPr/>
        <p:txBody>
          <a:bodyPr/>
          <a:lstStyle/>
          <a:p>
            <a:r>
              <a:rPr lang="en-US" smtClean="0"/>
              <a:t>Aldo Zenoni, RDS_SPES Project, Padova, 2016-07-26</a:t>
            </a:r>
            <a:endParaRPr lang="it-IT"/>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Aldo Zenoni, Brescia University, Crete 2017</a:t>
            </a:r>
            <a:endParaRPr lang="it-IT" dirty="0"/>
          </a:p>
        </p:txBody>
      </p:sp>
      <p:sp>
        <p:nvSpPr>
          <p:cNvPr id="3" name="Segnaposto numero diapositiva 2"/>
          <p:cNvSpPr>
            <a:spLocks noGrp="1"/>
          </p:cNvSpPr>
          <p:nvPr>
            <p:ph type="sldNum" sz="quarter" idx="12"/>
          </p:nvPr>
        </p:nvSpPr>
        <p:spPr/>
        <p:txBody>
          <a:bodyPr/>
          <a:lstStyle/>
          <a:p>
            <a:fld id="{3C7A372C-CFDE-4616-A2F3-96F303C2222E}" type="slidenum">
              <a:rPr lang="it-IT" smtClean="0"/>
              <a:pPr/>
              <a:t>5</a:t>
            </a:fld>
            <a:endParaRPr lang="it-IT"/>
          </a:p>
        </p:txBody>
      </p:sp>
      <p:pic>
        <p:nvPicPr>
          <p:cNvPr id="4" name="Immagine 3" descr="target chamberchamber.gif"/>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5652120" y="725041"/>
            <a:ext cx="3411379" cy="2847975"/>
          </a:xfrm>
          <a:prstGeom prst="rect">
            <a:avLst/>
          </a:prstGeom>
          <a:ln w="28575">
            <a:solidFill>
              <a:schemeClr val="bg1"/>
            </a:solidFill>
          </a:ln>
        </p:spPr>
      </p:pic>
      <p:pic>
        <p:nvPicPr>
          <p:cNvPr id="5" name="Picture 11" descr="C:\Users\alberto\Desktop\SAM_2652.JPG"/>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373759" y="3429000"/>
            <a:ext cx="4342257" cy="3088196"/>
          </a:xfrm>
          <a:prstGeom prst="rect">
            <a:avLst/>
          </a:prstGeom>
          <a:noFill/>
          <a:ln w="28575">
            <a:solidFill>
              <a:schemeClr val="bg1"/>
            </a:solidFill>
            <a:miter lim="800000"/>
            <a:headEnd/>
            <a:tailEnd/>
          </a:ln>
        </p:spPr>
      </p:pic>
      <p:grpSp>
        <p:nvGrpSpPr>
          <p:cNvPr id="6" name="Gruppo 15"/>
          <p:cNvGrpSpPr>
            <a:grpSpLocks/>
          </p:cNvGrpSpPr>
          <p:nvPr/>
        </p:nvGrpSpPr>
        <p:grpSpPr bwMode="auto">
          <a:xfrm>
            <a:off x="4932040" y="3921972"/>
            <a:ext cx="4040124" cy="2531364"/>
            <a:chOff x="8738876" y="1502467"/>
            <a:chExt cx="7433682" cy="4936156"/>
          </a:xfrm>
        </p:grpSpPr>
        <p:pic>
          <p:nvPicPr>
            <p:cNvPr id="7" name="Picture 6" descr="C:\Documents and Settings\alberto\Documenti\foto\laboratori\target\H_700+IS_200.JPG"/>
            <p:cNvPicPr>
              <a:picLocks noChangeAspect="1"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a:off x="8738876" y="1502467"/>
              <a:ext cx="7433682" cy="4936156"/>
            </a:xfrm>
            <a:prstGeom prst="rect">
              <a:avLst/>
            </a:prstGeom>
            <a:noFill/>
            <a:ln w="28575">
              <a:solidFill>
                <a:schemeClr val="bg1"/>
              </a:solidFill>
              <a:miter lim="800000"/>
              <a:headEnd/>
              <a:tailEnd/>
            </a:ln>
          </p:spPr>
        </p:pic>
        <p:sp>
          <p:nvSpPr>
            <p:cNvPr id="8" name="TextBox 5"/>
            <p:cNvSpPr txBox="1">
              <a:spLocks noChangeArrowheads="1"/>
            </p:cNvSpPr>
            <p:nvPr/>
          </p:nvSpPr>
          <p:spPr bwMode="auto">
            <a:xfrm>
              <a:off x="8999448" y="2177519"/>
              <a:ext cx="1885256" cy="307780"/>
            </a:xfrm>
            <a:prstGeom prst="rect">
              <a:avLst/>
            </a:prstGeom>
            <a:solidFill>
              <a:schemeClr val="accent1">
                <a:alpha val="20000"/>
              </a:schemeClr>
            </a:solidFill>
            <a:ln w="9525">
              <a:noFill/>
              <a:miter lim="800000"/>
              <a:headEnd/>
              <a:tailEnd/>
            </a:ln>
          </p:spPr>
          <p:txBody>
            <a:bodyPr wrap="none">
              <a:spAutoFit/>
            </a:bodyPr>
            <a:lstStyle/>
            <a:p>
              <a:pPr defTabSz="912813" eaLnBrk="1" hangingPunct="1"/>
              <a:r>
                <a:rPr lang="en-US" sz="1400" dirty="0" err="1">
                  <a:solidFill>
                    <a:schemeClr val="bg1"/>
                  </a:solidFill>
                </a:rPr>
                <a:t>I</a:t>
              </a:r>
              <a:r>
                <a:rPr lang="en-US" sz="1400" baseline="-25000" dirty="0" err="1">
                  <a:solidFill>
                    <a:schemeClr val="bg1"/>
                  </a:solidFill>
                </a:rPr>
                <a:t>Line</a:t>
              </a:r>
              <a:r>
                <a:rPr lang="en-US" sz="1400" dirty="0">
                  <a:solidFill>
                    <a:schemeClr val="bg1"/>
                  </a:solidFill>
                </a:rPr>
                <a:t>= </a:t>
              </a:r>
              <a:r>
                <a:rPr lang="en-US" sz="1400" dirty="0" smtClean="0">
                  <a:solidFill>
                    <a:schemeClr val="bg1"/>
                  </a:solidFill>
                </a:rPr>
                <a:t>200A -&gt; 600A max</a:t>
              </a:r>
              <a:endParaRPr lang="en-US" sz="1400" dirty="0">
                <a:solidFill>
                  <a:schemeClr val="bg1"/>
                </a:solidFill>
              </a:endParaRPr>
            </a:p>
          </p:txBody>
        </p:sp>
        <p:sp>
          <p:nvSpPr>
            <p:cNvPr id="9" name="TextBox 5"/>
            <p:cNvSpPr txBox="1">
              <a:spLocks noChangeArrowheads="1"/>
            </p:cNvSpPr>
            <p:nvPr/>
          </p:nvSpPr>
          <p:spPr bwMode="auto">
            <a:xfrm>
              <a:off x="8963925" y="1709469"/>
              <a:ext cx="2077796" cy="307780"/>
            </a:xfrm>
            <a:prstGeom prst="rect">
              <a:avLst/>
            </a:prstGeom>
            <a:solidFill>
              <a:schemeClr val="accent1">
                <a:alpha val="20000"/>
              </a:schemeClr>
            </a:solidFill>
            <a:ln w="9525">
              <a:noFill/>
              <a:miter lim="800000"/>
              <a:headEnd/>
              <a:tailEnd/>
            </a:ln>
          </p:spPr>
          <p:txBody>
            <a:bodyPr wrap="none">
              <a:spAutoFit/>
            </a:bodyPr>
            <a:lstStyle/>
            <a:p>
              <a:pPr defTabSz="912813" eaLnBrk="1" hangingPunct="1"/>
              <a:r>
                <a:rPr lang="en-US" sz="1400" dirty="0" err="1">
                  <a:solidFill>
                    <a:schemeClr val="bg1"/>
                  </a:solidFill>
                </a:rPr>
                <a:t>I</a:t>
              </a:r>
              <a:r>
                <a:rPr lang="en-US" sz="1400" baseline="-25000" dirty="0" err="1">
                  <a:solidFill>
                    <a:schemeClr val="bg1"/>
                  </a:solidFill>
                </a:rPr>
                <a:t>Target</a:t>
              </a:r>
              <a:r>
                <a:rPr lang="en-US" sz="1400" dirty="0">
                  <a:solidFill>
                    <a:schemeClr val="bg1"/>
                  </a:solidFill>
                </a:rPr>
                <a:t>= </a:t>
              </a:r>
              <a:r>
                <a:rPr lang="en-US" sz="1400" dirty="0" smtClean="0">
                  <a:solidFill>
                    <a:schemeClr val="bg1"/>
                  </a:solidFill>
                </a:rPr>
                <a:t>700A -&gt; 1200A max</a:t>
              </a:r>
              <a:endParaRPr lang="en-US" sz="1400" dirty="0">
                <a:solidFill>
                  <a:schemeClr val="bg1"/>
                </a:solidFill>
              </a:endParaRPr>
            </a:p>
          </p:txBody>
        </p:sp>
      </p:grpSp>
      <p:sp>
        <p:nvSpPr>
          <p:cNvPr id="10" name="Rettangolo 9"/>
          <p:cNvSpPr/>
          <p:nvPr/>
        </p:nvSpPr>
        <p:spPr>
          <a:xfrm>
            <a:off x="1619672" y="25460"/>
            <a:ext cx="5400600" cy="461665"/>
          </a:xfrm>
          <a:prstGeom prst="rect">
            <a:avLst/>
          </a:prstGeom>
          <a:no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400" dirty="0">
                <a:solidFill>
                  <a:schemeClr val="accent1"/>
                </a:solidFill>
                <a:ea typeface="Arial Unicode MS" pitchFamily="34" charset="-128"/>
                <a:cs typeface="Arial Unicode MS" pitchFamily="34" charset="-128"/>
              </a:rPr>
              <a:t>T</a:t>
            </a:r>
            <a:r>
              <a:rPr lang="en-US" sz="2400" dirty="0" smtClean="0">
                <a:solidFill>
                  <a:schemeClr val="accent1"/>
                </a:solidFill>
                <a:ea typeface="Arial Unicode MS" pitchFamily="34" charset="-128"/>
                <a:cs typeface="Arial Unicode MS" pitchFamily="34" charset="-128"/>
              </a:rPr>
              <a:t>arget &amp; Ion </a:t>
            </a:r>
            <a:r>
              <a:rPr lang="en-US" sz="2400" dirty="0">
                <a:solidFill>
                  <a:schemeClr val="accent1"/>
                </a:solidFill>
                <a:ea typeface="Arial Unicode MS" pitchFamily="34" charset="-128"/>
                <a:cs typeface="Arial Unicode MS" pitchFamily="34" charset="-128"/>
              </a:rPr>
              <a:t>S</a:t>
            </a:r>
            <a:r>
              <a:rPr lang="en-US" sz="2400" dirty="0" smtClean="0">
                <a:solidFill>
                  <a:schemeClr val="accent1"/>
                </a:solidFill>
                <a:ea typeface="Arial Unicode MS" pitchFamily="34" charset="-128"/>
                <a:cs typeface="Arial Unicode MS" pitchFamily="34" charset="-128"/>
              </a:rPr>
              <a:t>ource complex (TIS) </a:t>
            </a:r>
          </a:p>
        </p:txBody>
      </p:sp>
      <p:grpSp>
        <p:nvGrpSpPr>
          <p:cNvPr id="11" name="Gruppo 18"/>
          <p:cNvGrpSpPr>
            <a:grpSpLocks noChangeAspect="1"/>
          </p:cNvGrpSpPr>
          <p:nvPr/>
        </p:nvGrpSpPr>
        <p:grpSpPr>
          <a:xfrm>
            <a:off x="116145" y="908723"/>
            <a:ext cx="5391959" cy="2436751"/>
            <a:chOff x="179512" y="1700808"/>
            <a:chExt cx="8730000" cy="3600400"/>
          </a:xfrm>
        </p:grpSpPr>
        <p:sp>
          <p:nvSpPr>
            <p:cNvPr id="12" name="Rettangolo 11"/>
            <p:cNvSpPr/>
            <p:nvPr/>
          </p:nvSpPr>
          <p:spPr>
            <a:xfrm>
              <a:off x="179512" y="1700808"/>
              <a:ext cx="8730000" cy="3600400"/>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uppo 12"/>
            <p:cNvGrpSpPr/>
            <p:nvPr/>
          </p:nvGrpSpPr>
          <p:grpSpPr>
            <a:xfrm>
              <a:off x="322789" y="1844824"/>
              <a:ext cx="8425676" cy="3275984"/>
              <a:chOff x="322789" y="1881208"/>
              <a:chExt cx="8425676" cy="3275984"/>
            </a:xfrm>
          </p:grpSpPr>
          <p:pic>
            <p:nvPicPr>
              <p:cNvPr id="14" name="Picture 2" descr="C:\Documents and Settings\Mattia\Desktop\TESI_DI_DOTTORATO\CHAPTER_3\support_material\MATERIALE_TESI_CAP_3\graphite_box_pictures\set_1\SAM_3420.JPG"/>
              <p:cNvPicPr>
                <a:picLocks noChangeAspect="1" noChangeArrowheads="1"/>
              </p:cNvPicPr>
              <p:nvPr/>
            </p:nvPicPr>
            <p:blipFill>
              <a:blip r:embed="rId6" cstate="email">
                <a:extLst>
                  <a:ext uri="{28A0092B-C50C-407E-A947-70E740481C1C}">
                    <a14:useLocalDpi xmlns:a14="http://schemas.microsoft.com/office/drawing/2010/main" xmlns=""/>
                  </a:ext>
                </a:extLst>
              </a:blip>
              <a:srcRect/>
              <a:stretch>
                <a:fillRect/>
              </a:stretch>
            </p:blipFill>
            <p:spPr bwMode="auto">
              <a:xfrm>
                <a:off x="322789" y="1881208"/>
                <a:ext cx="6337443" cy="3275984"/>
              </a:xfrm>
              <a:prstGeom prst="rect">
                <a:avLst/>
              </a:prstGeom>
              <a:noFill/>
              <a:ln w="15875">
                <a:solidFill>
                  <a:schemeClr val="tx1"/>
                </a:solidFill>
                <a:miter lim="800000"/>
                <a:headEnd/>
                <a:tailEnd/>
              </a:ln>
            </p:spPr>
          </p:pic>
          <p:pic>
            <p:nvPicPr>
              <p:cNvPr id="15" name="Picture 3" descr="C:\Documents and Settings\Mattia\Desktop\TESI_DI_DOTTORATO\CHAPTER_3\support_material\MATERIALE_TESI_CAP_3\graphite_box_pictures\set_1\SAM_3422.JPG"/>
              <p:cNvPicPr>
                <a:picLocks noChangeAspect="1" noChangeArrowheads="1"/>
              </p:cNvPicPr>
              <p:nvPr/>
            </p:nvPicPr>
            <p:blipFill>
              <a:blip r:embed="rId7" cstate="email">
                <a:extLst>
                  <a:ext uri="{28A0092B-C50C-407E-A947-70E740481C1C}">
                    <a14:useLocalDpi xmlns:a14="http://schemas.microsoft.com/office/drawing/2010/main" xmlns=""/>
                  </a:ext>
                </a:extLst>
              </a:blip>
              <a:srcRect/>
              <a:stretch>
                <a:fillRect/>
              </a:stretch>
            </p:blipFill>
            <p:spPr bwMode="auto">
              <a:xfrm>
                <a:off x="6804465" y="1882644"/>
                <a:ext cx="1944000" cy="1402340"/>
              </a:xfrm>
              <a:prstGeom prst="rect">
                <a:avLst/>
              </a:prstGeom>
              <a:noFill/>
              <a:ln w="15875">
                <a:solidFill>
                  <a:schemeClr val="tx1"/>
                </a:solidFill>
                <a:miter lim="800000"/>
                <a:headEnd/>
                <a:tailEnd/>
              </a:ln>
            </p:spPr>
          </p:pic>
          <p:pic>
            <p:nvPicPr>
              <p:cNvPr id="16" name="Picture 5" descr="C:\Documents and Settings\Mattia\Desktop\TESI_DI_DOTTORATO\CHAPTER_3\support_material\MATERIALE_TESI_CAP_3\graphite_box_pictures\set_1\IMG_4988.jpg"/>
              <p:cNvPicPr>
                <a:picLocks noChangeAspect="1" noChangeArrowheads="1"/>
              </p:cNvPicPr>
              <p:nvPr/>
            </p:nvPicPr>
            <p:blipFill>
              <a:blip r:embed="rId8" cstate="email">
                <a:extLst>
                  <a:ext uri="{28A0092B-C50C-407E-A947-70E740481C1C}">
                    <a14:useLocalDpi xmlns:a14="http://schemas.microsoft.com/office/drawing/2010/main" xmlns=""/>
                  </a:ext>
                </a:extLst>
              </a:blip>
              <a:srcRect/>
              <a:stretch>
                <a:fillRect/>
              </a:stretch>
            </p:blipFill>
            <p:spPr bwMode="auto">
              <a:xfrm>
                <a:off x="6804248" y="3416297"/>
                <a:ext cx="1944000" cy="1740895"/>
              </a:xfrm>
              <a:prstGeom prst="rect">
                <a:avLst/>
              </a:prstGeom>
              <a:noFill/>
              <a:ln w="15875">
                <a:solidFill>
                  <a:schemeClr val="tx1"/>
                </a:solidFill>
                <a:miter lim="800000"/>
                <a:headEnd/>
                <a:tailEnd/>
              </a:ln>
            </p:spPr>
          </p:pic>
        </p:grpSp>
      </p:grpSp>
      <p:pic>
        <p:nvPicPr>
          <p:cNvPr id="17" name="Picture 11" descr="logoinfn-piccolo"/>
          <p:cNvPicPr>
            <a:picLocks noChangeAspect="1" noChangeArrowheads="1"/>
          </p:cNvPicPr>
          <p:nvPr/>
        </p:nvPicPr>
        <p:blipFill>
          <a:blip r:embed="rId9" cstate="email">
            <a:extLst>
              <a:ext uri="{28A0092B-C50C-407E-A947-70E740481C1C}">
                <a14:useLocalDpi xmlns="" xmlns:a14="http://schemas.microsoft.com/office/drawing/2010/main"/>
              </a:ext>
            </a:extLst>
          </a:blip>
          <a:srcRect/>
          <a:stretch>
            <a:fillRect/>
          </a:stretch>
        </p:blipFill>
        <p:spPr bwMode="auto">
          <a:xfrm>
            <a:off x="80963" y="53975"/>
            <a:ext cx="657225" cy="609600"/>
          </a:xfrm>
          <a:prstGeom prst="rect">
            <a:avLst/>
          </a:prstGeom>
          <a:noFill/>
          <a:ln w="9525">
            <a:noFill/>
            <a:miter lim="800000"/>
            <a:headEnd/>
            <a:tailEnd/>
          </a:ln>
        </p:spPr>
      </p:pic>
      <p:pic>
        <p:nvPicPr>
          <p:cNvPr id="18" name="Picture 6" descr="logoSPES2008_medium"/>
          <p:cNvPicPr>
            <a:picLocks noChangeAspect="1" noChangeArrowheads="1"/>
          </p:cNvPicPr>
          <p:nvPr/>
        </p:nvPicPr>
        <p:blipFill>
          <a:blip r:embed="rId10" cstate="email">
            <a:clrChange>
              <a:clrFrom>
                <a:srgbClr val="FEFEFE"/>
              </a:clrFrom>
              <a:clrTo>
                <a:srgbClr val="FEFEFE">
                  <a:alpha val="0"/>
                </a:srgbClr>
              </a:clrTo>
            </a:clrChange>
            <a:extLst>
              <a:ext uri="{28A0092B-C50C-407E-A947-70E740481C1C}">
                <a14:useLocalDpi xmlns="" xmlns:a14="http://schemas.microsoft.com/office/drawing/2010/main"/>
              </a:ext>
            </a:extLst>
          </a:blip>
          <a:srcRect/>
          <a:stretch>
            <a:fillRect/>
          </a:stretch>
        </p:blipFill>
        <p:spPr bwMode="auto">
          <a:xfrm>
            <a:off x="7200900" y="57150"/>
            <a:ext cx="1890713" cy="6032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Zenoni\Desktop\SPES\(01)PresentazioniReport-RDS_SPES\FotoFrontEnd\SPES foto O-Rings\IMG_1547.JPG"/>
          <p:cNvPicPr>
            <a:picLocks noChangeAspect="1" noChangeArrowheads="1"/>
          </p:cNvPicPr>
          <p:nvPr/>
        </p:nvPicPr>
        <p:blipFill>
          <a:blip r:embed="rId3" cstate="print"/>
          <a:srcRect/>
          <a:stretch>
            <a:fillRect/>
          </a:stretch>
        </p:blipFill>
        <p:spPr bwMode="auto">
          <a:xfrm rot="5400000">
            <a:off x="4504110" y="760586"/>
            <a:ext cx="1752900" cy="2337200"/>
          </a:xfrm>
          <a:prstGeom prst="rect">
            <a:avLst/>
          </a:prstGeom>
          <a:noFill/>
          <a:ln w="28575">
            <a:solidFill>
              <a:schemeClr val="bg1"/>
            </a:solidFill>
          </a:ln>
        </p:spPr>
      </p:pic>
      <p:sp>
        <p:nvSpPr>
          <p:cNvPr id="2" name="Segnaposto piè di pagina 1"/>
          <p:cNvSpPr>
            <a:spLocks noGrp="1"/>
          </p:cNvSpPr>
          <p:nvPr>
            <p:ph type="ftr" sz="quarter" idx="11"/>
          </p:nvPr>
        </p:nvSpPr>
        <p:spPr/>
        <p:txBody>
          <a:bodyPr/>
          <a:lstStyle/>
          <a:p>
            <a:r>
              <a:rPr lang="it-IT" smtClean="0"/>
              <a:t>Aldo Zenoni, Brescia University, Crete 2017</a:t>
            </a:r>
            <a:endParaRPr lang="it-IT" dirty="0"/>
          </a:p>
        </p:txBody>
      </p:sp>
      <p:sp>
        <p:nvSpPr>
          <p:cNvPr id="3" name="Segnaposto numero diapositiva 2"/>
          <p:cNvSpPr>
            <a:spLocks noGrp="1"/>
          </p:cNvSpPr>
          <p:nvPr>
            <p:ph type="sldNum" sz="quarter" idx="12"/>
          </p:nvPr>
        </p:nvSpPr>
        <p:spPr/>
        <p:txBody>
          <a:bodyPr/>
          <a:lstStyle/>
          <a:p>
            <a:fld id="{3C7A372C-CFDE-4616-A2F3-96F303C2222E}" type="slidenum">
              <a:rPr lang="it-IT" smtClean="0"/>
              <a:pPr/>
              <a:t>6</a:t>
            </a:fld>
            <a:endParaRPr lang="it-IT" dirty="0"/>
          </a:p>
        </p:txBody>
      </p:sp>
      <p:pic>
        <p:nvPicPr>
          <p:cNvPr id="5" name="Picture 11" descr="logoinfn-piccolo"/>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80963" y="53975"/>
            <a:ext cx="657225" cy="609600"/>
          </a:xfrm>
          <a:prstGeom prst="rect">
            <a:avLst/>
          </a:prstGeom>
          <a:noFill/>
          <a:ln w="9525">
            <a:noFill/>
            <a:miter lim="800000"/>
            <a:headEnd/>
            <a:tailEnd/>
          </a:ln>
        </p:spPr>
      </p:pic>
      <p:pic>
        <p:nvPicPr>
          <p:cNvPr id="6" name="Picture 6" descr="logoSPES2008_medium"/>
          <p:cNvPicPr>
            <a:picLocks noChangeAspect="1" noChangeArrowheads="1"/>
          </p:cNvPicPr>
          <p:nvPr/>
        </p:nvPicPr>
        <p:blipFill>
          <a:blip r:embed="rId5" cstate="email">
            <a:clrChange>
              <a:clrFrom>
                <a:srgbClr val="FEFEFE"/>
              </a:clrFrom>
              <a:clrTo>
                <a:srgbClr val="FEFEFE">
                  <a:alpha val="0"/>
                </a:srgbClr>
              </a:clrTo>
            </a:clrChange>
            <a:extLst>
              <a:ext uri="{28A0092B-C50C-407E-A947-70E740481C1C}">
                <a14:useLocalDpi xmlns="" xmlns:a14="http://schemas.microsoft.com/office/drawing/2010/main"/>
              </a:ext>
            </a:extLst>
          </a:blip>
          <a:srcRect/>
          <a:stretch>
            <a:fillRect/>
          </a:stretch>
        </p:blipFill>
        <p:spPr bwMode="auto">
          <a:xfrm>
            <a:off x="7200900" y="57150"/>
            <a:ext cx="1890713" cy="603250"/>
          </a:xfrm>
          <a:prstGeom prst="rect">
            <a:avLst/>
          </a:prstGeom>
          <a:noFill/>
          <a:ln w="9525">
            <a:noFill/>
            <a:miter lim="800000"/>
            <a:headEnd/>
            <a:tailEnd/>
          </a:ln>
        </p:spPr>
      </p:pic>
      <p:sp>
        <p:nvSpPr>
          <p:cNvPr id="7" name="Text Box 13"/>
          <p:cNvSpPr txBox="1">
            <a:spLocks noChangeArrowheads="1"/>
          </p:cNvSpPr>
          <p:nvPr/>
        </p:nvSpPr>
        <p:spPr bwMode="auto">
          <a:xfrm>
            <a:off x="1547664" y="17328"/>
            <a:ext cx="5472608" cy="83099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912813" eaLnBrk="0" hangingPunct="0">
              <a:defRPr sz="1400">
                <a:solidFill>
                  <a:schemeClr val="tx1"/>
                </a:solidFill>
                <a:latin typeface="Arial" pitchFamily="34" charset="0"/>
              </a:defRPr>
            </a:lvl1pPr>
            <a:lvl2pPr marL="742950" indent="-285750" defTabSz="912813" eaLnBrk="0" hangingPunct="0">
              <a:defRPr sz="1400">
                <a:solidFill>
                  <a:schemeClr val="tx1"/>
                </a:solidFill>
                <a:latin typeface="Arial" pitchFamily="34" charset="0"/>
              </a:defRPr>
            </a:lvl2pPr>
            <a:lvl3pPr marL="1143000" indent="-228600" defTabSz="912813" eaLnBrk="0" hangingPunct="0">
              <a:defRPr sz="1400">
                <a:solidFill>
                  <a:schemeClr val="tx1"/>
                </a:solidFill>
                <a:latin typeface="Arial" pitchFamily="34" charset="0"/>
              </a:defRPr>
            </a:lvl3pPr>
            <a:lvl4pPr marL="1600200" indent="-228600" defTabSz="912813" eaLnBrk="0" hangingPunct="0">
              <a:defRPr sz="1400">
                <a:solidFill>
                  <a:schemeClr val="tx1"/>
                </a:solidFill>
                <a:latin typeface="Arial" pitchFamily="34" charset="0"/>
              </a:defRPr>
            </a:lvl4pPr>
            <a:lvl5pPr marL="2057400" indent="-228600" defTabSz="912813" eaLnBrk="0" hangingPunct="0">
              <a:defRPr sz="1400">
                <a:solidFill>
                  <a:schemeClr val="tx1"/>
                </a:solidFill>
                <a:latin typeface="Arial" pitchFamily="34" charset="0"/>
              </a:defRPr>
            </a:lvl5pPr>
            <a:lvl6pPr marL="2514600" indent="-228600" algn="ctr" defTabSz="912813" eaLnBrk="0" fontAlgn="base" hangingPunct="0">
              <a:spcBef>
                <a:spcPct val="0"/>
              </a:spcBef>
              <a:spcAft>
                <a:spcPct val="0"/>
              </a:spcAft>
              <a:defRPr sz="1400">
                <a:solidFill>
                  <a:schemeClr val="tx1"/>
                </a:solidFill>
                <a:latin typeface="Arial" pitchFamily="34" charset="0"/>
              </a:defRPr>
            </a:lvl6pPr>
            <a:lvl7pPr marL="2971800" indent="-228600" algn="ctr" defTabSz="912813" eaLnBrk="0" fontAlgn="base" hangingPunct="0">
              <a:spcBef>
                <a:spcPct val="0"/>
              </a:spcBef>
              <a:spcAft>
                <a:spcPct val="0"/>
              </a:spcAft>
              <a:defRPr sz="1400">
                <a:solidFill>
                  <a:schemeClr val="tx1"/>
                </a:solidFill>
                <a:latin typeface="Arial" pitchFamily="34" charset="0"/>
              </a:defRPr>
            </a:lvl7pPr>
            <a:lvl8pPr marL="3429000" indent="-228600" algn="ctr" defTabSz="912813" eaLnBrk="0" fontAlgn="base" hangingPunct="0">
              <a:spcBef>
                <a:spcPct val="0"/>
              </a:spcBef>
              <a:spcAft>
                <a:spcPct val="0"/>
              </a:spcAft>
              <a:defRPr sz="1400">
                <a:solidFill>
                  <a:schemeClr val="tx1"/>
                </a:solidFill>
                <a:latin typeface="Arial" pitchFamily="34" charset="0"/>
              </a:defRPr>
            </a:lvl8pPr>
            <a:lvl9pPr marL="3886200" indent="-228600" algn="ctr" defTabSz="912813" eaLnBrk="0" fontAlgn="base" hangingPunct="0">
              <a:spcBef>
                <a:spcPct val="0"/>
              </a:spcBef>
              <a:spcAft>
                <a:spcPct val="0"/>
              </a:spcAft>
              <a:defRPr sz="1400">
                <a:solidFill>
                  <a:schemeClr val="tx1"/>
                </a:solidFill>
                <a:latin typeface="Arial" pitchFamily="34" charset="0"/>
              </a:defRPr>
            </a:lvl9pPr>
          </a:lstStyle>
          <a:p>
            <a:pPr algn="ctr"/>
            <a:r>
              <a:rPr lang="en-US" altLang="it-IT" sz="2400" dirty="0" smtClean="0">
                <a:solidFill>
                  <a:srgbClr val="0070C0"/>
                </a:solidFill>
                <a:latin typeface="+mn-lt"/>
              </a:rPr>
              <a:t>Modification of material properties by radiation effects (radiation damage)</a:t>
            </a:r>
            <a:endParaRPr lang="en-US" sz="2400" dirty="0" smtClean="0">
              <a:solidFill>
                <a:srgbClr val="0070C0"/>
              </a:solidFill>
              <a:latin typeface="+mn-lt"/>
            </a:endParaRPr>
          </a:p>
        </p:txBody>
      </p:sp>
      <p:sp>
        <p:nvSpPr>
          <p:cNvPr id="8" name="Text Box 13"/>
          <p:cNvSpPr txBox="1">
            <a:spLocks noChangeArrowheads="1"/>
          </p:cNvSpPr>
          <p:nvPr/>
        </p:nvSpPr>
        <p:spPr bwMode="auto">
          <a:xfrm>
            <a:off x="251520" y="1484784"/>
            <a:ext cx="3895968" cy="4124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912813" eaLnBrk="0" hangingPunct="0">
              <a:defRPr sz="1400">
                <a:solidFill>
                  <a:schemeClr val="tx1"/>
                </a:solidFill>
                <a:latin typeface="Arial" pitchFamily="34" charset="0"/>
              </a:defRPr>
            </a:lvl1pPr>
            <a:lvl2pPr marL="742950" indent="-285750" defTabSz="912813" eaLnBrk="0" hangingPunct="0">
              <a:defRPr sz="1400">
                <a:solidFill>
                  <a:schemeClr val="tx1"/>
                </a:solidFill>
                <a:latin typeface="Arial" pitchFamily="34" charset="0"/>
              </a:defRPr>
            </a:lvl2pPr>
            <a:lvl3pPr marL="1143000" indent="-228600" defTabSz="912813" eaLnBrk="0" hangingPunct="0">
              <a:defRPr sz="1400">
                <a:solidFill>
                  <a:schemeClr val="tx1"/>
                </a:solidFill>
                <a:latin typeface="Arial" pitchFamily="34" charset="0"/>
              </a:defRPr>
            </a:lvl3pPr>
            <a:lvl4pPr marL="1600200" indent="-228600" defTabSz="912813" eaLnBrk="0" hangingPunct="0">
              <a:defRPr sz="1400">
                <a:solidFill>
                  <a:schemeClr val="tx1"/>
                </a:solidFill>
                <a:latin typeface="Arial" pitchFamily="34" charset="0"/>
              </a:defRPr>
            </a:lvl4pPr>
            <a:lvl5pPr marL="2057400" indent="-228600" defTabSz="912813" eaLnBrk="0" hangingPunct="0">
              <a:defRPr sz="1400">
                <a:solidFill>
                  <a:schemeClr val="tx1"/>
                </a:solidFill>
                <a:latin typeface="Arial" pitchFamily="34" charset="0"/>
              </a:defRPr>
            </a:lvl5pPr>
            <a:lvl6pPr marL="2514600" indent="-228600" algn="ctr" defTabSz="912813" eaLnBrk="0" fontAlgn="base" hangingPunct="0">
              <a:spcBef>
                <a:spcPct val="0"/>
              </a:spcBef>
              <a:spcAft>
                <a:spcPct val="0"/>
              </a:spcAft>
              <a:defRPr sz="1400">
                <a:solidFill>
                  <a:schemeClr val="tx1"/>
                </a:solidFill>
                <a:latin typeface="Arial" pitchFamily="34" charset="0"/>
              </a:defRPr>
            </a:lvl6pPr>
            <a:lvl7pPr marL="2971800" indent="-228600" algn="ctr" defTabSz="912813" eaLnBrk="0" fontAlgn="base" hangingPunct="0">
              <a:spcBef>
                <a:spcPct val="0"/>
              </a:spcBef>
              <a:spcAft>
                <a:spcPct val="0"/>
              </a:spcAft>
              <a:defRPr sz="1400">
                <a:solidFill>
                  <a:schemeClr val="tx1"/>
                </a:solidFill>
                <a:latin typeface="Arial" pitchFamily="34" charset="0"/>
              </a:defRPr>
            </a:lvl7pPr>
            <a:lvl8pPr marL="3429000" indent="-228600" algn="ctr" defTabSz="912813" eaLnBrk="0" fontAlgn="base" hangingPunct="0">
              <a:spcBef>
                <a:spcPct val="0"/>
              </a:spcBef>
              <a:spcAft>
                <a:spcPct val="0"/>
              </a:spcAft>
              <a:defRPr sz="1400">
                <a:solidFill>
                  <a:schemeClr val="tx1"/>
                </a:solidFill>
                <a:latin typeface="Arial" pitchFamily="34" charset="0"/>
              </a:defRPr>
            </a:lvl8pPr>
            <a:lvl9pPr marL="3886200" indent="-228600" algn="ctr" defTabSz="912813" eaLnBrk="0" fontAlgn="base" hangingPunct="0">
              <a:spcBef>
                <a:spcPct val="0"/>
              </a:spcBef>
              <a:spcAft>
                <a:spcPct val="0"/>
              </a:spcAft>
              <a:defRPr sz="1400">
                <a:solidFill>
                  <a:schemeClr val="tx1"/>
                </a:solidFill>
                <a:latin typeface="Arial" pitchFamily="34" charset="0"/>
              </a:defRPr>
            </a:lvl9pPr>
          </a:lstStyle>
          <a:p>
            <a:pPr algn="ctr">
              <a:spcBef>
                <a:spcPts val="400"/>
              </a:spcBef>
            </a:pPr>
            <a:r>
              <a:rPr lang="en-US" altLang="it-IT" sz="1800" dirty="0" smtClean="0">
                <a:solidFill>
                  <a:srgbClr val="0070C0"/>
                </a:solidFill>
              </a:rPr>
              <a:t>Some </a:t>
            </a:r>
            <a:r>
              <a:rPr lang="en-US" altLang="it-IT" sz="1800" dirty="0" smtClean="0">
                <a:solidFill>
                  <a:srgbClr val="C00000"/>
                </a:solidFill>
              </a:rPr>
              <a:t>critical</a:t>
            </a:r>
            <a:r>
              <a:rPr lang="en-US" altLang="it-IT" sz="1800" dirty="0" smtClean="0">
                <a:solidFill>
                  <a:srgbClr val="0070C0"/>
                </a:solidFill>
              </a:rPr>
              <a:t> Front-End components</a:t>
            </a:r>
            <a:endParaRPr lang="en-US" sz="1800" dirty="0" smtClean="0">
              <a:solidFill>
                <a:srgbClr val="0070C0"/>
              </a:solidFill>
            </a:endParaRPr>
          </a:p>
          <a:p>
            <a:pPr algn="ctr">
              <a:spcBef>
                <a:spcPts val="400"/>
              </a:spcBef>
            </a:pPr>
            <a:r>
              <a:rPr lang="en-US" sz="1800" dirty="0" smtClean="0">
                <a:solidFill>
                  <a:srgbClr val="0070C0"/>
                </a:solidFill>
              </a:rPr>
              <a:t>(mainly </a:t>
            </a:r>
            <a:r>
              <a:rPr lang="en-US" sz="1800" dirty="0" smtClean="0">
                <a:solidFill>
                  <a:srgbClr val="C00000"/>
                </a:solidFill>
              </a:rPr>
              <a:t>polymeric</a:t>
            </a:r>
            <a:r>
              <a:rPr lang="en-US" sz="1800" dirty="0" smtClean="0">
                <a:solidFill>
                  <a:srgbClr val="0070C0"/>
                </a:solidFill>
              </a:rPr>
              <a:t> materials)</a:t>
            </a:r>
          </a:p>
          <a:p>
            <a:pPr>
              <a:spcBef>
                <a:spcPts val="400"/>
              </a:spcBef>
            </a:pPr>
            <a:endParaRPr lang="en-US" sz="600" dirty="0" smtClean="0">
              <a:solidFill>
                <a:srgbClr val="0070C0"/>
              </a:solidFill>
            </a:endParaRPr>
          </a:p>
          <a:p>
            <a:pPr marL="457200" indent="-457200">
              <a:spcBef>
                <a:spcPts val="400"/>
              </a:spcBef>
              <a:buFont typeface="+mj-lt"/>
              <a:buAutoNum type="arabicParenR"/>
            </a:pPr>
            <a:r>
              <a:rPr lang="en-US" sz="1800" dirty="0" smtClean="0">
                <a:solidFill>
                  <a:srgbClr val="0070C0"/>
                </a:solidFill>
              </a:rPr>
              <a:t>Elastomeric </a:t>
            </a:r>
            <a:r>
              <a:rPr lang="en-US" sz="1800" dirty="0" smtClean="0">
                <a:solidFill>
                  <a:srgbClr val="C00000"/>
                </a:solidFill>
              </a:rPr>
              <a:t>joints</a:t>
            </a:r>
            <a:r>
              <a:rPr lang="en-US" sz="1800" dirty="0" smtClean="0">
                <a:solidFill>
                  <a:srgbClr val="0070C0"/>
                </a:solidFill>
              </a:rPr>
              <a:t> (O-rings)</a:t>
            </a:r>
          </a:p>
          <a:p>
            <a:pPr marL="457200" indent="-457200">
              <a:spcBef>
                <a:spcPts val="400"/>
              </a:spcBef>
              <a:buFont typeface="+mj-lt"/>
              <a:buAutoNum type="arabicParenR"/>
            </a:pPr>
            <a:r>
              <a:rPr lang="en-US" sz="1800" dirty="0" smtClean="0">
                <a:solidFill>
                  <a:srgbClr val="0070C0"/>
                </a:solidFill>
              </a:rPr>
              <a:t>Lubricating </a:t>
            </a:r>
            <a:r>
              <a:rPr lang="en-US" sz="1800" dirty="0" smtClean="0">
                <a:solidFill>
                  <a:srgbClr val="C00000"/>
                </a:solidFill>
              </a:rPr>
              <a:t>oils </a:t>
            </a:r>
            <a:r>
              <a:rPr lang="en-US" sz="1800" dirty="0" smtClean="0">
                <a:solidFill>
                  <a:srgbClr val="0070C0"/>
                </a:solidFill>
              </a:rPr>
              <a:t>and </a:t>
            </a:r>
            <a:r>
              <a:rPr lang="en-US" sz="1800" dirty="0" smtClean="0">
                <a:solidFill>
                  <a:srgbClr val="C00000"/>
                </a:solidFill>
              </a:rPr>
              <a:t>greases</a:t>
            </a:r>
            <a:endParaRPr lang="en-US" sz="1800" dirty="0" smtClean="0">
              <a:solidFill>
                <a:srgbClr val="0070C0"/>
              </a:solidFill>
            </a:endParaRPr>
          </a:p>
          <a:p>
            <a:pPr marL="457200" indent="-457200">
              <a:spcBef>
                <a:spcPts val="400"/>
              </a:spcBef>
              <a:buFont typeface="+mj-lt"/>
              <a:buAutoNum type="arabicParenR"/>
            </a:pPr>
            <a:r>
              <a:rPr lang="en-US" sz="1800" dirty="0" smtClean="0">
                <a:solidFill>
                  <a:srgbClr val="0070C0"/>
                </a:solidFill>
              </a:rPr>
              <a:t>Beam line </a:t>
            </a:r>
            <a:r>
              <a:rPr lang="en-US" sz="1800" dirty="0" smtClean="0">
                <a:solidFill>
                  <a:srgbClr val="C00000"/>
                </a:solidFill>
              </a:rPr>
              <a:t>insulators</a:t>
            </a:r>
          </a:p>
          <a:p>
            <a:pPr marL="457200" indent="-457200">
              <a:spcBef>
                <a:spcPts val="400"/>
              </a:spcBef>
              <a:buFont typeface="+mj-lt"/>
              <a:buAutoNum type="arabicParenR"/>
            </a:pPr>
            <a:r>
              <a:rPr lang="en-US" sz="1800" dirty="0" smtClean="0">
                <a:solidFill>
                  <a:srgbClr val="0070C0"/>
                </a:solidFill>
              </a:rPr>
              <a:t>Chamber base </a:t>
            </a:r>
            <a:r>
              <a:rPr lang="en-US" sz="1800" dirty="0" smtClean="0">
                <a:solidFill>
                  <a:srgbClr val="C00000"/>
                </a:solidFill>
              </a:rPr>
              <a:t>insulators</a:t>
            </a:r>
          </a:p>
          <a:p>
            <a:pPr marL="457200" indent="-457200">
              <a:spcBef>
                <a:spcPts val="400"/>
              </a:spcBef>
              <a:buFont typeface="+mj-lt"/>
              <a:buAutoNum type="arabicParenR"/>
            </a:pPr>
            <a:r>
              <a:rPr lang="en-US" sz="1800" dirty="0" smtClean="0">
                <a:solidFill>
                  <a:srgbClr val="0070C0"/>
                </a:solidFill>
              </a:rPr>
              <a:t>Chamber handling </a:t>
            </a:r>
            <a:r>
              <a:rPr lang="en-US" sz="1800" dirty="0" smtClean="0">
                <a:solidFill>
                  <a:srgbClr val="C00000"/>
                </a:solidFill>
              </a:rPr>
              <a:t>guides</a:t>
            </a:r>
          </a:p>
          <a:p>
            <a:pPr marL="457200" indent="-457200">
              <a:spcBef>
                <a:spcPts val="400"/>
              </a:spcBef>
              <a:buFont typeface="+mj-lt"/>
              <a:buAutoNum type="arabicParenR"/>
            </a:pPr>
            <a:r>
              <a:rPr lang="en-US" sz="1800" dirty="0" smtClean="0">
                <a:solidFill>
                  <a:srgbClr val="0070C0"/>
                </a:solidFill>
              </a:rPr>
              <a:t>Pneumatic </a:t>
            </a:r>
            <a:r>
              <a:rPr lang="en-US" sz="1800" dirty="0" smtClean="0">
                <a:solidFill>
                  <a:srgbClr val="C00000"/>
                </a:solidFill>
              </a:rPr>
              <a:t>motors</a:t>
            </a:r>
          </a:p>
          <a:p>
            <a:pPr marL="457200" indent="-457200">
              <a:spcBef>
                <a:spcPts val="400"/>
              </a:spcBef>
              <a:buFont typeface="+mj-lt"/>
              <a:buAutoNum type="arabicParenR"/>
            </a:pPr>
            <a:r>
              <a:rPr lang="en-US" sz="1800" dirty="0" smtClean="0">
                <a:solidFill>
                  <a:srgbClr val="0070C0"/>
                </a:solidFill>
              </a:rPr>
              <a:t>AC power </a:t>
            </a:r>
            <a:r>
              <a:rPr lang="en-US" sz="1800" dirty="0" smtClean="0">
                <a:solidFill>
                  <a:srgbClr val="C00000"/>
                </a:solidFill>
              </a:rPr>
              <a:t>wire jackets</a:t>
            </a:r>
          </a:p>
          <a:p>
            <a:pPr marL="457200" indent="-457200">
              <a:spcBef>
                <a:spcPts val="400"/>
              </a:spcBef>
              <a:buFont typeface="+mj-lt"/>
              <a:buAutoNum type="arabicParenR"/>
            </a:pPr>
            <a:r>
              <a:rPr lang="en-US" sz="1800" dirty="0" smtClean="0">
                <a:solidFill>
                  <a:srgbClr val="0070C0"/>
                </a:solidFill>
              </a:rPr>
              <a:t>Signal cable </a:t>
            </a:r>
            <a:r>
              <a:rPr lang="en-US" sz="1800" dirty="0" smtClean="0">
                <a:solidFill>
                  <a:srgbClr val="C00000"/>
                </a:solidFill>
              </a:rPr>
              <a:t>insulators</a:t>
            </a:r>
          </a:p>
          <a:p>
            <a:pPr marL="457200" indent="-457200">
              <a:spcBef>
                <a:spcPts val="400"/>
              </a:spcBef>
              <a:buFont typeface="+mj-lt"/>
              <a:buAutoNum type="arabicParenR"/>
            </a:pPr>
            <a:r>
              <a:rPr lang="en-US" sz="1800" dirty="0" smtClean="0">
                <a:solidFill>
                  <a:srgbClr val="0070C0"/>
                </a:solidFill>
              </a:rPr>
              <a:t>Optical </a:t>
            </a:r>
            <a:r>
              <a:rPr lang="en-US" sz="1800" dirty="0" smtClean="0">
                <a:solidFill>
                  <a:srgbClr val="C00000"/>
                </a:solidFill>
              </a:rPr>
              <a:t>fiber</a:t>
            </a:r>
            <a:r>
              <a:rPr lang="en-US" sz="1800" dirty="0" smtClean="0">
                <a:solidFill>
                  <a:srgbClr val="0070C0"/>
                </a:solidFill>
              </a:rPr>
              <a:t> core/cladding</a:t>
            </a:r>
          </a:p>
          <a:p>
            <a:pPr marL="457200" indent="-457200">
              <a:spcBef>
                <a:spcPts val="400"/>
              </a:spcBef>
              <a:buFont typeface="+mj-lt"/>
              <a:buAutoNum type="arabicParenR"/>
            </a:pPr>
            <a:r>
              <a:rPr lang="en-US" sz="1800" dirty="0" smtClean="0">
                <a:solidFill>
                  <a:srgbClr val="0070C0"/>
                </a:solidFill>
              </a:rPr>
              <a:t> </a:t>
            </a:r>
            <a:r>
              <a:rPr lang="en-US" sz="1800" dirty="0" smtClean="0">
                <a:solidFill>
                  <a:srgbClr val="C00000"/>
                </a:solidFill>
              </a:rPr>
              <a:t>Electronic</a:t>
            </a:r>
            <a:r>
              <a:rPr lang="en-US" sz="1800" dirty="0" smtClean="0">
                <a:solidFill>
                  <a:srgbClr val="0070C0"/>
                </a:solidFill>
              </a:rPr>
              <a:t> components</a:t>
            </a:r>
          </a:p>
        </p:txBody>
      </p:sp>
      <p:pic>
        <p:nvPicPr>
          <p:cNvPr id="9" name="Immagine 8" descr="IMG_1611.JPG"/>
          <p:cNvPicPr>
            <a:picLocks noChangeAspect="1"/>
          </p:cNvPicPr>
          <p:nvPr/>
        </p:nvPicPr>
        <p:blipFill>
          <a:blip r:embed="rId6" cstate="print"/>
          <a:stretch>
            <a:fillRect/>
          </a:stretch>
        </p:blipFill>
        <p:spPr>
          <a:xfrm>
            <a:off x="6434328" y="1484784"/>
            <a:ext cx="2448272" cy="1836204"/>
          </a:xfrm>
          <a:prstGeom prst="rect">
            <a:avLst/>
          </a:prstGeom>
          <a:ln w="28575">
            <a:solidFill>
              <a:schemeClr val="bg1"/>
            </a:solidFill>
          </a:ln>
        </p:spPr>
      </p:pic>
      <p:pic>
        <p:nvPicPr>
          <p:cNvPr id="10" name="Picture 1"/>
          <p:cNvPicPr>
            <a:picLocks noChangeAspect="1" noChangeArrowheads="1"/>
          </p:cNvPicPr>
          <p:nvPr/>
        </p:nvPicPr>
        <p:blipFill>
          <a:blip r:embed="rId7" cstate="print">
            <a:extLst>
              <a:ext uri="{28A0092B-C50C-407E-A947-70E740481C1C}">
                <a14:useLocalDpi xmlns="" xmlns:xdr="http://schemas.openxmlformats.org/drawingml/2006/spreadsheetDrawing" xmlns:a14="http://schemas.microsoft.com/office/drawing/2010/main" xmlns:lc="http://schemas.openxmlformats.org/drawingml/2006/lockedCanvas" val="0"/>
              </a:ext>
            </a:extLst>
          </a:blip>
          <a:srcRect/>
          <a:stretch>
            <a:fillRect/>
          </a:stretch>
        </p:blipFill>
        <p:spPr bwMode="auto">
          <a:xfrm>
            <a:off x="6444208" y="3621496"/>
            <a:ext cx="2514029" cy="1885522"/>
          </a:xfrm>
          <a:prstGeom prst="rect">
            <a:avLst/>
          </a:prstGeom>
          <a:noFill/>
          <a:ln w="28575">
            <a:solidFill>
              <a:schemeClr val="bg1"/>
            </a:solidFill>
          </a:ln>
          <a:extLst>
            <a:ext uri="{909E8E84-426E-40DD-AFC4-6F175D3DCCD1}">
              <a14:hiddenFill xmlns="" xmlns:xdr="http://schemas.openxmlformats.org/drawingml/2006/spreadsheetDrawing" xmlns:a14="http://schemas.microsoft.com/office/drawing/2010/main" xmlns:lc="http://schemas.openxmlformats.org/drawingml/2006/lockedCanvas">
                <a:solidFill>
                  <a:srgbClr val="FFFFFF"/>
                </a:solidFill>
              </a14:hiddenFill>
            </a:ext>
          </a:extLst>
        </p:spPr>
      </p:pic>
      <p:pic>
        <p:nvPicPr>
          <p:cNvPr id="11" name="Immagine 10" descr="SAM_0331.JPG"/>
          <p:cNvPicPr>
            <a:picLocks noChangeAspect="1"/>
          </p:cNvPicPr>
          <p:nvPr/>
        </p:nvPicPr>
        <p:blipFill>
          <a:blip r:embed="rId8" cstate="print"/>
          <a:stretch>
            <a:fillRect/>
          </a:stretch>
        </p:blipFill>
        <p:spPr>
          <a:xfrm>
            <a:off x="4243024" y="2924944"/>
            <a:ext cx="2219739" cy="1664804"/>
          </a:xfrm>
          <a:prstGeom prst="rect">
            <a:avLst/>
          </a:prstGeom>
          <a:ln w="28575">
            <a:solidFill>
              <a:schemeClr val="bg1"/>
            </a:solidFill>
          </a:ln>
        </p:spPr>
      </p:pic>
      <p:pic>
        <p:nvPicPr>
          <p:cNvPr id="12" name="Picture 15"/>
          <p:cNvPicPr>
            <a:picLocks noChangeAspect="1" noChangeArrowheads="1"/>
          </p:cNvPicPr>
          <p:nvPr/>
        </p:nvPicPr>
        <p:blipFill>
          <a:blip r:embed="rId9" cstate="print">
            <a:extLst>
              <a:ext uri="{28A0092B-C50C-407E-A947-70E740481C1C}">
                <a14:useLocalDpi xmlns="" xmlns:xdr="http://schemas.openxmlformats.org/drawingml/2006/spreadsheetDrawing" xmlns:a14="http://schemas.microsoft.com/office/drawing/2010/main" xmlns:lc="http://schemas.openxmlformats.org/drawingml/2006/lockedCanvas" val="0"/>
              </a:ext>
            </a:extLst>
          </a:blip>
          <a:srcRect/>
          <a:stretch>
            <a:fillRect/>
          </a:stretch>
        </p:blipFill>
        <p:spPr bwMode="auto">
          <a:xfrm>
            <a:off x="4355976" y="4869160"/>
            <a:ext cx="2426394" cy="1504346"/>
          </a:xfrm>
          <a:prstGeom prst="rect">
            <a:avLst/>
          </a:prstGeom>
          <a:noFill/>
          <a:ln w="28575">
            <a:solidFill>
              <a:schemeClr val="bg1"/>
            </a:solidFill>
          </a:ln>
          <a:extLst>
            <a:ext uri="{909E8E84-426E-40DD-AFC4-6F175D3DCCD1}">
              <a14:hiddenFill xmlns="" xmlns:xdr="http://schemas.openxmlformats.org/drawingml/2006/spreadsheetDrawing" xmlns:a14="http://schemas.microsoft.com/office/drawing/2010/main" xmlns:lc="http://schemas.openxmlformats.org/drawingml/2006/lockedCanvas">
                <a:solidFill>
                  <a:srgbClr val="FFFFFF"/>
                </a:solidFill>
              </a14:hiddenFill>
            </a:ext>
          </a:extLst>
        </p:spPr>
      </p:pic>
      <p:sp>
        <p:nvSpPr>
          <p:cNvPr id="13" name="CasellaDiTesto 12"/>
          <p:cNvSpPr txBox="1"/>
          <p:nvPr/>
        </p:nvSpPr>
        <p:spPr>
          <a:xfrm>
            <a:off x="7020272" y="5733256"/>
            <a:ext cx="1763688" cy="830997"/>
          </a:xfrm>
          <a:prstGeom prst="rect">
            <a:avLst/>
          </a:prstGeom>
          <a:noFill/>
          <a:ln w="19050">
            <a:solidFill>
              <a:srgbClr val="0070C0"/>
            </a:solidFill>
          </a:ln>
        </p:spPr>
        <p:txBody>
          <a:bodyPr wrap="square" rtlCol="0">
            <a:spAutoFit/>
          </a:bodyPr>
          <a:lstStyle/>
          <a:p>
            <a:pPr algn="ctr"/>
            <a:r>
              <a:rPr lang="en-US" sz="1600" dirty="0" smtClean="0">
                <a:solidFill>
                  <a:srgbClr val="C00000"/>
                </a:solidFill>
              </a:rPr>
              <a:t>Operator</a:t>
            </a:r>
            <a:r>
              <a:rPr lang="en-US" sz="1600" dirty="0" smtClean="0">
                <a:solidFill>
                  <a:srgbClr val="0070C0"/>
                </a:solidFill>
              </a:rPr>
              <a:t> interventions very </a:t>
            </a:r>
            <a:r>
              <a:rPr lang="en-US" sz="1600" dirty="0" smtClean="0">
                <a:solidFill>
                  <a:srgbClr val="C00000"/>
                </a:solidFill>
              </a:rPr>
              <a:t>problematic</a:t>
            </a:r>
            <a:endParaRPr lang="en-US" sz="1600" dirty="0">
              <a:solidFill>
                <a:srgbClr val="C00000"/>
              </a:solidFill>
            </a:endParaRPr>
          </a:p>
        </p:txBody>
      </p:sp>
      <p:sp>
        <p:nvSpPr>
          <p:cNvPr id="14" name="CasellaDiTesto 13"/>
          <p:cNvSpPr txBox="1"/>
          <p:nvPr/>
        </p:nvSpPr>
        <p:spPr>
          <a:xfrm>
            <a:off x="4946345" y="1097448"/>
            <a:ext cx="1319015" cy="276999"/>
          </a:xfrm>
          <a:prstGeom prst="rect">
            <a:avLst/>
          </a:prstGeom>
          <a:noFill/>
        </p:spPr>
        <p:txBody>
          <a:bodyPr wrap="none" rtlCol="0">
            <a:spAutoFit/>
          </a:bodyPr>
          <a:lstStyle/>
          <a:p>
            <a:pPr algn="ctr"/>
            <a:r>
              <a:rPr lang="en-US" sz="1200" dirty="0" smtClean="0">
                <a:solidFill>
                  <a:schemeClr val="bg1"/>
                </a:solidFill>
              </a:rPr>
              <a:t>VAT valves O-rings</a:t>
            </a:r>
            <a:endParaRPr lang="en-US" sz="1200" dirty="0">
              <a:solidFill>
                <a:schemeClr val="bg1"/>
              </a:solidFill>
            </a:endParaRPr>
          </a:p>
        </p:txBody>
      </p:sp>
      <p:sp>
        <p:nvSpPr>
          <p:cNvPr id="15" name="CasellaDiTesto 14"/>
          <p:cNvSpPr txBox="1"/>
          <p:nvPr/>
        </p:nvSpPr>
        <p:spPr>
          <a:xfrm>
            <a:off x="7660218" y="1526881"/>
            <a:ext cx="1160254" cy="276999"/>
          </a:xfrm>
          <a:prstGeom prst="rect">
            <a:avLst/>
          </a:prstGeom>
          <a:noFill/>
        </p:spPr>
        <p:txBody>
          <a:bodyPr wrap="none" rtlCol="0">
            <a:spAutoFit/>
          </a:bodyPr>
          <a:lstStyle/>
          <a:p>
            <a:pPr algn="ctr"/>
            <a:r>
              <a:rPr lang="en-US" sz="1200" dirty="0" smtClean="0">
                <a:solidFill>
                  <a:schemeClr val="bg1"/>
                </a:solidFill>
              </a:rPr>
              <a:t>vacuum O-rings</a:t>
            </a:r>
            <a:endParaRPr lang="en-US" sz="1200" dirty="0">
              <a:solidFill>
                <a:schemeClr val="bg1"/>
              </a:solidFill>
            </a:endParaRPr>
          </a:p>
        </p:txBody>
      </p:sp>
      <p:sp>
        <p:nvSpPr>
          <p:cNvPr id="16" name="CasellaDiTesto 15"/>
          <p:cNvSpPr txBox="1"/>
          <p:nvPr/>
        </p:nvSpPr>
        <p:spPr>
          <a:xfrm>
            <a:off x="4291983" y="2924944"/>
            <a:ext cx="1706814" cy="276999"/>
          </a:xfrm>
          <a:prstGeom prst="rect">
            <a:avLst/>
          </a:prstGeom>
          <a:noFill/>
        </p:spPr>
        <p:txBody>
          <a:bodyPr wrap="none" rtlCol="0">
            <a:spAutoFit/>
          </a:bodyPr>
          <a:lstStyle/>
          <a:p>
            <a:pPr algn="ctr"/>
            <a:r>
              <a:rPr lang="en-US" sz="1200" dirty="0" smtClean="0">
                <a:solidFill>
                  <a:schemeClr val="bg1"/>
                </a:solidFill>
              </a:rPr>
              <a:t>chamber base insulators</a:t>
            </a:r>
            <a:endParaRPr lang="en-US" sz="1200" dirty="0">
              <a:solidFill>
                <a:schemeClr val="bg1"/>
              </a:solidFill>
            </a:endParaRPr>
          </a:p>
        </p:txBody>
      </p:sp>
      <p:sp>
        <p:nvSpPr>
          <p:cNvPr id="17" name="CasellaDiTesto 16"/>
          <p:cNvSpPr txBox="1"/>
          <p:nvPr/>
        </p:nvSpPr>
        <p:spPr>
          <a:xfrm>
            <a:off x="4349050" y="4886576"/>
            <a:ext cx="1333314" cy="276999"/>
          </a:xfrm>
          <a:prstGeom prst="rect">
            <a:avLst/>
          </a:prstGeom>
          <a:noFill/>
        </p:spPr>
        <p:txBody>
          <a:bodyPr wrap="none" rtlCol="0">
            <a:spAutoFit/>
          </a:bodyPr>
          <a:lstStyle/>
          <a:p>
            <a:pPr algn="ctr"/>
            <a:r>
              <a:rPr lang="en-US" sz="1200" dirty="0" smtClean="0">
                <a:solidFill>
                  <a:schemeClr val="bg1"/>
                </a:solidFill>
              </a:rPr>
              <a:t>pneumatic motors</a:t>
            </a:r>
            <a:endParaRPr lang="en-US" sz="1200" dirty="0">
              <a:solidFill>
                <a:schemeClr val="bg1"/>
              </a:solidFill>
            </a:endParaRPr>
          </a:p>
        </p:txBody>
      </p:sp>
      <p:sp>
        <p:nvSpPr>
          <p:cNvPr id="18" name="CasellaDiTesto 17"/>
          <p:cNvSpPr txBox="1"/>
          <p:nvPr/>
        </p:nvSpPr>
        <p:spPr>
          <a:xfrm>
            <a:off x="7327646" y="3617728"/>
            <a:ext cx="1597745" cy="276999"/>
          </a:xfrm>
          <a:prstGeom prst="rect">
            <a:avLst/>
          </a:prstGeom>
          <a:noFill/>
        </p:spPr>
        <p:txBody>
          <a:bodyPr wrap="none" rtlCol="0">
            <a:spAutoFit/>
          </a:bodyPr>
          <a:lstStyle/>
          <a:p>
            <a:pPr algn="ctr"/>
            <a:r>
              <a:rPr lang="en-US" sz="1200" dirty="0" smtClean="0">
                <a:solidFill>
                  <a:schemeClr val="bg1"/>
                </a:solidFill>
              </a:rPr>
              <a:t>mechanical lubrication</a:t>
            </a:r>
            <a:endParaRPr lang="en-US" sz="1200" dirty="0">
              <a:solidFill>
                <a:schemeClr val="bg1"/>
              </a:solidFill>
            </a:endParaRPr>
          </a:p>
        </p:txBody>
      </p:sp>
      <p:sp>
        <p:nvSpPr>
          <p:cNvPr id="19" name="CasellaDiTesto 18"/>
          <p:cNvSpPr txBox="1"/>
          <p:nvPr/>
        </p:nvSpPr>
        <p:spPr>
          <a:xfrm>
            <a:off x="5233720" y="4252152"/>
            <a:ext cx="625813" cy="276999"/>
          </a:xfrm>
          <a:prstGeom prst="rect">
            <a:avLst/>
          </a:prstGeom>
          <a:noFill/>
        </p:spPr>
        <p:txBody>
          <a:bodyPr wrap="none" rtlCol="0">
            <a:spAutoFit/>
          </a:bodyPr>
          <a:lstStyle/>
          <a:p>
            <a:pPr algn="ctr"/>
            <a:r>
              <a:rPr lang="en-US" sz="1200" dirty="0" smtClean="0">
                <a:solidFill>
                  <a:schemeClr val="bg1"/>
                </a:solidFill>
              </a:rPr>
              <a:t>cabling</a:t>
            </a:r>
            <a:endParaRPr lang="en-US" sz="1200" dirty="0">
              <a:solidFill>
                <a:schemeClr val="bg1"/>
              </a:solidFill>
            </a:endParaRPr>
          </a:p>
        </p:txBody>
      </p:sp>
      <p:sp>
        <p:nvSpPr>
          <p:cNvPr id="22" name="Rettangolo 21"/>
          <p:cNvSpPr/>
          <p:nvPr/>
        </p:nvSpPr>
        <p:spPr>
          <a:xfrm>
            <a:off x="251520" y="2255678"/>
            <a:ext cx="3528392" cy="72008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sellaDiTesto 20"/>
          <p:cNvSpPr txBox="1"/>
          <p:nvPr/>
        </p:nvSpPr>
        <p:spPr>
          <a:xfrm>
            <a:off x="899592" y="5949280"/>
            <a:ext cx="2304256" cy="584775"/>
          </a:xfrm>
          <a:prstGeom prst="rect">
            <a:avLst/>
          </a:prstGeom>
          <a:noFill/>
          <a:ln w="19050">
            <a:solidFill>
              <a:srgbClr val="0070C0"/>
            </a:solidFill>
          </a:ln>
        </p:spPr>
        <p:txBody>
          <a:bodyPr wrap="square" rtlCol="0">
            <a:spAutoFit/>
          </a:bodyPr>
          <a:lstStyle/>
          <a:p>
            <a:pPr algn="ctr"/>
            <a:r>
              <a:rPr lang="en-US" sz="1600" dirty="0" smtClean="0">
                <a:solidFill>
                  <a:srgbClr val="C00000"/>
                </a:solidFill>
              </a:rPr>
              <a:t>Component failure must be prevented</a:t>
            </a:r>
            <a:endParaRPr lang="en-US" sz="1600" dirty="0">
              <a:solidFill>
                <a:srgbClr val="C0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dirty="0" smtClean="0"/>
              <a:t>Aldo </a:t>
            </a:r>
            <a:r>
              <a:rPr lang="it-IT" dirty="0" err="1" smtClean="0"/>
              <a:t>Zenoni</a:t>
            </a:r>
            <a:r>
              <a:rPr lang="it-IT" dirty="0" smtClean="0"/>
              <a:t>, Brescia </a:t>
            </a:r>
            <a:r>
              <a:rPr lang="it-IT" dirty="0" err="1" smtClean="0"/>
              <a:t>University</a:t>
            </a:r>
            <a:r>
              <a:rPr lang="it-IT" dirty="0" smtClean="0"/>
              <a:t>, Crete 2017</a:t>
            </a:r>
            <a:endParaRPr lang="it-IT" dirty="0"/>
          </a:p>
        </p:txBody>
      </p:sp>
      <p:sp>
        <p:nvSpPr>
          <p:cNvPr id="3" name="Segnaposto numero diapositiva 2"/>
          <p:cNvSpPr>
            <a:spLocks noGrp="1"/>
          </p:cNvSpPr>
          <p:nvPr>
            <p:ph type="sldNum" sz="quarter" idx="12"/>
          </p:nvPr>
        </p:nvSpPr>
        <p:spPr/>
        <p:txBody>
          <a:bodyPr/>
          <a:lstStyle/>
          <a:p>
            <a:fld id="{3C7A372C-CFDE-4616-A2F3-96F303C2222E}" type="slidenum">
              <a:rPr lang="it-IT" smtClean="0"/>
              <a:pPr/>
              <a:t>7</a:t>
            </a:fld>
            <a:endParaRPr lang="it-IT"/>
          </a:p>
        </p:txBody>
      </p:sp>
      <p:pic>
        <p:nvPicPr>
          <p:cNvPr id="4" name="Picture 11" descr="logoinfn-piccolo"/>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80963" y="53975"/>
            <a:ext cx="657225" cy="609600"/>
          </a:xfrm>
          <a:prstGeom prst="rect">
            <a:avLst/>
          </a:prstGeom>
          <a:noFill/>
          <a:ln w="9525">
            <a:noFill/>
            <a:miter lim="800000"/>
            <a:headEnd/>
            <a:tailEnd/>
          </a:ln>
        </p:spPr>
      </p:pic>
      <p:pic>
        <p:nvPicPr>
          <p:cNvPr id="5" name="Picture 6" descr="logoSPES2008_medium"/>
          <p:cNvPicPr>
            <a:picLocks noChangeAspect="1" noChangeArrowheads="1"/>
          </p:cNvPicPr>
          <p:nvPr/>
        </p:nvPicPr>
        <p:blipFill>
          <a:blip r:embed="rId4" cstate="email">
            <a:clrChange>
              <a:clrFrom>
                <a:srgbClr val="FEFEFE"/>
              </a:clrFrom>
              <a:clrTo>
                <a:srgbClr val="FEFEFE">
                  <a:alpha val="0"/>
                </a:srgbClr>
              </a:clrTo>
            </a:clrChange>
            <a:extLst>
              <a:ext uri="{28A0092B-C50C-407E-A947-70E740481C1C}">
                <a14:useLocalDpi xmlns="" xmlns:a14="http://schemas.microsoft.com/office/drawing/2010/main"/>
              </a:ext>
            </a:extLst>
          </a:blip>
          <a:srcRect/>
          <a:stretch>
            <a:fillRect/>
          </a:stretch>
        </p:blipFill>
        <p:spPr bwMode="auto">
          <a:xfrm>
            <a:off x="7200900" y="57150"/>
            <a:ext cx="1890713" cy="603250"/>
          </a:xfrm>
          <a:prstGeom prst="rect">
            <a:avLst/>
          </a:prstGeom>
          <a:noFill/>
          <a:ln w="9525">
            <a:noFill/>
            <a:miter lim="800000"/>
            <a:headEnd/>
            <a:tailEnd/>
          </a:ln>
        </p:spPr>
      </p:pic>
      <p:sp>
        <p:nvSpPr>
          <p:cNvPr id="6" name="Text Box 13"/>
          <p:cNvSpPr txBox="1">
            <a:spLocks noChangeArrowheads="1"/>
          </p:cNvSpPr>
          <p:nvPr/>
        </p:nvSpPr>
        <p:spPr bwMode="auto">
          <a:xfrm>
            <a:off x="1835696" y="44624"/>
            <a:ext cx="5256584" cy="83099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912813" eaLnBrk="0" hangingPunct="0">
              <a:defRPr sz="1400">
                <a:solidFill>
                  <a:schemeClr val="tx1"/>
                </a:solidFill>
                <a:latin typeface="Arial" pitchFamily="34" charset="0"/>
              </a:defRPr>
            </a:lvl1pPr>
            <a:lvl2pPr marL="742950" indent="-285750" defTabSz="912813" eaLnBrk="0" hangingPunct="0">
              <a:defRPr sz="1400">
                <a:solidFill>
                  <a:schemeClr val="tx1"/>
                </a:solidFill>
                <a:latin typeface="Arial" pitchFamily="34" charset="0"/>
              </a:defRPr>
            </a:lvl2pPr>
            <a:lvl3pPr marL="1143000" indent="-228600" defTabSz="912813" eaLnBrk="0" hangingPunct="0">
              <a:defRPr sz="1400">
                <a:solidFill>
                  <a:schemeClr val="tx1"/>
                </a:solidFill>
                <a:latin typeface="Arial" pitchFamily="34" charset="0"/>
              </a:defRPr>
            </a:lvl3pPr>
            <a:lvl4pPr marL="1600200" indent="-228600" defTabSz="912813" eaLnBrk="0" hangingPunct="0">
              <a:defRPr sz="1400">
                <a:solidFill>
                  <a:schemeClr val="tx1"/>
                </a:solidFill>
                <a:latin typeface="Arial" pitchFamily="34" charset="0"/>
              </a:defRPr>
            </a:lvl4pPr>
            <a:lvl5pPr marL="2057400" indent="-228600" defTabSz="912813" eaLnBrk="0" hangingPunct="0">
              <a:defRPr sz="1400">
                <a:solidFill>
                  <a:schemeClr val="tx1"/>
                </a:solidFill>
                <a:latin typeface="Arial" pitchFamily="34" charset="0"/>
              </a:defRPr>
            </a:lvl5pPr>
            <a:lvl6pPr marL="2514600" indent="-228600" algn="ctr" defTabSz="912813" eaLnBrk="0" fontAlgn="base" hangingPunct="0">
              <a:spcBef>
                <a:spcPct val="0"/>
              </a:spcBef>
              <a:spcAft>
                <a:spcPct val="0"/>
              </a:spcAft>
              <a:defRPr sz="1400">
                <a:solidFill>
                  <a:schemeClr val="tx1"/>
                </a:solidFill>
                <a:latin typeface="Arial" pitchFamily="34" charset="0"/>
              </a:defRPr>
            </a:lvl6pPr>
            <a:lvl7pPr marL="2971800" indent="-228600" algn="ctr" defTabSz="912813" eaLnBrk="0" fontAlgn="base" hangingPunct="0">
              <a:spcBef>
                <a:spcPct val="0"/>
              </a:spcBef>
              <a:spcAft>
                <a:spcPct val="0"/>
              </a:spcAft>
              <a:defRPr sz="1400">
                <a:solidFill>
                  <a:schemeClr val="tx1"/>
                </a:solidFill>
                <a:latin typeface="Arial" pitchFamily="34" charset="0"/>
              </a:defRPr>
            </a:lvl7pPr>
            <a:lvl8pPr marL="3429000" indent="-228600" algn="ctr" defTabSz="912813" eaLnBrk="0" fontAlgn="base" hangingPunct="0">
              <a:spcBef>
                <a:spcPct val="0"/>
              </a:spcBef>
              <a:spcAft>
                <a:spcPct val="0"/>
              </a:spcAft>
              <a:defRPr sz="1400">
                <a:solidFill>
                  <a:schemeClr val="tx1"/>
                </a:solidFill>
                <a:latin typeface="Arial" pitchFamily="34" charset="0"/>
              </a:defRPr>
            </a:lvl8pPr>
            <a:lvl9pPr marL="3886200" indent="-228600" algn="ctr" defTabSz="912813" eaLnBrk="0" fontAlgn="base" hangingPunct="0">
              <a:spcBef>
                <a:spcPct val="0"/>
              </a:spcBef>
              <a:spcAft>
                <a:spcPct val="0"/>
              </a:spcAft>
              <a:defRPr sz="1400">
                <a:solidFill>
                  <a:schemeClr val="tx1"/>
                </a:solidFill>
                <a:latin typeface="Arial" pitchFamily="34" charset="0"/>
              </a:defRPr>
            </a:lvl9pPr>
          </a:lstStyle>
          <a:p>
            <a:pPr algn="ctr"/>
            <a:r>
              <a:rPr lang="en-US" altLang="it-IT" sz="2400" dirty="0" smtClean="0">
                <a:solidFill>
                  <a:srgbClr val="0070C0"/>
                </a:solidFill>
                <a:latin typeface="+mn-lt"/>
              </a:rPr>
              <a:t>Damage of materials by radiation is a long-known technological problem</a:t>
            </a:r>
            <a:endParaRPr lang="en-US" sz="2400" dirty="0" smtClean="0">
              <a:solidFill>
                <a:srgbClr val="0070C0"/>
              </a:solidFill>
              <a:latin typeface="+mn-lt"/>
            </a:endParaRPr>
          </a:p>
        </p:txBody>
      </p:sp>
      <p:sp>
        <p:nvSpPr>
          <p:cNvPr id="7" name="CasellaDiTesto 6"/>
          <p:cNvSpPr txBox="1"/>
          <p:nvPr/>
        </p:nvSpPr>
        <p:spPr>
          <a:xfrm>
            <a:off x="654675" y="858484"/>
            <a:ext cx="1685077" cy="369332"/>
          </a:xfrm>
          <a:prstGeom prst="rect">
            <a:avLst/>
          </a:prstGeom>
          <a:noFill/>
        </p:spPr>
        <p:txBody>
          <a:bodyPr wrap="none" rtlCol="0">
            <a:spAutoFit/>
          </a:bodyPr>
          <a:lstStyle/>
          <a:p>
            <a:r>
              <a:rPr lang="en-US" dirty="0" smtClean="0">
                <a:solidFill>
                  <a:srgbClr val="C00000"/>
                </a:solidFill>
              </a:rPr>
              <a:t>Space science</a:t>
            </a:r>
            <a:endParaRPr lang="en-US" dirty="0">
              <a:solidFill>
                <a:srgbClr val="C00000"/>
              </a:solidFill>
            </a:endParaRPr>
          </a:p>
        </p:txBody>
      </p:sp>
      <p:sp>
        <p:nvSpPr>
          <p:cNvPr id="8" name="CasellaDiTesto 7"/>
          <p:cNvSpPr txBox="1"/>
          <p:nvPr/>
        </p:nvSpPr>
        <p:spPr>
          <a:xfrm>
            <a:off x="3231761" y="1290532"/>
            <a:ext cx="2941831" cy="369332"/>
          </a:xfrm>
          <a:prstGeom prst="rect">
            <a:avLst/>
          </a:prstGeom>
          <a:noFill/>
        </p:spPr>
        <p:txBody>
          <a:bodyPr wrap="none" rtlCol="0">
            <a:spAutoFit/>
          </a:bodyPr>
          <a:lstStyle/>
          <a:p>
            <a:r>
              <a:rPr lang="en-US" dirty="0" smtClean="0">
                <a:solidFill>
                  <a:srgbClr val="C00000"/>
                </a:solidFill>
              </a:rPr>
              <a:t>Nuclear reactor technology</a:t>
            </a:r>
            <a:endParaRPr lang="en-US" dirty="0">
              <a:solidFill>
                <a:srgbClr val="C00000"/>
              </a:solidFill>
            </a:endParaRPr>
          </a:p>
        </p:txBody>
      </p:sp>
      <p:sp>
        <p:nvSpPr>
          <p:cNvPr id="9" name="CasellaDiTesto 8"/>
          <p:cNvSpPr txBox="1"/>
          <p:nvPr/>
        </p:nvSpPr>
        <p:spPr>
          <a:xfrm>
            <a:off x="6374666" y="1911308"/>
            <a:ext cx="2531462" cy="369332"/>
          </a:xfrm>
          <a:prstGeom prst="rect">
            <a:avLst/>
          </a:prstGeom>
          <a:noFill/>
        </p:spPr>
        <p:txBody>
          <a:bodyPr wrap="none" rtlCol="0">
            <a:spAutoFit/>
          </a:bodyPr>
          <a:lstStyle/>
          <a:p>
            <a:r>
              <a:rPr lang="en-US" dirty="0" smtClean="0">
                <a:solidFill>
                  <a:srgbClr val="C00000"/>
                </a:solidFill>
              </a:rPr>
              <a:t>Accelerator technology</a:t>
            </a:r>
            <a:endParaRPr lang="en-US" dirty="0">
              <a:solidFill>
                <a:srgbClr val="C00000"/>
              </a:solidFill>
            </a:endParaRPr>
          </a:p>
        </p:txBody>
      </p:sp>
      <p:pic>
        <p:nvPicPr>
          <p:cNvPr id="10" name="Immagine 9" descr="Immagine2.jpg"/>
          <p:cNvPicPr>
            <a:picLocks noChangeAspect="1"/>
          </p:cNvPicPr>
          <p:nvPr/>
        </p:nvPicPr>
        <p:blipFill>
          <a:blip r:embed="rId5" cstate="print"/>
          <a:srcRect r="8337"/>
          <a:stretch>
            <a:fillRect/>
          </a:stretch>
        </p:blipFill>
        <p:spPr>
          <a:xfrm>
            <a:off x="123279" y="1259209"/>
            <a:ext cx="2792537" cy="1998479"/>
          </a:xfrm>
          <a:prstGeom prst="rect">
            <a:avLst/>
          </a:prstGeom>
          <a:ln w="28575">
            <a:solidFill>
              <a:schemeClr val="bg1"/>
            </a:solidFill>
          </a:ln>
        </p:spPr>
      </p:pic>
      <p:pic>
        <p:nvPicPr>
          <p:cNvPr id="11" name="Picture 7" descr="reat7"/>
          <p:cNvPicPr>
            <a:picLocks noChangeAspect="1" noChangeArrowheads="1"/>
          </p:cNvPicPr>
          <p:nvPr/>
        </p:nvPicPr>
        <p:blipFill>
          <a:blip r:embed="rId6" cstate="print"/>
          <a:srcRect/>
          <a:stretch>
            <a:fillRect/>
          </a:stretch>
        </p:blipFill>
        <p:spPr bwMode="auto">
          <a:xfrm>
            <a:off x="3258440" y="1669162"/>
            <a:ext cx="2841003" cy="1873126"/>
          </a:xfrm>
          <a:prstGeom prst="rect">
            <a:avLst/>
          </a:prstGeom>
          <a:noFill/>
          <a:ln w="28575">
            <a:solidFill>
              <a:schemeClr val="bg1"/>
            </a:solidFill>
          </a:ln>
        </p:spPr>
      </p:pic>
      <p:pic>
        <p:nvPicPr>
          <p:cNvPr id="12" name="Immagine 11" descr="Immagine3.jpg"/>
          <p:cNvPicPr>
            <a:picLocks noChangeAspect="1"/>
          </p:cNvPicPr>
          <p:nvPr/>
        </p:nvPicPr>
        <p:blipFill>
          <a:blip r:embed="rId7" cstate="print"/>
          <a:stretch>
            <a:fillRect/>
          </a:stretch>
        </p:blipFill>
        <p:spPr>
          <a:xfrm>
            <a:off x="6264696" y="2276290"/>
            <a:ext cx="2771800" cy="1794670"/>
          </a:xfrm>
          <a:prstGeom prst="rect">
            <a:avLst/>
          </a:prstGeom>
          <a:ln w="28575">
            <a:solidFill>
              <a:schemeClr val="bg1"/>
            </a:solidFill>
          </a:ln>
        </p:spPr>
      </p:pic>
      <p:pic>
        <p:nvPicPr>
          <p:cNvPr id="13" name="Picture 2" descr="C:\MatteoFerrari\SPES - borsa\risultati-presentazioni\ESSMeeting_Brescia20161123\jellow_report.PNG"/>
          <p:cNvPicPr>
            <a:picLocks noChangeAspect="1" noChangeArrowheads="1"/>
          </p:cNvPicPr>
          <p:nvPr/>
        </p:nvPicPr>
        <p:blipFill>
          <a:blip r:embed="rId8" cstate="print"/>
          <a:srcRect b="3030"/>
          <a:stretch>
            <a:fillRect/>
          </a:stretch>
        </p:blipFill>
        <p:spPr bwMode="auto">
          <a:xfrm>
            <a:off x="5292080" y="4149080"/>
            <a:ext cx="1355658" cy="187220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3" descr="C:\MatteoFerrari\SPES - borsa\risultati-presentazioni\ESSMeeting_Brescia20161123\epri.PNG"/>
          <p:cNvPicPr>
            <a:picLocks noChangeAspect="1" noChangeArrowheads="1"/>
          </p:cNvPicPr>
          <p:nvPr/>
        </p:nvPicPr>
        <p:blipFill>
          <a:blip r:embed="rId9" cstate="print"/>
          <a:srcRect/>
          <a:stretch>
            <a:fillRect/>
          </a:stretch>
        </p:blipFill>
        <p:spPr bwMode="auto">
          <a:xfrm>
            <a:off x="3707904" y="3789040"/>
            <a:ext cx="1368152" cy="1772594"/>
          </a:xfrm>
          <a:prstGeom prst="rect">
            <a:avLst/>
          </a:prstGeom>
          <a:noFill/>
          <a:ln w="12700">
            <a:solidFill>
              <a:schemeClr val="tx1"/>
            </a:solidFill>
          </a:ln>
        </p:spPr>
      </p:pic>
      <p:pic>
        <p:nvPicPr>
          <p:cNvPr id="15" name="Picture 4" descr="C:\MatteoFerrari\SPES - borsa\risultati-presentazioni\ESSMeeting_Brescia20161123\jaeri iter.PNG"/>
          <p:cNvPicPr>
            <a:picLocks noChangeAspect="1" noChangeArrowheads="1"/>
          </p:cNvPicPr>
          <p:nvPr/>
        </p:nvPicPr>
        <p:blipFill>
          <a:blip r:embed="rId10" cstate="print"/>
          <a:srcRect l="625" t="2903" b="3157"/>
          <a:stretch>
            <a:fillRect/>
          </a:stretch>
        </p:blipFill>
        <p:spPr bwMode="auto">
          <a:xfrm>
            <a:off x="7092280" y="4509120"/>
            <a:ext cx="1368152" cy="1852698"/>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5" descr="C:\MatteoFerrari\SPES - borsa\risultati-presentazioni\ESSMeeting_Brescia20161123\nasa.PNG"/>
          <p:cNvPicPr>
            <a:picLocks noChangeAspect="1" noChangeArrowheads="1"/>
          </p:cNvPicPr>
          <p:nvPr/>
        </p:nvPicPr>
        <p:blipFill>
          <a:blip r:embed="rId11" cstate="print"/>
          <a:srcRect/>
          <a:stretch>
            <a:fillRect/>
          </a:stretch>
        </p:blipFill>
        <p:spPr bwMode="auto">
          <a:xfrm>
            <a:off x="2195736" y="3429000"/>
            <a:ext cx="1275558" cy="1744285"/>
          </a:xfrm>
          <a:prstGeom prst="rect">
            <a:avLst/>
          </a:prstGeom>
          <a:noFill/>
          <a:ln w="12700">
            <a:solidFill>
              <a:schemeClr val="tx1"/>
            </a:solidFill>
          </a:ln>
        </p:spPr>
      </p:pic>
      <p:pic>
        <p:nvPicPr>
          <p:cNvPr id="18" name="Picture 7" descr="C:\MatteoFerrari\SPES - borsa\risultati-presentazioni\ESSMeeting_Brescia20161123\Fotor_14793097069972.jpg"/>
          <p:cNvPicPr>
            <a:picLocks noChangeAspect="1" noChangeArrowheads="1"/>
          </p:cNvPicPr>
          <p:nvPr/>
        </p:nvPicPr>
        <p:blipFill>
          <a:blip r:embed="rId12" cstate="print"/>
          <a:srcRect t="7097" b="14838"/>
          <a:stretch>
            <a:fillRect/>
          </a:stretch>
        </p:blipFill>
        <p:spPr bwMode="auto">
          <a:xfrm>
            <a:off x="611560" y="3114411"/>
            <a:ext cx="1368152" cy="1898765"/>
          </a:xfrm>
          <a:prstGeom prst="rect">
            <a:avLst/>
          </a:prstGeom>
          <a:noFill/>
          <a:ln w="12700">
            <a:solidFill>
              <a:schemeClr val="tx1"/>
            </a:solidFill>
          </a:ln>
        </p:spPr>
      </p:pic>
      <p:sp>
        <p:nvSpPr>
          <p:cNvPr id="19" name="CasellaDiTesto 18"/>
          <p:cNvSpPr txBox="1"/>
          <p:nvPr/>
        </p:nvSpPr>
        <p:spPr>
          <a:xfrm>
            <a:off x="556968" y="3117440"/>
            <a:ext cx="447558" cy="246221"/>
          </a:xfrm>
          <a:prstGeom prst="rect">
            <a:avLst/>
          </a:prstGeom>
          <a:noFill/>
        </p:spPr>
        <p:txBody>
          <a:bodyPr wrap="none" rtlCol="0">
            <a:spAutoFit/>
          </a:bodyPr>
          <a:lstStyle/>
          <a:p>
            <a:r>
              <a:rPr lang="en-US" sz="1000" dirty="0" smtClean="0">
                <a:solidFill>
                  <a:srgbClr val="C00000"/>
                </a:solidFill>
              </a:rPr>
              <a:t>1963</a:t>
            </a:r>
            <a:endParaRPr lang="en-US" sz="1000" dirty="0">
              <a:solidFill>
                <a:srgbClr val="C00000"/>
              </a:solidFill>
            </a:endParaRPr>
          </a:p>
        </p:txBody>
      </p:sp>
      <p:sp>
        <p:nvSpPr>
          <p:cNvPr id="20" name="CasellaDiTesto 19"/>
          <p:cNvSpPr txBox="1"/>
          <p:nvPr/>
        </p:nvSpPr>
        <p:spPr>
          <a:xfrm>
            <a:off x="2162328" y="3374408"/>
            <a:ext cx="447558" cy="246221"/>
          </a:xfrm>
          <a:prstGeom prst="rect">
            <a:avLst/>
          </a:prstGeom>
          <a:noFill/>
        </p:spPr>
        <p:txBody>
          <a:bodyPr wrap="none" rtlCol="0">
            <a:spAutoFit/>
          </a:bodyPr>
          <a:lstStyle/>
          <a:p>
            <a:r>
              <a:rPr lang="en-US" sz="1000" dirty="0" smtClean="0">
                <a:solidFill>
                  <a:srgbClr val="C00000"/>
                </a:solidFill>
              </a:rPr>
              <a:t>1970</a:t>
            </a:r>
            <a:endParaRPr lang="en-US" sz="1000" dirty="0">
              <a:solidFill>
                <a:srgbClr val="C00000"/>
              </a:solidFill>
            </a:endParaRPr>
          </a:p>
        </p:txBody>
      </p:sp>
      <p:sp>
        <p:nvSpPr>
          <p:cNvPr id="21" name="CasellaDiTesto 20"/>
          <p:cNvSpPr txBox="1"/>
          <p:nvPr/>
        </p:nvSpPr>
        <p:spPr>
          <a:xfrm>
            <a:off x="4427984" y="3748096"/>
            <a:ext cx="447558" cy="246221"/>
          </a:xfrm>
          <a:prstGeom prst="rect">
            <a:avLst/>
          </a:prstGeom>
          <a:noFill/>
        </p:spPr>
        <p:txBody>
          <a:bodyPr wrap="none" rtlCol="0">
            <a:spAutoFit/>
          </a:bodyPr>
          <a:lstStyle/>
          <a:p>
            <a:r>
              <a:rPr lang="en-US" sz="1000" dirty="0" smtClean="0">
                <a:solidFill>
                  <a:srgbClr val="C00000"/>
                </a:solidFill>
              </a:rPr>
              <a:t>1981</a:t>
            </a:r>
            <a:endParaRPr lang="en-US" sz="1000" dirty="0">
              <a:solidFill>
                <a:srgbClr val="C00000"/>
              </a:solidFill>
            </a:endParaRPr>
          </a:p>
        </p:txBody>
      </p:sp>
      <p:sp>
        <p:nvSpPr>
          <p:cNvPr id="22" name="CasellaDiTesto 21"/>
          <p:cNvSpPr txBox="1"/>
          <p:nvPr/>
        </p:nvSpPr>
        <p:spPr>
          <a:xfrm>
            <a:off x="5274664" y="4149080"/>
            <a:ext cx="1061509" cy="246221"/>
          </a:xfrm>
          <a:prstGeom prst="rect">
            <a:avLst/>
          </a:prstGeom>
          <a:noFill/>
        </p:spPr>
        <p:txBody>
          <a:bodyPr wrap="none" rtlCol="0">
            <a:spAutoFit/>
          </a:bodyPr>
          <a:lstStyle/>
          <a:p>
            <a:r>
              <a:rPr lang="en-US" sz="1000" dirty="0" smtClean="0">
                <a:solidFill>
                  <a:srgbClr val="C00000"/>
                </a:solidFill>
              </a:rPr>
              <a:t>CERN 1980-2000</a:t>
            </a:r>
            <a:endParaRPr lang="en-US" sz="1000" dirty="0">
              <a:solidFill>
                <a:srgbClr val="C00000"/>
              </a:solidFill>
            </a:endParaRPr>
          </a:p>
        </p:txBody>
      </p:sp>
      <p:sp>
        <p:nvSpPr>
          <p:cNvPr id="23" name="CasellaDiTesto 22"/>
          <p:cNvSpPr txBox="1"/>
          <p:nvPr/>
        </p:nvSpPr>
        <p:spPr>
          <a:xfrm>
            <a:off x="7164288" y="4581128"/>
            <a:ext cx="702436" cy="246221"/>
          </a:xfrm>
          <a:prstGeom prst="rect">
            <a:avLst/>
          </a:prstGeom>
          <a:noFill/>
        </p:spPr>
        <p:txBody>
          <a:bodyPr wrap="none" rtlCol="0">
            <a:spAutoFit/>
          </a:bodyPr>
          <a:lstStyle/>
          <a:p>
            <a:r>
              <a:rPr lang="en-US" sz="1000" dirty="0" smtClean="0">
                <a:solidFill>
                  <a:srgbClr val="C00000"/>
                </a:solidFill>
              </a:rPr>
              <a:t>ITER 1999</a:t>
            </a:r>
            <a:endParaRPr lang="en-US" sz="1000" dirty="0">
              <a:solidFill>
                <a:srgbClr val="C00000"/>
              </a:solidFill>
            </a:endParaRPr>
          </a:p>
        </p:txBody>
      </p:sp>
      <p:sp>
        <p:nvSpPr>
          <p:cNvPr id="24" name="CasellaDiTesto 23"/>
          <p:cNvSpPr txBox="1"/>
          <p:nvPr/>
        </p:nvSpPr>
        <p:spPr>
          <a:xfrm>
            <a:off x="107504" y="5527112"/>
            <a:ext cx="3528392" cy="830997"/>
          </a:xfrm>
          <a:prstGeom prst="rect">
            <a:avLst/>
          </a:prstGeom>
          <a:noFill/>
          <a:ln>
            <a:solidFill>
              <a:srgbClr val="C00000"/>
            </a:solidFill>
          </a:ln>
        </p:spPr>
        <p:txBody>
          <a:bodyPr wrap="square" rtlCol="0">
            <a:spAutoFit/>
          </a:bodyPr>
          <a:lstStyle/>
          <a:p>
            <a:pPr algn="ctr"/>
            <a:r>
              <a:rPr lang="en-US" sz="1600" dirty="0" smtClean="0">
                <a:solidFill>
                  <a:srgbClr val="0070C0"/>
                </a:solidFill>
              </a:rPr>
              <a:t>In </a:t>
            </a:r>
            <a:r>
              <a:rPr lang="en-US" sz="1600" dirty="0" smtClean="0">
                <a:solidFill>
                  <a:srgbClr val="C00000"/>
                </a:solidFill>
              </a:rPr>
              <a:t>accelerator</a:t>
            </a:r>
            <a:r>
              <a:rPr lang="en-US" sz="1600" dirty="0" smtClean="0">
                <a:solidFill>
                  <a:srgbClr val="0070C0"/>
                </a:solidFill>
              </a:rPr>
              <a:t> technology </a:t>
            </a:r>
            <a:r>
              <a:rPr lang="en-US" sz="1600" dirty="0" smtClean="0">
                <a:solidFill>
                  <a:srgbClr val="C00000"/>
                </a:solidFill>
              </a:rPr>
              <a:t>and nuclear physics </a:t>
            </a:r>
            <a:r>
              <a:rPr lang="en-US" sz="1600" dirty="0" smtClean="0">
                <a:solidFill>
                  <a:srgbClr val="0070C0"/>
                </a:solidFill>
              </a:rPr>
              <a:t>research, </a:t>
            </a:r>
            <a:r>
              <a:rPr lang="en-US" sz="1600" dirty="0" smtClean="0">
                <a:solidFill>
                  <a:srgbClr val="C00000"/>
                </a:solidFill>
              </a:rPr>
              <a:t>CERN </a:t>
            </a:r>
            <a:r>
              <a:rPr lang="en-US" sz="1600" dirty="0" smtClean="0">
                <a:solidFill>
                  <a:srgbClr val="0070C0"/>
                </a:solidFill>
              </a:rPr>
              <a:t>Yellow Reports are the  </a:t>
            </a:r>
            <a:r>
              <a:rPr lang="en-US" sz="1600" dirty="0" smtClean="0">
                <a:solidFill>
                  <a:srgbClr val="C00000"/>
                </a:solidFill>
              </a:rPr>
              <a:t>main reference</a:t>
            </a:r>
            <a:endParaRPr lang="en-US" sz="1600" dirty="0">
              <a:solidFill>
                <a:srgbClr val="0070C0"/>
              </a:solidFill>
            </a:endParaRPr>
          </a:p>
        </p:txBody>
      </p:sp>
      <p:cxnSp>
        <p:nvCxnSpPr>
          <p:cNvPr id="26" name="Connettore 2 25"/>
          <p:cNvCxnSpPr>
            <a:stCxn id="24" idx="3"/>
          </p:cNvCxnSpPr>
          <p:nvPr/>
        </p:nvCxnSpPr>
        <p:spPr>
          <a:xfrm flipV="1">
            <a:off x="3635896" y="5455105"/>
            <a:ext cx="1944216" cy="487506"/>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5" name="CasellaDiTesto 24"/>
          <p:cNvSpPr txBox="1"/>
          <p:nvPr/>
        </p:nvSpPr>
        <p:spPr>
          <a:xfrm>
            <a:off x="4067944" y="6186790"/>
            <a:ext cx="2304256" cy="338554"/>
          </a:xfrm>
          <a:prstGeom prst="rect">
            <a:avLst/>
          </a:prstGeom>
          <a:noFill/>
          <a:ln>
            <a:solidFill>
              <a:srgbClr val="C00000"/>
            </a:solidFill>
          </a:ln>
        </p:spPr>
        <p:txBody>
          <a:bodyPr wrap="square" rtlCol="0">
            <a:spAutoFit/>
          </a:bodyPr>
          <a:lstStyle/>
          <a:p>
            <a:pPr algn="ctr"/>
            <a:r>
              <a:rPr lang="en-US" sz="1600" dirty="0" smtClean="0">
                <a:solidFill>
                  <a:srgbClr val="0070C0"/>
                </a:solidFill>
              </a:rPr>
              <a:t>information by </a:t>
            </a:r>
            <a:r>
              <a:rPr lang="en-US" sz="1600" dirty="0" smtClean="0">
                <a:solidFill>
                  <a:srgbClr val="C00000"/>
                </a:solidFill>
              </a:rPr>
              <a:t>producers</a:t>
            </a:r>
            <a:endParaRPr lang="en-US" sz="1600" dirty="0">
              <a:solidFill>
                <a:srgbClr val="C00000"/>
              </a:solidFill>
            </a:endParaRPr>
          </a:p>
        </p:txBody>
      </p:sp>
      <p:sp>
        <p:nvSpPr>
          <p:cNvPr id="28" name="CasellaDiTesto 27"/>
          <p:cNvSpPr txBox="1"/>
          <p:nvPr/>
        </p:nvSpPr>
        <p:spPr>
          <a:xfrm>
            <a:off x="3707904" y="6021288"/>
            <a:ext cx="364202" cy="523220"/>
          </a:xfrm>
          <a:prstGeom prst="rect">
            <a:avLst/>
          </a:prstGeom>
          <a:noFill/>
        </p:spPr>
        <p:txBody>
          <a:bodyPr wrap="none" rtlCol="0">
            <a:spAutoFit/>
          </a:bodyPr>
          <a:lstStyle/>
          <a:p>
            <a:r>
              <a:rPr lang="en-US" sz="2800" dirty="0" smtClean="0">
                <a:solidFill>
                  <a:srgbClr val="C00000"/>
                </a:solidFill>
              </a:rPr>
              <a:t>+</a:t>
            </a:r>
            <a:endParaRPr lang="en-US" sz="2800" dirty="0">
              <a:solidFill>
                <a:srgbClr val="C00000"/>
              </a:solidFill>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Aldo Zenoni, Brescia University, Crete 2017</a:t>
            </a:r>
            <a:endParaRPr lang="it-IT" dirty="0"/>
          </a:p>
        </p:txBody>
      </p:sp>
      <p:sp>
        <p:nvSpPr>
          <p:cNvPr id="3" name="Segnaposto numero diapositiva 2"/>
          <p:cNvSpPr>
            <a:spLocks noGrp="1"/>
          </p:cNvSpPr>
          <p:nvPr>
            <p:ph type="sldNum" sz="quarter" idx="12"/>
          </p:nvPr>
        </p:nvSpPr>
        <p:spPr/>
        <p:txBody>
          <a:bodyPr/>
          <a:lstStyle/>
          <a:p>
            <a:fld id="{3C7A372C-CFDE-4616-A2F3-96F303C2222E}" type="slidenum">
              <a:rPr lang="it-IT" smtClean="0"/>
              <a:pPr/>
              <a:t>8</a:t>
            </a:fld>
            <a:endParaRPr lang="it-IT"/>
          </a:p>
        </p:txBody>
      </p:sp>
      <p:pic>
        <p:nvPicPr>
          <p:cNvPr id="4" name="Picture 11" descr="logoinfn-piccolo"/>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80963" y="53975"/>
            <a:ext cx="657225" cy="609600"/>
          </a:xfrm>
          <a:prstGeom prst="rect">
            <a:avLst/>
          </a:prstGeom>
          <a:noFill/>
          <a:ln w="9525">
            <a:noFill/>
            <a:miter lim="800000"/>
            <a:headEnd/>
            <a:tailEnd/>
          </a:ln>
        </p:spPr>
      </p:pic>
      <p:pic>
        <p:nvPicPr>
          <p:cNvPr id="5" name="Picture 6" descr="logoSPES2008_medium"/>
          <p:cNvPicPr>
            <a:picLocks noChangeAspect="1" noChangeArrowheads="1"/>
          </p:cNvPicPr>
          <p:nvPr/>
        </p:nvPicPr>
        <p:blipFill>
          <a:blip r:embed="rId4" cstate="email">
            <a:clrChange>
              <a:clrFrom>
                <a:srgbClr val="FEFEFE"/>
              </a:clrFrom>
              <a:clrTo>
                <a:srgbClr val="FEFEFE">
                  <a:alpha val="0"/>
                </a:srgbClr>
              </a:clrTo>
            </a:clrChange>
            <a:extLst>
              <a:ext uri="{28A0092B-C50C-407E-A947-70E740481C1C}">
                <a14:useLocalDpi xmlns="" xmlns:a14="http://schemas.microsoft.com/office/drawing/2010/main"/>
              </a:ext>
            </a:extLst>
          </a:blip>
          <a:srcRect/>
          <a:stretch>
            <a:fillRect/>
          </a:stretch>
        </p:blipFill>
        <p:spPr bwMode="auto">
          <a:xfrm>
            <a:off x="7200900" y="57150"/>
            <a:ext cx="1890713" cy="603250"/>
          </a:xfrm>
          <a:prstGeom prst="rect">
            <a:avLst/>
          </a:prstGeom>
          <a:noFill/>
          <a:ln w="9525">
            <a:noFill/>
            <a:miter lim="800000"/>
            <a:headEnd/>
            <a:tailEnd/>
          </a:ln>
        </p:spPr>
      </p:pic>
      <p:sp>
        <p:nvSpPr>
          <p:cNvPr id="6" name="Text Box 13"/>
          <p:cNvSpPr txBox="1">
            <a:spLocks noChangeArrowheads="1"/>
          </p:cNvSpPr>
          <p:nvPr/>
        </p:nvSpPr>
        <p:spPr bwMode="auto">
          <a:xfrm>
            <a:off x="1475656" y="221739"/>
            <a:ext cx="5616624" cy="83099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912813" eaLnBrk="0" hangingPunct="0">
              <a:defRPr sz="1400">
                <a:solidFill>
                  <a:schemeClr val="tx1"/>
                </a:solidFill>
                <a:latin typeface="Arial" pitchFamily="34" charset="0"/>
              </a:defRPr>
            </a:lvl1pPr>
            <a:lvl2pPr marL="742950" indent="-285750" defTabSz="912813" eaLnBrk="0" hangingPunct="0">
              <a:defRPr sz="1400">
                <a:solidFill>
                  <a:schemeClr val="tx1"/>
                </a:solidFill>
                <a:latin typeface="Arial" pitchFamily="34" charset="0"/>
              </a:defRPr>
            </a:lvl2pPr>
            <a:lvl3pPr marL="1143000" indent="-228600" defTabSz="912813" eaLnBrk="0" hangingPunct="0">
              <a:defRPr sz="1400">
                <a:solidFill>
                  <a:schemeClr val="tx1"/>
                </a:solidFill>
                <a:latin typeface="Arial" pitchFamily="34" charset="0"/>
              </a:defRPr>
            </a:lvl3pPr>
            <a:lvl4pPr marL="1600200" indent="-228600" defTabSz="912813" eaLnBrk="0" hangingPunct="0">
              <a:defRPr sz="1400">
                <a:solidFill>
                  <a:schemeClr val="tx1"/>
                </a:solidFill>
                <a:latin typeface="Arial" pitchFamily="34" charset="0"/>
              </a:defRPr>
            </a:lvl4pPr>
            <a:lvl5pPr marL="2057400" indent="-228600" defTabSz="912813" eaLnBrk="0" hangingPunct="0">
              <a:defRPr sz="1400">
                <a:solidFill>
                  <a:schemeClr val="tx1"/>
                </a:solidFill>
                <a:latin typeface="Arial" pitchFamily="34" charset="0"/>
              </a:defRPr>
            </a:lvl5pPr>
            <a:lvl6pPr marL="2514600" indent="-228600" algn="ctr" defTabSz="912813" eaLnBrk="0" fontAlgn="base" hangingPunct="0">
              <a:spcBef>
                <a:spcPct val="0"/>
              </a:spcBef>
              <a:spcAft>
                <a:spcPct val="0"/>
              </a:spcAft>
              <a:defRPr sz="1400">
                <a:solidFill>
                  <a:schemeClr val="tx1"/>
                </a:solidFill>
                <a:latin typeface="Arial" pitchFamily="34" charset="0"/>
              </a:defRPr>
            </a:lvl6pPr>
            <a:lvl7pPr marL="2971800" indent="-228600" algn="ctr" defTabSz="912813" eaLnBrk="0" fontAlgn="base" hangingPunct="0">
              <a:spcBef>
                <a:spcPct val="0"/>
              </a:spcBef>
              <a:spcAft>
                <a:spcPct val="0"/>
              </a:spcAft>
              <a:defRPr sz="1400">
                <a:solidFill>
                  <a:schemeClr val="tx1"/>
                </a:solidFill>
                <a:latin typeface="Arial" pitchFamily="34" charset="0"/>
              </a:defRPr>
            </a:lvl7pPr>
            <a:lvl8pPr marL="3429000" indent="-228600" algn="ctr" defTabSz="912813" eaLnBrk="0" fontAlgn="base" hangingPunct="0">
              <a:spcBef>
                <a:spcPct val="0"/>
              </a:spcBef>
              <a:spcAft>
                <a:spcPct val="0"/>
              </a:spcAft>
              <a:defRPr sz="1400">
                <a:solidFill>
                  <a:schemeClr val="tx1"/>
                </a:solidFill>
                <a:latin typeface="Arial" pitchFamily="34" charset="0"/>
              </a:defRPr>
            </a:lvl8pPr>
            <a:lvl9pPr marL="3886200" indent="-228600" algn="ctr" defTabSz="912813" eaLnBrk="0" fontAlgn="base" hangingPunct="0">
              <a:spcBef>
                <a:spcPct val="0"/>
              </a:spcBef>
              <a:spcAft>
                <a:spcPct val="0"/>
              </a:spcAft>
              <a:defRPr sz="1400">
                <a:solidFill>
                  <a:schemeClr val="tx1"/>
                </a:solidFill>
                <a:latin typeface="Arial" pitchFamily="34" charset="0"/>
              </a:defRPr>
            </a:lvl9pPr>
          </a:lstStyle>
          <a:p>
            <a:pPr algn="ctr"/>
            <a:r>
              <a:rPr lang="en-US" altLang="it-IT" sz="2400" dirty="0" smtClean="0">
                <a:solidFill>
                  <a:srgbClr val="0070C0"/>
                </a:solidFill>
                <a:latin typeface="+mn-lt"/>
              </a:rPr>
              <a:t>Motivations for a new materials </a:t>
            </a:r>
            <a:r>
              <a:rPr lang="en-US" altLang="it-IT" sz="2400" dirty="0" err="1" smtClean="0">
                <a:solidFill>
                  <a:srgbClr val="0070C0"/>
                </a:solidFill>
                <a:latin typeface="+mn-lt"/>
              </a:rPr>
              <a:t>rad</a:t>
            </a:r>
            <a:r>
              <a:rPr lang="en-US" altLang="it-IT" sz="2400" dirty="0" smtClean="0">
                <a:solidFill>
                  <a:srgbClr val="0070C0"/>
                </a:solidFill>
                <a:latin typeface="+mn-lt"/>
              </a:rPr>
              <a:t>-hard study for SPES</a:t>
            </a:r>
            <a:endParaRPr lang="en-US" sz="2400" dirty="0" smtClean="0">
              <a:solidFill>
                <a:srgbClr val="0070C0"/>
              </a:solidFill>
              <a:latin typeface="+mn-lt"/>
            </a:endParaRPr>
          </a:p>
        </p:txBody>
      </p:sp>
      <p:sp>
        <p:nvSpPr>
          <p:cNvPr id="7" name="CasellaDiTesto 6"/>
          <p:cNvSpPr txBox="1"/>
          <p:nvPr/>
        </p:nvSpPr>
        <p:spPr>
          <a:xfrm>
            <a:off x="539552" y="1418000"/>
            <a:ext cx="8352928" cy="1938992"/>
          </a:xfrm>
          <a:prstGeom prst="rect">
            <a:avLst/>
          </a:prstGeom>
          <a:noFill/>
        </p:spPr>
        <p:txBody>
          <a:bodyPr wrap="square" rtlCol="0">
            <a:spAutoFit/>
          </a:bodyPr>
          <a:lstStyle/>
          <a:p>
            <a:pPr marL="273050" indent="-273050">
              <a:spcBef>
                <a:spcPts val="1200"/>
              </a:spcBef>
              <a:buFont typeface="Arial" pitchFamily="34" charset="0"/>
              <a:buChar char="•"/>
            </a:pPr>
            <a:r>
              <a:rPr lang="en-US" dirty="0" smtClean="0">
                <a:solidFill>
                  <a:srgbClr val="0070C0"/>
                </a:solidFill>
                <a:latin typeface="Arial" pitchFamily="34" charset="0"/>
                <a:cs typeface="Arial" pitchFamily="34" charset="0"/>
              </a:rPr>
              <a:t>Rapid</a:t>
            </a:r>
            <a:r>
              <a:rPr lang="en-US" dirty="0" smtClean="0">
                <a:solidFill>
                  <a:srgbClr val="C00000"/>
                </a:solidFill>
                <a:latin typeface="Arial" pitchFamily="34" charset="0"/>
                <a:cs typeface="Arial" pitchFamily="34" charset="0"/>
              </a:rPr>
              <a:t> obsolescence</a:t>
            </a:r>
            <a:r>
              <a:rPr lang="en-US" dirty="0" smtClean="0">
                <a:solidFill>
                  <a:srgbClr val="0070C0"/>
                </a:solidFill>
                <a:latin typeface="Arial" pitchFamily="34" charset="0"/>
                <a:cs typeface="Arial" pitchFamily="34" charset="0"/>
              </a:rPr>
              <a:t> of the data; </a:t>
            </a:r>
            <a:r>
              <a:rPr lang="en-US" dirty="0" smtClean="0">
                <a:solidFill>
                  <a:srgbClr val="C00000"/>
                </a:solidFill>
                <a:latin typeface="Arial" pitchFamily="34" charset="0"/>
                <a:cs typeface="Arial" pitchFamily="34" charset="0"/>
              </a:rPr>
              <a:t>new materials </a:t>
            </a:r>
            <a:r>
              <a:rPr lang="en-US" dirty="0" smtClean="0">
                <a:solidFill>
                  <a:srgbClr val="0070C0"/>
                </a:solidFill>
                <a:latin typeface="Arial" pitchFamily="34" charset="0"/>
                <a:cs typeface="Arial" pitchFamily="34" charset="0"/>
              </a:rPr>
              <a:t>and suppliers available</a:t>
            </a:r>
            <a:endParaRPr lang="en-US" dirty="0" smtClean="0">
              <a:solidFill>
                <a:srgbClr val="C00000"/>
              </a:solidFill>
              <a:latin typeface="Arial" pitchFamily="34" charset="0"/>
              <a:cs typeface="Arial" pitchFamily="34" charset="0"/>
            </a:endParaRPr>
          </a:p>
          <a:p>
            <a:pPr marL="273050" indent="-273050">
              <a:spcBef>
                <a:spcPts val="1200"/>
              </a:spcBef>
              <a:buFont typeface="Arial" pitchFamily="34" charset="0"/>
              <a:buChar char="•"/>
            </a:pPr>
            <a:r>
              <a:rPr lang="en-US" dirty="0" err="1" smtClean="0">
                <a:solidFill>
                  <a:srgbClr val="0070C0"/>
                </a:solidFill>
                <a:latin typeface="Arial" pitchFamily="34" charset="0"/>
                <a:cs typeface="Arial" pitchFamily="34" charset="0"/>
              </a:rPr>
              <a:t>Rad</a:t>
            </a:r>
            <a:r>
              <a:rPr lang="en-US" dirty="0" smtClean="0">
                <a:solidFill>
                  <a:srgbClr val="0070C0"/>
                </a:solidFill>
                <a:latin typeface="Arial" pitchFamily="34" charset="0"/>
                <a:cs typeface="Arial" pitchFamily="34" charset="0"/>
              </a:rPr>
              <a:t>-hard data are in general obtained in </a:t>
            </a:r>
            <a:r>
              <a:rPr lang="en-US" dirty="0" smtClean="0">
                <a:solidFill>
                  <a:srgbClr val="C00000"/>
                </a:solidFill>
                <a:latin typeface="Arial" pitchFamily="34" charset="0"/>
                <a:cs typeface="Arial" pitchFamily="34" charset="0"/>
              </a:rPr>
              <a:t>gamma fields </a:t>
            </a:r>
            <a:r>
              <a:rPr lang="en-US" dirty="0" smtClean="0">
                <a:solidFill>
                  <a:srgbClr val="0070C0"/>
                </a:solidFill>
                <a:latin typeface="Arial" pitchFamily="34" charset="0"/>
                <a:cs typeface="Arial" pitchFamily="34" charset="0"/>
              </a:rPr>
              <a:t>only; very scarce data are available in </a:t>
            </a:r>
            <a:r>
              <a:rPr lang="en-US" dirty="0" smtClean="0">
                <a:solidFill>
                  <a:srgbClr val="C00000"/>
                </a:solidFill>
                <a:latin typeface="Arial" pitchFamily="34" charset="0"/>
                <a:cs typeface="Arial" pitchFamily="34" charset="0"/>
              </a:rPr>
              <a:t>mixed</a:t>
            </a:r>
            <a:r>
              <a:rPr lang="en-US" dirty="0" smtClean="0">
                <a:solidFill>
                  <a:srgbClr val="0070C0"/>
                </a:solidFill>
                <a:latin typeface="Arial" pitchFamily="34" charset="0"/>
                <a:cs typeface="Arial" pitchFamily="34" charset="0"/>
              </a:rPr>
              <a:t> neutron and gamma fields</a:t>
            </a:r>
          </a:p>
          <a:p>
            <a:pPr marL="273050" indent="-273050">
              <a:spcBef>
                <a:spcPts val="1200"/>
              </a:spcBef>
              <a:buFont typeface="Arial" pitchFamily="34" charset="0"/>
              <a:buChar char="•"/>
            </a:pPr>
            <a:r>
              <a:rPr lang="en-US" dirty="0" smtClean="0">
                <a:solidFill>
                  <a:srgbClr val="0070C0"/>
                </a:solidFill>
                <a:latin typeface="Arial" pitchFamily="34" charset="0"/>
                <a:cs typeface="Arial" pitchFamily="34" charset="0"/>
              </a:rPr>
              <a:t>Large </a:t>
            </a:r>
            <a:r>
              <a:rPr lang="en-US" dirty="0" smtClean="0">
                <a:solidFill>
                  <a:srgbClr val="C00000"/>
                </a:solidFill>
                <a:latin typeface="Arial" pitchFamily="34" charset="0"/>
                <a:cs typeface="Arial" pitchFamily="34" charset="0"/>
              </a:rPr>
              <a:t>uncertainties</a:t>
            </a:r>
            <a:r>
              <a:rPr lang="en-US" dirty="0" smtClean="0">
                <a:solidFill>
                  <a:srgbClr val="0070C0"/>
                </a:solidFill>
                <a:latin typeface="Arial" pitchFamily="34" charset="0"/>
                <a:cs typeface="Arial" pitchFamily="34" charset="0"/>
              </a:rPr>
              <a:t> in the </a:t>
            </a:r>
            <a:r>
              <a:rPr lang="en-US" dirty="0" err="1" smtClean="0">
                <a:solidFill>
                  <a:srgbClr val="0070C0"/>
                </a:solidFill>
                <a:latin typeface="Arial" pitchFamily="34" charset="0"/>
                <a:cs typeface="Arial" pitchFamily="34" charset="0"/>
              </a:rPr>
              <a:t>rad</a:t>
            </a:r>
            <a:r>
              <a:rPr lang="en-US" dirty="0" smtClean="0">
                <a:solidFill>
                  <a:srgbClr val="0070C0"/>
                </a:solidFill>
                <a:latin typeface="Arial" pitchFamily="34" charset="0"/>
                <a:cs typeface="Arial" pitchFamily="34" charset="0"/>
              </a:rPr>
              <a:t>-hard data provided by </a:t>
            </a:r>
            <a:r>
              <a:rPr lang="en-US" dirty="0" smtClean="0">
                <a:solidFill>
                  <a:srgbClr val="C00000"/>
                </a:solidFill>
                <a:latin typeface="Arial" pitchFamily="34" charset="0"/>
                <a:cs typeface="Arial" pitchFamily="34" charset="0"/>
              </a:rPr>
              <a:t>suppliers</a:t>
            </a:r>
          </a:p>
          <a:p>
            <a:pPr marL="273050" indent="-273050">
              <a:spcBef>
                <a:spcPts val="1200"/>
              </a:spcBef>
              <a:buFont typeface="Arial" pitchFamily="34" charset="0"/>
              <a:buChar char="•"/>
            </a:pPr>
            <a:r>
              <a:rPr lang="en-US" dirty="0" smtClean="0">
                <a:solidFill>
                  <a:srgbClr val="0070C0"/>
                </a:solidFill>
                <a:latin typeface="Arial" pitchFamily="34" charset="0"/>
                <a:cs typeface="Arial" pitchFamily="34" charset="0"/>
              </a:rPr>
              <a:t>End use limits and </a:t>
            </a:r>
            <a:r>
              <a:rPr lang="en-US" dirty="0" smtClean="0">
                <a:solidFill>
                  <a:srgbClr val="C00000"/>
                </a:solidFill>
                <a:latin typeface="Arial" pitchFamily="34" charset="0"/>
                <a:cs typeface="Arial" pitchFamily="34" charset="0"/>
              </a:rPr>
              <a:t>dose thresholds </a:t>
            </a:r>
            <a:r>
              <a:rPr lang="en-US" dirty="0" smtClean="0">
                <a:solidFill>
                  <a:srgbClr val="0070C0"/>
                </a:solidFill>
                <a:latin typeface="Arial" pitchFamily="34" charset="0"/>
                <a:cs typeface="Arial" pitchFamily="34" charset="0"/>
              </a:rPr>
              <a:t>are in general </a:t>
            </a:r>
            <a:r>
              <a:rPr lang="en-US" dirty="0" smtClean="0">
                <a:solidFill>
                  <a:srgbClr val="C00000"/>
                </a:solidFill>
                <a:latin typeface="Arial" pitchFamily="34" charset="0"/>
                <a:cs typeface="Arial" pitchFamily="34" charset="0"/>
              </a:rPr>
              <a:t>poorly</a:t>
            </a:r>
            <a:r>
              <a:rPr lang="en-US" dirty="0" smtClean="0">
                <a:solidFill>
                  <a:srgbClr val="0070C0"/>
                </a:solidFill>
                <a:latin typeface="Arial" pitchFamily="34" charset="0"/>
                <a:cs typeface="Arial" pitchFamily="34" charset="0"/>
              </a:rPr>
              <a:t> defined</a:t>
            </a:r>
          </a:p>
        </p:txBody>
      </p:sp>
      <p:pic>
        <p:nvPicPr>
          <p:cNvPr id="8" name="Picture 2" descr="C:\MatteoFerrari\SPES - borsa\fornitori_lubricants\Dupont\20160927_122144.jpg"/>
          <p:cNvPicPr>
            <a:picLocks noChangeAspect="1" noChangeArrowheads="1"/>
          </p:cNvPicPr>
          <p:nvPr/>
        </p:nvPicPr>
        <p:blipFill>
          <a:blip r:embed="rId5" cstate="print"/>
          <a:srcRect l="3537" t="25152" r="963" b="18255"/>
          <a:stretch>
            <a:fillRect/>
          </a:stretch>
        </p:blipFill>
        <p:spPr bwMode="auto">
          <a:xfrm rot="16200000">
            <a:off x="539552" y="4437112"/>
            <a:ext cx="2376264" cy="792088"/>
          </a:xfrm>
          <a:prstGeom prst="rect">
            <a:avLst/>
          </a:prstGeom>
          <a:noFill/>
          <a:ln w="19050">
            <a:solidFill>
              <a:schemeClr val="bg1"/>
            </a:solidFill>
          </a:ln>
        </p:spPr>
      </p:pic>
      <p:pic>
        <p:nvPicPr>
          <p:cNvPr id="9" name="Picture 3" descr="C:\Users\Zenoni\Desktop\CORE.jpg"/>
          <p:cNvPicPr>
            <a:picLocks noChangeAspect="1" noChangeArrowheads="1"/>
          </p:cNvPicPr>
          <p:nvPr/>
        </p:nvPicPr>
        <p:blipFill>
          <a:blip r:embed="rId6" cstate="print"/>
          <a:srcRect/>
          <a:stretch>
            <a:fillRect/>
          </a:stretch>
        </p:blipFill>
        <p:spPr bwMode="auto">
          <a:xfrm>
            <a:off x="3275856" y="3789040"/>
            <a:ext cx="2695129" cy="2026530"/>
          </a:xfrm>
          <a:prstGeom prst="rect">
            <a:avLst/>
          </a:prstGeom>
          <a:noFill/>
          <a:ln w="19050">
            <a:solidFill>
              <a:schemeClr val="bg1"/>
            </a:solidFill>
          </a:ln>
        </p:spPr>
      </p:pic>
      <p:cxnSp>
        <p:nvCxnSpPr>
          <p:cNvPr id="14" name="Straight Arrow Connector 30"/>
          <p:cNvCxnSpPr/>
          <p:nvPr/>
        </p:nvCxnSpPr>
        <p:spPr>
          <a:xfrm>
            <a:off x="2339752" y="4931288"/>
            <a:ext cx="576064" cy="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32"/>
          <p:cNvCxnSpPr/>
          <p:nvPr/>
        </p:nvCxnSpPr>
        <p:spPr>
          <a:xfrm>
            <a:off x="6084168" y="4931288"/>
            <a:ext cx="548768" cy="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6" name="CasellaDiTesto 15"/>
          <p:cNvSpPr txBox="1"/>
          <p:nvPr/>
        </p:nvSpPr>
        <p:spPr>
          <a:xfrm>
            <a:off x="539552" y="6114782"/>
            <a:ext cx="2376264" cy="338554"/>
          </a:xfrm>
          <a:prstGeom prst="rect">
            <a:avLst/>
          </a:prstGeom>
          <a:noFill/>
          <a:ln>
            <a:noFill/>
          </a:ln>
        </p:spPr>
        <p:txBody>
          <a:bodyPr wrap="square" rtlCol="0">
            <a:spAutoFit/>
          </a:bodyPr>
          <a:lstStyle/>
          <a:p>
            <a:pPr algn="ctr"/>
            <a:r>
              <a:rPr lang="en-US" sz="1600" dirty="0" smtClean="0">
                <a:solidFill>
                  <a:srgbClr val="C00000"/>
                </a:solidFill>
              </a:rPr>
              <a:t>Market</a:t>
            </a:r>
            <a:r>
              <a:rPr lang="en-US" sz="1600" dirty="0" smtClean="0">
                <a:solidFill>
                  <a:srgbClr val="0070C0"/>
                </a:solidFill>
              </a:rPr>
              <a:t> available products</a:t>
            </a:r>
            <a:endParaRPr lang="en-US" sz="1600" dirty="0">
              <a:solidFill>
                <a:srgbClr val="0070C0"/>
              </a:solidFill>
            </a:endParaRPr>
          </a:p>
        </p:txBody>
      </p:sp>
      <p:sp>
        <p:nvSpPr>
          <p:cNvPr id="17" name="CasellaDiTesto 16"/>
          <p:cNvSpPr txBox="1"/>
          <p:nvPr/>
        </p:nvSpPr>
        <p:spPr>
          <a:xfrm>
            <a:off x="3059832" y="5898758"/>
            <a:ext cx="3168352" cy="338554"/>
          </a:xfrm>
          <a:prstGeom prst="rect">
            <a:avLst/>
          </a:prstGeom>
          <a:noFill/>
          <a:ln>
            <a:noFill/>
          </a:ln>
        </p:spPr>
        <p:txBody>
          <a:bodyPr wrap="square" rtlCol="0">
            <a:spAutoFit/>
          </a:bodyPr>
          <a:lstStyle/>
          <a:p>
            <a:pPr algn="ctr"/>
            <a:r>
              <a:rPr lang="en-US" sz="1600" dirty="0" smtClean="0">
                <a:solidFill>
                  <a:srgbClr val="0070C0"/>
                </a:solidFill>
              </a:rPr>
              <a:t>Nuclear reactor </a:t>
            </a:r>
            <a:r>
              <a:rPr lang="en-US" sz="1600" dirty="0" smtClean="0">
                <a:solidFill>
                  <a:srgbClr val="C00000"/>
                </a:solidFill>
              </a:rPr>
              <a:t>n + </a:t>
            </a:r>
            <a:r>
              <a:rPr lang="en-US" sz="1600" dirty="0" smtClean="0">
                <a:solidFill>
                  <a:srgbClr val="C00000"/>
                </a:solidFill>
                <a:latin typeface="Symbol" pitchFamily="18" charset="2"/>
              </a:rPr>
              <a:t>g</a:t>
            </a:r>
            <a:r>
              <a:rPr lang="en-US" sz="1600" dirty="0" smtClean="0">
                <a:solidFill>
                  <a:srgbClr val="C00000"/>
                </a:solidFill>
              </a:rPr>
              <a:t> </a:t>
            </a:r>
            <a:r>
              <a:rPr lang="en-US" sz="1600" dirty="0" smtClean="0">
                <a:solidFill>
                  <a:srgbClr val="0070C0"/>
                </a:solidFill>
              </a:rPr>
              <a:t>testing field</a:t>
            </a:r>
            <a:endParaRPr lang="en-US" sz="1600" dirty="0">
              <a:solidFill>
                <a:srgbClr val="0070C0"/>
              </a:solidFill>
            </a:endParaRPr>
          </a:p>
        </p:txBody>
      </p:sp>
      <p:sp>
        <p:nvSpPr>
          <p:cNvPr id="19" name="CasellaDiTesto 18"/>
          <p:cNvSpPr txBox="1"/>
          <p:nvPr/>
        </p:nvSpPr>
        <p:spPr>
          <a:xfrm>
            <a:off x="3347864" y="3789040"/>
            <a:ext cx="2412905" cy="276999"/>
          </a:xfrm>
          <a:prstGeom prst="rect">
            <a:avLst/>
          </a:prstGeom>
          <a:noFill/>
        </p:spPr>
        <p:txBody>
          <a:bodyPr wrap="none" rtlCol="0">
            <a:spAutoFit/>
          </a:bodyPr>
          <a:lstStyle/>
          <a:p>
            <a:pPr algn="ctr"/>
            <a:r>
              <a:rPr lang="en-US" sz="1200" dirty="0" smtClean="0">
                <a:solidFill>
                  <a:schemeClr val="bg1"/>
                </a:solidFill>
              </a:rPr>
              <a:t>TRIGA Mark II research reactor core</a:t>
            </a:r>
            <a:endParaRPr lang="en-US" sz="1200" dirty="0">
              <a:solidFill>
                <a:schemeClr val="bg1"/>
              </a:solidFill>
            </a:endParaRPr>
          </a:p>
        </p:txBody>
      </p:sp>
      <p:sp>
        <p:nvSpPr>
          <p:cNvPr id="26" name="CasellaDiTesto 25"/>
          <p:cNvSpPr txBox="1"/>
          <p:nvPr/>
        </p:nvSpPr>
        <p:spPr>
          <a:xfrm>
            <a:off x="6687528" y="5538718"/>
            <a:ext cx="1872208" cy="338554"/>
          </a:xfrm>
          <a:prstGeom prst="rect">
            <a:avLst/>
          </a:prstGeom>
          <a:noFill/>
          <a:ln>
            <a:noFill/>
          </a:ln>
        </p:spPr>
        <p:txBody>
          <a:bodyPr wrap="square" rtlCol="0">
            <a:spAutoFit/>
          </a:bodyPr>
          <a:lstStyle/>
          <a:p>
            <a:pPr algn="ctr"/>
            <a:r>
              <a:rPr lang="en-US" sz="1600" dirty="0" smtClean="0">
                <a:solidFill>
                  <a:srgbClr val="0070C0"/>
                </a:solidFill>
              </a:rPr>
              <a:t>Specific </a:t>
            </a:r>
            <a:r>
              <a:rPr lang="en-US" sz="1600" dirty="0" smtClean="0">
                <a:solidFill>
                  <a:srgbClr val="C00000"/>
                </a:solidFill>
              </a:rPr>
              <a:t>applications</a:t>
            </a:r>
            <a:endParaRPr lang="en-US" sz="1600" dirty="0">
              <a:solidFill>
                <a:srgbClr val="C00000"/>
              </a:solidFill>
            </a:endParaRPr>
          </a:p>
        </p:txBody>
      </p:sp>
      <p:sp>
        <p:nvSpPr>
          <p:cNvPr id="28" name="CasellaDiTesto 27"/>
          <p:cNvSpPr txBox="1"/>
          <p:nvPr/>
        </p:nvSpPr>
        <p:spPr>
          <a:xfrm>
            <a:off x="3347864" y="5544528"/>
            <a:ext cx="1865832" cy="276999"/>
          </a:xfrm>
          <a:prstGeom prst="rect">
            <a:avLst/>
          </a:prstGeom>
          <a:noFill/>
        </p:spPr>
        <p:txBody>
          <a:bodyPr wrap="none" rtlCol="0">
            <a:spAutoFit/>
          </a:bodyPr>
          <a:lstStyle/>
          <a:p>
            <a:pPr algn="ctr"/>
            <a:r>
              <a:rPr lang="en-US" sz="1200" dirty="0" smtClean="0">
                <a:solidFill>
                  <a:schemeClr val="bg1"/>
                </a:solidFill>
              </a:rPr>
              <a:t>LENA Lab., Pavia University</a:t>
            </a:r>
            <a:endParaRPr lang="en-US" sz="1200" dirty="0">
              <a:solidFill>
                <a:schemeClr val="bg1"/>
              </a:solidFill>
            </a:endParaRPr>
          </a:p>
        </p:txBody>
      </p:sp>
      <p:pic>
        <p:nvPicPr>
          <p:cNvPr id="29" name="Picture 14"/>
          <p:cNvPicPr>
            <a:picLocks noChangeAspect="1" noChangeArrowheads="1"/>
          </p:cNvPicPr>
          <p:nvPr/>
        </p:nvPicPr>
        <p:blipFill>
          <a:blip r:embed="rId7" cstate="print">
            <a:extLst>
              <a:ext uri="{28A0092B-C50C-407E-A947-70E740481C1C}">
                <a14:useLocalDpi xmlns:lc="http://schemas.openxmlformats.org/drawingml/2006/lockedCanvas" xmlns:a14="http://schemas.microsoft.com/office/drawing/2010/main" xmlns:xdr="http://schemas.openxmlformats.org/drawingml/2006/spreadsheetDrawing" xmlns="" val="0"/>
              </a:ext>
            </a:extLst>
          </a:blip>
          <a:srcRect/>
          <a:stretch>
            <a:fillRect/>
          </a:stretch>
        </p:blipFill>
        <p:spPr bwMode="auto">
          <a:xfrm>
            <a:off x="6732240" y="4300835"/>
            <a:ext cx="1824596" cy="1216397"/>
          </a:xfrm>
          <a:prstGeom prst="rect">
            <a:avLst/>
          </a:prstGeom>
          <a:noFill/>
          <a:ln w="19050">
            <a:solidFill>
              <a:schemeClr val="bg1"/>
            </a:solidFill>
          </a:ln>
          <a:extLst>
            <a:ext uri="{909E8E84-426E-40DD-AFC4-6F175D3DCCD1}">
              <a14:hiddenFill xmlns:lc="http://schemas.openxmlformats.org/drawingml/2006/lockedCanvas" xmlns:a14="http://schemas.microsoft.com/office/drawing/2010/main" xmlns:xdr="http://schemas.openxmlformats.org/drawingml/2006/spreadsheetDrawing" xmlns="">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Aldo Zenoni, Brescia University, Crete 2017</a:t>
            </a:r>
            <a:endParaRPr lang="it-IT" dirty="0"/>
          </a:p>
        </p:txBody>
      </p:sp>
      <p:sp>
        <p:nvSpPr>
          <p:cNvPr id="3" name="Segnaposto numero diapositiva 2"/>
          <p:cNvSpPr>
            <a:spLocks noGrp="1"/>
          </p:cNvSpPr>
          <p:nvPr>
            <p:ph type="sldNum" sz="quarter" idx="12"/>
          </p:nvPr>
        </p:nvSpPr>
        <p:spPr/>
        <p:txBody>
          <a:bodyPr/>
          <a:lstStyle/>
          <a:p>
            <a:fld id="{3C7A372C-CFDE-4616-A2F3-96F303C2222E}" type="slidenum">
              <a:rPr lang="it-IT" smtClean="0"/>
              <a:pPr/>
              <a:t>9</a:t>
            </a:fld>
            <a:endParaRPr lang="it-IT"/>
          </a:p>
        </p:txBody>
      </p:sp>
      <p:sp>
        <p:nvSpPr>
          <p:cNvPr id="4" name="CasellaDiTesto 3"/>
          <p:cNvSpPr txBox="1"/>
          <p:nvPr/>
        </p:nvSpPr>
        <p:spPr>
          <a:xfrm>
            <a:off x="1691680" y="2423790"/>
            <a:ext cx="5976664" cy="1077218"/>
          </a:xfrm>
          <a:prstGeom prst="rect">
            <a:avLst/>
          </a:prstGeom>
          <a:noFill/>
          <a:ln>
            <a:noFill/>
          </a:ln>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200" dirty="0" smtClean="0">
                <a:solidFill>
                  <a:srgbClr val="C00000"/>
                </a:solidFill>
              </a:rPr>
              <a:t>Elastomeric materials for vacuum O-ring construction</a:t>
            </a:r>
          </a:p>
        </p:txBody>
      </p:sp>
      <p:pic>
        <p:nvPicPr>
          <p:cNvPr id="5" name="Picture 11" descr="logoinfn-piccolo"/>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80963" y="53975"/>
            <a:ext cx="657225" cy="609600"/>
          </a:xfrm>
          <a:prstGeom prst="rect">
            <a:avLst/>
          </a:prstGeom>
          <a:noFill/>
          <a:ln w="9525">
            <a:noFill/>
            <a:miter lim="800000"/>
            <a:headEnd/>
            <a:tailEnd/>
          </a:ln>
        </p:spPr>
      </p:pic>
      <p:pic>
        <p:nvPicPr>
          <p:cNvPr id="6" name="Picture 6" descr="logoSPES2008_medium"/>
          <p:cNvPicPr>
            <a:picLocks noChangeAspect="1" noChangeArrowheads="1"/>
          </p:cNvPicPr>
          <p:nvPr/>
        </p:nvPicPr>
        <p:blipFill>
          <a:blip r:embed="rId4" cstate="email">
            <a:clrChange>
              <a:clrFrom>
                <a:srgbClr val="FEFEFE"/>
              </a:clrFrom>
              <a:clrTo>
                <a:srgbClr val="FEFEFE">
                  <a:alpha val="0"/>
                </a:srgbClr>
              </a:clrTo>
            </a:clrChange>
            <a:extLst>
              <a:ext uri="{28A0092B-C50C-407E-A947-70E740481C1C}">
                <a14:useLocalDpi xmlns="" xmlns:a14="http://schemas.microsoft.com/office/drawing/2010/main"/>
              </a:ext>
            </a:extLst>
          </a:blip>
          <a:srcRect/>
          <a:stretch>
            <a:fillRect/>
          </a:stretch>
        </p:blipFill>
        <p:spPr bwMode="auto">
          <a:xfrm>
            <a:off x="7200900" y="57150"/>
            <a:ext cx="1890713" cy="6032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4967</TotalTime>
  <Words>5465</Words>
  <Application>Microsoft Office PowerPoint</Application>
  <PresentationFormat>Presentazione su schermo (4:3)</PresentationFormat>
  <Paragraphs>829</Paragraphs>
  <Slides>45</Slides>
  <Notes>31</Notes>
  <HiddenSlides>0</HiddenSlides>
  <MMClips>0</MMClips>
  <ScaleCrop>false</ScaleCrop>
  <HeadingPairs>
    <vt:vector size="4" baseType="variant">
      <vt:variant>
        <vt:lpstr>Tema</vt:lpstr>
      </vt:variant>
      <vt:variant>
        <vt:i4>1</vt:i4>
      </vt:variant>
      <vt:variant>
        <vt:lpstr>Titoli diapositive</vt:lpstr>
      </vt:variant>
      <vt:variant>
        <vt:i4>45</vt:i4>
      </vt:variant>
    </vt:vector>
  </HeadingPairs>
  <TitlesOfParts>
    <vt:vector size="46" baseType="lpstr">
      <vt:lpstr>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EXPERIMENTAL RESULTS Viscosity Measurements: Krytox 143 AA</vt:lpstr>
      <vt:lpstr>QUANTITIES TO BE TESTED AND INSTRUMENTS Mechanical Quantities for Greases</vt:lpstr>
      <vt:lpstr>Diapositiva 38</vt:lpstr>
      <vt:lpstr>Diapositiva 39</vt:lpstr>
      <vt:lpstr>IRRADIATION SET-UP  Irradiation Set-Up #1</vt:lpstr>
      <vt:lpstr>IRRADIATION SET-UP  Irradiation Set-Up #2</vt:lpstr>
      <vt:lpstr>EXPERIMENTAL RESULTS First Grease Irradiation, Central Thimble</vt:lpstr>
      <vt:lpstr>Diapositiva 43</vt:lpstr>
      <vt:lpstr>Diapositiva 44</vt:lpstr>
      <vt:lpstr>Diapositiva 45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Zenoni</dc:creator>
  <cp:lastModifiedBy>Zenoni</cp:lastModifiedBy>
  <cp:revision>771</cp:revision>
  <dcterms:created xsi:type="dcterms:W3CDTF">2014-06-03T08:16:39Z</dcterms:created>
  <dcterms:modified xsi:type="dcterms:W3CDTF">2017-06-13T05:16:51Z</dcterms:modified>
</cp:coreProperties>
</file>