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66" r:id="rId2"/>
  </p:sldMasterIdLst>
  <p:notesMasterIdLst>
    <p:notesMasterId r:id="rId60"/>
  </p:notesMasterIdLst>
  <p:handoutMasterIdLst>
    <p:handoutMasterId r:id="rId61"/>
  </p:handoutMasterIdLst>
  <p:sldIdLst>
    <p:sldId id="257" r:id="rId3"/>
    <p:sldId id="456" r:id="rId4"/>
    <p:sldId id="297" r:id="rId5"/>
    <p:sldId id="299" r:id="rId6"/>
    <p:sldId id="300" r:id="rId7"/>
    <p:sldId id="311" r:id="rId8"/>
    <p:sldId id="374" r:id="rId9"/>
    <p:sldId id="375" r:id="rId10"/>
    <p:sldId id="376" r:id="rId11"/>
    <p:sldId id="388" r:id="rId12"/>
    <p:sldId id="378" r:id="rId13"/>
    <p:sldId id="377" r:id="rId14"/>
    <p:sldId id="379" r:id="rId15"/>
    <p:sldId id="383" r:id="rId16"/>
    <p:sldId id="384" r:id="rId17"/>
    <p:sldId id="385" r:id="rId18"/>
    <p:sldId id="425" r:id="rId19"/>
    <p:sldId id="458" r:id="rId20"/>
    <p:sldId id="453" r:id="rId21"/>
    <p:sldId id="427" r:id="rId22"/>
    <p:sldId id="428" r:id="rId23"/>
    <p:sldId id="359" r:id="rId24"/>
    <p:sldId id="436" r:id="rId25"/>
    <p:sldId id="437" r:id="rId26"/>
    <p:sldId id="292" r:id="rId27"/>
    <p:sldId id="285" r:id="rId28"/>
    <p:sldId id="294" r:id="rId29"/>
    <p:sldId id="281" r:id="rId30"/>
    <p:sldId id="351" r:id="rId31"/>
    <p:sldId id="348" r:id="rId32"/>
    <p:sldId id="438" r:id="rId33"/>
    <p:sldId id="459" r:id="rId34"/>
    <p:sldId id="357" r:id="rId35"/>
    <p:sldId id="416" r:id="rId36"/>
    <p:sldId id="418" r:id="rId37"/>
    <p:sldId id="419" r:id="rId38"/>
    <p:sldId id="420" r:id="rId39"/>
    <p:sldId id="391" r:id="rId40"/>
    <p:sldId id="393" r:id="rId41"/>
    <p:sldId id="394" r:id="rId42"/>
    <p:sldId id="435" r:id="rId43"/>
    <p:sldId id="355" r:id="rId44"/>
    <p:sldId id="457" r:id="rId45"/>
    <p:sldId id="451" r:id="rId46"/>
    <p:sldId id="447" r:id="rId47"/>
    <p:sldId id="431" r:id="rId48"/>
    <p:sldId id="432" r:id="rId49"/>
    <p:sldId id="433" r:id="rId50"/>
    <p:sldId id="434" r:id="rId51"/>
    <p:sldId id="439" r:id="rId52"/>
    <p:sldId id="402" r:id="rId53"/>
    <p:sldId id="403" r:id="rId54"/>
    <p:sldId id="404" r:id="rId55"/>
    <p:sldId id="413" r:id="rId56"/>
    <p:sldId id="454" r:id="rId57"/>
    <p:sldId id="448" r:id="rId58"/>
    <p:sldId id="455"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325"/>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71" autoAdjust="0"/>
    <p:restoredTop sz="94697" autoAdjust="0"/>
  </p:normalViewPr>
  <p:slideViewPr>
    <p:cSldViewPr snapToGrid="0" snapToObjects="1">
      <p:cViewPr varScale="1">
        <p:scale>
          <a:sx n="103" d="100"/>
          <a:sy n="103" d="100"/>
        </p:scale>
        <p:origin x="-1008" y="-112"/>
      </p:cViewPr>
      <p:guideLst>
        <p:guide orient="horz" pos="2160"/>
        <p:guide pos="2880"/>
      </p:guideLst>
    </p:cSldViewPr>
  </p:slideViewPr>
  <p:outlineViewPr>
    <p:cViewPr>
      <p:scale>
        <a:sx n="33" d="100"/>
        <a:sy n="33" d="100"/>
      </p:scale>
      <p:origin x="0" y="10256"/>
    </p:cViewPr>
  </p:outlineViewPr>
  <p:notesTextViewPr>
    <p:cViewPr>
      <p:scale>
        <a:sx n="100" d="100"/>
        <a:sy n="100" d="100"/>
      </p:scale>
      <p:origin x="0" y="0"/>
    </p:cViewPr>
  </p:notesTextViewPr>
  <p:notesViewPr>
    <p:cSldViewPr snapToGrid="0" snapToObjects="1">
      <p:cViewPr varScale="1">
        <p:scale>
          <a:sx n="101" d="100"/>
          <a:sy n="101" d="100"/>
        </p:scale>
        <p:origin x="-346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B0EFCE-F0D6-421F-B1FA-5A2FF6679B6B}" type="datetimeFigureOut">
              <a:rPr lang="sv-SE" smtClean="0"/>
              <a:t>17-06-13</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10C7389-ADC1-4C13-8105-0CE04FE21173}" type="slidenum">
              <a:rPr lang="sv-SE" smtClean="0"/>
              <a:t>‹#›</a:t>
            </a:fld>
            <a:endParaRPr lang="sv-SE"/>
          </a:p>
        </p:txBody>
      </p:sp>
    </p:spTree>
    <p:extLst>
      <p:ext uri="{BB962C8B-B14F-4D97-AF65-F5344CB8AC3E}">
        <p14:creationId xmlns:p14="http://schemas.microsoft.com/office/powerpoint/2010/main" val="16777881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2B95AD-9B20-4D33-A7E6-CCA86DC3433F}" type="datetimeFigureOut">
              <a:rPr lang="sv-SE" smtClean="0"/>
              <a:t>17-06-13</a:t>
            </a:fld>
            <a:endParaRPr lang="sv-S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2A5A2B-2B21-48B4-89F3-11AC399E134F}" type="slidenum">
              <a:rPr lang="sv-SE" smtClean="0"/>
              <a:t>‹#›</a:t>
            </a:fld>
            <a:endParaRPr lang="sv-SE"/>
          </a:p>
        </p:txBody>
      </p:sp>
    </p:spTree>
    <p:extLst>
      <p:ext uri="{BB962C8B-B14F-4D97-AF65-F5344CB8AC3E}">
        <p14:creationId xmlns:p14="http://schemas.microsoft.com/office/powerpoint/2010/main" val="27572953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242A5A2B-2B21-48B4-89F3-11AC399E134F}" type="slidenum">
              <a:rPr lang="sv-SE" smtClean="0"/>
              <a:t>2</a:t>
            </a:fld>
            <a:endParaRPr lang="sv-SE"/>
          </a:p>
        </p:txBody>
      </p:sp>
    </p:spTree>
    <p:extLst>
      <p:ext uri="{BB962C8B-B14F-4D97-AF65-F5344CB8AC3E}">
        <p14:creationId xmlns:p14="http://schemas.microsoft.com/office/powerpoint/2010/main" val="832892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242A5A2B-2B21-48B4-89F3-11AC399E134F}" type="slidenum">
              <a:rPr lang="sv-SE" smtClean="0"/>
              <a:t>24</a:t>
            </a:fld>
            <a:endParaRPr lang="sv-SE"/>
          </a:p>
        </p:txBody>
      </p:sp>
    </p:spTree>
    <p:extLst>
      <p:ext uri="{BB962C8B-B14F-4D97-AF65-F5344CB8AC3E}">
        <p14:creationId xmlns:p14="http://schemas.microsoft.com/office/powerpoint/2010/main" val="832892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9D4C62D-8EB2-4CA5-9EC1-10B5299599DF}" type="slidenum">
              <a:rPr lang="sv-SE" smtClean="0">
                <a:solidFill>
                  <a:prstClr val="black"/>
                </a:solidFill>
              </a:rPr>
              <a:pPr>
                <a:defRPr/>
              </a:pPr>
              <a:t>27</a:t>
            </a:fld>
            <a:endParaRPr lang="sv-SE">
              <a:solidFill>
                <a:prstClr val="black"/>
              </a:solidFill>
            </a:endParaRPr>
          </a:p>
        </p:txBody>
      </p:sp>
    </p:spTree>
    <p:extLst>
      <p:ext uri="{BB962C8B-B14F-4D97-AF65-F5344CB8AC3E}">
        <p14:creationId xmlns:p14="http://schemas.microsoft.com/office/powerpoint/2010/main" val="79156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242A5A2B-2B21-48B4-89F3-11AC399E134F}" type="slidenum">
              <a:rPr lang="sv-SE" smtClean="0"/>
              <a:t>32</a:t>
            </a:fld>
            <a:endParaRPr lang="sv-SE"/>
          </a:p>
        </p:txBody>
      </p:sp>
    </p:spTree>
    <p:extLst>
      <p:ext uri="{BB962C8B-B14F-4D97-AF65-F5344CB8AC3E}">
        <p14:creationId xmlns:p14="http://schemas.microsoft.com/office/powerpoint/2010/main" val="832892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242A5A2B-2B21-48B4-89F3-11AC399E134F}" type="slidenum">
              <a:rPr lang="sv-SE" smtClean="0"/>
              <a:t>44</a:t>
            </a:fld>
            <a:endParaRPr lang="sv-SE"/>
          </a:p>
        </p:txBody>
      </p:sp>
    </p:spTree>
    <p:extLst>
      <p:ext uri="{BB962C8B-B14F-4D97-AF65-F5344CB8AC3E}">
        <p14:creationId xmlns:p14="http://schemas.microsoft.com/office/powerpoint/2010/main" val="832892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242A5A2B-2B21-48B4-89F3-11AC399E134F}" type="slidenum">
              <a:rPr lang="sv-SE" smtClean="0"/>
              <a:t>45</a:t>
            </a:fld>
            <a:endParaRPr lang="sv-SE"/>
          </a:p>
        </p:txBody>
      </p:sp>
    </p:spTree>
    <p:extLst>
      <p:ext uri="{BB962C8B-B14F-4D97-AF65-F5344CB8AC3E}">
        <p14:creationId xmlns:p14="http://schemas.microsoft.com/office/powerpoint/2010/main" val="832892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242A5A2B-2B21-48B4-89F3-11AC399E134F}" type="slidenum">
              <a:rPr lang="sv-SE" smtClean="0"/>
              <a:t>47</a:t>
            </a:fld>
            <a:endParaRPr lang="sv-SE"/>
          </a:p>
        </p:txBody>
      </p:sp>
    </p:spTree>
    <p:extLst>
      <p:ext uri="{BB962C8B-B14F-4D97-AF65-F5344CB8AC3E}">
        <p14:creationId xmlns:p14="http://schemas.microsoft.com/office/powerpoint/2010/main" val="832892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242A5A2B-2B21-48B4-89F3-11AC399E134F}" type="slidenum">
              <a:rPr lang="sv-SE" smtClean="0"/>
              <a:t>48</a:t>
            </a:fld>
            <a:endParaRPr lang="sv-SE"/>
          </a:p>
        </p:txBody>
      </p:sp>
    </p:spTree>
    <p:extLst>
      <p:ext uri="{BB962C8B-B14F-4D97-AF65-F5344CB8AC3E}">
        <p14:creationId xmlns:p14="http://schemas.microsoft.com/office/powerpoint/2010/main" val="832892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AB91583-6BC3-4583-9612-C7984962EEB4}" type="slidenum">
              <a:rPr lang="sv-SE" smtClean="0"/>
              <a:t>51</a:t>
            </a:fld>
            <a:endParaRPr lang="sv-SE"/>
          </a:p>
        </p:txBody>
      </p:sp>
    </p:spTree>
    <p:extLst>
      <p:ext uri="{BB962C8B-B14F-4D97-AF65-F5344CB8AC3E}">
        <p14:creationId xmlns:p14="http://schemas.microsoft.com/office/powerpoint/2010/main" val="3750674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AB91583-6BC3-4583-9612-C7984962EEB4}" type="slidenum">
              <a:rPr lang="sv-SE" smtClean="0"/>
              <a:t>52</a:t>
            </a:fld>
            <a:endParaRPr lang="sv-SE"/>
          </a:p>
        </p:txBody>
      </p:sp>
    </p:spTree>
    <p:extLst>
      <p:ext uri="{BB962C8B-B14F-4D97-AF65-F5344CB8AC3E}">
        <p14:creationId xmlns:p14="http://schemas.microsoft.com/office/powerpoint/2010/main" val="3750674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AB91583-6BC3-4583-9612-C7984962EEB4}" type="slidenum">
              <a:rPr lang="sv-SE" smtClean="0"/>
              <a:t>53</a:t>
            </a:fld>
            <a:endParaRPr lang="sv-SE"/>
          </a:p>
        </p:txBody>
      </p:sp>
    </p:spTree>
    <p:extLst>
      <p:ext uri="{BB962C8B-B14F-4D97-AF65-F5344CB8AC3E}">
        <p14:creationId xmlns:p14="http://schemas.microsoft.com/office/powerpoint/2010/main" val="3750674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242A5A2B-2B21-48B4-89F3-11AC399E134F}" type="slidenum">
              <a:rPr lang="sv-SE" smtClean="0"/>
              <a:t>3</a:t>
            </a:fld>
            <a:endParaRPr lang="sv-SE"/>
          </a:p>
        </p:txBody>
      </p:sp>
    </p:spTree>
    <p:extLst>
      <p:ext uri="{BB962C8B-B14F-4D97-AF65-F5344CB8AC3E}">
        <p14:creationId xmlns:p14="http://schemas.microsoft.com/office/powerpoint/2010/main" val="832892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242A5A2B-2B21-48B4-89F3-11AC399E134F}" type="slidenum">
              <a:rPr lang="sv-SE" smtClean="0"/>
              <a:t>4</a:t>
            </a:fld>
            <a:endParaRPr lang="sv-SE"/>
          </a:p>
        </p:txBody>
      </p:sp>
    </p:spTree>
    <p:extLst>
      <p:ext uri="{BB962C8B-B14F-4D97-AF65-F5344CB8AC3E}">
        <p14:creationId xmlns:p14="http://schemas.microsoft.com/office/powerpoint/2010/main" val="832892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242A5A2B-2B21-48B4-89F3-11AC399E134F}" type="slidenum">
              <a:rPr lang="sv-SE" smtClean="0"/>
              <a:t>5</a:t>
            </a:fld>
            <a:endParaRPr lang="sv-SE"/>
          </a:p>
        </p:txBody>
      </p:sp>
    </p:spTree>
    <p:extLst>
      <p:ext uri="{BB962C8B-B14F-4D97-AF65-F5344CB8AC3E}">
        <p14:creationId xmlns:p14="http://schemas.microsoft.com/office/powerpoint/2010/main" val="832892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242A5A2B-2B21-48B4-89F3-11AC399E134F}" type="slidenum">
              <a:rPr lang="sv-SE" smtClean="0"/>
              <a:t>9</a:t>
            </a:fld>
            <a:endParaRPr lang="sv-SE"/>
          </a:p>
        </p:txBody>
      </p:sp>
    </p:spTree>
    <p:extLst>
      <p:ext uri="{BB962C8B-B14F-4D97-AF65-F5344CB8AC3E}">
        <p14:creationId xmlns:p14="http://schemas.microsoft.com/office/powerpoint/2010/main" val="832892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242A5A2B-2B21-48B4-89F3-11AC399E134F}" type="slidenum">
              <a:rPr lang="sv-SE" smtClean="0"/>
              <a:t>18</a:t>
            </a:fld>
            <a:endParaRPr lang="sv-SE"/>
          </a:p>
        </p:txBody>
      </p:sp>
    </p:spTree>
    <p:extLst>
      <p:ext uri="{BB962C8B-B14F-4D97-AF65-F5344CB8AC3E}">
        <p14:creationId xmlns:p14="http://schemas.microsoft.com/office/powerpoint/2010/main" val="832892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242A5A2B-2B21-48B4-89F3-11AC399E134F}" type="slidenum">
              <a:rPr lang="sv-SE" smtClean="0"/>
              <a:t>20</a:t>
            </a:fld>
            <a:endParaRPr lang="sv-SE"/>
          </a:p>
        </p:txBody>
      </p:sp>
    </p:spTree>
    <p:extLst>
      <p:ext uri="{BB962C8B-B14F-4D97-AF65-F5344CB8AC3E}">
        <p14:creationId xmlns:p14="http://schemas.microsoft.com/office/powerpoint/2010/main" val="83289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242A5A2B-2B21-48B4-89F3-11AC399E134F}" type="slidenum">
              <a:rPr lang="sv-SE" smtClean="0"/>
              <a:t>21</a:t>
            </a:fld>
            <a:endParaRPr lang="sv-SE"/>
          </a:p>
        </p:txBody>
      </p:sp>
    </p:spTree>
    <p:extLst>
      <p:ext uri="{BB962C8B-B14F-4D97-AF65-F5344CB8AC3E}">
        <p14:creationId xmlns:p14="http://schemas.microsoft.com/office/powerpoint/2010/main" val="832892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242A5A2B-2B21-48B4-89F3-11AC399E134F}" type="slidenum">
              <a:rPr lang="sv-SE" smtClean="0"/>
              <a:t>23</a:t>
            </a:fld>
            <a:endParaRPr lang="sv-SE"/>
          </a:p>
        </p:txBody>
      </p:sp>
    </p:spTree>
    <p:extLst>
      <p:ext uri="{BB962C8B-B14F-4D97-AF65-F5344CB8AC3E}">
        <p14:creationId xmlns:p14="http://schemas.microsoft.com/office/powerpoint/2010/main" val="832892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jpeg"/><Relationship Id="rId6" Type="http://schemas.openxmlformats.org/officeDocument/2006/relationships/image" Target="../media/image5.png"/><Relationship Id="rId7" Type="http://schemas.openxmlformats.org/officeDocument/2006/relationships/image" Target="../media/image10.png"/><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9932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nick.gazis@esss.se</a:t>
            </a: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13 June 2017</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A94714-94E1-4128-9837-EF88BF262489}"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2462663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nick.gazis@esss.se</a:t>
            </a: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13 June 2017</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700B188-573B-438A-8008-D3FCB513CF84}"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3291888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latshållare för bild 2"/>
          <p:cNvSpPr>
            <a:spLocks noGrp="1"/>
          </p:cNvSpPr>
          <p:nvPr>
            <p:ph type="pic" idx="1"/>
          </p:nvPr>
        </p:nvSpPr>
        <p:spPr>
          <a:xfrm>
            <a:off x="1371600" y="1447799"/>
            <a:ext cx="7196138" cy="38862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371600" y="5410200"/>
            <a:ext cx="719613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8" name="Rubrik 7"/>
          <p:cNvSpPr>
            <a:spLocks noGrp="1"/>
          </p:cNvSpPr>
          <p:nvPr>
            <p:ph type="title"/>
          </p:nvPr>
        </p:nvSpPr>
        <p:spPr/>
        <p:txBody>
          <a:bodyPr/>
          <a:lstStyle/>
          <a:p>
            <a:r>
              <a:rPr lang="sv-SE" smtClean="0"/>
              <a:t>Klicka här för att ändra format</a:t>
            </a:r>
            <a:endParaRPr lang="sv-SE"/>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nick.gazis@esss.se</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13 June 2017</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CDDEF2-3B40-4EBD-A75F-93512DC75EF4}"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1030299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239597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2148958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1760713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7" name="Espace réservé du numéro de diapositive 4"/>
          <p:cNvSpPr txBox="1">
            <a:spLocks/>
          </p:cNvSpPr>
          <p:nvPr userDrawn="1"/>
        </p:nvSpPr>
        <p:spPr>
          <a:xfrm>
            <a:off x="8172400" y="6500834"/>
            <a:ext cx="899624" cy="357166"/>
          </a:xfrm>
          <a:prstGeom prst="rect">
            <a:avLst/>
          </a:prstGeom>
        </p:spPr>
        <p:txBody>
          <a:bodyPr vert="horz" lIns="91440" tIns="45720" rIns="91440" bIns="45720" rtlCol="0" anchor="ctr"/>
          <a:lstStyle>
            <a:lvl1pPr>
              <a:defRPr baseline="0">
                <a:solidFill>
                  <a:srgbClr val="C3004A"/>
                </a:solidFill>
                <a:latin typeface="Arial Bold"/>
              </a:defRPr>
            </a:lvl1pPr>
          </a:lstStyle>
          <a:p>
            <a:pPr algn="r" defTabSz="914400">
              <a:defRPr/>
            </a:pPr>
            <a:r>
              <a:rPr lang="fr-FR" sz="1400" b="1" dirty="0" smtClean="0">
                <a:latin typeface="Symbol" pitchFamily="18" charset="2"/>
              </a:rPr>
              <a:t>- </a:t>
            </a:r>
            <a:fld id="{827C2CF4-5274-451A-B5B2-DDFF816FA3BB}" type="slidenum">
              <a:rPr lang="fr-FR" sz="1400" b="1" smtClean="0">
                <a:latin typeface="Symbol" pitchFamily="18" charset="2"/>
              </a:rPr>
              <a:pPr algn="r" defTabSz="914400">
                <a:defRPr/>
              </a:pPr>
              <a:t>‹#›</a:t>
            </a:fld>
            <a:r>
              <a:rPr lang="fr-FR" sz="1400" b="1" dirty="0" smtClean="0">
                <a:latin typeface="Symbol" pitchFamily="18" charset="2"/>
              </a:rPr>
              <a:t> -</a:t>
            </a:r>
            <a:endParaRPr lang="fr-FR" sz="1400" b="1" dirty="0">
              <a:latin typeface="Symbol" pitchFamily="18" charset="2"/>
            </a:endParaRPr>
          </a:p>
        </p:txBody>
      </p:sp>
      <p:cxnSp>
        <p:nvCxnSpPr>
          <p:cNvPr id="4" name="Connecteur droit 3"/>
          <p:cNvCxnSpPr/>
          <p:nvPr userDrawn="1"/>
        </p:nvCxnSpPr>
        <p:spPr>
          <a:xfrm>
            <a:off x="1835696" y="620688"/>
            <a:ext cx="7308304" cy="1588"/>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pic>
        <p:nvPicPr>
          <p:cNvPr id="8" name="Picture 9"/>
          <p:cNvPicPr>
            <a:picLocks noChangeAspect="1" noChangeArrowheads="1"/>
          </p:cNvPicPr>
          <p:nvPr userDrawn="1"/>
        </p:nvPicPr>
        <p:blipFill>
          <a:blip r:embed="rId2" cstate="print">
            <a:extLst>
              <a:ext uri="{28A0092B-C50C-407E-A947-70E740481C1C}">
                <a14:useLocalDpi xmlns:a14="http://schemas.microsoft.com/office/drawing/2010/main"/>
              </a:ext>
            </a:extLst>
          </a:blip>
          <a:srcRect t="10599"/>
          <a:stretch>
            <a:fillRect/>
          </a:stretch>
        </p:blipFill>
        <p:spPr bwMode="auto">
          <a:xfrm>
            <a:off x="85724" y="19050"/>
            <a:ext cx="1187653" cy="758354"/>
          </a:xfrm>
          <a:prstGeom prst="rect">
            <a:avLst/>
          </a:prstGeom>
          <a:noFill/>
          <a:ln w="9525">
            <a:noFill/>
            <a:miter lim="800000"/>
            <a:headEnd/>
            <a:tailEnd/>
          </a:ln>
          <a:effectLst/>
        </p:spPr>
      </p:pic>
      <p:pic>
        <p:nvPicPr>
          <p:cNvPr id="5" name="Picture 3"/>
          <p:cNvPicPr/>
          <p:nvPr userDrawn="1"/>
        </p:nvPicPr>
        <p:blipFill>
          <a:blip r:embed="rId3" cstate="print">
            <a:extLst>
              <a:ext uri="{28A0092B-C50C-407E-A947-70E740481C1C}">
                <a14:useLocalDpi xmlns:a14="http://schemas.microsoft.com/office/drawing/2010/main"/>
              </a:ext>
            </a:extLst>
          </a:blip>
          <a:stretch>
            <a:fillRect/>
          </a:stretch>
        </p:blipFill>
        <p:spPr bwMode="auto">
          <a:xfrm>
            <a:off x="8028384" y="12700"/>
            <a:ext cx="1089157" cy="581038"/>
          </a:xfrm>
          <a:prstGeom prst="rect">
            <a:avLst/>
          </a:prstGeom>
          <a:noFill/>
          <a:ln>
            <a:noFill/>
          </a:ln>
        </p:spPr>
      </p:pic>
    </p:spTree>
    <p:extLst>
      <p:ext uri="{BB962C8B-B14F-4D97-AF65-F5344CB8AC3E}">
        <p14:creationId xmlns:p14="http://schemas.microsoft.com/office/powerpoint/2010/main" val="1158700184"/>
      </p:ext>
    </p:extLst>
  </p:cSld>
  <p:clrMapOvr>
    <a:masterClrMapping/>
  </p:clrMapOvr>
  <p:transition xmlns:p14="http://schemas.microsoft.com/office/powerpoint/2010/main" spd="slow"/>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692775" y="2663825"/>
            <a:ext cx="34512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556174" y="0"/>
            <a:ext cx="2108835" cy="1405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4" descr="gråbård"/>
          <p:cNvPicPr>
            <a:picLocks noChangeAspect="1" noChangeArrowheads="1"/>
          </p:cNvPicPr>
          <p:nvPr userDrawn="1"/>
        </p:nvPicPr>
        <p:blipFill rotWithShape="1">
          <a:blip r:embed="rId4" cstate="print">
            <a:extLst>
              <a:ext uri="{28A0092B-C50C-407E-A947-70E740481C1C}">
                <a14:useLocalDpi xmlns:a14="http://schemas.microsoft.com/office/drawing/2010/main"/>
              </a:ext>
            </a:extLst>
          </a:blip>
          <a:srcRect/>
          <a:stretch/>
        </p:blipFill>
        <p:spPr bwMode="auto">
          <a:xfrm>
            <a:off x="0" y="0"/>
            <a:ext cx="9144000" cy="1404938"/>
          </a:xfrm>
          <a:prstGeom prst="rect">
            <a:avLst/>
          </a:prstGeom>
          <a:noFill/>
          <a:ln w="9525">
            <a:noFill/>
            <a:miter lim="800000"/>
            <a:headEnd/>
            <a:tailEnd/>
          </a:ln>
        </p:spPr>
      </p:pic>
      <p:pic>
        <p:nvPicPr>
          <p:cNvPr id="12" name="Picture 11" descr="C:\Users\Public\Pictures\FREIA_150130\P1000037.JPG"/>
          <p:cNvPicPr>
            <a:picLocks noChangeAspect="1" noChangeArrowheads="1"/>
          </p:cNvPicPr>
          <p:nvPr userDrawn="1"/>
        </p:nvPicPr>
        <p:blipFill rotWithShape="1">
          <a:blip r:embed="rId5" cstate="print">
            <a:extLst>
              <a:ext uri="{28A0092B-C50C-407E-A947-70E740481C1C}">
                <a14:useLocalDpi xmlns:a14="http://schemas.microsoft.com/office/drawing/2010/main"/>
              </a:ext>
            </a:extLst>
          </a:blip>
          <a:srcRect r="-12380"/>
          <a:stretch/>
        </p:blipFill>
        <p:spPr bwMode="auto">
          <a:xfrm>
            <a:off x="0" y="0"/>
            <a:ext cx="1027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0" y="0"/>
            <a:ext cx="9144000" cy="6858000"/>
          </a:xfrm>
          <a:prstGeom prst="rect">
            <a:avLst/>
          </a:prstGeom>
          <a:no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endParaRPr>
          </a:p>
        </p:txBody>
      </p:sp>
      <p:sp>
        <p:nvSpPr>
          <p:cNvPr id="16387" name="Rectangle 2"/>
          <p:cNvSpPr>
            <a:spLocks noGrp="1" noChangeArrowheads="1"/>
          </p:cNvSpPr>
          <p:nvPr>
            <p:ph type="ctrTitle"/>
          </p:nvPr>
        </p:nvSpPr>
        <p:spPr>
          <a:xfrm>
            <a:off x="685800" y="2130425"/>
            <a:ext cx="7772400" cy="1470025"/>
          </a:xfrm>
        </p:spPr>
        <p:txBody>
          <a:bodyPr anchor="ctr" anchorCtr="1"/>
          <a:lstStyle>
            <a:lvl1pPr>
              <a:defRPr smtClean="0"/>
            </a:lvl1pPr>
          </a:lstStyle>
          <a:p>
            <a:r>
              <a:rPr lang="en-US" smtClean="0"/>
              <a:t>Click to edit Master title style</a:t>
            </a:r>
          </a:p>
        </p:txBody>
      </p:sp>
      <p:sp>
        <p:nvSpPr>
          <p:cNvPr id="16388" name="Rectangle 3"/>
          <p:cNvSpPr>
            <a:spLocks noGrp="1" noChangeArrowheads="1"/>
          </p:cNvSpPr>
          <p:nvPr>
            <p:ph type="subTitle" idx="1"/>
          </p:nvPr>
        </p:nvSpPr>
        <p:spPr>
          <a:xfrm>
            <a:off x="1371600" y="3886200"/>
            <a:ext cx="6400800" cy="2063750"/>
          </a:xfrm>
        </p:spPr>
        <p:txBody>
          <a:bodyPr/>
          <a:lstStyle>
            <a:lvl1pPr marL="0" indent="0" algn="ctr">
              <a:buFontTx/>
              <a:buNone/>
              <a:defRPr smtClean="0"/>
            </a:lvl1pPr>
          </a:lstStyle>
          <a:p>
            <a:r>
              <a:rPr lang="en-US" smtClean="0"/>
              <a:t>Click to edit Master subtitle style</a:t>
            </a:r>
          </a:p>
        </p:txBody>
      </p:sp>
      <p:sp>
        <p:nvSpPr>
          <p:cNvPr id="7" name="Rectangle 4"/>
          <p:cNvSpPr>
            <a:spLocks noGrp="1" noChangeArrowheads="1"/>
          </p:cNvSpPr>
          <p:nvPr>
            <p:ph type="dt" sz="half" idx="10"/>
          </p:nvPr>
        </p:nvSpPr>
        <p:spPr>
          <a:xfrm>
            <a:off x="250825" y="6453188"/>
            <a:ext cx="1584325" cy="268287"/>
          </a:xfrm>
        </p:spPr>
        <p:txBody>
          <a:bodyPr/>
          <a:lstStyle>
            <a:lvl1pPr>
              <a:defRPr/>
            </a:lvl1pPr>
          </a:lstStyle>
          <a:p>
            <a:pPr>
              <a:defRPr/>
            </a:pPr>
            <a:r>
              <a:rPr lang="en-US" smtClean="0">
                <a:solidFill>
                  <a:srgbClr val="000000"/>
                </a:solidFill>
              </a:rPr>
              <a:t>nick.gazis@esss.se</a:t>
            </a:r>
            <a:endParaRPr lang="en-US">
              <a:solidFill>
                <a:srgbClr val="000000"/>
              </a:solidFill>
            </a:endParaRPr>
          </a:p>
        </p:txBody>
      </p:sp>
      <p:sp>
        <p:nvSpPr>
          <p:cNvPr id="8" name="Rectangle 5"/>
          <p:cNvSpPr>
            <a:spLocks noGrp="1" noChangeArrowheads="1"/>
          </p:cNvSpPr>
          <p:nvPr>
            <p:ph type="ftr" sz="quarter" idx="11"/>
          </p:nvPr>
        </p:nvSpPr>
        <p:spPr>
          <a:xfrm>
            <a:off x="2051050" y="6453188"/>
            <a:ext cx="5834063" cy="268287"/>
          </a:xfrm>
        </p:spPr>
        <p:txBody>
          <a:bodyPr/>
          <a:lstStyle>
            <a:lvl1pPr algn="ctr">
              <a:defRPr/>
            </a:lvl1pPr>
          </a:lstStyle>
          <a:p>
            <a:pPr>
              <a:defRPr/>
            </a:pPr>
            <a:r>
              <a:rPr lang="en-US" smtClean="0">
                <a:solidFill>
                  <a:srgbClr val="000000"/>
                </a:solidFill>
              </a:rPr>
              <a:t>13 June 2017</a:t>
            </a:r>
            <a:endParaRPr lang="en-US">
              <a:solidFill>
                <a:srgbClr val="000000"/>
              </a:solidFill>
            </a:endParaRPr>
          </a:p>
        </p:txBody>
      </p:sp>
      <p:sp>
        <p:nvSpPr>
          <p:cNvPr id="9" name="Rectangle 6"/>
          <p:cNvSpPr>
            <a:spLocks noGrp="1" noChangeArrowheads="1"/>
          </p:cNvSpPr>
          <p:nvPr>
            <p:ph type="sldNum" sz="quarter" idx="12"/>
          </p:nvPr>
        </p:nvSpPr>
        <p:spPr>
          <a:xfrm>
            <a:off x="8172450" y="6453188"/>
            <a:ext cx="720725" cy="268287"/>
          </a:xfrm>
        </p:spPr>
        <p:txBody>
          <a:bodyPr/>
          <a:lstStyle>
            <a:lvl1pPr>
              <a:defRPr/>
            </a:lvl1pPr>
          </a:lstStyle>
          <a:p>
            <a:pPr>
              <a:defRPr/>
            </a:pPr>
            <a:fld id="{096B9800-FFB1-49BB-894A-B8FD25B1420B}" type="slidenum">
              <a:rPr lang="sv-SE">
                <a:solidFill>
                  <a:srgbClr val="000000"/>
                </a:solidFill>
              </a:rPr>
              <a:pPr>
                <a:defRPr/>
              </a:pPr>
              <a:t>‹#›</a:t>
            </a:fld>
            <a:endParaRPr lang="sv-SE">
              <a:solidFill>
                <a:srgbClr val="000000"/>
              </a:solidFill>
            </a:endParaRPr>
          </a:p>
        </p:txBody>
      </p:sp>
      <p:pic>
        <p:nvPicPr>
          <p:cNvPr id="10" name="Picture 13" descr="FREIA_logo.png"/>
          <p:cNvPicPr>
            <a:picLocks noChangeAspect="1"/>
          </p:cNvPicPr>
          <p:nvPr userDrawn="1"/>
        </p:nvPicPr>
        <p:blipFill>
          <a:blip r:embed="rId6"/>
          <a:srcRect/>
          <a:stretch>
            <a:fillRect/>
          </a:stretch>
        </p:blipFill>
        <p:spPr bwMode="auto">
          <a:xfrm>
            <a:off x="6372225" y="74613"/>
            <a:ext cx="2592388" cy="1266825"/>
          </a:xfrm>
          <a:prstGeom prst="rect">
            <a:avLst/>
          </a:prstGeom>
          <a:noFill/>
          <a:ln w="9525">
            <a:noFill/>
            <a:miter lim="800000"/>
            <a:headEnd/>
            <a:tailEnd/>
          </a:ln>
        </p:spPr>
      </p:pic>
      <p:pic>
        <p:nvPicPr>
          <p:cNvPr id="1028" name="Picture 4" descr="https://mp.uu.se/documents/432512/893786/UU_logo_tranp4f125px.png/bdc5b258-d39a-4389-80da-f88ee8fdd3d5?t=1377780614885"/>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98982" y="74613"/>
            <a:ext cx="1190625"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85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nick.gazis@esss.se</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13 June 2017</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DD9BFA-F87D-46B0-8E59-147BA53E6417}"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1248671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251520" y="1052736"/>
            <a:ext cx="4110930" cy="5256584"/>
          </a:xfrm>
        </p:spPr>
        <p:txBody>
          <a:bodyPr/>
          <a:lstStyle>
            <a:lvl1pPr>
              <a:defRPr sz="2000"/>
            </a:lvl1pPr>
            <a:lvl2pPr marL="355600" indent="-174625">
              <a:defRPr sz="1800"/>
            </a:lvl2pPr>
            <a:lvl3pPr marL="536575" indent="-180975">
              <a:defRPr sz="1600"/>
            </a:lvl3pPr>
            <a:lvl4pPr marL="719138" indent="-182563">
              <a:defRPr sz="1400"/>
            </a:lvl4pPr>
            <a:lvl5pPr marL="900113" indent="-180975">
              <a:defRPr sz="1200"/>
            </a:lvl5pPr>
            <a:lvl6pPr>
              <a:defRPr sz="1800"/>
            </a:lvl6pPr>
            <a:lvl7pPr>
              <a:defRPr sz="1800"/>
            </a:lvl7pPr>
            <a:lvl8pPr>
              <a:defRPr sz="1800"/>
            </a:lvl8pPr>
            <a:lvl9pPr>
              <a:defRPr sz="1800"/>
            </a:lvl9pPr>
          </a:lstStyle>
          <a:p>
            <a:pPr lvl="0"/>
            <a:r>
              <a:rPr lang="sv-SE" dirty="0" smtClean="0"/>
              <a:t>Klicka här för att ändra format</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innehåll 3"/>
          <p:cNvSpPr>
            <a:spLocks noGrp="1"/>
          </p:cNvSpPr>
          <p:nvPr>
            <p:ph sz="half" idx="2"/>
          </p:nvPr>
        </p:nvSpPr>
        <p:spPr>
          <a:xfrm>
            <a:off x="4760138" y="1052736"/>
            <a:ext cx="4132342" cy="5256584"/>
          </a:xfrm>
        </p:spPr>
        <p:txBody>
          <a:bodyPr/>
          <a:lstStyle>
            <a:lvl1pPr>
              <a:defRPr sz="2000"/>
            </a:lvl1pPr>
            <a:lvl2pPr marL="355600" indent="-174625">
              <a:defRPr sz="1800"/>
            </a:lvl2pPr>
            <a:lvl3pPr marL="536575" indent="-180975">
              <a:defRPr sz="1600"/>
            </a:lvl3pPr>
            <a:lvl4pPr marL="719138" indent="-182563">
              <a:defRPr sz="1400"/>
            </a:lvl4pPr>
            <a:lvl5pPr marL="900113" indent="-180975">
              <a:defRPr sz="1200"/>
            </a:lvl5pPr>
            <a:lvl6pPr>
              <a:defRPr sz="1800"/>
            </a:lvl6pPr>
            <a:lvl7pPr>
              <a:defRPr sz="1800"/>
            </a:lvl7pPr>
            <a:lvl8pPr>
              <a:defRPr sz="1800"/>
            </a:lvl8pPr>
            <a:lvl9pPr>
              <a:defRPr sz="1800"/>
            </a:lvl9pPr>
          </a:lstStyle>
          <a:p>
            <a:pPr lvl="0"/>
            <a:r>
              <a:rPr lang="sv-SE" dirty="0" smtClean="0"/>
              <a:t>Klicka här för att ändra format</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nick.gazis@esss.se</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13 June 2017</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31705C-5BB8-482B-909E-E63E63959BD2}"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3782431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251520" y="1052737"/>
            <a:ext cx="4123630" cy="504056"/>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a:t>
            </a:r>
          </a:p>
        </p:txBody>
      </p:sp>
      <p:sp>
        <p:nvSpPr>
          <p:cNvPr id="4" name="Platshållare för innehåll 3"/>
          <p:cNvSpPr>
            <a:spLocks noGrp="1"/>
          </p:cNvSpPr>
          <p:nvPr>
            <p:ph sz="half" idx="2"/>
          </p:nvPr>
        </p:nvSpPr>
        <p:spPr>
          <a:xfrm>
            <a:off x="251353" y="1556792"/>
            <a:ext cx="4127747" cy="4752528"/>
          </a:xfrm>
        </p:spPr>
        <p:txBody>
          <a:bodyPr/>
          <a:lstStyle>
            <a:lvl1pPr>
              <a:defRPr sz="1800"/>
            </a:lvl1pPr>
            <a:lvl2pPr marL="355600" indent="-174625">
              <a:defRPr sz="1600"/>
            </a:lvl2pPr>
            <a:lvl3pPr marL="536575" indent="-180975">
              <a:defRPr sz="1400"/>
            </a:lvl3pPr>
            <a:lvl4pPr marL="719138" indent="-182563">
              <a:defRPr sz="1200"/>
            </a:lvl4pPr>
            <a:lvl5pPr marL="900113" indent="-180975">
              <a:defRPr sz="1100"/>
            </a:lvl5pPr>
            <a:lvl6pPr>
              <a:defRPr sz="1600"/>
            </a:lvl6pPr>
            <a:lvl7pPr>
              <a:defRPr sz="1600"/>
            </a:lvl7pPr>
            <a:lvl8pPr>
              <a:defRPr sz="1600"/>
            </a:lvl8pPr>
            <a:lvl9pPr>
              <a:defRPr sz="1600"/>
            </a:lvl9pPr>
          </a:lstStyle>
          <a:p>
            <a:pPr lvl="0"/>
            <a:r>
              <a:rPr lang="sv-SE" dirty="0" smtClean="0"/>
              <a:t>Klicka här för att ändra format</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text 4"/>
          <p:cNvSpPr>
            <a:spLocks noGrp="1"/>
          </p:cNvSpPr>
          <p:nvPr>
            <p:ph type="body" sz="quarter" idx="3"/>
          </p:nvPr>
        </p:nvSpPr>
        <p:spPr>
          <a:xfrm>
            <a:off x="4760138" y="1052737"/>
            <a:ext cx="4060334" cy="504056"/>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a:t>
            </a:r>
          </a:p>
        </p:txBody>
      </p:sp>
      <p:sp>
        <p:nvSpPr>
          <p:cNvPr id="6" name="Platshållare för innehåll 5"/>
          <p:cNvSpPr>
            <a:spLocks noGrp="1"/>
          </p:cNvSpPr>
          <p:nvPr>
            <p:ph sz="quarter" idx="4"/>
          </p:nvPr>
        </p:nvSpPr>
        <p:spPr>
          <a:xfrm>
            <a:off x="4760138" y="1556792"/>
            <a:ext cx="4060334" cy="4752528"/>
          </a:xfrm>
        </p:spPr>
        <p:txBody>
          <a:bodyPr/>
          <a:lstStyle>
            <a:lvl1pPr>
              <a:defRPr sz="1800"/>
            </a:lvl1pPr>
            <a:lvl2pPr marL="355600" indent="-174625">
              <a:defRPr sz="1600"/>
            </a:lvl2pPr>
            <a:lvl3pPr marL="536575" indent="-180975">
              <a:defRPr sz="1400"/>
            </a:lvl3pPr>
            <a:lvl4pPr marL="719138" indent="-182563">
              <a:defRPr sz="1200"/>
            </a:lvl4pPr>
            <a:lvl5pPr marL="900113" indent="-180975">
              <a:defRPr sz="1100"/>
            </a:lvl5pPr>
            <a:lvl6pPr>
              <a:defRPr sz="1600"/>
            </a:lvl6pPr>
            <a:lvl7pPr>
              <a:defRPr sz="1600"/>
            </a:lvl7pPr>
            <a:lvl8pPr>
              <a:defRPr sz="1600"/>
            </a:lvl8pPr>
            <a:lvl9pPr>
              <a:defRPr sz="1600"/>
            </a:lvl9pPr>
          </a:lstStyle>
          <a:p>
            <a:pPr lvl="0"/>
            <a:r>
              <a:rPr lang="sv-SE" dirty="0" smtClean="0"/>
              <a:t>Klicka här för att ändra format</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0" name="Rubrik 9"/>
          <p:cNvSpPr>
            <a:spLocks noGrp="1"/>
          </p:cNvSpPr>
          <p:nvPr>
            <p:ph type="title"/>
          </p:nvPr>
        </p:nvSpPr>
        <p:spPr/>
        <p:txBody>
          <a:bodyPr/>
          <a:lstStyle/>
          <a:p>
            <a:r>
              <a:rPr lang="sv-SE" smtClean="0"/>
              <a:t>Klicka här för att ändra format</a:t>
            </a:r>
            <a:endParaRPr lang="sv-SE"/>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nick.gazis@esss.se</a:t>
            </a: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13 June 2017</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29FAF3A-B3B3-4722-8E5E-C6C15FFB5979}"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34128572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theme" Target="../theme/theme2.xml"/><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06318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gråbård"/>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492500" y="0"/>
            <a:ext cx="5651500" cy="868363"/>
          </a:xfrm>
          <a:prstGeom prst="rect">
            <a:avLst/>
          </a:prstGeom>
          <a:noFill/>
          <a:ln w="9525">
            <a:noFill/>
            <a:miter lim="800000"/>
            <a:headEnd/>
            <a:tailEnd/>
          </a:ln>
        </p:spPr>
      </p:pic>
      <p:pic>
        <p:nvPicPr>
          <p:cNvPr id="1027" name="Picture 14" descr="gråbård"/>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0" y="0"/>
            <a:ext cx="5651500" cy="868363"/>
          </a:xfrm>
          <a:prstGeom prst="rect">
            <a:avLst/>
          </a:prstGeom>
          <a:noFill/>
          <a:ln w="9525">
            <a:noFill/>
            <a:miter lim="800000"/>
            <a:headEnd/>
            <a:tailEnd/>
          </a:ln>
        </p:spPr>
      </p:pic>
      <p:sp>
        <p:nvSpPr>
          <p:cNvPr id="1028" name="Rectangle 2"/>
          <p:cNvSpPr>
            <a:spLocks noGrp="1" noChangeArrowheads="1"/>
          </p:cNvSpPr>
          <p:nvPr>
            <p:ph type="title"/>
          </p:nvPr>
        </p:nvSpPr>
        <p:spPr bwMode="auto">
          <a:xfrm>
            <a:off x="1042988" y="188913"/>
            <a:ext cx="7677150" cy="504825"/>
          </a:xfrm>
          <a:prstGeom prst="rect">
            <a:avLst/>
          </a:prstGeom>
          <a:noFill/>
          <a:ln w="9525">
            <a:noFill/>
            <a:miter lim="800000"/>
            <a:headEnd/>
            <a:tailEnd/>
          </a:ln>
        </p:spPr>
        <p:txBody>
          <a:bodyPr vert="horz" wrap="square" lIns="91440" tIns="45720" rIns="91440" bIns="0" numCol="1" anchor="b" anchorCtr="0" compatLnSpc="1">
            <a:prstTxWarp prst="textNoShape">
              <a:avLst/>
            </a:prstTxWarp>
          </a:bodyPr>
          <a:lstStyle/>
          <a:p>
            <a:pPr lvl="0"/>
            <a:r>
              <a:rPr lang="sv-SE" dirty="0" smtClean="0"/>
              <a:t>Klicka här för att ändra format</a:t>
            </a:r>
          </a:p>
        </p:txBody>
      </p:sp>
      <p:sp>
        <p:nvSpPr>
          <p:cNvPr id="1029" name="Rectangle 3"/>
          <p:cNvSpPr>
            <a:spLocks noGrp="1" noChangeArrowheads="1"/>
          </p:cNvSpPr>
          <p:nvPr>
            <p:ph type="body" idx="1"/>
          </p:nvPr>
        </p:nvSpPr>
        <p:spPr bwMode="auto">
          <a:xfrm>
            <a:off x="250825" y="981075"/>
            <a:ext cx="8642350" cy="532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p>
        </p:txBody>
      </p:sp>
      <p:sp>
        <p:nvSpPr>
          <p:cNvPr id="2" name="Rectangle 4"/>
          <p:cNvSpPr>
            <a:spLocks noGrp="1" noChangeArrowheads="1"/>
          </p:cNvSpPr>
          <p:nvPr>
            <p:ph type="dt" sz="half" idx="2"/>
          </p:nvPr>
        </p:nvSpPr>
        <p:spPr bwMode="auto">
          <a:xfrm>
            <a:off x="250825" y="6453188"/>
            <a:ext cx="1152525"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defRPr>
            </a:lvl1pPr>
          </a:lstStyle>
          <a:p>
            <a:pPr defTabSz="914400" eaLnBrk="0" fontAlgn="base" hangingPunct="0">
              <a:spcBef>
                <a:spcPct val="0"/>
              </a:spcBef>
              <a:spcAft>
                <a:spcPct val="0"/>
              </a:spcAft>
              <a:defRPr/>
            </a:pPr>
            <a:r>
              <a:rPr lang="en-US" smtClean="0">
                <a:solidFill>
                  <a:srgbClr val="000000"/>
                </a:solidFill>
              </a:rPr>
              <a:t>nick.gazis@esss.se</a:t>
            </a:r>
            <a:endParaRPr lang="en-US">
              <a:solidFill>
                <a:srgbClr val="000000"/>
              </a:solidFill>
            </a:endParaRPr>
          </a:p>
        </p:txBody>
      </p:sp>
      <p:sp>
        <p:nvSpPr>
          <p:cNvPr id="3" name="Rectangle 5"/>
          <p:cNvSpPr>
            <a:spLocks noGrp="1" noChangeArrowheads="1"/>
          </p:cNvSpPr>
          <p:nvPr>
            <p:ph type="ftr" sz="quarter" idx="3"/>
          </p:nvPr>
        </p:nvSpPr>
        <p:spPr bwMode="auto">
          <a:xfrm>
            <a:off x="1547813" y="6453188"/>
            <a:ext cx="6553200"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defRPr>
            </a:lvl1pPr>
          </a:lstStyle>
          <a:p>
            <a:pPr defTabSz="914400" eaLnBrk="0" fontAlgn="base" hangingPunct="0">
              <a:spcBef>
                <a:spcPct val="0"/>
              </a:spcBef>
              <a:spcAft>
                <a:spcPct val="0"/>
              </a:spcAft>
              <a:defRPr/>
            </a:pPr>
            <a:r>
              <a:rPr lang="en-US" smtClean="0">
                <a:solidFill>
                  <a:srgbClr val="000000"/>
                </a:solidFill>
              </a:rPr>
              <a:t>13 June 2017</a:t>
            </a:r>
            <a:endParaRPr lang="en-US">
              <a:solidFill>
                <a:srgbClr val="000000"/>
              </a:solidFill>
            </a:endParaRPr>
          </a:p>
        </p:txBody>
      </p:sp>
      <p:sp>
        <p:nvSpPr>
          <p:cNvPr id="1030" name="Rectangle 6"/>
          <p:cNvSpPr>
            <a:spLocks noGrp="1" noChangeArrowheads="1"/>
          </p:cNvSpPr>
          <p:nvPr>
            <p:ph type="sldNum" sz="quarter" idx="4"/>
          </p:nvPr>
        </p:nvSpPr>
        <p:spPr bwMode="auto">
          <a:xfrm>
            <a:off x="8243888" y="6453188"/>
            <a:ext cx="649287"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defTabSz="914400" eaLnBrk="0" fontAlgn="base" hangingPunct="0">
              <a:spcBef>
                <a:spcPct val="0"/>
              </a:spcBef>
              <a:spcAft>
                <a:spcPct val="0"/>
              </a:spcAft>
              <a:defRPr/>
            </a:pPr>
            <a:fld id="{DB0895F4-1E1F-4DBB-AD3D-655666BD427B}" type="slidenum">
              <a:rPr lang="sv-SE">
                <a:solidFill>
                  <a:srgbClr val="000000"/>
                </a:solidFill>
              </a:rPr>
              <a:pPr defTabSz="914400" eaLnBrk="0" fontAlgn="base" hangingPunct="0">
                <a:spcBef>
                  <a:spcPct val="0"/>
                </a:spcBef>
                <a:spcAft>
                  <a:spcPct val="0"/>
                </a:spcAft>
                <a:defRPr/>
              </a:pPr>
              <a:t>‹#›</a:t>
            </a:fld>
            <a:endParaRPr lang="sv-SE">
              <a:solidFill>
                <a:srgbClr val="000000"/>
              </a:solidFill>
            </a:endParaRPr>
          </a:p>
        </p:txBody>
      </p:sp>
      <p:sp>
        <p:nvSpPr>
          <p:cNvPr id="1036" name="Rectangle 12"/>
          <p:cNvSpPr>
            <a:spLocks noChangeArrowheads="1"/>
          </p:cNvSpPr>
          <p:nvPr/>
        </p:nvSpPr>
        <p:spPr bwMode="auto">
          <a:xfrm>
            <a:off x="0" y="0"/>
            <a:ext cx="9144000" cy="6858000"/>
          </a:xfrm>
          <a:prstGeom prst="rect">
            <a:avLst/>
          </a:prstGeom>
          <a:no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endParaRPr>
          </a:p>
        </p:txBody>
      </p:sp>
      <p:pic>
        <p:nvPicPr>
          <p:cNvPr id="11" name="Picture 10" descr="FREIA_logo.png"/>
          <p:cNvPicPr>
            <a:picLocks noChangeAspect="1"/>
          </p:cNvPicPr>
          <p:nvPr userDrawn="1"/>
        </p:nvPicPr>
        <p:blipFill>
          <a:blip r:embed="rId10"/>
          <a:srcRect/>
          <a:stretch>
            <a:fillRect/>
          </a:stretch>
        </p:blipFill>
        <p:spPr bwMode="auto">
          <a:xfrm>
            <a:off x="7585075" y="115888"/>
            <a:ext cx="1450975" cy="709612"/>
          </a:xfrm>
          <a:prstGeom prst="rect">
            <a:avLst/>
          </a:prstGeom>
          <a:noFill/>
          <a:ln w="9525">
            <a:noFill/>
            <a:miter lim="800000"/>
            <a:headEnd/>
            <a:tailEnd/>
          </a:ln>
        </p:spPr>
      </p:pic>
    </p:spTree>
    <p:extLst>
      <p:ext uri="{BB962C8B-B14F-4D97-AF65-F5344CB8AC3E}">
        <p14:creationId xmlns:p14="http://schemas.microsoft.com/office/powerpoint/2010/main" val="56218404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hf hdr="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Arial"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Arial"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Arial" charset="0"/>
          <a:ea typeface="ＭＳ Ｐゴシック" charset="-128"/>
          <a:cs typeface="ＭＳ Ｐゴシック" charset="-128"/>
        </a:defRPr>
      </a:lvl9pPr>
    </p:titleStyle>
    <p:bodyStyle>
      <a:lvl1pPr marL="176213" indent="-176213" algn="l" rtl="0" eaLnBrk="0" fontAlgn="base" hangingPunct="0">
        <a:spcBef>
          <a:spcPct val="35000"/>
        </a:spcBef>
        <a:spcAft>
          <a:spcPct val="0"/>
        </a:spcAft>
        <a:buChar char="•"/>
        <a:defRPr sz="2000">
          <a:solidFill>
            <a:schemeClr val="tx1"/>
          </a:solidFill>
          <a:latin typeface="+mn-lt"/>
          <a:ea typeface="+mn-ea"/>
          <a:cs typeface="+mn-cs"/>
        </a:defRPr>
      </a:lvl1pPr>
      <a:lvl2pPr marL="628650" indent="-273050" algn="l" rtl="0" eaLnBrk="0" fontAlgn="base" hangingPunct="0">
        <a:spcBef>
          <a:spcPct val="20000"/>
        </a:spcBef>
        <a:spcAft>
          <a:spcPct val="0"/>
        </a:spcAft>
        <a:buChar char="–"/>
        <a:defRPr sz="2000">
          <a:solidFill>
            <a:schemeClr val="tx1"/>
          </a:solidFill>
          <a:latin typeface="+mn-lt"/>
          <a:ea typeface="+mn-ea"/>
        </a:defRPr>
      </a:lvl2pPr>
      <a:lvl3pPr marL="981075" indent="-173038" algn="l" rtl="0" eaLnBrk="0" fontAlgn="base" hangingPunct="0">
        <a:spcBef>
          <a:spcPct val="20000"/>
        </a:spcBef>
        <a:spcAft>
          <a:spcPct val="0"/>
        </a:spcAft>
        <a:buChar char="•"/>
        <a:defRPr sz="2000">
          <a:solidFill>
            <a:schemeClr val="tx1"/>
          </a:solidFill>
          <a:latin typeface="+mn-lt"/>
          <a:ea typeface="+mn-ea"/>
        </a:defRPr>
      </a:lvl3pPr>
      <a:lvl4pPr marL="1344613" indent="-184150" algn="l" rtl="0" eaLnBrk="0" fontAlgn="base" hangingPunct="0">
        <a:spcBef>
          <a:spcPct val="20000"/>
        </a:spcBef>
        <a:spcAft>
          <a:spcPct val="0"/>
        </a:spcAft>
        <a:buChar char="–"/>
        <a:defRPr>
          <a:solidFill>
            <a:schemeClr val="tx1"/>
          </a:solidFill>
          <a:latin typeface="+mn-lt"/>
          <a:ea typeface="+mn-ea"/>
        </a:defRPr>
      </a:lvl4pPr>
      <a:lvl5pPr marL="1708150" indent="-18415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jp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jpeg"/><Relationship Id="rId7"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5" Type="http://schemas.openxmlformats.org/officeDocument/2006/relationships/image" Target="../media/image15.jpg"/><Relationship Id="rId6" Type="http://schemas.openxmlformats.org/officeDocument/2006/relationships/image" Target="../media/image16.png"/><Relationship Id="rId7" Type="http://schemas.openxmlformats.org/officeDocument/2006/relationships/image" Target="../media/image17.jpg"/><Relationship Id="rId8"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jpeg"/><Relationship Id="rId6"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jpg"/><Relationship Id="rId8" Type="http://schemas.openxmlformats.org/officeDocument/2006/relationships/image" Target="../media/image75.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8.jpe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2.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84.jpeg"/><Relationship Id="rId5" Type="http://schemas.openxmlformats.org/officeDocument/2006/relationships/image" Target="../media/image85.jpeg"/><Relationship Id="rId1" Type="http://schemas.openxmlformats.org/officeDocument/2006/relationships/slideLayout" Target="../slideLayouts/slideLayout5.xml"/><Relationship Id="rId2" Type="http://schemas.openxmlformats.org/officeDocument/2006/relationships/image" Target="../media/image8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86.jpeg"/></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7" Type="http://schemas.openxmlformats.org/officeDocument/2006/relationships/image" Target="../media/image92.JPG"/><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9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jpeg"/><Relationship Id="rId5" Type="http://schemas.openxmlformats.org/officeDocument/2006/relationships/image" Target="../media/image99.jpeg"/><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31.xml.rels><?xml version="1.0" encoding="UTF-8" standalone="yes"?>
<Relationships xmlns="http://schemas.openxmlformats.org/package/2006/relationships"><Relationship Id="rId3" Type="http://schemas.openxmlformats.org/officeDocument/2006/relationships/image" Target="../media/image101.JPG"/><Relationship Id="rId4" Type="http://schemas.openxmlformats.org/officeDocument/2006/relationships/image" Target="../media/image102.jpg"/><Relationship Id="rId1" Type="http://schemas.openxmlformats.org/officeDocument/2006/relationships/slideLayout" Target="../slideLayouts/slideLayout2.xml"/><Relationship Id="rId2" Type="http://schemas.openxmlformats.org/officeDocument/2006/relationships/image" Target="../media/image10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jpeg"/><Relationship Id="rId5"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36.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image" Target="../media/image110.jpeg"/><Relationship Id="rId6" Type="http://schemas.openxmlformats.org/officeDocument/2006/relationships/image" Target="../media/image111.jpeg"/><Relationship Id="rId7" Type="http://schemas.openxmlformats.org/officeDocument/2006/relationships/image" Target="../media/image112.jpeg"/><Relationship Id="rId8" Type="http://schemas.openxmlformats.org/officeDocument/2006/relationships/image" Target="../media/image113.jpg"/><Relationship Id="rId9" Type="http://schemas.openxmlformats.org/officeDocument/2006/relationships/image" Target="../media/image114.JPG"/><Relationship Id="rId10"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aegina.info/aegina/mouseia/arxaiologiko-mouseio-aeginas.html" TargetMode="External"/><Relationship Id="rId4" Type="http://schemas.openxmlformats.org/officeDocument/2006/relationships/image" Target="../media/image122.jpg"/><Relationship Id="rId5" Type="http://schemas.openxmlformats.org/officeDocument/2006/relationships/image" Target="../media/image123.jpg"/><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44.xml.rels><?xml version="1.0" encoding="UTF-8" standalone="yes"?>
<Relationships xmlns="http://schemas.openxmlformats.org/package/2006/relationships"><Relationship Id="rId11" Type="http://schemas.openxmlformats.org/officeDocument/2006/relationships/image" Target="../media/image132.emf"/><Relationship Id="rId12" Type="http://schemas.openxmlformats.org/officeDocument/2006/relationships/image" Target="../media/image133.png"/><Relationship Id="rId13" Type="http://schemas.openxmlformats.org/officeDocument/2006/relationships/image" Target="../media/image134.png"/><Relationship Id="rId14" Type="http://schemas.openxmlformats.org/officeDocument/2006/relationships/image" Target="../media/image135.png"/><Relationship Id="rId15" Type="http://schemas.openxmlformats.org/officeDocument/2006/relationships/image" Target="../media/image136.png"/><Relationship Id="rId16" Type="http://schemas.openxmlformats.org/officeDocument/2006/relationships/image" Target="../media/image137.png"/><Relationship Id="rId17" Type="http://schemas.openxmlformats.org/officeDocument/2006/relationships/image" Target="../media/image138.png"/><Relationship Id="rId18" Type="http://schemas.openxmlformats.org/officeDocument/2006/relationships/image" Target="../media/image139.png"/><Relationship Id="rId19"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png"/><Relationship Id="rId9" Type="http://schemas.openxmlformats.org/officeDocument/2006/relationships/image" Target="../media/image130.png"/><Relationship Id="rId10" Type="http://schemas.openxmlformats.org/officeDocument/2006/relationships/image" Target="../media/image1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2.png"/></Relationships>
</file>

<file path=ppt/slides/_rels/slide48.xml.rels><?xml version="1.0" encoding="UTF-8" standalone="yes"?>
<Relationships xmlns="http://schemas.openxmlformats.org/package/2006/relationships"><Relationship Id="rId9" Type="http://schemas.openxmlformats.org/officeDocument/2006/relationships/image" Target="../media/image149.png"/><Relationship Id="rId20" Type="http://schemas.openxmlformats.org/officeDocument/2006/relationships/image" Target="../media/image160.png"/><Relationship Id="rId10" Type="http://schemas.openxmlformats.org/officeDocument/2006/relationships/image" Target="../media/image150.png"/><Relationship Id="rId11" Type="http://schemas.openxmlformats.org/officeDocument/2006/relationships/image" Target="../media/image151.png"/><Relationship Id="rId12" Type="http://schemas.openxmlformats.org/officeDocument/2006/relationships/image" Target="../media/image152.png"/><Relationship Id="rId13" Type="http://schemas.openxmlformats.org/officeDocument/2006/relationships/image" Target="../media/image153.png"/><Relationship Id="rId14" Type="http://schemas.openxmlformats.org/officeDocument/2006/relationships/image" Target="../media/image154.png"/><Relationship Id="rId15" Type="http://schemas.openxmlformats.org/officeDocument/2006/relationships/image" Target="../media/image155.png"/><Relationship Id="rId16" Type="http://schemas.openxmlformats.org/officeDocument/2006/relationships/image" Target="../media/image156.png"/><Relationship Id="rId17" Type="http://schemas.openxmlformats.org/officeDocument/2006/relationships/image" Target="../media/image157.png"/><Relationship Id="rId18" Type="http://schemas.openxmlformats.org/officeDocument/2006/relationships/image" Target="../media/image158.png"/><Relationship Id="rId19" Type="http://schemas.openxmlformats.org/officeDocument/2006/relationships/image" Target="../media/image159.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png"/></Relationships>
</file>

<file path=ppt/slides/_rels/slide5.xml.rels><?xml version="1.0" encoding="UTF-8" standalone="yes"?>
<Relationships xmlns="http://schemas.openxmlformats.org/package/2006/relationships"><Relationship Id="rId9" Type="http://schemas.openxmlformats.org/officeDocument/2006/relationships/image" Target="../media/image26.jpeg"/><Relationship Id="rId20" Type="http://schemas.openxmlformats.org/officeDocument/2006/relationships/image" Target="../media/image37.jpeg"/><Relationship Id="rId21" Type="http://schemas.openxmlformats.org/officeDocument/2006/relationships/image" Target="../media/image38.png"/><Relationship Id="rId22" Type="http://schemas.openxmlformats.org/officeDocument/2006/relationships/image" Target="../media/image39.gif"/><Relationship Id="rId23" Type="http://schemas.openxmlformats.org/officeDocument/2006/relationships/image" Target="/Users/heine/Dropbox/rasterAPT/scans/raster_anim_path.gif" TargetMode="External"/><Relationship Id="rId10" Type="http://schemas.openxmlformats.org/officeDocument/2006/relationships/image" Target="../media/image27.png"/><Relationship Id="rId11" Type="http://schemas.openxmlformats.org/officeDocument/2006/relationships/image" Target="../media/image28.jpe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jpeg"/><Relationship Id="rId15" Type="http://schemas.openxmlformats.org/officeDocument/2006/relationships/image" Target="../media/image32.jpeg"/><Relationship Id="rId16" Type="http://schemas.openxmlformats.org/officeDocument/2006/relationships/image" Target="../media/image33.jpeg"/><Relationship Id="rId17" Type="http://schemas.openxmlformats.org/officeDocument/2006/relationships/image" Target="../media/image34.jpeg"/><Relationship Id="rId18" Type="http://schemas.openxmlformats.org/officeDocument/2006/relationships/image" Target="../media/image35.jpeg"/><Relationship Id="rId19"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21.em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image" Target="../media/image162.png"/></Relationships>
</file>

<file path=ppt/slides/_rels/slide51.xml.rels><?xml version="1.0" encoding="UTF-8" standalone="yes"?>
<Relationships xmlns="http://schemas.openxmlformats.org/package/2006/relationships"><Relationship Id="rId3" Type="http://schemas.openxmlformats.org/officeDocument/2006/relationships/hyperlink" Target="mailto:Jorgen.Larsson@esss.se" TargetMode="External"/><Relationship Id="rId4" Type="http://schemas.openxmlformats.org/officeDocument/2006/relationships/hyperlink" Target="mailto:Jan.Lundin@esss.se" TargetMode="External"/><Relationship Id="rId5" Type="http://schemas.openxmlformats.org/officeDocument/2006/relationships/hyperlink" Target="mailto:Fabien.Rey@esss.se" TargetMode="External"/><Relationship Id="rId6" Type="http://schemas.openxmlformats.org/officeDocument/2006/relationships/hyperlink" Target="mailto:Frithiof.Jensen@esss.se" TargetMode="External"/><Relationship Id="rId7" Type="http://schemas.openxmlformats.org/officeDocument/2006/relationships/hyperlink" Target="mailto:Marcelo.JuniFerreira@esss.se" TargetMode="External"/><Relationship Id="rId8" Type="http://schemas.openxmlformats.org/officeDocument/2006/relationships/hyperlink" Target="mailto:hector.novella@esss.se" TargetMode="External"/><Relationship Id="rId9" Type="http://schemas.openxmlformats.org/officeDocument/2006/relationships/hyperlink" Target="mailto:Nick.Gazis@esss.se" TargetMode="External"/><Relationship Id="rId10" Type="http://schemas.openxmlformats.org/officeDocument/2006/relationships/slide" Target="slide7.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jpeg"/><Relationship Id="rId3" Type="http://schemas.openxmlformats.org/officeDocument/2006/relationships/image" Target="../media/image166.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 Id="rId3" Type="http://schemas.openxmlformats.org/officeDocument/2006/relationships/image" Target="../media/image6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8.jpeg"/><Relationship Id="rId4" Type="http://schemas.openxmlformats.org/officeDocument/2006/relationships/image" Target="../media/image169.jpeg"/><Relationship Id="rId5" Type="http://schemas.openxmlformats.org/officeDocument/2006/relationships/image" Target="../media/image170.jpeg"/><Relationship Id="rId6" Type="http://schemas.openxmlformats.org/officeDocument/2006/relationships/image" Target="../media/image171.jpeg"/><Relationship Id="rId1" Type="http://schemas.openxmlformats.org/officeDocument/2006/relationships/slideLayout" Target="../slideLayouts/slideLayout2.xml"/><Relationship Id="rId2" Type="http://schemas.openxmlformats.org/officeDocument/2006/relationships/image" Target="../media/image16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atest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109" y="-92823"/>
            <a:ext cx="12357020" cy="6950823"/>
          </a:xfrm>
          <a:prstGeom prst="rect">
            <a:avLst/>
          </a:prstGeom>
        </p:spPr>
      </p:pic>
      <p:sp>
        <p:nvSpPr>
          <p:cNvPr id="4" name="Rectangle 3"/>
          <p:cNvSpPr/>
          <p:nvPr/>
        </p:nvSpPr>
        <p:spPr>
          <a:xfrm>
            <a:off x="2286000" y="5949280"/>
            <a:ext cx="4572000" cy="379591"/>
          </a:xfrm>
          <a:prstGeom prst="rect">
            <a:avLst/>
          </a:prstGeom>
        </p:spPr>
        <p:txBody>
          <a:bodyPr>
            <a:spAutoFit/>
          </a:bodyPr>
          <a:lstStyle/>
          <a:p>
            <a:pPr algn="ctr" defTabSz="914400">
              <a:lnSpc>
                <a:spcPct val="120000"/>
              </a:lnSpc>
            </a:pPr>
            <a:r>
              <a:rPr lang="en-GB" sz="1600" dirty="0" smtClean="0">
                <a:solidFill>
                  <a:srgbClr val="F8B325"/>
                </a:solidFill>
                <a:effectLst>
                  <a:glow rad="101600">
                    <a:schemeClr val="tx1">
                      <a:lumMod val="75000"/>
                      <a:lumOff val="25000"/>
                      <a:alpha val="75000"/>
                    </a:schemeClr>
                  </a:glow>
                </a:effectLst>
                <a:latin typeface="Calibri"/>
              </a:rPr>
              <a:t>www.europeanspallationsource.se</a:t>
            </a:r>
            <a:endParaRPr lang="en-GB" sz="1600" dirty="0">
              <a:solidFill>
                <a:srgbClr val="F8B325"/>
              </a:solidFill>
              <a:effectLst>
                <a:glow rad="101600">
                  <a:schemeClr val="tx1">
                    <a:lumMod val="75000"/>
                    <a:lumOff val="25000"/>
                    <a:alpha val="75000"/>
                  </a:schemeClr>
                </a:glow>
              </a:effectLst>
              <a:latin typeface="Calibri"/>
            </a:endParaRPr>
          </a:p>
        </p:txBody>
      </p:sp>
      <p:sp>
        <p:nvSpPr>
          <p:cNvPr id="12" name="textruta 6"/>
          <p:cNvSpPr txBox="1"/>
          <p:nvPr/>
        </p:nvSpPr>
        <p:spPr>
          <a:xfrm>
            <a:off x="0" y="1361269"/>
            <a:ext cx="10007600" cy="4124190"/>
          </a:xfrm>
          <a:prstGeom prst="rect">
            <a:avLst/>
          </a:prstGeom>
          <a:noFill/>
        </p:spPr>
        <p:txBody>
          <a:bodyPr wrap="square" lIns="91424" tIns="45712" rIns="91424" bIns="45712" rtlCol="0">
            <a:spAutoFit/>
          </a:bodyPr>
          <a:lstStyle/>
          <a:p>
            <a:pPr algn="ctr"/>
            <a:r>
              <a:rPr lang="en-US" sz="3400" b="1" dirty="0">
                <a:solidFill>
                  <a:srgbClr val="F8B325"/>
                </a:solidFill>
                <a:effectLst>
                  <a:glow rad="101600">
                    <a:schemeClr val="tx1">
                      <a:lumMod val="75000"/>
                      <a:lumOff val="25000"/>
                      <a:alpha val="75000"/>
                    </a:schemeClr>
                  </a:glow>
                </a:effectLst>
              </a:rPr>
              <a:t>ESS Accelerator </a:t>
            </a:r>
            <a:r>
              <a:rPr lang="en-US" sz="3400" b="1" dirty="0" smtClean="0">
                <a:solidFill>
                  <a:srgbClr val="F8B325"/>
                </a:solidFill>
                <a:effectLst>
                  <a:glow rad="101600">
                    <a:schemeClr val="tx1">
                      <a:lumMod val="75000"/>
                      <a:lumOff val="25000"/>
                      <a:alpha val="75000"/>
                    </a:schemeClr>
                  </a:glow>
                </a:effectLst>
              </a:rPr>
              <a:t>Engineering Integration, </a:t>
            </a:r>
            <a:br>
              <a:rPr lang="en-US" sz="3400" b="1" dirty="0" smtClean="0">
                <a:solidFill>
                  <a:srgbClr val="F8B325"/>
                </a:solidFill>
                <a:effectLst>
                  <a:glow rad="101600">
                    <a:schemeClr val="tx1">
                      <a:lumMod val="75000"/>
                      <a:lumOff val="25000"/>
                      <a:alpha val="75000"/>
                    </a:schemeClr>
                  </a:glow>
                </a:effectLst>
              </a:rPr>
            </a:br>
            <a:r>
              <a:rPr lang="en-US" sz="3400" b="1" dirty="0" smtClean="0">
                <a:solidFill>
                  <a:srgbClr val="F8B325"/>
                </a:solidFill>
                <a:effectLst>
                  <a:glow rad="101600">
                    <a:schemeClr val="tx1">
                      <a:lumMod val="75000"/>
                      <a:lumOff val="25000"/>
                      <a:alpha val="75000"/>
                    </a:schemeClr>
                  </a:glow>
                </a:effectLst>
              </a:rPr>
              <a:t>Installation &amp; Non</a:t>
            </a:r>
            <a:r>
              <a:rPr lang="en-US" sz="3400" b="1" dirty="0">
                <a:solidFill>
                  <a:srgbClr val="F8B325"/>
                </a:solidFill>
                <a:effectLst>
                  <a:glow rad="101600">
                    <a:schemeClr val="tx1">
                      <a:lumMod val="75000"/>
                      <a:lumOff val="25000"/>
                      <a:alpha val="75000"/>
                    </a:schemeClr>
                  </a:glow>
                </a:effectLst>
              </a:rPr>
              <a:t>-Destructive Testing </a:t>
            </a:r>
            <a:r>
              <a:rPr lang="en-US" sz="3400" b="1" dirty="0" smtClean="0">
                <a:solidFill>
                  <a:srgbClr val="F8B325"/>
                </a:solidFill>
                <a:effectLst>
                  <a:glow rad="101600">
                    <a:schemeClr val="tx1">
                      <a:lumMod val="75000"/>
                      <a:lumOff val="25000"/>
                      <a:alpha val="75000"/>
                    </a:schemeClr>
                  </a:glow>
                </a:effectLst>
              </a:rPr>
              <a:t>Implementation</a:t>
            </a:r>
            <a:endParaRPr lang="en-GB" sz="2800" dirty="0">
              <a:solidFill>
                <a:srgbClr val="F8B325"/>
              </a:solidFill>
              <a:effectLst>
                <a:glow rad="101600">
                  <a:schemeClr val="tx1">
                    <a:lumMod val="75000"/>
                    <a:lumOff val="25000"/>
                    <a:alpha val="75000"/>
                  </a:schemeClr>
                </a:glow>
              </a:effectLst>
            </a:endParaRPr>
          </a:p>
          <a:p>
            <a:pPr algn="ctr"/>
            <a:endParaRPr lang="en-GB" sz="2800" dirty="0" smtClean="0">
              <a:solidFill>
                <a:srgbClr val="F8B325"/>
              </a:solidFill>
              <a:effectLst>
                <a:glow rad="101600">
                  <a:schemeClr val="tx1">
                    <a:lumMod val="75000"/>
                    <a:lumOff val="25000"/>
                    <a:alpha val="75000"/>
                  </a:schemeClr>
                </a:glow>
              </a:effectLst>
            </a:endParaRPr>
          </a:p>
          <a:p>
            <a:pPr algn="ctr"/>
            <a:r>
              <a:rPr lang="en-US" sz="2800" dirty="0">
                <a:solidFill>
                  <a:srgbClr val="F8B325"/>
                </a:solidFill>
                <a:effectLst>
                  <a:glow rad="101600">
                    <a:schemeClr val="tx1">
                      <a:lumMod val="75000"/>
                      <a:lumOff val="25000"/>
                      <a:alpha val="75000"/>
                    </a:schemeClr>
                  </a:glow>
                </a:effectLst>
              </a:rPr>
              <a:t>The 2017 International Conference </a:t>
            </a:r>
            <a:r>
              <a:rPr lang="en-US" sz="2800" dirty="0" smtClean="0">
                <a:solidFill>
                  <a:srgbClr val="F8B325"/>
                </a:solidFill>
                <a:effectLst>
                  <a:glow rad="101600">
                    <a:schemeClr val="tx1">
                      <a:lumMod val="75000"/>
                      <a:lumOff val="25000"/>
                      <a:alpha val="75000"/>
                    </a:schemeClr>
                  </a:glow>
                </a:effectLst>
              </a:rPr>
              <a:t/>
            </a:r>
            <a:br>
              <a:rPr lang="en-US" sz="2800" dirty="0" smtClean="0">
                <a:solidFill>
                  <a:srgbClr val="F8B325"/>
                </a:solidFill>
                <a:effectLst>
                  <a:glow rad="101600">
                    <a:schemeClr val="tx1">
                      <a:lumMod val="75000"/>
                      <a:lumOff val="25000"/>
                      <a:alpha val="75000"/>
                    </a:schemeClr>
                  </a:glow>
                </a:effectLst>
              </a:rPr>
            </a:br>
            <a:r>
              <a:rPr lang="en-US" sz="2800" dirty="0" smtClean="0">
                <a:solidFill>
                  <a:srgbClr val="F8B325"/>
                </a:solidFill>
                <a:effectLst>
                  <a:glow rad="101600">
                    <a:schemeClr val="tx1">
                      <a:lumMod val="75000"/>
                      <a:lumOff val="25000"/>
                      <a:alpha val="75000"/>
                    </a:schemeClr>
                  </a:glow>
                </a:effectLst>
              </a:rPr>
              <a:t>on </a:t>
            </a:r>
            <a:r>
              <a:rPr lang="en-US" sz="2800" dirty="0">
                <a:solidFill>
                  <a:srgbClr val="F8B325"/>
                </a:solidFill>
                <a:effectLst>
                  <a:glow rad="101600">
                    <a:schemeClr val="tx1">
                      <a:lumMod val="75000"/>
                      <a:lumOff val="25000"/>
                      <a:alpha val="75000"/>
                    </a:schemeClr>
                  </a:glow>
                </a:effectLst>
              </a:rPr>
              <a:t>Applications of Nuclear </a:t>
            </a:r>
            <a:r>
              <a:rPr lang="en-US" sz="2800" dirty="0" smtClean="0">
                <a:solidFill>
                  <a:srgbClr val="F8B325"/>
                </a:solidFill>
                <a:effectLst>
                  <a:glow rad="101600">
                    <a:schemeClr val="tx1">
                      <a:lumMod val="75000"/>
                      <a:lumOff val="25000"/>
                      <a:alpha val="75000"/>
                    </a:schemeClr>
                  </a:glow>
                </a:effectLst>
              </a:rPr>
              <a:t>Techniques</a:t>
            </a:r>
            <a:br>
              <a:rPr lang="en-US" sz="2800" dirty="0" smtClean="0">
                <a:solidFill>
                  <a:srgbClr val="F8B325"/>
                </a:solidFill>
                <a:effectLst>
                  <a:glow rad="101600">
                    <a:schemeClr val="tx1">
                      <a:lumMod val="75000"/>
                      <a:lumOff val="25000"/>
                      <a:alpha val="75000"/>
                    </a:schemeClr>
                  </a:glow>
                </a:effectLst>
              </a:rPr>
            </a:br>
            <a:r>
              <a:rPr lang="en-US" sz="2000" dirty="0">
                <a:solidFill>
                  <a:srgbClr val="F8B325"/>
                </a:solidFill>
                <a:effectLst>
                  <a:glow rad="101600">
                    <a:schemeClr val="tx1">
                      <a:lumMod val="75000"/>
                      <a:lumOff val="25000"/>
                      <a:alpha val="75000"/>
                    </a:schemeClr>
                  </a:glow>
                </a:effectLst>
              </a:rPr>
              <a:t>Crete, Greece June 11-17, 2017</a:t>
            </a:r>
          </a:p>
          <a:p>
            <a:pPr algn="ctr"/>
            <a:endParaRPr lang="en-GB" sz="2800" dirty="0">
              <a:solidFill>
                <a:srgbClr val="F8B325"/>
              </a:solidFill>
              <a:effectLst>
                <a:glow rad="101600">
                  <a:schemeClr val="tx1">
                    <a:lumMod val="75000"/>
                    <a:lumOff val="25000"/>
                    <a:alpha val="75000"/>
                  </a:schemeClr>
                </a:glow>
              </a:effectLst>
            </a:endParaRPr>
          </a:p>
          <a:p>
            <a:pPr algn="ctr"/>
            <a:endParaRPr lang="sv-SE" sz="2800" dirty="0" smtClean="0">
              <a:solidFill>
                <a:srgbClr val="F8B325"/>
              </a:solidFill>
              <a:effectLst>
                <a:glow rad="101600">
                  <a:schemeClr val="tx1">
                    <a:lumMod val="75000"/>
                    <a:lumOff val="25000"/>
                    <a:alpha val="75000"/>
                  </a:schemeClr>
                </a:glow>
              </a:effectLst>
            </a:endParaRPr>
          </a:p>
        </p:txBody>
      </p:sp>
      <p:sp>
        <p:nvSpPr>
          <p:cNvPr id="13" name="textruta 3"/>
          <p:cNvSpPr txBox="1"/>
          <p:nvPr/>
        </p:nvSpPr>
        <p:spPr>
          <a:xfrm>
            <a:off x="0" y="4710752"/>
            <a:ext cx="10007600" cy="1138757"/>
          </a:xfrm>
          <a:prstGeom prst="rect">
            <a:avLst/>
          </a:prstGeom>
          <a:noFill/>
        </p:spPr>
        <p:txBody>
          <a:bodyPr wrap="square" lIns="91424" tIns="45712" rIns="91424" bIns="45712" rtlCol="0">
            <a:spAutoFit/>
          </a:bodyPr>
          <a:lstStyle/>
          <a:p>
            <a:pPr algn="ctr"/>
            <a:r>
              <a:rPr lang="en-GB" sz="2400" dirty="0" err="1" smtClean="0">
                <a:solidFill>
                  <a:srgbClr val="F8B325"/>
                </a:solidFill>
                <a:effectLst>
                  <a:glow rad="101600">
                    <a:schemeClr val="tx1">
                      <a:lumMod val="75000"/>
                      <a:lumOff val="25000"/>
                      <a:alpha val="75000"/>
                    </a:schemeClr>
                  </a:glow>
                </a:effectLst>
              </a:rPr>
              <a:t>Dr.</a:t>
            </a:r>
            <a:r>
              <a:rPr lang="en-GB" sz="2400" dirty="0" smtClean="0">
                <a:solidFill>
                  <a:srgbClr val="F8B325"/>
                </a:solidFill>
                <a:effectLst>
                  <a:glow rad="101600">
                    <a:schemeClr val="tx1">
                      <a:lumMod val="75000"/>
                      <a:lumOff val="25000"/>
                      <a:alpha val="75000"/>
                    </a:schemeClr>
                  </a:glow>
                </a:effectLst>
              </a:rPr>
              <a:t> Eng. Nick Gazis</a:t>
            </a:r>
          </a:p>
          <a:p>
            <a:pPr algn="ctr"/>
            <a:r>
              <a:rPr lang="en-GB" sz="2400" dirty="0" smtClean="0">
                <a:solidFill>
                  <a:srgbClr val="F8B325"/>
                </a:solidFill>
                <a:effectLst>
                  <a:glow rad="101600">
                    <a:schemeClr val="tx1">
                      <a:lumMod val="75000"/>
                      <a:lumOff val="25000"/>
                      <a:alpha val="75000"/>
                    </a:schemeClr>
                  </a:glow>
                </a:effectLst>
              </a:rPr>
              <a:t>Accelerator Installation Coordinator</a:t>
            </a:r>
            <a:br>
              <a:rPr lang="en-GB" sz="2400" dirty="0" smtClean="0">
                <a:solidFill>
                  <a:srgbClr val="F8B325"/>
                </a:solidFill>
                <a:effectLst>
                  <a:glow rad="101600">
                    <a:schemeClr val="tx1">
                      <a:lumMod val="75000"/>
                      <a:lumOff val="25000"/>
                      <a:alpha val="75000"/>
                    </a:schemeClr>
                  </a:glow>
                </a:effectLst>
              </a:rPr>
            </a:br>
            <a:r>
              <a:rPr lang="en-GB" sz="2000" dirty="0" smtClean="0">
                <a:solidFill>
                  <a:srgbClr val="F8B325"/>
                </a:solidFill>
                <a:effectLst>
                  <a:glow rad="101600">
                    <a:schemeClr val="tx1">
                      <a:lumMod val="75000"/>
                      <a:lumOff val="25000"/>
                      <a:alpha val="75000"/>
                    </a:schemeClr>
                  </a:glow>
                </a:effectLst>
              </a:rPr>
              <a:t>on behalf of Accelerator Installation Team &amp; Engineering Resources Group</a:t>
            </a:r>
          </a:p>
        </p:txBody>
      </p:sp>
      <p:pic>
        <p:nvPicPr>
          <p:cNvPr id="6" name="Bildobjekt 7" descr="ESS-vit-logg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pic>
        <p:nvPicPr>
          <p:cNvPr id="2" name="Picture 1" descr="Crete17-sm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48" y="21011"/>
            <a:ext cx="1863851" cy="1491081"/>
          </a:xfrm>
          <a:prstGeom prst="rect">
            <a:avLst/>
          </a:prstGeom>
        </p:spPr>
      </p:pic>
    </p:spTree>
    <p:extLst>
      <p:ext uri="{BB962C8B-B14F-4D97-AF65-F5344CB8AC3E}">
        <p14:creationId xmlns:p14="http://schemas.microsoft.com/office/powerpoint/2010/main" val="30397127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Integration Drawing Exchange Solutions – IDES Purpose</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10</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7" name="Content Placeholder 6"/>
          <p:cNvSpPr>
            <a:spLocks noGrp="1"/>
          </p:cNvSpPr>
          <p:nvPr>
            <p:ph idx="1"/>
          </p:nvPr>
        </p:nvSpPr>
        <p:spPr>
          <a:xfrm>
            <a:off x="130729" y="1600200"/>
            <a:ext cx="8852195" cy="5121298"/>
          </a:xfrm>
        </p:spPr>
        <p:txBody>
          <a:bodyPr>
            <a:normAutofit fontScale="92500" lnSpcReduction="20000"/>
          </a:bodyPr>
          <a:lstStyle/>
          <a:p>
            <a:pPr marL="342900" indent="-342900">
              <a:buFont typeface="Arial"/>
              <a:buChar char="•"/>
            </a:pPr>
            <a:r>
              <a:rPr lang="en-US" sz="2200" dirty="0" smtClean="0"/>
              <a:t>The ESS Linac is being built with contributions from 25 different institutions located throughout Europe</a:t>
            </a:r>
          </a:p>
          <a:p>
            <a:pPr marL="800019" lvl="1" indent="-342900">
              <a:buFont typeface="Lucida Grande"/>
              <a:buChar char="-"/>
            </a:pPr>
            <a:r>
              <a:rPr lang="en-US" sz="1900" dirty="0" smtClean="0"/>
              <a:t>Most of the components in the tunnel by In-Kind partners</a:t>
            </a:r>
          </a:p>
          <a:p>
            <a:pPr marL="800019" lvl="1" indent="-342900">
              <a:buFont typeface="Lucida Grande"/>
              <a:buChar char="-"/>
            </a:pPr>
            <a:r>
              <a:rPr lang="en-US" sz="1900" dirty="0" smtClean="0"/>
              <a:t>… but each partner uses a different CAD system to design</a:t>
            </a:r>
          </a:p>
          <a:p>
            <a:pPr marL="800019" lvl="1" indent="-342900">
              <a:buFont typeface="Arial"/>
              <a:buChar char="•"/>
            </a:pPr>
            <a:endParaRPr lang="en-US" sz="1900" dirty="0" smtClean="0"/>
          </a:p>
          <a:p>
            <a:pPr marL="342900" indent="-342900">
              <a:buFont typeface="Arial"/>
              <a:buChar char="•"/>
            </a:pPr>
            <a:r>
              <a:rPr lang="en-US" sz="2200" dirty="0" smtClean="0"/>
              <a:t>ESS integrates all these contributions.</a:t>
            </a:r>
          </a:p>
          <a:p>
            <a:pPr marL="800019" lvl="1" indent="-342900">
              <a:buFont typeface="Lucida Grande"/>
              <a:buChar char="-"/>
            </a:pPr>
            <a:r>
              <a:rPr lang="en-US" sz="1900" dirty="0" smtClean="0"/>
              <a:t>ESS needs to assimilate all the different design packages </a:t>
            </a:r>
            <a:r>
              <a:rPr lang="en-US" sz="1900" dirty="0" smtClean="0">
                <a:sym typeface="Wingdings"/>
              </a:rPr>
              <a:t></a:t>
            </a:r>
            <a:r>
              <a:rPr lang="en-US" sz="1900" dirty="0" smtClean="0"/>
              <a:t>one ESS design</a:t>
            </a:r>
            <a:r>
              <a:rPr lang="en-US" sz="1900" dirty="0"/>
              <a:t> </a:t>
            </a:r>
            <a:r>
              <a:rPr lang="en-US" sz="1900" dirty="0" smtClean="0"/>
              <a:t>with Released contributions</a:t>
            </a:r>
          </a:p>
          <a:p>
            <a:pPr marL="800019" lvl="1" indent="-342900">
              <a:buFont typeface="Lucida Grande"/>
              <a:buChar char="-"/>
            </a:pPr>
            <a:endParaRPr lang="en-US" sz="1900" dirty="0" smtClean="0"/>
          </a:p>
          <a:p>
            <a:pPr marL="800019" lvl="1" indent="-342900">
              <a:buFont typeface="Lucida Grande"/>
              <a:buChar char="-"/>
            </a:pPr>
            <a:r>
              <a:rPr lang="en-US" sz="1900" u="sng" dirty="0" smtClean="0"/>
              <a:t>Without requiring </a:t>
            </a:r>
            <a:r>
              <a:rPr lang="en-US" sz="1900" dirty="0" smtClean="0"/>
              <a:t>in-kind partners to use a specific CAD software</a:t>
            </a:r>
          </a:p>
          <a:p>
            <a:pPr marL="800019" lvl="1" indent="-342900">
              <a:buFont typeface="Arial"/>
              <a:buChar char="•"/>
            </a:pPr>
            <a:endParaRPr lang="en-US" dirty="0" smtClean="0"/>
          </a:p>
          <a:p>
            <a:pPr marL="342900" indent="-342900">
              <a:buFont typeface="Arial"/>
              <a:buChar char="•"/>
            </a:pPr>
            <a:r>
              <a:rPr lang="en-US" sz="2200" dirty="0" smtClean="0"/>
              <a:t>ESS needs current status and rapid feedback on the progress of in-kind partner designs</a:t>
            </a:r>
          </a:p>
          <a:p>
            <a:pPr marL="800019" lvl="1" indent="-342900">
              <a:buFont typeface="Lucida Grande"/>
              <a:buChar char="-"/>
            </a:pPr>
            <a:r>
              <a:rPr lang="en-US" sz="1900" dirty="0" smtClean="0"/>
              <a:t>Civil construction of the ESS facility is well underway</a:t>
            </a:r>
          </a:p>
          <a:p>
            <a:pPr marL="800019" lvl="1" indent="-342900">
              <a:buFont typeface="Lucida Grande"/>
              <a:buChar char="-"/>
            </a:pPr>
            <a:r>
              <a:rPr lang="en-US" sz="1900" dirty="0" smtClean="0"/>
              <a:t>ESS needs to keep up with changes in designs as soon as they are available to assess impact </a:t>
            </a:r>
            <a:r>
              <a:rPr lang="en-US" sz="1900" dirty="0"/>
              <a:t>on </a:t>
            </a:r>
            <a:r>
              <a:rPr lang="en-US" sz="1900" dirty="0" smtClean="0"/>
              <a:t>civil </a:t>
            </a:r>
            <a:r>
              <a:rPr lang="en-US" sz="1900" dirty="0"/>
              <a:t>construction </a:t>
            </a:r>
            <a:endParaRPr lang="en-US" sz="1900" dirty="0" smtClean="0"/>
          </a:p>
          <a:p>
            <a:pPr marL="800019" lvl="1" indent="-342900">
              <a:buFont typeface="Lucida Grande"/>
              <a:buChar char="-"/>
            </a:pPr>
            <a:r>
              <a:rPr lang="en-US" sz="1900" dirty="0" smtClean="0"/>
              <a:t>To keep track of changes, ESS uses file versioning and released revisions</a:t>
            </a:r>
          </a:p>
          <a:p>
            <a:pPr marL="342900" indent="-342900">
              <a:buFont typeface="Arial"/>
              <a:buChar char="•"/>
            </a:pPr>
            <a:endParaRPr lang="en-GB" dirty="0"/>
          </a:p>
        </p:txBody>
      </p:sp>
    </p:spTree>
    <p:extLst>
      <p:ext uri="{BB962C8B-B14F-4D97-AF65-F5344CB8AC3E}">
        <p14:creationId xmlns:p14="http://schemas.microsoft.com/office/powerpoint/2010/main" val="16858042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Selected technologies for the engineering integration strategy</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11</a:t>
            </a:fld>
            <a:endParaRPr lang="sv-SE">
              <a:solidFill>
                <a:prstClr val="black">
                  <a:tint val="75000"/>
                </a:prstClr>
              </a:solidFill>
              <a:latin typeface="Calibri"/>
            </a:endParaRPr>
          </a:p>
        </p:txBody>
      </p:sp>
      <p:pic>
        <p:nvPicPr>
          <p:cNvPr id="7" name="Picture 6" descr="Screen Shot 2015-06-13 at 18.08.46.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368" y="1745791"/>
            <a:ext cx="3477822" cy="2172732"/>
          </a:xfrm>
          <a:prstGeom prst="rect">
            <a:avLst/>
          </a:prstGeom>
          <a:ln>
            <a:noFill/>
          </a:ln>
          <a:effectLst>
            <a:outerShdw blurRad="292100" dist="139700" dir="2700000" algn="tl" rotWithShape="0">
              <a:srgbClr val="333333">
                <a:alpha val="65000"/>
              </a:srgbClr>
            </a:outerShdw>
          </a:effectLst>
        </p:spPr>
      </p:pic>
      <p:pic>
        <p:nvPicPr>
          <p:cNvPr id="8" name="Picture 7" descr="Screen Shot 2015-06-13 at 18.10.0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332" y="2855429"/>
            <a:ext cx="3592632" cy="224040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5496" y="3788143"/>
            <a:ext cx="1368152" cy="369332"/>
          </a:xfrm>
          <a:prstGeom prst="rect">
            <a:avLst/>
          </a:prstGeom>
          <a:noFill/>
        </p:spPr>
        <p:txBody>
          <a:bodyPr wrap="square" rtlCol="0">
            <a:spAutoFit/>
          </a:bodyPr>
          <a:lstStyle/>
          <a:p>
            <a:r>
              <a:rPr lang="en-US" b="1" dirty="0" smtClean="0">
                <a:solidFill>
                  <a:srgbClr val="FF0000"/>
                </a:solidFill>
              </a:rPr>
              <a:t>2. </a:t>
            </a:r>
            <a:r>
              <a:rPr lang="en-US" dirty="0" smtClean="0">
                <a:solidFill>
                  <a:srgbClr val="FF0000"/>
                </a:solidFill>
              </a:rPr>
              <a:t>LinacLego</a:t>
            </a:r>
            <a:endParaRPr lang="en-US" dirty="0">
              <a:solidFill>
                <a:srgbClr val="FF0000"/>
              </a:solidFill>
            </a:endParaRPr>
          </a:p>
        </p:txBody>
      </p:sp>
      <p:sp>
        <p:nvSpPr>
          <p:cNvPr id="10" name="TextBox 9"/>
          <p:cNvSpPr txBox="1"/>
          <p:nvPr/>
        </p:nvSpPr>
        <p:spPr>
          <a:xfrm>
            <a:off x="35496" y="2379613"/>
            <a:ext cx="1012540" cy="369332"/>
          </a:xfrm>
          <a:prstGeom prst="rect">
            <a:avLst/>
          </a:prstGeom>
          <a:noFill/>
        </p:spPr>
        <p:txBody>
          <a:bodyPr wrap="square" rtlCol="0">
            <a:spAutoFit/>
          </a:bodyPr>
          <a:lstStyle/>
          <a:p>
            <a:r>
              <a:rPr lang="en-US" b="1" dirty="0" smtClean="0">
                <a:solidFill>
                  <a:srgbClr val="FF0000"/>
                </a:solidFill>
              </a:rPr>
              <a:t>3. </a:t>
            </a:r>
            <a:r>
              <a:rPr lang="en-US" dirty="0" smtClean="0">
                <a:solidFill>
                  <a:srgbClr val="FF0000"/>
                </a:solidFill>
              </a:rPr>
              <a:t>CHESS</a:t>
            </a:r>
            <a:endParaRPr lang="en-US" dirty="0">
              <a:solidFill>
                <a:srgbClr val="FF0000"/>
              </a:solidFill>
            </a:endParaRPr>
          </a:p>
        </p:txBody>
      </p:sp>
      <p:pic>
        <p:nvPicPr>
          <p:cNvPr id="11" name="Picture 10" descr="Screen Shot 2015-06-13 at 18.35.5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036" y="4111290"/>
            <a:ext cx="3592632" cy="2245083"/>
          </a:xfrm>
          <a:prstGeom prst="rect">
            <a:avLst/>
          </a:prstGeom>
        </p:spPr>
      </p:pic>
      <p:sp>
        <p:nvSpPr>
          <p:cNvPr id="12" name="TextBox 11"/>
          <p:cNvSpPr txBox="1"/>
          <p:nvPr/>
        </p:nvSpPr>
        <p:spPr>
          <a:xfrm>
            <a:off x="179512" y="5091178"/>
            <a:ext cx="1102659" cy="369332"/>
          </a:xfrm>
          <a:prstGeom prst="rect">
            <a:avLst/>
          </a:prstGeom>
          <a:noFill/>
        </p:spPr>
        <p:txBody>
          <a:bodyPr wrap="square" rtlCol="0">
            <a:spAutoFit/>
          </a:bodyPr>
          <a:lstStyle/>
          <a:p>
            <a:r>
              <a:rPr lang="en-US" b="1" dirty="0" smtClean="0">
                <a:solidFill>
                  <a:srgbClr val="FF0000"/>
                </a:solidFill>
              </a:rPr>
              <a:t>1. </a:t>
            </a:r>
            <a:r>
              <a:rPr lang="en-US" dirty="0" smtClean="0">
                <a:solidFill>
                  <a:srgbClr val="FF0000"/>
                </a:solidFill>
              </a:rPr>
              <a:t>DOORS</a:t>
            </a:r>
            <a:endParaRPr lang="en-US" dirty="0">
              <a:solidFill>
                <a:srgbClr val="FF0000"/>
              </a:solidFill>
            </a:endParaRPr>
          </a:p>
        </p:txBody>
      </p:sp>
      <p:pic>
        <p:nvPicPr>
          <p:cNvPr id="13" name="Picture 12" descr="dassault-3d-experien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316" y="2143565"/>
            <a:ext cx="3655808" cy="2047252"/>
          </a:xfrm>
          <a:prstGeom prst="rect">
            <a:avLst/>
          </a:prstGeom>
          <a:ln>
            <a:noFill/>
          </a:ln>
          <a:effectLst>
            <a:outerShdw blurRad="292100" dist="139700" dir="2700000" algn="tl" rotWithShape="0">
              <a:srgbClr val="333333">
                <a:alpha val="65000"/>
              </a:srgbClr>
            </a:outerShdw>
          </a:effectLst>
        </p:spPr>
      </p:pic>
      <p:pic>
        <p:nvPicPr>
          <p:cNvPr id="14" name="Picture 13" descr="CATIA_Logotype_RGB_Blu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6219" y="1410956"/>
            <a:ext cx="2793342" cy="1110695"/>
          </a:xfrm>
          <a:prstGeom prst="rect">
            <a:avLst/>
          </a:prstGeom>
        </p:spPr>
      </p:pic>
      <p:pic>
        <p:nvPicPr>
          <p:cNvPr id="15" name="Picture 14" descr="Screen Shot 2015-06-13 at 18.09.00.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8556" y="2900817"/>
            <a:ext cx="3568244" cy="2229841"/>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5341652" y="3035336"/>
            <a:ext cx="3204472" cy="369332"/>
          </a:xfrm>
          <a:prstGeom prst="rect">
            <a:avLst/>
          </a:prstGeom>
          <a:noFill/>
        </p:spPr>
        <p:txBody>
          <a:bodyPr wrap="square" rtlCol="0">
            <a:spAutoFit/>
          </a:bodyPr>
          <a:lstStyle/>
          <a:p>
            <a:pPr algn="ctr"/>
            <a:r>
              <a:rPr lang="en-US" dirty="0" err="1" smtClean="0"/>
              <a:t>Atlassian</a:t>
            </a:r>
            <a:r>
              <a:rPr lang="en-US" dirty="0" smtClean="0"/>
              <a:t> tool suite </a:t>
            </a:r>
            <a:endParaRPr lang="en-US" dirty="0"/>
          </a:p>
        </p:txBody>
      </p:sp>
      <p:pic>
        <p:nvPicPr>
          <p:cNvPr id="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5729" y="4117240"/>
            <a:ext cx="3663936" cy="219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4427984" y="2411596"/>
            <a:ext cx="1012540" cy="369332"/>
          </a:xfrm>
          <a:prstGeom prst="rect">
            <a:avLst/>
          </a:prstGeom>
          <a:noFill/>
        </p:spPr>
        <p:txBody>
          <a:bodyPr wrap="square" rtlCol="0">
            <a:spAutoFit/>
          </a:bodyPr>
          <a:lstStyle/>
          <a:p>
            <a:r>
              <a:rPr lang="en-US" b="1" dirty="0" smtClean="0">
                <a:solidFill>
                  <a:srgbClr val="FF0000"/>
                </a:solidFill>
              </a:rPr>
              <a:t>4. </a:t>
            </a:r>
            <a:r>
              <a:rPr lang="en-US" dirty="0" smtClean="0">
                <a:solidFill>
                  <a:srgbClr val="FF0000"/>
                </a:solidFill>
              </a:rPr>
              <a:t>CATIA</a:t>
            </a:r>
            <a:endParaRPr lang="en-US" dirty="0">
              <a:solidFill>
                <a:srgbClr val="FF0000"/>
              </a:solidFill>
            </a:endParaRPr>
          </a:p>
        </p:txBody>
      </p:sp>
      <p:sp>
        <p:nvSpPr>
          <p:cNvPr id="19" name="TextBox 18"/>
          <p:cNvSpPr txBox="1"/>
          <p:nvPr/>
        </p:nvSpPr>
        <p:spPr>
          <a:xfrm>
            <a:off x="4564299" y="3571105"/>
            <a:ext cx="977093" cy="369332"/>
          </a:xfrm>
          <a:prstGeom prst="rect">
            <a:avLst/>
          </a:prstGeom>
          <a:noFill/>
        </p:spPr>
        <p:txBody>
          <a:bodyPr wrap="square" rtlCol="0">
            <a:spAutoFit/>
          </a:bodyPr>
          <a:lstStyle/>
          <a:p>
            <a:r>
              <a:rPr lang="en-US" b="1" dirty="0" smtClean="0">
                <a:solidFill>
                  <a:srgbClr val="FF0000"/>
                </a:solidFill>
              </a:rPr>
              <a:t>5.</a:t>
            </a:r>
            <a:r>
              <a:rPr lang="en-US" dirty="0" smtClean="0">
                <a:solidFill>
                  <a:srgbClr val="FF0000"/>
                </a:solidFill>
              </a:rPr>
              <a:t> JIRA</a:t>
            </a:r>
            <a:endParaRPr lang="en-US" dirty="0">
              <a:solidFill>
                <a:srgbClr val="FF0000"/>
              </a:solidFill>
            </a:endParaRPr>
          </a:p>
        </p:txBody>
      </p:sp>
      <p:sp>
        <p:nvSpPr>
          <p:cNvPr id="20" name="TextBox 19"/>
          <p:cNvSpPr txBox="1"/>
          <p:nvPr/>
        </p:nvSpPr>
        <p:spPr>
          <a:xfrm>
            <a:off x="4699732" y="4938670"/>
            <a:ext cx="841660" cy="369332"/>
          </a:xfrm>
          <a:prstGeom prst="rect">
            <a:avLst/>
          </a:prstGeom>
          <a:noFill/>
        </p:spPr>
        <p:txBody>
          <a:bodyPr wrap="square" rtlCol="0">
            <a:spAutoFit/>
          </a:bodyPr>
          <a:lstStyle/>
          <a:p>
            <a:r>
              <a:rPr lang="en-US" b="1" dirty="0" smtClean="0">
                <a:solidFill>
                  <a:srgbClr val="FF0000"/>
                </a:solidFill>
              </a:rPr>
              <a:t>6.</a:t>
            </a:r>
            <a:r>
              <a:rPr lang="en-US" dirty="0" smtClean="0">
                <a:solidFill>
                  <a:srgbClr val="FF0000"/>
                </a:solidFill>
              </a:rPr>
              <a:t> Wiki</a:t>
            </a:r>
            <a:endParaRPr lang="en-US" dirty="0">
              <a:solidFill>
                <a:srgbClr val="FF0000"/>
              </a:solidFill>
            </a:endParaRPr>
          </a:p>
        </p:txBody>
      </p:sp>
      <p:sp>
        <p:nvSpPr>
          <p:cNvPr id="21" name="Down Arrow 20"/>
          <p:cNvSpPr/>
          <p:nvPr/>
        </p:nvSpPr>
        <p:spPr>
          <a:xfrm rot="10542713">
            <a:off x="398740" y="4234886"/>
            <a:ext cx="331513" cy="81122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2" name="Down Arrow 21"/>
          <p:cNvSpPr/>
          <p:nvPr/>
        </p:nvSpPr>
        <p:spPr>
          <a:xfrm rot="10542713">
            <a:off x="250182" y="2843416"/>
            <a:ext cx="331513" cy="81122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3" name="Down Arrow 22"/>
          <p:cNvSpPr/>
          <p:nvPr/>
        </p:nvSpPr>
        <p:spPr>
          <a:xfrm rot="21330067">
            <a:off x="4692907" y="2750938"/>
            <a:ext cx="331513" cy="81122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4" name="Down Arrow 23"/>
          <p:cNvSpPr/>
          <p:nvPr/>
        </p:nvSpPr>
        <p:spPr>
          <a:xfrm rot="21330067">
            <a:off x="4857253" y="4088825"/>
            <a:ext cx="331513" cy="81122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5" name="Down Arrow 24"/>
          <p:cNvSpPr/>
          <p:nvPr/>
        </p:nvSpPr>
        <p:spPr>
          <a:xfrm rot="16489807">
            <a:off x="4327208" y="1760011"/>
            <a:ext cx="331513" cy="81122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Tree>
    <p:extLst>
      <p:ext uri="{BB962C8B-B14F-4D97-AF65-F5344CB8AC3E}">
        <p14:creationId xmlns:p14="http://schemas.microsoft.com/office/powerpoint/2010/main" val="38623435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technologies for the engineering integration strategy</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12</a:t>
            </a:fld>
            <a:endParaRPr lang="sv-SE">
              <a:solidFill>
                <a:prstClr val="black">
                  <a:tint val="75000"/>
                </a:prstClr>
              </a:solidFill>
              <a:latin typeface="Calibri"/>
            </a:endParaRPr>
          </a:p>
        </p:txBody>
      </p:sp>
      <p:grpSp>
        <p:nvGrpSpPr>
          <p:cNvPr id="10" name="Group 9"/>
          <p:cNvGrpSpPr/>
          <p:nvPr/>
        </p:nvGrpSpPr>
        <p:grpSpPr>
          <a:xfrm>
            <a:off x="1965678" y="1603852"/>
            <a:ext cx="1295028" cy="1295028"/>
            <a:chOff x="1821662" y="1603852"/>
            <a:chExt cx="1295028" cy="1295028"/>
          </a:xfrm>
        </p:grpSpPr>
        <p:pic>
          <p:nvPicPr>
            <p:cNvPr id="11" name="Picture 2" descr="C:\Users\nikolaosgazis\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662" y="1603852"/>
              <a:ext cx="1295028" cy="129502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252594" y="1844824"/>
              <a:ext cx="579005" cy="338554"/>
            </a:xfrm>
            <a:prstGeom prst="rect">
              <a:avLst/>
            </a:prstGeom>
          </p:spPr>
          <p:txBody>
            <a:bodyPr wrap="none">
              <a:spAutoFit/>
            </a:bodyPr>
            <a:lstStyle/>
            <a:p>
              <a:r>
                <a:rPr lang="en-US" sz="1600" dirty="0" smtClean="0"/>
                <a:t>LEBT</a:t>
              </a:r>
              <a:endParaRPr lang="sv-SE" sz="1600" dirty="0"/>
            </a:p>
          </p:txBody>
        </p:sp>
      </p:grpSp>
      <p:grpSp>
        <p:nvGrpSpPr>
          <p:cNvPr id="13" name="Group 12"/>
          <p:cNvGrpSpPr/>
          <p:nvPr/>
        </p:nvGrpSpPr>
        <p:grpSpPr>
          <a:xfrm>
            <a:off x="669534" y="1606550"/>
            <a:ext cx="1295028" cy="1295028"/>
            <a:chOff x="525518" y="1606550"/>
            <a:chExt cx="1295028" cy="1295028"/>
          </a:xfrm>
        </p:grpSpPr>
        <p:pic>
          <p:nvPicPr>
            <p:cNvPr id="14" name="Picture 2" descr="C:\Users\nikolaosgazis\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518" y="1606550"/>
              <a:ext cx="1295028" cy="129502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956450" y="1847522"/>
              <a:ext cx="549959" cy="338554"/>
            </a:xfrm>
            <a:prstGeom prst="rect">
              <a:avLst/>
            </a:prstGeom>
          </p:spPr>
          <p:txBody>
            <a:bodyPr wrap="none">
              <a:spAutoFit/>
            </a:bodyPr>
            <a:lstStyle/>
            <a:p>
              <a:r>
                <a:rPr lang="en-US" sz="1600" dirty="0"/>
                <a:t>ISRC</a:t>
              </a:r>
              <a:endParaRPr lang="sv-SE" sz="1600" dirty="0"/>
            </a:p>
          </p:txBody>
        </p:sp>
      </p:grpSp>
      <p:grpSp>
        <p:nvGrpSpPr>
          <p:cNvPr id="16" name="Group 15"/>
          <p:cNvGrpSpPr/>
          <p:nvPr/>
        </p:nvGrpSpPr>
        <p:grpSpPr>
          <a:xfrm>
            <a:off x="3261822" y="1629916"/>
            <a:ext cx="1295028" cy="1295028"/>
            <a:chOff x="3117806" y="1629916"/>
            <a:chExt cx="1295028" cy="1295028"/>
          </a:xfrm>
        </p:grpSpPr>
        <p:pic>
          <p:nvPicPr>
            <p:cNvPr id="17" name="Picture 2" descr="C:\Users\nikolaosgazis\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806" y="1629916"/>
              <a:ext cx="1295028" cy="129502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540427" y="1847522"/>
              <a:ext cx="527517" cy="338554"/>
            </a:xfrm>
            <a:prstGeom prst="rect">
              <a:avLst/>
            </a:prstGeom>
          </p:spPr>
          <p:txBody>
            <a:bodyPr wrap="none">
              <a:spAutoFit/>
            </a:bodyPr>
            <a:lstStyle/>
            <a:p>
              <a:r>
                <a:rPr lang="en-US" sz="1600" dirty="0" smtClean="0"/>
                <a:t>RFQ</a:t>
              </a:r>
              <a:endParaRPr lang="sv-SE" sz="1600" dirty="0"/>
            </a:p>
          </p:txBody>
        </p:sp>
      </p:grpSp>
      <p:grpSp>
        <p:nvGrpSpPr>
          <p:cNvPr id="19" name="Group 18"/>
          <p:cNvGrpSpPr/>
          <p:nvPr/>
        </p:nvGrpSpPr>
        <p:grpSpPr>
          <a:xfrm>
            <a:off x="4557966" y="1629916"/>
            <a:ext cx="1295028" cy="1295028"/>
            <a:chOff x="4413950" y="1629916"/>
            <a:chExt cx="1295028" cy="1295028"/>
          </a:xfrm>
        </p:grpSpPr>
        <p:pic>
          <p:nvPicPr>
            <p:cNvPr id="20" name="Picture 2" descr="C:\Users\nikolaosgazis\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950" y="1629916"/>
              <a:ext cx="1295028" cy="129502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852008" y="1847522"/>
              <a:ext cx="494944" cy="338554"/>
            </a:xfrm>
            <a:prstGeom prst="rect">
              <a:avLst/>
            </a:prstGeom>
          </p:spPr>
          <p:txBody>
            <a:bodyPr wrap="none">
              <a:spAutoFit/>
            </a:bodyPr>
            <a:lstStyle/>
            <a:p>
              <a:r>
                <a:rPr lang="en-US" sz="1600" dirty="0" smtClean="0"/>
                <a:t>DTL</a:t>
              </a:r>
              <a:endParaRPr lang="sv-SE" sz="1600" dirty="0"/>
            </a:p>
          </p:txBody>
        </p:sp>
      </p:grpSp>
      <p:grpSp>
        <p:nvGrpSpPr>
          <p:cNvPr id="22" name="Group 21"/>
          <p:cNvGrpSpPr/>
          <p:nvPr/>
        </p:nvGrpSpPr>
        <p:grpSpPr>
          <a:xfrm>
            <a:off x="5855226" y="1628800"/>
            <a:ext cx="1295028" cy="1295028"/>
            <a:chOff x="5711210" y="1628800"/>
            <a:chExt cx="1295028" cy="1295028"/>
          </a:xfrm>
        </p:grpSpPr>
        <p:pic>
          <p:nvPicPr>
            <p:cNvPr id="23" name="Picture 2" descr="C:\Users\nikolaosgazis\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210" y="1628800"/>
              <a:ext cx="1295028" cy="129502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6149268" y="1846406"/>
              <a:ext cx="492443" cy="338554"/>
            </a:xfrm>
            <a:prstGeom prst="rect">
              <a:avLst/>
            </a:prstGeom>
          </p:spPr>
          <p:txBody>
            <a:bodyPr wrap="none">
              <a:spAutoFit/>
            </a:bodyPr>
            <a:lstStyle/>
            <a:p>
              <a:r>
                <a:rPr lang="en-US" sz="1600" dirty="0" smtClean="0"/>
                <a:t>SPK</a:t>
              </a:r>
              <a:endParaRPr lang="sv-SE" sz="1600" dirty="0"/>
            </a:p>
          </p:txBody>
        </p:sp>
      </p:grpSp>
      <p:grpSp>
        <p:nvGrpSpPr>
          <p:cNvPr id="25" name="Group 24"/>
          <p:cNvGrpSpPr/>
          <p:nvPr/>
        </p:nvGrpSpPr>
        <p:grpSpPr>
          <a:xfrm>
            <a:off x="7151370" y="1629916"/>
            <a:ext cx="1295028" cy="1295028"/>
            <a:chOff x="7007354" y="1629916"/>
            <a:chExt cx="1295028" cy="1295028"/>
          </a:xfrm>
        </p:grpSpPr>
        <p:pic>
          <p:nvPicPr>
            <p:cNvPr id="26" name="Picture 2" descr="C:\Users\nikolaosgazis\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7354" y="1629916"/>
              <a:ext cx="1295028" cy="129502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7445412" y="1847522"/>
              <a:ext cx="558166" cy="338554"/>
            </a:xfrm>
            <a:prstGeom prst="rect">
              <a:avLst/>
            </a:prstGeom>
          </p:spPr>
          <p:txBody>
            <a:bodyPr wrap="none">
              <a:spAutoFit/>
            </a:bodyPr>
            <a:lstStyle/>
            <a:p>
              <a:r>
                <a:rPr lang="en-US" sz="1600" dirty="0" smtClean="0"/>
                <a:t>MBL</a:t>
              </a:r>
              <a:endParaRPr lang="sv-SE" sz="1600" dirty="0"/>
            </a:p>
          </p:txBody>
        </p:sp>
      </p:grpSp>
      <p:sp>
        <p:nvSpPr>
          <p:cNvPr id="28" name="Rectangle 27"/>
          <p:cNvSpPr/>
          <p:nvPr/>
        </p:nvSpPr>
        <p:spPr>
          <a:xfrm>
            <a:off x="8302382" y="2082334"/>
            <a:ext cx="590098" cy="338554"/>
          </a:xfrm>
          <a:prstGeom prst="rect">
            <a:avLst/>
          </a:prstGeom>
        </p:spPr>
        <p:txBody>
          <a:bodyPr wrap="none">
            <a:spAutoFit/>
          </a:bodyPr>
          <a:lstStyle/>
          <a:p>
            <a:r>
              <a:rPr lang="en-US" sz="1600" dirty="0" smtClean="0"/>
              <a:t>etc…</a:t>
            </a:r>
            <a:endParaRPr lang="sv-SE" sz="1600" dirty="0"/>
          </a:p>
        </p:txBody>
      </p:sp>
      <p:sp>
        <p:nvSpPr>
          <p:cNvPr id="29" name="Hexagon 28"/>
          <p:cNvSpPr/>
          <p:nvPr/>
        </p:nvSpPr>
        <p:spPr>
          <a:xfrm>
            <a:off x="3261822" y="3284984"/>
            <a:ext cx="957046" cy="576064"/>
          </a:xfrm>
          <a:prstGeom prst="hexago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SPK-01</a:t>
            </a:r>
            <a:endParaRPr lang="sv-SE" sz="1400" dirty="0"/>
          </a:p>
        </p:txBody>
      </p:sp>
      <p:sp>
        <p:nvSpPr>
          <p:cNvPr id="30" name="Rectangle 29"/>
          <p:cNvSpPr/>
          <p:nvPr/>
        </p:nvSpPr>
        <p:spPr>
          <a:xfrm>
            <a:off x="6228184" y="3212976"/>
            <a:ext cx="342904" cy="553998"/>
          </a:xfrm>
          <a:prstGeom prst="rect">
            <a:avLst/>
          </a:prstGeom>
        </p:spPr>
        <p:txBody>
          <a:bodyPr wrap="square">
            <a:spAutoFit/>
          </a:bodyPr>
          <a:lstStyle/>
          <a:p>
            <a:r>
              <a:rPr lang="en-US" sz="3000" b="1" dirty="0" smtClean="0"/>
              <a:t>…</a:t>
            </a:r>
            <a:endParaRPr lang="sv-SE" sz="3000" b="1" dirty="0"/>
          </a:p>
        </p:txBody>
      </p:sp>
      <p:sp>
        <p:nvSpPr>
          <p:cNvPr id="31" name="Right Brace 30"/>
          <p:cNvSpPr/>
          <p:nvPr/>
        </p:nvSpPr>
        <p:spPr>
          <a:xfrm rot="16200000">
            <a:off x="5281634" y="970282"/>
            <a:ext cx="366898" cy="4406522"/>
          </a:xfrm>
          <a:prstGeom prst="rightBrace">
            <a:avLst>
              <a:gd name="adj1" fmla="val 8333"/>
              <a:gd name="adj2" fmla="val 70278"/>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32" name="Hexagon 31"/>
          <p:cNvSpPr/>
          <p:nvPr/>
        </p:nvSpPr>
        <p:spPr>
          <a:xfrm>
            <a:off x="4283968" y="3284984"/>
            <a:ext cx="957046" cy="576064"/>
          </a:xfrm>
          <a:prstGeom prst="hexago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SPK-02</a:t>
            </a:r>
            <a:endParaRPr lang="sv-SE" sz="1400" dirty="0"/>
          </a:p>
        </p:txBody>
      </p:sp>
      <p:sp>
        <p:nvSpPr>
          <p:cNvPr id="33" name="Hexagon 32"/>
          <p:cNvSpPr/>
          <p:nvPr/>
        </p:nvSpPr>
        <p:spPr>
          <a:xfrm>
            <a:off x="5333650" y="3284984"/>
            <a:ext cx="957046" cy="576064"/>
          </a:xfrm>
          <a:prstGeom prst="hexago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SPK-03</a:t>
            </a:r>
            <a:endParaRPr lang="sv-SE" sz="1400" dirty="0"/>
          </a:p>
        </p:txBody>
      </p:sp>
      <p:sp>
        <p:nvSpPr>
          <p:cNvPr id="34" name="Hexagon 33"/>
          <p:cNvSpPr/>
          <p:nvPr/>
        </p:nvSpPr>
        <p:spPr>
          <a:xfrm>
            <a:off x="6653324" y="3284984"/>
            <a:ext cx="957046" cy="576064"/>
          </a:xfrm>
          <a:prstGeom prst="hexago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SPK-13</a:t>
            </a:r>
            <a:endParaRPr lang="sv-SE" sz="1400" dirty="0"/>
          </a:p>
        </p:txBody>
      </p:sp>
      <p:grpSp>
        <p:nvGrpSpPr>
          <p:cNvPr id="35" name="Group 34"/>
          <p:cNvGrpSpPr/>
          <p:nvPr/>
        </p:nvGrpSpPr>
        <p:grpSpPr>
          <a:xfrm>
            <a:off x="4997063" y="4037921"/>
            <a:ext cx="1084849" cy="967097"/>
            <a:chOff x="3345499" y="5013175"/>
            <a:chExt cx="1084849" cy="967097"/>
          </a:xfrm>
        </p:grpSpPr>
        <p:pic>
          <p:nvPicPr>
            <p:cNvPr id="3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5013175"/>
              <a:ext cx="648072" cy="75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ectangle 36"/>
            <p:cNvSpPr/>
            <p:nvPr/>
          </p:nvSpPr>
          <p:spPr>
            <a:xfrm>
              <a:off x="3345499" y="5672495"/>
              <a:ext cx="1084849" cy="307777"/>
            </a:xfrm>
            <a:prstGeom prst="rect">
              <a:avLst/>
            </a:prstGeom>
          </p:spPr>
          <p:txBody>
            <a:bodyPr wrap="none">
              <a:spAutoFit/>
            </a:bodyPr>
            <a:lstStyle/>
            <a:p>
              <a:r>
                <a:rPr lang="en-US" sz="1400" dirty="0" smtClean="0"/>
                <a:t>SPK-02-LWU</a:t>
              </a:r>
              <a:endParaRPr lang="sv-SE" sz="1400" dirty="0"/>
            </a:p>
          </p:txBody>
        </p:sp>
      </p:grpSp>
      <p:grpSp>
        <p:nvGrpSpPr>
          <p:cNvPr id="38" name="Group 37"/>
          <p:cNvGrpSpPr/>
          <p:nvPr/>
        </p:nvGrpSpPr>
        <p:grpSpPr>
          <a:xfrm>
            <a:off x="4997062" y="4929845"/>
            <a:ext cx="994183" cy="967097"/>
            <a:chOff x="3345499" y="5013175"/>
            <a:chExt cx="994183" cy="967097"/>
          </a:xfrm>
        </p:grpSpPr>
        <p:pic>
          <p:nvPicPr>
            <p:cNvPr id="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5013175"/>
              <a:ext cx="648072" cy="75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ectangle 39"/>
            <p:cNvSpPr/>
            <p:nvPr/>
          </p:nvSpPr>
          <p:spPr>
            <a:xfrm>
              <a:off x="3345499" y="5672495"/>
              <a:ext cx="994183" cy="307777"/>
            </a:xfrm>
            <a:prstGeom prst="rect">
              <a:avLst/>
            </a:prstGeom>
          </p:spPr>
          <p:txBody>
            <a:bodyPr wrap="none">
              <a:spAutoFit/>
            </a:bodyPr>
            <a:lstStyle/>
            <a:p>
              <a:r>
                <a:rPr lang="en-US" sz="1400" dirty="0" smtClean="0"/>
                <a:t>SPK-02-CM</a:t>
              </a:r>
              <a:endParaRPr lang="sv-SE" sz="1400" dirty="0"/>
            </a:p>
          </p:txBody>
        </p:sp>
      </p:grpSp>
      <p:grpSp>
        <p:nvGrpSpPr>
          <p:cNvPr id="41" name="Group 40"/>
          <p:cNvGrpSpPr/>
          <p:nvPr/>
        </p:nvGrpSpPr>
        <p:grpSpPr>
          <a:xfrm>
            <a:off x="4762491" y="3851175"/>
            <a:ext cx="452961" cy="1454834"/>
            <a:chOff x="4618475" y="4121212"/>
            <a:chExt cx="452961" cy="1454834"/>
          </a:xfrm>
        </p:grpSpPr>
        <p:cxnSp>
          <p:nvCxnSpPr>
            <p:cNvPr id="42" name="Straight Arrow Connector 41"/>
            <p:cNvCxnSpPr/>
            <p:nvPr/>
          </p:nvCxnSpPr>
          <p:spPr>
            <a:xfrm>
              <a:off x="4618475" y="4707149"/>
              <a:ext cx="45296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618475" y="5570450"/>
              <a:ext cx="452960" cy="7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618475" y="4121212"/>
              <a:ext cx="0" cy="1454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Rectangle 44"/>
          <p:cNvSpPr/>
          <p:nvPr/>
        </p:nvSpPr>
        <p:spPr>
          <a:xfrm rot="16200000">
            <a:off x="-230053" y="1918119"/>
            <a:ext cx="1332481" cy="477054"/>
          </a:xfrm>
          <a:prstGeom prst="rect">
            <a:avLst/>
          </a:prstGeom>
        </p:spPr>
        <p:txBody>
          <a:bodyPr wrap="none">
            <a:spAutoFit/>
          </a:bodyPr>
          <a:lstStyle/>
          <a:p>
            <a:r>
              <a:rPr lang="en-US" sz="2500" b="1" dirty="0" smtClean="0"/>
              <a:t>SECTION</a:t>
            </a:r>
            <a:endParaRPr lang="sv-SE" sz="2500" b="1" dirty="0"/>
          </a:p>
        </p:txBody>
      </p:sp>
      <p:sp>
        <p:nvSpPr>
          <p:cNvPr id="46" name="Rectangle 45"/>
          <p:cNvSpPr/>
          <p:nvPr/>
        </p:nvSpPr>
        <p:spPr>
          <a:xfrm rot="16200000">
            <a:off x="25945" y="3222528"/>
            <a:ext cx="784189" cy="477054"/>
          </a:xfrm>
          <a:prstGeom prst="rect">
            <a:avLst/>
          </a:prstGeom>
        </p:spPr>
        <p:txBody>
          <a:bodyPr wrap="none">
            <a:spAutoFit/>
          </a:bodyPr>
          <a:lstStyle/>
          <a:p>
            <a:r>
              <a:rPr lang="en-US" sz="2500" b="1" dirty="0" smtClean="0"/>
              <a:t>CELL</a:t>
            </a:r>
            <a:endParaRPr lang="sv-SE" sz="2500" b="1" dirty="0"/>
          </a:p>
        </p:txBody>
      </p:sp>
      <p:sp>
        <p:nvSpPr>
          <p:cNvPr id="47" name="Rectangle 46"/>
          <p:cNvSpPr/>
          <p:nvPr/>
        </p:nvSpPr>
        <p:spPr>
          <a:xfrm rot="16200000">
            <a:off x="233" y="4328360"/>
            <a:ext cx="835613" cy="477054"/>
          </a:xfrm>
          <a:prstGeom prst="rect">
            <a:avLst/>
          </a:prstGeom>
        </p:spPr>
        <p:txBody>
          <a:bodyPr wrap="none">
            <a:spAutoFit/>
          </a:bodyPr>
          <a:lstStyle/>
          <a:p>
            <a:r>
              <a:rPr lang="en-US" sz="2500" b="1" dirty="0" smtClean="0"/>
              <a:t>SLOT</a:t>
            </a:r>
            <a:endParaRPr lang="sv-SE" sz="2500" b="1" dirty="0"/>
          </a:p>
        </p:txBody>
      </p:sp>
      <p:grpSp>
        <p:nvGrpSpPr>
          <p:cNvPr id="48" name="Group 47"/>
          <p:cNvGrpSpPr/>
          <p:nvPr/>
        </p:nvGrpSpPr>
        <p:grpSpPr>
          <a:xfrm>
            <a:off x="5940152" y="4902259"/>
            <a:ext cx="2609424" cy="830997"/>
            <a:chOff x="6211048" y="4974267"/>
            <a:chExt cx="2609424" cy="830997"/>
          </a:xfrm>
        </p:grpSpPr>
        <p:sp>
          <p:nvSpPr>
            <p:cNvPr id="49" name="Rectangle 48"/>
            <p:cNvSpPr/>
            <p:nvPr/>
          </p:nvSpPr>
          <p:spPr>
            <a:xfrm>
              <a:off x="6211048" y="4974267"/>
              <a:ext cx="2609424" cy="830997"/>
            </a:xfrm>
            <a:prstGeom prst="rect">
              <a:avLst/>
            </a:prstGeom>
          </p:spPr>
          <p:txBody>
            <a:bodyPr wrap="square">
              <a:spAutoFit/>
            </a:bodyPr>
            <a:lstStyle/>
            <a:p>
              <a:pPr algn="ctr"/>
              <a:r>
                <a:rPr lang="en-US" sz="1600" u="sng" dirty="0" smtClean="0">
                  <a:solidFill>
                    <a:schemeClr val="tx1">
                      <a:lumMod val="50000"/>
                      <a:lumOff val="50000"/>
                    </a:schemeClr>
                  </a:solidFill>
                </a:rPr>
                <a:t>BEAMLINE ELEMENTS</a:t>
              </a:r>
              <a:r>
                <a:rPr lang="en-US" sz="1600" dirty="0" smtClean="0">
                  <a:solidFill>
                    <a:schemeClr val="tx1">
                      <a:lumMod val="50000"/>
                      <a:lumOff val="50000"/>
                    </a:schemeClr>
                  </a:solidFill>
                </a:rPr>
                <a:t/>
              </a:r>
              <a:br>
                <a:rPr lang="en-US" sz="1600" dirty="0" smtClean="0">
                  <a:solidFill>
                    <a:schemeClr val="tx1">
                      <a:lumMod val="50000"/>
                      <a:lumOff val="50000"/>
                    </a:schemeClr>
                  </a:solidFill>
                </a:rPr>
              </a:br>
              <a:r>
                <a:rPr lang="en-US" sz="1600" dirty="0" smtClean="0">
                  <a:solidFill>
                    <a:schemeClr val="tx1">
                      <a:lumMod val="50000"/>
                      <a:lumOff val="50000"/>
                    </a:schemeClr>
                  </a:solidFill>
                </a:rPr>
                <a:t>SPK-02-LWU-QH01, </a:t>
              </a:r>
              <a:br>
                <a:rPr lang="en-US" sz="1600" dirty="0" smtClean="0">
                  <a:solidFill>
                    <a:schemeClr val="tx1">
                      <a:lumMod val="50000"/>
                      <a:lumOff val="50000"/>
                    </a:schemeClr>
                  </a:solidFill>
                </a:rPr>
              </a:br>
              <a:r>
                <a:rPr lang="en-US" sz="1600" dirty="0" smtClean="0">
                  <a:solidFill>
                    <a:schemeClr val="tx1">
                      <a:lumMod val="50000"/>
                      <a:lumOff val="50000"/>
                    </a:schemeClr>
                  </a:solidFill>
                </a:rPr>
                <a:t>SPK-02-LWU-QH02, …</a:t>
              </a:r>
              <a:endParaRPr lang="sv-SE" sz="1600" dirty="0"/>
            </a:p>
          </p:txBody>
        </p:sp>
        <p:sp>
          <p:nvSpPr>
            <p:cNvPr id="50" name="Double Brace 49"/>
            <p:cNvSpPr/>
            <p:nvPr/>
          </p:nvSpPr>
          <p:spPr>
            <a:xfrm>
              <a:off x="6509308" y="5085184"/>
              <a:ext cx="2023132" cy="596988"/>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sp>
        <p:nvSpPr>
          <p:cNvPr id="51" name="Oval 50"/>
          <p:cNvSpPr/>
          <p:nvPr/>
        </p:nvSpPr>
        <p:spPr>
          <a:xfrm>
            <a:off x="58399" y="4073456"/>
            <a:ext cx="755576" cy="98686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sv-SE"/>
          </a:p>
        </p:txBody>
      </p:sp>
      <p:sp>
        <p:nvSpPr>
          <p:cNvPr id="52" name="Rectangle 51"/>
          <p:cNvSpPr/>
          <p:nvPr/>
        </p:nvSpPr>
        <p:spPr>
          <a:xfrm>
            <a:off x="197660" y="5157192"/>
            <a:ext cx="4302332" cy="861774"/>
          </a:xfrm>
          <a:prstGeom prst="rect">
            <a:avLst/>
          </a:prstGeom>
        </p:spPr>
        <p:txBody>
          <a:bodyPr wrap="square">
            <a:spAutoFit/>
          </a:bodyPr>
          <a:lstStyle/>
          <a:p>
            <a:pPr algn="ctr"/>
            <a:r>
              <a:rPr lang="en-US" sz="2500" b="1" dirty="0" smtClean="0">
                <a:solidFill>
                  <a:schemeClr val="accent2"/>
                </a:solidFill>
              </a:rPr>
              <a:t>Level of exchange for the CAD files between IKC-ESS</a:t>
            </a:r>
            <a:endParaRPr lang="sv-SE" sz="2500" b="1" dirty="0">
              <a:solidFill>
                <a:schemeClr val="accent2"/>
              </a:solidFill>
            </a:endParaRPr>
          </a:p>
        </p:txBody>
      </p:sp>
      <p:cxnSp>
        <p:nvCxnSpPr>
          <p:cNvPr id="53" name="Straight Arrow Connector 52"/>
          <p:cNvCxnSpPr>
            <a:stCxn id="52" idx="0"/>
            <a:endCxn id="51" idx="6"/>
          </p:cNvCxnSpPr>
          <p:nvPr/>
        </p:nvCxnSpPr>
        <p:spPr>
          <a:xfrm flipH="1" flipV="1">
            <a:off x="813975" y="4566887"/>
            <a:ext cx="1534851" cy="59030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4" name="Oval 53"/>
          <p:cNvSpPr/>
          <p:nvPr/>
        </p:nvSpPr>
        <p:spPr>
          <a:xfrm>
            <a:off x="4997064" y="3915396"/>
            <a:ext cx="1084848" cy="2177899"/>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sv-SE"/>
          </a:p>
        </p:txBody>
      </p:sp>
      <p:cxnSp>
        <p:nvCxnSpPr>
          <p:cNvPr id="55" name="Straight Arrow Connector 54"/>
          <p:cNvCxnSpPr>
            <a:stCxn id="52" idx="0"/>
            <a:endCxn id="54" idx="2"/>
          </p:cNvCxnSpPr>
          <p:nvPr/>
        </p:nvCxnSpPr>
        <p:spPr>
          <a:xfrm flipV="1">
            <a:off x="2348826" y="5004346"/>
            <a:ext cx="2648238" cy="15284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Tree>
    <p:extLst>
      <p:ext uri="{BB962C8B-B14F-4D97-AF65-F5344CB8AC3E}">
        <p14:creationId xmlns:p14="http://schemas.microsoft.com/office/powerpoint/2010/main" val="3127551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and Verification</a:t>
            </a:r>
            <a:endParaRPr lang="en-US" dirty="0"/>
          </a:p>
        </p:txBody>
      </p:sp>
      <p:sp>
        <p:nvSpPr>
          <p:cNvPr id="4" name="Slide Number Placeholder 3"/>
          <p:cNvSpPr>
            <a:spLocks noGrp="1"/>
          </p:cNvSpPr>
          <p:nvPr>
            <p:ph type="sldNum" sz="quarter" idx="12"/>
          </p:nvPr>
        </p:nvSpPr>
        <p:spPr>
          <a:xfrm>
            <a:off x="6408420" y="6036310"/>
            <a:ext cx="2133600" cy="365125"/>
          </a:xfrm>
        </p:spPr>
        <p:txBody>
          <a:bodyPr/>
          <a:lstStyle/>
          <a:p>
            <a:fld id="{551115BC-487E-4422-894C-CB7CD3E79223}" type="slidenum">
              <a:rPr lang="sv-SE" smtClean="0">
                <a:solidFill>
                  <a:prstClr val="black">
                    <a:tint val="75000"/>
                  </a:prstClr>
                </a:solidFill>
                <a:latin typeface="Calibri"/>
              </a:rPr>
              <a:pPr/>
              <a:t>13</a:t>
            </a:fld>
            <a:endParaRPr lang="sv-SE">
              <a:solidFill>
                <a:prstClr val="black">
                  <a:tint val="75000"/>
                </a:prstClr>
              </a:solidFill>
              <a:latin typeface="Calibri"/>
            </a:endParaRPr>
          </a:p>
        </p:txBody>
      </p:sp>
      <p:grpSp>
        <p:nvGrpSpPr>
          <p:cNvPr id="7" name="Group 6"/>
          <p:cNvGrpSpPr/>
          <p:nvPr/>
        </p:nvGrpSpPr>
        <p:grpSpPr>
          <a:xfrm>
            <a:off x="64770" y="1026880"/>
            <a:ext cx="9029700" cy="5638800"/>
            <a:chOff x="57150" y="609600"/>
            <a:chExt cx="9029700" cy="563880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609600"/>
              <a:ext cx="90297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rot="20236681">
              <a:off x="3772476" y="1237172"/>
              <a:ext cx="1229824"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v-SE" dirty="0" smtClean="0"/>
                <a:t>[</a:t>
              </a:r>
              <a:r>
                <a:rPr lang="sv-SE" b="1" dirty="0" smtClean="0"/>
                <a:t>cell</a:t>
              </a:r>
              <a:r>
                <a:rPr lang="sv-SE" dirty="0" smtClean="0"/>
                <a:t>] SPK-1</a:t>
              </a:r>
              <a:endParaRPr lang="sv-SE" dirty="0"/>
            </a:p>
          </p:txBody>
        </p:sp>
        <p:sp>
          <p:nvSpPr>
            <p:cNvPr id="10" name="Left Brace 9"/>
            <p:cNvSpPr/>
            <p:nvPr/>
          </p:nvSpPr>
          <p:spPr>
            <a:xfrm rot="3996359">
              <a:off x="3802341" y="913811"/>
              <a:ext cx="268130" cy="4090450"/>
            </a:xfrm>
            <a:prstGeom prst="leftBrace">
              <a:avLst>
                <a:gd name="adj1" fmla="val 8333"/>
                <a:gd name="adj2" fmla="val 49973"/>
              </a:avLst>
            </a:prstGeom>
            <a:ln>
              <a:solidFill>
                <a:schemeClr val="bg1"/>
              </a:solidFill>
              <a:prstDash val="lgDashDot"/>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sv-SE"/>
            </a:p>
          </p:txBody>
        </p:sp>
        <p:sp>
          <p:nvSpPr>
            <p:cNvPr id="11" name="TextBox 10"/>
            <p:cNvSpPr txBox="1"/>
            <p:nvPr/>
          </p:nvSpPr>
          <p:spPr>
            <a:xfrm rot="20236681">
              <a:off x="2816539" y="2412312"/>
              <a:ext cx="1911891"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sv-SE" dirty="0"/>
                <a:t>[</a:t>
              </a:r>
              <a:r>
                <a:rPr lang="sv-SE" b="1" dirty="0" smtClean="0"/>
                <a:t>slot</a:t>
              </a:r>
              <a:r>
                <a:rPr lang="sv-SE" dirty="0" smtClean="0"/>
                <a:t>] </a:t>
              </a:r>
              <a:r>
                <a:rPr lang="sv-SE" dirty="0"/>
                <a:t>SPK-CM-1 </a:t>
              </a:r>
            </a:p>
          </p:txBody>
        </p:sp>
        <p:cxnSp>
          <p:nvCxnSpPr>
            <p:cNvPr id="12" name="Straight Arrow Connector 11"/>
            <p:cNvCxnSpPr/>
            <p:nvPr/>
          </p:nvCxnSpPr>
          <p:spPr>
            <a:xfrm>
              <a:off x="2209800" y="4724400"/>
              <a:ext cx="523790" cy="630740"/>
            </a:xfrm>
            <a:prstGeom prst="straightConnector1">
              <a:avLst/>
            </a:prstGeom>
            <a:ln>
              <a:solidFill>
                <a:schemeClr val="bg1"/>
              </a:solidFill>
              <a:tailEnd type="arrow"/>
            </a:ln>
          </p:spPr>
          <p:style>
            <a:lnRef idx="2">
              <a:schemeClr val="accent3"/>
            </a:lnRef>
            <a:fillRef idx="0">
              <a:schemeClr val="accent3"/>
            </a:fillRef>
            <a:effectRef idx="1">
              <a:schemeClr val="accent3"/>
            </a:effectRef>
            <a:fontRef idx="minor">
              <a:schemeClr val="tx1"/>
            </a:fontRef>
          </p:style>
        </p:cxnSp>
        <p:cxnSp>
          <p:nvCxnSpPr>
            <p:cNvPr id="13" name="Straight Arrow Connector 12"/>
            <p:cNvCxnSpPr/>
            <p:nvPr/>
          </p:nvCxnSpPr>
          <p:spPr>
            <a:xfrm flipH="1">
              <a:off x="2733592" y="3276600"/>
              <a:ext cx="1609808" cy="2090546"/>
            </a:xfrm>
            <a:prstGeom prst="straightConnector1">
              <a:avLst/>
            </a:prstGeom>
            <a:ln>
              <a:solidFill>
                <a:schemeClr val="bg1"/>
              </a:solidFill>
              <a:tailEnd type="arrow"/>
            </a:ln>
          </p:spPr>
          <p:style>
            <a:lnRef idx="2">
              <a:schemeClr val="accent3"/>
            </a:lnRef>
            <a:fillRef idx="0">
              <a:schemeClr val="accent3"/>
            </a:fillRef>
            <a:effectRef idx="1">
              <a:schemeClr val="accent3"/>
            </a:effectRef>
            <a:fontRef idx="minor">
              <a:schemeClr val="tx1"/>
            </a:fontRef>
          </p:style>
        </p:cxnSp>
        <p:cxnSp>
          <p:nvCxnSpPr>
            <p:cNvPr id="14" name="Straight Connector 13"/>
            <p:cNvCxnSpPr/>
            <p:nvPr/>
          </p:nvCxnSpPr>
          <p:spPr>
            <a:xfrm flipH="1">
              <a:off x="1219200" y="4724400"/>
              <a:ext cx="990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343400" y="3283699"/>
              <a:ext cx="838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467225" y="2953434"/>
              <a:ext cx="1238416" cy="646331"/>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sv-SE" dirty="0" smtClean="0"/>
                <a:t>[</a:t>
              </a:r>
              <a:r>
                <a:rPr lang="sv-SE" b="1" dirty="0" smtClean="0"/>
                <a:t>End Point</a:t>
              </a:r>
              <a:r>
                <a:rPr lang="sv-SE" dirty="0" smtClean="0"/>
                <a:t>]</a:t>
              </a:r>
              <a:r>
                <a:rPr lang="sv-SE" dirty="0"/>
                <a:t/>
              </a:r>
              <a:br>
                <a:rPr lang="sv-SE" dirty="0"/>
              </a:br>
              <a:r>
                <a:rPr lang="sv-SE" dirty="0" smtClean="0"/>
                <a:t>SPK-LWU-1</a:t>
              </a:r>
              <a:endParaRPr lang="sv-SE" dirty="0"/>
            </a:p>
          </p:txBody>
        </p:sp>
        <p:sp>
          <p:nvSpPr>
            <p:cNvPr id="17" name="Right Arrow 16"/>
            <p:cNvSpPr/>
            <p:nvPr/>
          </p:nvSpPr>
          <p:spPr>
            <a:xfrm rot="20186034">
              <a:off x="870614" y="5686318"/>
              <a:ext cx="1676400" cy="3455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Beam line</a:t>
              </a:r>
              <a:endParaRPr lang="sv-SE" dirty="0"/>
            </a:p>
          </p:txBody>
        </p:sp>
        <p:sp>
          <p:nvSpPr>
            <p:cNvPr id="18" name="Right Arrow 17"/>
            <p:cNvSpPr/>
            <p:nvPr/>
          </p:nvSpPr>
          <p:spPr>
            <a:xfrm rot="20186034">
              <a:off x="3918614" y="4390286"/>
              <a:ext cx="1676400" cy="3455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Beam line</a:t>
              </a:r>
              <a:endParaRPr lang="sv-SE" dirty="0"/>
            </a:p>
          </p:txBody>
        </p:sp>
        <p:sp>
          <p:nvSpPr>
            <p:cNvPr id="19" name="Right Arrow 18"/>
            <p:cNvSpPr/>
            <p:nvPr/>
          </p:nvSpPr>
          <p:spPr>
            <a:xfrm rot="20186034">
              <a:off x="6821734" y="3140110"/>
              <a:ext cx="1676400" cy="3455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Beam line</a:t>
              </a:r>
              <a:endParaRPr lang="sv-SE" dirty="0"/>
            </a:p>
          </p:txBody>
        </p:sp>
        <p:cxnSp>
          <p:nvCxnSpPr>
            <p:cNvPr id="20" name="Straight Connector 19"/>
            <p:cNvCxnSpPr/>
            <p:nvPr/>
          </p:nvCxnSpPr>
          <p:spPr>
            <a:xfrm flipH="1" flipV="1">
              <a:off x="2133600" y="3962400"/>
              <a:ext cx="475247" cy="1097423"/>
            </a:xfrm>
            <a:prstGeom prst="line">
              <a:avLst/>
            </a:prstGeom>
            <a:ln w="2540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5943600" y="2372956"/>
              <a:ext cx="475247" cy="1097423"/>
            </a:xfrm>
            <a:prstGeom prst="line">
              <a:avLst/>
            </a:prstGeom>
            <a:ln w="2540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8022051" y="1521612"/>
              <a:ext cx="475247" cy="1097423"/>
            </a:xfrm>
            <a:prstGeom prst="line">
              <a:avLst/>
            </a:prstGeom>
            <a:ln w="25400">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23" name="Left Brace 22"/>
            <p:cNvSpPr/>
            <p:nvPr/>
          </p:nvSpPr>
          <p:spPr>
            <a:xfrm rot="3996359">
              <a:off x="6759496" y="608875"/>
              <a:ext cx="268130" cy="2179856"/>
            </a:xfrm>
            <a:prstGeom prst="leftBrace">
              <a:avLst>
                <a:gd name="adj1" fmla="val 8333"/>
                <a:gd name="adj2" fmla="val 49973"/>
              </a:avLst>
            </a:prstGeom>
            <a:ln>
              <a:solidFill>
                <a:schemeClr val="bg1"/>
              </a:solidFill>
              <a:prstDash val="lgDashDot"/>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sv-SE"/>
            </a:p>
          </p:txBody>
        </p:sp>
        <p:sp>
          <p:nvSpPr>
            <p:cNvPr id="24" name="TextBox 23"/>
            <p:cNvSpPr txBox="1"/>
            <p:nvPr/>
          </p:nvSpPr>
          <p:spPr>
            <a:xfrm rot="20236681">
              <a:off x="5787170" y="1116912"/>
              <a:ext cx="1911891"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sv-SE" dirty="0"/>
                <a:t>[</a:t>
              </a:r>
              <a:r>
                <a:rPr lang="sv-SE" b="1" dirty="0" smtClean="0"/>
                <a:t>slot</a:t>
              </a:r>
              <a:r>
                <a:rPr lang="sv-SE" dirty="0" smtClean="0"/>
                <a:t>] SPK-LWU-2 </a:t>
              </a:r>
              <a:endParaRPr lang="sv-SE" dirty="0"/>
            </a:p>
          </p:txBody>
        </p:sp>
      </p:grpSp>
      <p:sp>
        <p:nvSpPr>
          <p:cNvPr id="25" name="Left Brace 24"/>
          <p:cNvSpPr/>
          <p:nvPr/>
        </p:nvSpPr>
        <p:spPr>
          <a:xfrm rot="3996359">
            <a:off x="4520507" y="-960171"/>
            <a:ext cx="268130" cy="6257974"/>
          </a:xfrm>
          <a:prstGeom prst="leftBrace">
            <a:avLst>
              <a:gd name="adj1" fmla="val 8333"/>
              <a:gd name="adj2" fmla="val 49973"/>
            </a:avLst>
          </a:prstGeom>
          <a:ln>
            <a:solidFill>
              <a:schemeClr val="bg1"/>
            </a:solidFill>
            <a:prstDash val="lgDashDot"/>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sv-SE"/>
          </a:p>
        </p:txBody>
      </p:sp>
      <p:grpSp>
        <p:nvGrpSpPr>
          <p:cNvPr id="26" name="Group 25"/>
          <p:cNvGrpSpPr/>
          <p:nvPr/>
        </p:nvGrpSpPr>
        <p:grpSpPr>
          <a:xfrm>
            <a:off x="6345089" y="4343471"/>
            <a:ext cx="2577931" cy="2231932"/>
            <a:chOff x="6337469" y="4511111"/>
            <a:chExt cx="2577931" cy="2231932"/>
          </a:xfrm>
        </p:grpSpPr>
        <p:pic>
          <p:nvPicPr>
            <p:cNvPr id="27" name="Picture 3" descr="C:\Users\nikolaosgazis\Copy nikolaos.gazis@esss.se\Conferences_&amp;_Workshops\20150614-20_Crete_Conference\20150506_Pictures\INTL CONFERENCE ON APPLICATIONS OF NUCLE_skeleton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82" t="22440" r="66762" b="43500"/>
            <a:stretch/>
          </p:blipFill>
          <p:spPr bwMode="auto">
            <a:xfrm>
              <a:off x="6337469" y="4511111"/>
              <a:ext cx="2387432" cy="2056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604818" y="6404489"/>
              <a:ext cx="1084226"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sv-SE" sz="1600" dirty="0" smtClean="0"/>
                <a:t>SPK-CM-1 </a:t>
              </a:r>
              <a:endParaRPr lang="sv-SE" sz="1600" dirty="0"/>
            </a:p>
          </p:txBody>
        </p:sp>
        <p:sp>
          <p:nvSpPr>
            <p:cNvPr id="29" name="TextBox 28"/>
            <p:cNvSpPr txBox="1"/>
            <p:nvPr/>
          </p:nvSpPr>
          <p:spPr>
            <a:xfrm>
              <a:off x="7772400" y="6400800"/>
              <a:ext cx="1143000"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sv-SE" sz="1600" dirty="0" smtClean="0"/>
                <a:t>SPK-LWU-2 </a:t>
              </a:r>
              <a:endParaRPr lang="sv-SE" sz="1600" dirty="0"/>
            </a:p>
          </p:txBody>
        </p:sp>
        <p:sp>
          <p:nvSpPr>
            <p:cNvPr id="30" name="Right Arrow 29"/>
            <p:cNvSpPr/>
            <p:nvPr/>
          </p:nvSpPr>
          <p:spPr>
            <a:xfrm rot="180361">
              <a:off x="6554699" y="5539212"/>
              <a:ext cx="1676400" cy="3455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Beam line</a:t>
              </a:r>
              <a:endParaRPr lang="sv-SE" sz="1400" dirty="0"/>
            </a:p>
          </p:txBody>
        </p:sp>
      </p:grpSp>
      <p:sp>
        <p:nvSpPr>
          <p:cNvPr id="35" name="Slide Number Placeholder 4"/>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1115BC-487E-4422-894C-CB7CD3E79223}" type="slidenum">
              <a:rPr lang="sv-SE" smtClean="0"/>
              <a:pPr/>
              <a:t>13</a:t>
            </a:fld>
            <a:endParaRPr lang="sv-SE" dirty="0"/>
          </a:p>
        </p:txBody>
      </p:sp>
      <p:sp>
        <p:nvSpPr>
          <p:cNvPr id="36" name="Footer Placeholder 2"/>
          <p:cNvSpPr>
            <a:spLocks noGrp="1"/>
          </p:cNvSpPr>
          <p:nvPr>
            <p:ph type="ftr" sz="quarter" idx="11"/>
          </p:nvPr>
        </p:nvSpPr>
        <p:spPr>
          <a:xfrm>
            <a:off x="3124200" y="6356350"/>
            <a:ext cx="2895600" cy="365125"/>
          </a:xfrm>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37" name="Date Placeholder 4"/>
          <p:cNvSpPr>
            <a:spLocks noGrp="1"/>
          </p:cNvSpPr>
          <p:nvPr>
            <p:ph type="dt" sz="half" idx="10"/>
          </p:nvPr>
        </p:nvSpPr>
        <p:spPr>
          <a:xfrm>
            <a:off x="457200" y="6356350"/>
            <a:ext cx="2133600" cy="365125"/>
          </a:xfrm>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Tree>
    <p:extLst>
      <p:ext uri="{BB962C8B-B14F-4D97-AF65-F5344CB8AC3E}">
        <p14:creationId xmlns:p14="http://schemas.microsoft.com/office/powerpoint/2010/main" val="17650695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and </a:t>
            </a:r>
            <a:r>
              <a:rPr lang="en-US" dirty="0"/>
              <a:t>Verification – Warm </a:t>
            </a:r>
            <a:r>
              <a:rPr lang="en-US" dirty="0" err="1"/>
              <a:t>linac</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14</a:t>
            </a:fld>
            <a:endParaRPr lang="sv-SE">
              <a:solidFill>
                <a:prstClr val="black">
                  <a:tint val="75000"/>
                </a:prstClr>
              </a:solidFill>
              <a:latin typeface="Calibri"/>
            </a:endParaRPr>
          </a:p>
        </p:txBody>
      </p:sp>
      <p:pic>
        <p:nvPicPr>
          <p:cNvPr id="7" name="Picture 3" descr="C:\Users\nikolaosgazis\Copy nikolaos.gazis@esss.se\Photos_bACK_uP\20160208_STATUS\20160208_DT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01" y="1533736"/>
            <a:ext cx="4577926" cy="21673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nikolaosgazis\Copy nikolaos.gazis@esss.se\Photos_bACK_uP\20160208_STATUS\20160208_ISRC_LEBT_RFQ_MEBT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4207" y="3810430"/>
            <a:ext cx="5455255" cy="258272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p:cNvSpPr>
            <a:spLocks noGrp="1"/>
          </p:cNvSpPr>
          <p:nvPr>
            <p:ph sz="half" idx="4294967295"/>
          </p:nvPr>
        </p:nvSpPr>
        <p:spPr>
          <a:xfrm>
            <a:off x="225165" y="3823605"/>
            <a:ext cx="2736304" cy="1800200"/>
          </a:xfrm>
          <a:prstGeom prst="rect">
            <a:avLst/>
          </a:prstGeom>
        </p:spPr>
        <p:txBody>
          <a:bodyPr anchor="t">
            <a:noAutofit/>
          </a:bodyPr>
          <a:lstStyle/>
          <a:p>
            <a:pPr>
              <a:buFont typeface="Wingdings" panose="05000000000000000000" pitchFamily="2" charset="2"/>
              <a:buChar char="Ø"/>
            </a:pPr>
            <a:r>
              <a:rPr lang="en-US" sz="1800" dirty="0" smtClean="0"/>
              <a:t>Access to the installations (north) tunnel wall is possible under the DTL</a:t>
            </a:r>
            <a:endParaRPr lang="en-US" sz="1800" dirty="0"/>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11" name="Content Placeholder 3"/>
          <p:cNvSpPr>
            <a:spLocks noGrp="1"/>
          </p:cNvSpPr>
          <p:nvPr>
            <p:ph sz="half" idx="4294967295"/>
          </p:nvPr>
        </p:nvSpPr>
        <p:spPr>
          <a:xfrm>
            <a:off x="5307434" y="1529820"/>
            <a:ext cx="3240360" cy="2232248"/>
          </a:xfrm>
          <a:prstGeom prst="rect">
            <a:avLst/>
          </a:prstGeom>
        </p:spPr>
        <p:txBody>
          <a:bodyPr anchor="t">
            <a:noAutofit/>
          </a:bodyPr>
          <a:lstStyle/>
          <a:p>
            <a:pPr>
              <a:buFont typeface="Wingdings" panose="05000000000000000000" pitchFamily="2" charset="2"/>
              <a:buChar char="Ø"/>
            </a:pPr>
            <a:r>
              <a:rPr lang="en-US" sz="1800" dirty="0" smtClean="0"/>
              <a:t>ISRC is situated inside the HV cage</a:t>
            </a:r>
          </a:p>
          <a:p>
            <a:pPr>
              <a:buFont typeface="Wingdings" panose="05000000000000000000" pitchFamily="2" charset="2"/>
              <a:buChar char="Ø"/>
            </a:pPr>
            <a:r>
              <a:rPr lang="en-US" sz="1800" dirty="0" smtClean="0"/>
              <a:t>Access to the installations (north) tunnel wall could be possible under the LEBT/RFQ/MEBT (</a:t>
            </a:r>
            <a:r>
              <a:rPr lang="en-US" sz="1800" dirty="0" err="1" smtClean="0"/>
              <a:t>t.b.d</a:t>
            </a:r>
            <a:r>
              <a:rPr lang="en-US" sz="1800" dirty="0" smtClean="0"/>
              <a:t>.)</a:t>
            </a:r>
            <a:endParaRPr lang="en-US" sz="1800" dirty="0"/>
          </a:p>
        </p:txBody>
      </p:sp>
    </p:spTree>
    <p:extLst>
      <p:ext uri="{BB962C8B-B14F-4D97-AF65-F5344CB8AC3E}">
        <p14:creationId xmlns:p14="http://schemas.microsoft.com/office/powerpoint/2010/main" val="13483808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and Verification – Spoke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15</a:t>
            </a:fld>
            <a:endParaRPr lang="sv-SE">
              <a:solidFill>
                <a:prstClr val="black">
                  <a:tint val="75000"/>
                </a:prstClr>
              </a:solidFill>
              <a:latin typeface="Calibri"/>
            </a:endParaRPr>
          </a:p>
        </p:txBody>
      </p:sp>
      <p:pic>
        <p:nvPicPr>
          <p:cNvPr id="7" name="Picture 5" descr="C:\Users\nikolaosgazis\Copy nikolaos.gazis@esss.se\Photos_bACK_uP\20160208_STATUS\20160208_SPK_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368" y="1556791"/>
            <a:ext cx="3968401" cy="1881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nikolaosgazis\Copy nikolaos.gazis@esss.se\Photos_bACK_uP\20160208_STATUS\20160208_SPK_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7435" y="3547109"/>
            <a:ext cx="5972027" cy="2846044"/>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p:cNvSpPr>
            <a:spLocks noGrp="1"/>
          </p:cNvSpPr>
          <p:nvPr>
            <p:ph sz="half" idx="4294967295"/>
          </p:nvPr>
        </p:nvSpPr>
        <p:spPr>
          <a:xfrm>
            <a:off x="92368" y="3937936"/>
            <a:ext cx="2704261" cy="1881888"/>
          </a:xfrm>
          <a:prstGeom prst="rect">
            <a:avLst/>
          </a:prstGeom>
        </p:spPr>
        <p:txBody>
          <a:bodyPr anchor="t">
            <a:noAutofit/>
          </a:bodyPr>
          <a:lstStyle/>
          <a:p>
            <a:pPr>
              <a:buFont typeface="Wingdings" panose="05000000000000000000" pitchFamily="2" charset="2"/>
              <a:buChar char="Ø"/>
            </a:pPr>
            <a:r>
              <a:rPr lang="en-US" sz="1800" dirty="0" smtClean="0"/>
              <a:t>SPK CM do not allow for access route to the installations (north) tunnel wall</a:t>
            </a:r>
            <a:endParaRPr lang="en-US" sz="1800" dirty="0"/>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11" name="Content Placeholder 3"/>
          <p:cNvSpPr>
            <a:spLocks noGrp="1"/>
          </p:cNvSpPr>
          <p:nvPr>
            <p:ph sz="half" idx="4294967295"/>
          </p:nvPr>
        </p:nvSpPr>
        <p:spPr>
          <a:xfrm>
            <a:off x="4420872" y="1611614"/>
            <a:ext cx="4420872" cy="2232248"/>
          </a:xfrm>
          <a:prstGeom prst="rect">
            <a:avLst/>
          </a:prstGeom>
        </p:spPr>
        <p:txBody>
          <a:bodyPr anchor="t">
            <a:noAutofit/>
          </a:bodyPr>
          <a:lstStyle/>
          <a:p>
            <a:pPr>
              <a:buFont typeface="Wingdings" panose="05000000000000000000" pitchFamily="2" charset="2"/>
              <a:buChar char="Ø"/>
            </a:pPr>
            <a:r>
              <a:rPr lang="en-US" sz="1800" dirty="0" smtClean="0"/>
              <a:t>Access to the installations (north) tunnel wall is possible under the LWU (through the LWU support table)</a:t>
            </a:r>
          </a:p>
          <a:p>
            <a:pPr>
              <a:buFont typeface="Wingdings" panose="05000000000000000000" pitchFamily="2" charset="2"/>
              <a:buChar char="Ø"/>
            </a:pPr>
            <a:r>
              <a:rPr lang="en-US" sz="1800" dirty="0" smtClean="0"/>
              <a:t>Temporary ladders can be installed on top of the LWU for access around it </a:t>
            </a:r>
            <a:endParaRPr lang="en-US" sz="1800" dirty="0"/>
          </a:p>
        </p:txBody>
      </p:sp>
    </p:spTree>
    <p:extLst>
      <p:ext uri="{BB962C8B-B14F-4D97-AF65-F5344CB8AC3E}">
        <p14:creationId xmlns:p14="http://schemas.microsoft.com/office/powerpoint/2010/main" val="27872163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Integration and </a:t>
            </a:r>
            <a:r>
              <a:rPr lang="en-US" dirty="0"/>
              <a:t>Verification - Medium &amp; High Beta </a:t>
            </a:r>
            <a:r>
              <a:rPr lang="en-US" dirty="0" err="1"/>
              <a:t>Linac</a:t>
            </a:r>
            <a:r>
              <a:rPr lang="en-US" dirty="0"/>
              <a:t> </a:t>
            </a:r>
            <a:r>
              <a:rPr lang="en-US" dirty="0" smtClean="0"/>
              <a:t>(</a:t>
            </a:r>
            <a:r>
              <a:rPr lang="en-US" dirty="0"/>
              <a:t>MBL &amp; HBL</a:t>
            </a:r>
            <a:r>
              <a:rPr lang="en-US" dirty="0" smtClean="0"/>
              <a:t>)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16</a:t>
            </a:fld>
            <a:endParaRPr lang="sv-SE">
              <a:solidFill>
                <a:prstClr val="black">
                  <a:tint val="75000"/>
                </a:prstClr>
              </a:solidFill>
              <a:latin typeface="Calibri"/>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8777" y="1554265"/>
            <a:ext cx="3320683" cy="192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nikolaosgazis\Copy nikolaos.gazis@esss.se\Photos_bACK_uP\20160208_STATUS\20160208_MBL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01" y="1533737"/>
            <a:ext cx="4392064" cy="20690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nikolaosgazis\Copy nikolaos.gazis@esss.se\Photos_bACK_uP\20160208_STATUS\20160208_MBL_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6494" y="3717493"/>
            <a:ext cx="5632967" cy="267565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p:cNvSpPr>
            <a:spLocks noGrp="1"/>
          </p:cNvSpPr>
          <p:nvPr>
            <p:ph sz="half" idx="4294967295"/>
          </p:nvPr>
        </p:nvSpPr>
        <p:spPr>
          <a:xfrm>
            <a:off x="116134" y="3906118"/>
            <a:ext cx="3240360" cy="2232248"/>
          </a:xfrm>
          <a:prstGeom prst="rect">
            <a:avLst/>
          </a:prstGeom>
        </p:spPr>
        <p:txBody>
          <a:bodyPr anchor="t">
            <a:noAutofit/>
          </a:bodyPr>
          <a:lstStyle/>
          <a:p>
            <a:pPr>
              <a:buFont typeface="Wingdings" panose="05000000000000000000" pitchFamily="2" charset="2"/>
              <a:buChar char="Ø"/>
            </a:pPr>
            <a:r>
              <a:rPr lang="en-US" sz="1800" dirty="0" smtClean="0"/>
              <a:t>Access to the installations (north) tunnel wall is possible under the LWU (through the LWU support table)</a:t>
            </a:r>
          </a:p>
          <a:p>
            <a:pPr>
              <a:buFont typeface="Wingdings" panose="05000000000000000000" pitchFamily="2" charset="2"/>
              <a:buChar char="Ø"/>
            </a:pPr>
            <a:r>
              <a:rPr lang="en-US" sz="1800" dirty="0" smtClean="0"/>
              <a:t>Temporary ladders can be installed on top of the LWU for access around it </a:t>
            </a:r>
            <a:endParaRPr lang="en-US" sz="1800" dirty="0"/>
          </a:p>
        </p:txBody>
      </p:sp>
      <p:sp>
        <p:nvSpPr>
          <p:cNvPr id="9" name="Content Placeholder 3"/>
          <p:cNvSpPr>
            <a:spLocks noGrp="1"/>
          </p:cNvSpPr>
          <p:nvPr>
            <p:ph sz="half" idx="4294967295"/>
          </p:nvPr>
        </p:nvSpPr>
        <p:spPr>
          <a:xfrm>
            <a:off x="7033341" y="1703881"/>
            <a:ext cx="1454334" cy="387212"/>
          </a:xfrm>
          <a:prstGeom prst="rect">
            <a:avLst/>
          </a:prstGeom>
        </p:spPr>
        <p:txBody>
          <a:bodyPr anchor="t">
            <a:noAutofit/>
          </a:bodyPr>
          <a:lstStyle/>
          <a:p>
            <a:pPr marL="0" indent="0">
              <a:buNone/>
            </a:pPr>
            <a:r>
              <a:rPr lang="en-US" sz="1800" dirty="0"/>
              <a:t>Elliptical </a:t>
            </a:r>
            <a:r>
              <a:rPr lang="en-US" sz="1800" dirty="0" smtClean="0"/>
              <a:t>CM</a:t>
            </a:r>
            <a:endParaRPr lang="en-US" sz="1800" dirty="0"/>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Tree>
    <p:extLst>
      <p:ext uri="{BB962C8B-B14F-4D97-AF65-F5344CB8AC3E}">
        <p14:creationId xmlns:p14="http://schemas.microsoft.com/office/powerpoint/2010/main" val="4600982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fontScale="90000"/>
          </a:bodyPr>
          <a:lstStyle/>
          <a:p>
            <a:pPr marL="360363" indent="-360363"/>
            <a:r>
              <a:rPr lang="sv-SE" sz="3600" dirty="0"/>
              <a:t>Baseline accelerator 2D </a:t>
            </a:r>
            <a:r>
              <a:rPr lang="sv-SE" sz="3600" dirty="0" err="1" smtClean="0"/>
              <a:t>drawings</a:t>
            </a:r>
            <a:r>
              <a:rPr lang="sv-SE" sz="3600" dirty="0" smtClean="0"/>
              <a:t> </a:t>
            </a:r>
            <a:r>
              <a:rPr lang="sv-SE" sz="3600" dirty="0" err="1" smtClean="0"/>
              <a:t>available</a:t>
            </a:r>
            <a:r>
              <a:rPr lang="sv-SE" sz="3600" dirty="0" smtClean="0"/>
              <a:t> </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17</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8" name="Content Placeholder 3"/>
          <p:cNvSpPr>
            <a:spLocks noGrp="1"/>
          </p:cNvSpPr>
          <p:nvPr>
            <p:ph sz="half" idx="4294967295"/>
          </p:nvPr>
        </p:nvSpPr>
        <p:spPr>
          <a:xfrm>
            <a:off x="-105091" y="1268760"/>
            <a:ext cx="3456384" cy="576064"/>
          </a:xfrm>
          <a:prstGeom prst="rect">
            <a:avLst/>
          </a:prstGeom>
        </p:spPr>
        <p:txBody>
          <a:bodyPr anchor="ctr">
            <a:noAutofit/>
          </a:bodyPr>
          <a:lstStyle/>
          <a:p>
            <a:pPr marL="0" indent="0" algn="ctr">
              <a:buNone/>
            </a:pPr>
            <a:r>
              <a:rPr lang="en-US" sz="1800" dirty="0" smtClean="0"/>
              <a:t>ESS-0030574 - SPK section</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01" y="1844825"/>
            <a:ext cx="2802881" cy="199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1615" y="2133599"/>
            <a:ext cx="2809143" cy="1994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3"/>
          <p:cNvSpPr>
            <a:spLocks noGrp="1"/>
          </p:cNvSpPr>
          <p:nvPr>
            <p:ph sz="half" idx="4294967295"/>
          </p:nvPr>
        </p:nvSpPr>
        <p:spPr>
          <a:xfrm>
            <a:off x="1850890" y="1683450"/>
            <a:ext cx="3456384" cy="576064"/>
          </a:xfrm>
          <a:prstGeom prst="rect">
            <a:avLst/>
          </a:prstGeom>
        </p:spPr>
        <p:txBody>
          <a:bodyPr anchor="ctr">
            <a:noAutofit/>
          </a:bodyPr>
          <a:lstStyle/>
          <a:p>
            <a:pPr marL="0" indent="0" algn="ctr">
              <a:buNone/>
            </a:pPr>
            <a:r>
              <a:rPr lang="en-US" sz="1800" dirty="0" smtClean="0"/>
              <a:t>ESS-0027071 - MBL section</a:t>
            </a:r>
          </a:p>
        </p:txBody>
      </p:sp>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01" y="4180357"/>
            <a:ext cx="2802881" cy="1982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8589" y="4362360"/>
            <a:ext cx="2809143" cy="1993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2537" y="1959050"/>
            <a:ext cx="4068124" cy="21694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G:\Collaboration Area\ACCSYS Integration\Meetings\20150324_Integration_meeting\PRL - mov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12537" y="4248759"/>
            <a:ext cx="4068123" cy="22035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5721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600" dirty="0" smtClean="0">
                <a:solidFill>
                  <a:schemeClr val="lt1"/>
                </a:solidFill>
                <a:ea typeface="Calibri"/>
                <a:cs typeface="Calibri"/>
                <a:sym typeface="Calibri"/>
              </a:rPr>
              <a:t>Installation</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18</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3" name="Rectangle 2"/>
          <p:cNvSpPr/>
          <p:nvPr/>
        </p:nvSpPr>
        <p:spPr>
          <a:xfrm>
            <a:off x="457200" y="3105835"/>
            <a:ext cx="8145779" cy="492443"/>
          </a:xfrm>
          <a:prstGeom prst="rect">
            <a:avLst/>
          </a:prstGeom>
        </p:spPr>
        <p:txBody>
          <a:bodyPr wrap="square">
            <a:spAutoFit/>
          </a:bodyPr>
          <a:lstStyle/>
          <a:p>
            <a:pPr marL="53990" indent="0" algn="ctr">
              <a:buNone/>
            </a:pPr>
            <a:r>
              <a:rPr lang="en-US" sz="2600" dirty="0" smtClean="0"/>
              <a:t>Initiating the ESS installation inside the construction phase</a:t>
            </a:r>
            <a:endParaRPr lang="en-US" sz="2600" dirty="0"/>
          </a:p>
        </p:txBody>
      </p:sp>
    </p:spTree>
    <p:extLst>
      <p:ext uri="{BB962C8B-B14F-4D97-AF65-F5344CB8AC3E}">
        <p14:creationId xmlns:p14="http://schemas.microsoft.com/office/powerpoint/2010/main" val="15233961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Accelerator Division (AD)</a:t>
            </a:r>
            <a:br>
              <a:rPr lang="en-US" dirty="0"/>
            </a:br>
            <a:r>
              <a:rPr lang="en-US" dirty="0" smtClean="0"/>
              <a:t>– Indicative tunnel installation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19</a:t>
            </a:fld>
            <a:endParaRPr lang="sv-SE"/>
          </a:p>
        </p:txBody>
      </p:sp>
      <p:sp>
        <p:nvSpPr>
          <p:cNvPr id="5" name="TextBox 4"/>
          <p:cNvSpPr txBox="1"/>
          <p:nvPr/>
        </p:nvSpPr>
        <p:spPr>
          <a:xfrm>
            <a:off x="27131" y="1457072"/>
            <a:ext cx="9094683" cy="4708981"/>
          </a:xfrm>
          <a:prstGeom prst="rect">
            <a:avLst/>
          </a:prstGeom>
          <a:noFill/>
        </p:spPr>
        <p:txBody>
          <a:bodyPr wrap="square" rtlCol="0">
            <a:spAutoFit/>
          </a:bodyPr>
          <a:lstStyle/>
          <a:p>
            <a:pPr marL="285750" indent="-285750">
              <a:buFont typeface="Arial"/>
              <a:buChar char="•"/>
            </a:pPr>
            <a:r>
              <a:rPr lang="en-US" sz="2800" dirty="0">
                <a:solidFill>
                  <a:srgbClr val="0094CA"/>
                </a:solidFill>
              </a:rPr>
              <a:t>P</a:t>
            </a:r>
            <a:r>
              <a:rPr lang="en-US" sz="2800" dirty="0" smtClean="0">
                <a:solidFill>
                  <a:srgbClr val="0094CA"/>
                </a:solidFill>
              </a:rPr>
              <a:t>hases related to Installation, Testing and Commissioning (ITC) have been defined in ESS-0025640*:</a:t>
            </a:r>
          </a:p>
          <a:p>
            <a:pPr marL="742950" lvl="1" indent="-285750">
              <a:buFont typeface="Wingdings" charset="2"/>
              <a:buChar char="Ø"/>
            </a:pPr>
            <a:r>
              <a:rPr lang="en-US" sz="2400" dirty="0" smtClean="0"/>
              <a:t>ITC Phase A: Installation</a:t>
            </a:r>
          </a:p>
          <a:p>
            <a:pPr marL="742950" lvl="1" indent="-285750">
              <a:buFont typeface="Wingdings" charset="2"/>
              <a:buChar char="Ø"/>
            </a:pPr>
            <a:r>
              <a:rPr lang="en-US" sz="2400" dirty="0" smtClean="0"/>
              <a:t>ITC Phase B: Local testing without beam</a:t>
            </a:r>
            <a:r>
              <a:rPr lang="en-US" sz="2400" dirty="0"/>
              <a:t> </a:t>
            </a:r>
            <a:r>
              <a:rPr lang="en-US" sz="2400" dirty="0" smtClean="0"/>
              <a:t>and without ICS</a:t>
            </a:r>
          </a:p>
          <a:p>
            <a:pPr marL="742950" lvl="1" indent="-285750">
              <a:buFont typeface="Wingdings" charset="2"/>
              <a:buChar char="Ø"/>
            </a:pPr>
            <a:r>
              <a:rPr lang="en-US" sz="2400" dirty="0" smtClean="0"/>
              <a:t>ITC Phase C1: Local testing without beam, with ICS</a:t>
            </a:r>
          </a:p>
          <a:p>
            <a:pPr marL="1200150" lvl="2" indent="-285750">
              <a:buFont typeface="Wingdings" charset="2"/>
              <a:buChar char="²"/>
            </a:pPr>
            <a:r>
              <a:rPr lang="en-US" sz="2000" dirty="0" smtClean="0"/>
              <a:t>Local test </a:t>
            </a:r>
            <a:r>
              <a:rPr lang="en-US" sz="2000" dirty="0"/>
              <a:t>including </a:t>
            </a:r>
            <a:r>
              <a:rPr lang="en-US" sz="2000" dirty="0" smtClean="0"/>
              <a:t>controls, e.g. controlling a power supply</a:t>
            </a:r>
          </a:p>
          <a:p>
            <a:pPr marL="742950" lvl="1" indent="-285750">
              <a:buFont typeface="Wingdings" charset="2"/>
              <a:buChar char="Ø"/>
            </a:pPr>
            <a:r>
              <a:rPr lang="en-US" sz="2400" dirty="0" smtClean="0"/>
              <a:t>ITC </a:t>
            </a:r>
            <a:r>
              <a:rPr lang="en-US" sz="2400" dirty="0"/>
              <a:t>Phase </a:t>
            </a:r>
            <a:r>
              <a:rPr lang="en-US" sz="2400" dirty="0" smtClean="0"/>
              <a:t>C2: </a:t>
            </a:r>
            <a:r>
              <a:rPr lang="en-US" sz="2400" dirty="0"/>
              <a:t>Integrated testing </a:t>
            </a:r>
            <a:r>
              <a:rPr lang="en-US" sz="2400" dirty="0" smtClean="0"/>
              <a:t>without </a:t>
            </a:r>
            <a:r>
              <a:rPr lang="en-US" sz="2400" dirty="0"/>
              <a:t>beam, with </a:t>
            </a:r>
            <a:r>
              <a:rPr lang="en-US" sz="2400" dirty="0" smtClean="0"/>
              <a:t>ICS</a:t>
            </a:r>
          </a:p>
          <a:p>
            <a:pPr marL="1200150" lvl="2" indent="-285750">
              <a:buFont typeface="Wingdings" charset="2"/>
              <a:buChar char="²"/>
            </a:pPr>
            <a:r>
              <a:rPr lang="en-US" sz="2000" dirty="0" smtClean="0"/>
              <a:t>End to end </a:t>
            </a:r>
            <a:r>
              <a:rPr lang="en-US" sz="2000" dirty="0"/>
              <a:t>test including controls, e.g. controlling a power </a:t>
            </a:r>
            <a:r>
              <a:rPr lang="en-US" sz="2000" dirty="0" smtClean="0"/>
              <a:t>supply, concomitant magnet, water cooling, interlocks </a:t>
            </a:r>
            <a:r>
              <a:rPr lang="en-US" sz="2000" dirty="0" err="1" smtClean="0"/>
              <a:t>etc</a:t>
            </a:r>
            <a:endParaRPr lang="en-US" sz="2400" dirty="0"/>
          </a:p>
          <a:p>
            <a:pPr marL="742950" lvl="1" indent="-285750">
              <a:buFont typeface="Wingdings" charset="2"/>
              <a:buChar char="Ø"/>
            </a:pPr>
            <a:r>
              <a:rPr lang="en-US" sz="2400" dirty="0" smtClean="0"/>
              <a:t>ITC Phase D1: Testing diagnostics with beam</a:t>
            </a:r>
          </a:p>
          <a:p>
            <a:pPr marL="1200150" lvl="2" indent="-285750">
              <a:buFont typeface="Wingdings" charset="2"/>
              <a:buChar char="²"/>
            </a:pPr>
            <a:r>
              <a:rPr lang="en-US" sz="2000" dirty="0" smtClean="0"/>
              <a:t>Will typically make use of a “probe” beam</a:t>
            </a:r>
          </a:p>
          <a:p>
            <a:pPr marL="742950" lvl="1" indent="-285750">
              <a:buFont typeface="Wingdings" charset="2"/>
              <a:buChar char="Ø"/>
            </a:pPr>
            <a:r>
              <a:rPr lang="en-US" sz="2400" dirty="0"/>
              <a:t>ITC Phase </a:t>
            </a:r>
            <a:r>
              <a:rPr lang="en-US" sz="2400" dirty="0" smtClean="0"/>
              <a:t>D2: </a:t>
            </a:r>
            <a:r>
              <a:rPr lang="en-US" sz="2400" dirty="0"/>
              <a:t>Beam commissioning</a:t>
            </a:r>
          </a:p>
          <a:p>
            <a:pPr marL="1200150" lvl="2" indent="-285750">
              <a:buFont typeface="Wingdings" charset="2"/>
              <a:buChar char="²"/>
            </a:pPr>
            <a:r>
              <a:rPr lang="en-US" sz="2000" dirty="0"/>
              <a:t>Goal during this phase is to prepare and deliver the required </a:t>
            </a:r>
            <a:r>
              <a:rPr lang="en-US" sz="2000" dirty="0" smtClean="0"/>
              <a:t>beam</a:t>
            </a:r>
            <a:endParaRPr lang="en-US" sz="2000" dirty="0"/>
          </a:p>
        </p:txBody>
      </p:sp>
      <p:sp>
        <p:nvSpPr>
          <p:cNvPr id="6" name="Rectangle 5"/>
          <p:cNvSpPr/>
          <p:nvPr/>
        </p:nvSpPr>
        <p:spPr>
          <a:xfrm>
            <a:off x="6076264" y="-27384"/>
            <a:ext cx="3032240" cy="369332"/>
          </a:xfrm>
          <a:prstGeom prst="rect">
            <a:avLst/>
          </a:prstGeom>
        </p:spPr>
        <p:txBody>
          <a:bodyPr wrap="none">
            <a:spAutoFit/>
          </a:bodyPr>
          <a:lstStyle/>
          <a:p>
            <a:r>
              <a:rPr lang="sv-SE" i="1" dirty="0" smtClean="0"/>
              <a:t>Slide courtesy of Eugene Tanke</a:t>
            </a:r>
            <a:endParaRPr lang="sv-SE" i="1" dirty="0"/>
          </a:p>
        </p:txBody>
      </p:sp>
      <p:sp>
        <p:nvSpPr>
          <p:cNvPr id="3" name="Date Placeholder 2"/>
          <p:cNvSpPr>
            <a:spLocks noGrp="1"/>
          </p:cNvSpPr>
          <p:nvPr>
            <p:ph type="dt" sz="half" idx="10"/>
          </p:nvPr>
        </p:nvSpPr>
        <p:spPr/>
        <p:txBody>
          <a:bodyPr/>
          <a:lstStyle/>
          <a:p>
            <a:r>
              <a:rPr lang="en-US" smtClean="0"/>
              <a:t>nick.gazis@esss.se</a:t>
            </a:r>
            <a:endParaRPr lang="sv-SE"/>
          </a:p>
        </p:txBody>
      </p:sp>
      <p:sp>
        <p:nvSpPr>
          <p:cNvPr id="7" name="Footer Placeholder 6"/>
          <p:cNvSpPr>
            <a:spLocks noGrp="1"/>
          </p:cNvSpPr>
          <p:nvPr>
            <p:ph type="ftr" sz="quarter" idx="11"/>
          </p:nvPr>
        </p:nvSpPr>
        <p:spPr/>
        <p:txBody>
          <a:bodyPr/>
          <a:lstStyle/>
          <a:p>
            <a:r>
              <a:rPr lang="en-US" smtClean="0"/>
              <a:t>13 June 2017</a:t>
            </a:r>
            <a:endParaRPr lang="sv-SE"/>
          </a:p>
        </p:txBody>
      </p:sp>
    </p:spTree>
    <p:extLst>
      <p:ext uri="{BB962C8B-B14F-4D97-AF65-F5344CB8AC3E}">
        <p14:creationId xmlns:p14="http://schemas.microsoft.com/office/powerpoint/2010/main" val="15620907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600" dirty="0">
                <a:solidFill>
                  <a:schemeClr val="lt1"/>
                </a:solidFill>
                <a:ea typeface="Calibri"/>
                <a:cs typeface="Calibri"/>
                <a:sym typeface="Calibri"/>
              </a:rPr>
              <a:t>The European Spallation Source (ESS)</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2</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7" name="Shape 72"/>
          <p:cNvSpPr txBox="1">
            <a:spLocks/>
          </p:cNvSpPr>
          <p:nvPr/>
        </p:nvSpPr>
        <p:spPr>
          <a:xfrm>
            <a:off x="533400" y="1554646"/>
            <a:ext cx="3581399" cy="189254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165100">
              <a:spcBef>
                <a:spcPts val="0"/>
              </a:spcBef>
            </a:pPr>
            <a:r>
              <a:rPr lang="en-GB" sz="1800" dirty="0" smtClean="0"/>
              <a:t>ESS is a neutron spallation source that is being built by a collaboration of 17 European countries.</a:t>
            </a:r>
          </a:p>
          <a:p>
            <a:pPr indent="-165100">
              <a:spcBef>
                <a:spcPts val="0"/>
              </a:spcBef>
            </a:pPr>
            <a:r>
              <a:rPr lang="en-GB" sz="1800" dirty="0" smtClean="0"/>
              <a:t>ESS is located in southern Sweden adjacent to MAX-IV (A 4</a:t>
            </a:r>
            <a:r>
              <a:rPr lang="en-GB" sz="1800" baseline="30000" dirty="0" smtClean="0"/>
              <a:t>th</a:t>
            </a:r>
            <a:r>
              <a:rPr lang="en-GB" sz="1800" dirty="0" smtClean="0"/>
              <a:t> generation light source)</a:t>
            </a:r>
            <a:endParaRPr lang="en-GB" sz="1800" dirty="0"/>
          </a:p>
        </p:txBody>
      </p:sp>
      <p:pic>
        <p:nvPicPr>
          <p:cNvPr id="8" name="Shape 73"/>
          <p:cNvPicPr preferRelativeResize="0"/>
          <p:nvPr/>
        </p:nvPicPr>
        <p:blipFill rotWithShape="1">
          <a:blip r:embed="rId3">
            <a:alphaModFix/>
          </a:blip>
          <a:srcRect/>
          <a:stretch/>
        </p:blipFill>
        <p:spPr>
          <a:xfrm>
            <a:off x="4191000" y="1563029"/>
            <a:ext cx="4781550" cy="4789654"/>
          </a:xfrm>
          <a:prstGeom prst="rect">
            <a:avLst/>
          </a:prstGeom>
          <a:noFill/>
          <a:ln>
            <a:noFill/>
          </a:ln>
        </p:spPr>
      </p:pic>
      <p:pic>
        <p:nvPicPr>
          <p:cNvPr id="9" name="Shape 74"/>
          <p:cNvPicPr preferRelativeResize="0"/>
          <p:nvPr/>
        </p:nvPicPr>
        <p:blipFill rotWithShape="1">
          <a:blip r:embed="rId4">
            <a:alphaModFix/>
          </a:blip>
          <a:srcRect/>
          <a:stretch/>
        </p:blipFill>
        <p:spPr>
          <a:xfrm>
            <a:off x="7949060" y="3275841"/>
            <a:ext cx="767176" cy="312350"/>
          </a:xfrm>
          <a:prstGeom prst="rect">
            <a:avLst/>
          </a:prstGeom>
          <a:noFill/>
          <a:ln>
            <a:noFill/>
          </a:ln>
        </p:spPr>
      </p:pic>
      <p:pic>
        <p:nvPicPr>
          <p:cNvPr id="10" name="Shape 75"/>
          <p:cNvPicPr preferRelativeResize="0"/>
          <p:nvPr/>
        </p:nvPicPr>
        <p:blipFill rotWithShape="1">
          <a:blip r:embed="rId5">
            <a:alphaModFix/>
          </a:blip>
          <a:srcRect/>
          <a:stretch/>
        </p:blipFill>
        <p:spPr>
          <a:xfrm>
            <a:off x="7949060" y="4160314"/>
            <a:ext cx="767175" cy="415159"/>
          </a:xfrm>
          <a:prstGeom prst="rect">
            <a:avLst/>
          </a:prstGeom>
          <a:noFill/>
          <a:ln>
            <a:noFill/>
          </a:ln>
        </p:spPr>
      </p:pic>
      <p:pic>
        <p:nvPicPr>
          <p:cNvPr id="11" name="Shape 76"/>
          <p:cNvPicPr preferRelativeResize="0"/>
          <p:nvPr/>
        </p:nvPicPr>
        <p:blipFill rotWithShape="1">
          <a:blip r:embed="rId6">
            <a:alphaModFix/>
          </a:blip>
          <a:srcRect/>
          <a:stretch/>
        </p:blipFill>
        <p:spPr>
          <a:xfrm>
            <a:off x="7954636" y="3657600"/>
            <a:ext cx="767175" cy="369663"/>
          </a:xfrm>
          <a:prstGeom prst="rect">
            <a:avLst/>
          </a:prstGeom>
          <a:solidFill>
            <a:schemeClr val="lt1"/>
          </a:solidFill>
          <a:ln>
            <a:noFill/>
          </a:ln>
        </p:spPr>
      </p:pic>
      <p:cxnSp>
        <p:nvCxnSpPr>
          <p:cNvPr id="12" name="Shape 77"/>
          <p:cNvCxnSpPr>
            <a:stCxn id="9" idx="1"/>
          </p:cNvCxnSpPr>
          <p:nvPr/>
        </p:nvCxnSpPr>
        <p:spPr>
          <a:xfrm rot="10800000">
            <a:off x="7543760" y="3432016"/>
            <a:ext cx="405300" cy="0"/>
          </a:xfrm>
          <a:prstGeom prst="straightConnector1">
            <a:avLst/>
          </a:prstGeom>
          <a:noFill/>
          <a:ln w="31750" cap="flat" cmpd="sng">
            <a:solidFill>
              <a:srgbClr val="FFFF00"/>
            </a:solidFill>
            <a:prstDash val="solid"/>
            <a:round/>
            <a:headEnd type="none" w="med" len="med"/>
            <a:tailEnd type="stealth" w="lg" len="lg"/>
          </a:ln>
        </p:spPr>
      </p:cxnSp>
      <p:cxnSp>
        <p:nvCxnSpPr>
          <p:cNvPr id="13" name="Shape 78"/>
          <p:cNvCxnSpPr/>
          <p:nvPr/>
        </p:nvCxnSpPr>
        <p:spPr>
          <a:xfrm rot="10800000">
            <a:off x="7543800" y="3817627"/>
            <a:ext cx="405260" cy="0"/>
          </a:xfrm>
          <a:prstGeom prst="straightConnector1">
            <a:avLst/>
          </a:prstGeom>
          <a:noFill/>
          <a:ln w="31750" cap="flat" cmpd="sng">
            <a:solidFill>
              <a:srgbClr val="FFFF00"/>
            </a:solidFill>
            <a:prstDash val="solid"/>
            <a:round/>
            <a:headEnd type="none" w="med" len="med"/>
            <a:tailEnd type="stealth" w="lg" len="lg"/>
          </a:ln>
        </p:spPr>
      </p:cxnSp>
      <p:cxnSp>
        <p:nvCxnSpPr>
          <p:cNvPr id="14" name="Shape 79"/>
          <p:cNvCxnSpPr/>
          <p:nvPr/>
        </p:nvCxnSpPr>
        <p:spPr>
          <a:xfrm rot="10800000">
            <a:off x="7072206" y="4343089"/>
            <a:ext cx="882429" cy="1"/>
          </a:xfrm>
          <a:prstGeom prst="straightConnector1">
            <a:avLst/>
          </a:prstGeom>
          <a:noFill/>
          <a:ln w="31750" cap="flat" cmpd="sng">
            <a:solidFill>
              <a:srgbClr val="FFFF00"/>
            </a:solidFill>
            <a:prstDash val="solid"/>
            <a:round/>
            <a:headEnd type="none" w="med" len="med"/>
            <a:tailEnd type="stealth" w="lg" len="lg"/>
          </a:ln>
        </p:spPr>
      </p:cxnSp>
      <p:cxnSp>
        <p:nvCxnSpPr>
          <p:cNvPr id="15" name="Shape 80"/>
          <p:cNvCxnSpPr>
            <a:stCxn id="10" idx="1"/>
          </p:cNvCxnSpPr>
          <p:nvPr/>
        </p:nvCxnSpPr>
        <p:spPr>
          <a:xfrm flipH="1">
            <a:off x="6195260" y="4367893"/>
            <a:ext cx="1753800" cy="813600"/>
          </a:xfrm>
          <a:prstGeom prst="straightConnector1">
            <a:avLst/>
          </a:prstGeom>
          <a:noFill/>
          <a:ln w="31750" cap="flat" cmpd="sng">
            <a:solidFill>
              <a:srgbClr val="FFFF00"/>
            </a:solidFill>
            <a:prstDash val="solid"/>
            <a:round/>
            <a:headEnd type="none" w="med" len="med"/>
            <a:tailEnd type="stealth" w="lg" len="lg"/>
          </a:ln>
        </p:spPr>
      </p:cxnSp>
      <p:pic>
        <p:nvPicPr>
          <p:cNvPr id="16" name="Shape 81"/>
          <p:cNvPicPr preferRelativeResize="0"/>
          <p:nvPr/>
        </p:nvPicPr>
        <p:blipFill rotWithShape="1">
          <a:blip r:embed="rId7">
            <a:alphaModFix/>
          </a:blip>
          <a:srcRect/>
          <a:stretch/>
        </p:blipFill>
        <p:spPr>
          <a:xfrm>
            <a:off x="7933215" y="2133600"/>
            <a:ext cx="767176" cy="490564"/>
          </a:xfrm>
          <a:prstGeom prst="rect">
            <a:avLst/>
          </a:prstGeom>
          <a:noFill/>
          <a:ln>
            <a:noFill/>
          </a:ln>
        </p:spPr>
      </p:pic>
      <p:cxnSp>
        <p:nvCxnSpPr>
          <p:cNvPr id="17" name="Shape 82"/>
          <p:cNvCxnSpPr/>
          <p:nvPr/>
        </p:nvCxnSpPr>
        <p:spPr>
          <a:xfrm flipH="1">
            <a:off x="7620000" y="2378883"/>
            <a:ext cx="338845" cy="745316"/>
          </a:xfrm>
          <a:prstGeom prst="straightConnector1">
            <a:avLst/>
          </a:prstGeom>
          <a:noFill/>
          <a:ln w="31750" cap="flat" cmpd="sng">
            <a:solidFill>
              <a:srgbClr val="FFFF00"/>
            </a:solidFill>
            <a:prstDash val="solid"/>
            <a:round/>
            <a:headEnd type="none" w="med" len="med"/>
            <a:tailEnd type="stealth" w="lg" len="lg"/>
          </a:ln>
        </p:spPr>
      </p:cxnSp>
      <p:pic>
        <p:nvPicPr>
          <p:cNvPr id="18" name="Shape 83"/>
          <p:cNvPicPr preferRelativeResize="0"/>
          <p:nvPr/>
        </p:nvPicPr>
        <p:blipFill rotWithShape="1">
          <a:blip r:embed="rId8">
            <a:alphaModFix/>
          </a:blip>
          <a:srcRect/>
          <a:stretch/>
        </p:blipFill>
        <p:spPr>
          <a:xfrm>
            <a:off x="897450" y="3898076"/>
            <a:ext cx="2853299" cy="2454599"/>
          </a:xfrm>
          <a:prstGeom prst="rect">
            <a:avLst/>
          </a:prstGeom>
          <a:noFill/>
          <a:ln>
            <a:noFill/>
          </a:ln>
        </p:spPr>
      </p:pic>
    </p:spTree>
    <p:extLst>
      <p:ext uri="{BB962C8B-B14F-4D97-AF65-F5344CB8AC3E}">
        <p14:creationId xmlns:p14="http://schemas.microsoft.com/office/powerpoint/2010/main" val="19259825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fontScale="90000"/>
          </a:bodyPr>
          <a:lstStyle/>
          <a:p>
            <a:pPr marL="360363" indent="-360363"/>
            <a:r>
              <a:rPr lang="en-GB" sz="3600" dirty="0"/>
              <a:t>ESS is </a:t>
            </a:r>
            <a:r>
              <a:rPr lang="en-GB" sz="3600" dirty="0" smtClean="0"/>
              <a:t>under construction and installation</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20</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7" name="Shape 64"/>
          <p:cNvPicPr preferRelativeResize="0"/>
          <p:nvPr/>
        </p:nvPicPr>
        <p:blipFill>
          <a:blip r:embed="rId3">
            <a:alphaModFix/>
          </a:blip>
          <a:stretch>
            <a:fillRect/>
          </a:stretch>
        </p:blipFill>
        <p:spPr>
          <a:xfrm>
            <a:off x="407700" y="1532937"/>
            <a:ext cx="3795900" cy="2542502"/>
          </a:xfrm>
          <a:prstGeom prst="rect">
            <a:avLst/>
          </a:prstGeom>
          <a:noFill/>
          <a:ln>
            <a:noFill/>
          </a:ln>
        </p:spPr>
      </p:pic>
      <p:pic>
        <p:nvPicPr>
          <p:cNvPr id="8" name="Shape 65"/>
          <p:cNvPicPr preferRelativeResize="0"/>
          <p:nvPr/>
        </p:nvPicPr>
        <p:blipFill>
          <a:blip r:embed="rId4">
            <a:alphaModFix/>
          </a:blip>
          <a:stretch>
            <a:fillRect/>
          </a:stretch>
        </p:blipFill>
        <p:spPr>
          <a:xfrm>
            <a:off x="4384150" y="1532952"/>
            <a:ext cx="4497574" cy="2344500"/>
          </a:xfrm>
          <a:prstGeom prst="rect">
            <a:avLst/>
          </a:prstGeom>
          <a:noFill/>
          <a:ln>
            <a:noFill/>
          </a:ln>
        </p:spPr>
      </p:pic>
      <p:sp>
        <p:nvSpPr>
          <p:cNvPr id="14" name="TextBox 5"/>
          <p:cNvSpPr txBox="1">
            <a:spLocks noChangeArrowheads="1"/>
          </p:cNvSpPr>
          <p:nvPr/>
        </p:nvSpPr>
        <p:spPr bwMode="auto">
          <a:xfrm>
            <a:off x="3136622" y="2412814"/>
            <a:ext cx="10972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rgbClr val="000000"/>
                </a:solidFill>
                <a:latin typeface="Gill Sans" pitchFamily="2" charset="0"/>
                <a:ea typeface="ヒラギノ角ゴ ProN W3" pitchFamily="2" charset="-128"/>
                <a:sym typeface="Gill Sans" pitchFamily="2" charset="0"/>
              </a:defRPr>
            </a:lvl1pPr>
            <a:lvl2pPr marL="742950" indent="-285750" eaLnBrk="0" hangingPunct="0">
              <a:defRPr sz="3200">
                <a:solidFill>
                  <a:srgbClr val="000000"/>
                </a:solidFill>
                <a:latin typeface="Gill Sans" pitchFamily="2" charset="0"/>
                <a:ea typeface="ヒラギノ角ゴ ProN W3" pitchFamily="2" charset="-128"/>
                <a:sym typeface="Gill Sans" pitchFamily="2" charset="0"/>
              </a:defRPr>
            </a:lvl2pPr>
            <a:lvl3pPr marL="1143000" indent="-228600" eaLnBrk="0" hangingPunct="0">
              <a:defRPr sz="3200">
                <a:solidFill>
                  <a:srgbClr val="000000"/>
                </a:solidFill>
                <a:latin typeface="Gill Sans" pitchFamily="2" charset="0"/>
                <a:ea typeface="ヒラギノ角ゴ ProN W3" pitchFamily="2" charset="-128"/>
                <a:sym typeface="Gill Sans" pitchFamily="2" charset="0"/>
              </a:defRPr>
            </a:lvl3pPr>
            <a:lvl4pPr marL="1600200" indent="-228600" eaLnBrk="0" hangingPunct="0">
              <a:defRPr sz="3200">
                <a:solidFill>
                  <a:srgbClr val="000000"/>
                </a:solidFill>
                <a:latin typeface="Gill Sans" pitchFamily="2" charset="0"/>
                <a:ea typeface="ヒラギノ角ゴ ProN W3" pitchFamily="2" charset="-128"/>
                <a:sym typeface="Gill Sans" pitchFamily="2" charset="0"/>
              </a:defRPr>
            </a:lvl4pPr>
            <a:lvl5pPr marL="2057400" indent="-228600" eaLnBrk="0" hangingPunct="0">
              <a:defRPr sz="3200">
                <a:solidFill>
                  <a:srgbClr val="000000"/>
                </a:solidFill>
                <a:latin typeface="Gill Sans" pitchFamily="2" charset="0"/>
                <a:ea typeface="ヒラギノ角ゴ ProN W3" pitchFamily="2" charset="-128"/>
                <a:sym typeface="Gill Sans" pitchFamily="2" charset="0"/>
              </a:defRPr>
            </a:lvl5pPr>
            <a:lvl6pPr marL="25146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6pPr>
            <a:lvl7pPr marL="29718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7pPr>
            <a:lvl8pPr marL="34290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8pPr>
            <a:lvl9pPr marL="38862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9pPr>
          </a:lstStyle>
          <a:p>
            <a:pPr eaLnBrk="1" hangingPunct="1"/>
            <a:r>
              <a:rPr lang="en-US" altLang="sv-SE" dirty="0">
                <a:solidFill>
                  <a:srgbClr val="FF0000"/>
                </a:solidFill>
              </a:rPr>
              <a:t>Protons</a:t>
            </a:r>
          </a:p>
        </p:txBody>
      </p:sp>
      <p:sp>
        <p:nvSpPr>
          <p:cNvPr id="15" name="Oval 14"/>
          <p:cNvSpPr>
            <a:spLocks noChangeArrowheads="1"/>
          </p:cNvSpPr>
          <p:nvPr/>
        </p:nvSpPr>
        <p:spPr bwMode="auto">
          <a:xfrm>
            <a:off x="3892700" y="2796791"/>
            <a:ext cx="124714" cy="146181"/>
          </a:xfrm>
          <a:prstGeom prst="ellipse">
            <a:avLst/>
          </a:prstGeom>
          <a:solidFill>
            <a:srgbClr val="FF0000"/>
          </a:solidFill>
          <a:ln w="9525">
            <a:solidFill>
              <a:srgbClr val="FF0000"/>
            </a:solidFill>
            <a:round/>
            <a:headEnd/>
            <a:tailEnd/>
          </a:ln>
          <a:effectLst>
            <a:outerShdw blurRad="40000" dist="23000" dir="5400000" rotWithShape="0">
              <a:srgbClr val="808080">
                <a:alpha val="34999"/>
              </a:srgbClr>
            </a:outerShdw>
          </a:effectLst>
        </p:spPr>
        <p:txBody>
          <a:bodyPr anchor="ctr"/>
          <a:lstStyle/>
          <a:p>
            <a:pPr>
              <a:defRPr/>
            </a:pPr>
            <a:endParaRPr lang="en-US">
              <a:solidFill>
                <a:prstClr val="white"/>
              </a:solidFill>
              <a:latin typeface="Calibri"/>
              <a:ea typeface="+mn-ea"/>
              <a:sym typeface="Gill Sans" charset="0"/>
            </a:endParaRPr>
          </a:p>
        </p:txBody>
      </p:sp>
      <p:cxnSp>
        <p:nvCxnSpPr>
          <p:cNvPr id="16" name="Straight Arrow Connector 15"/>
          <p:cNvCxnSpPr>
            <a:cxnSpLocks noChangeShapeType="1"/>
          </p:cNvCxnSpPr>
          <p:nvPr/>
        </p:nvCxnSpPr>
        <p:spPr bwMode="auto">
          <a:xfrm flipH="1">
            <a:off x="2021249" y="2866437"/>
            <a:ext cx="1969970" cy="124499"/>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TextBox 12"/>
          <p:cNvSpPr txBox="1">
            <a:spLocks noChangeArrowheads="1"/>
          </p:cNvSpPr>
          <p:nvPr/>
        </p:nvSpPr>
        <p:spPr bwMode="auto">
          <a:xfrm>
            <a:off x="1669854" y="3056610"/>
            <a:ext cx="1454346"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2" charset="0"/>
                <a:ea typeface="ヒラギノ角ゴ ProN W3" pitchFamily="2" charset="-128"/>
                <a:sym typeface="Gill Sans" pitchFamily="2" charset="0"/>
              </a:defRPr>
            </a:lvl1pPr>
            <a:lvl2pPr marL="742950" indent="-285750" eaLnBrk="0" hangingPunct="0">
              <a:defRPr sz="3200">
                <a:solidFill>
                  <a:srgbClr val="000000"/>
                </a:solidFill>
                <a:latin typeface="Gill Sans" pitchFamily="2" charset="0"/>
                <a:ea typeface="ヒラギノ角ゴ ProN W3" pitchFamily="2" charset="-128"/>
                <a:sym typeface="Gill Sans" pitchFamily="2" charset="0"/>
              </a:defRPr>
            </a:lvl2pPr>
            <a:lvl3pPr marL="1143000" indent="-228600" eaLnBrk="0" hangingPunct="0">
              <a:defRPr sz="3200">
                <a:solidFill>
                  <a:srgbClr val="000000"/>
                </a:solidFill>
                <a:latin typeface="Gill Sans" pitchFamily="2" charset="0"/>
                <a:ea typeface="ヒラギノ角ゴ ProN W3" pitchFamily="2" charset="-128"/>
                <a:sym typeface="Gill Sans" pitchFamily="2" charset="0"/>
              </a:defRPr>
            </a:lvl3pPr>
            <a:lvl4pPr marL="1600200" indent="-228600" eaLnBrk="0" hangingPunct="0">
              <a:defRPr sz="3200">
                <a:solidFill>
                  <a:srgbClr val="000000"/>
                </a:solidFill>
                <a:latin typeface="Gill Sans" pitchFamily="2" charset="0"/>
                <a:ea typeface="ヒラギノ角ゴ ProN W3" pitchFamily="2" charset="-128"/>
                <a:sym typeface="Gill Sans" pitchFamily="2" charset="0"/>
              </a:defRPr>
            </a:lvl4pPr>
            <a:lvl5pPr marL="2057400" indent="-228600" eaLnBrk="0" hangingPunct="0">
              <a:defRPr sz="3200">
                <a:solidFill>
                  <a:srgbClr val="000000"/>
                </a:solidFill>
                <a:latin typeface="Gill Sans" pitchFamily="2" charset="0"/>
                <a:ea typeface="ヒラギノ角ゴ ProN W3" pitchFamily="2" charset="-128"/>
                <a:sym typeface="Gill Sans" pitchFamily="2" charset="0"/>
              </a:defRPr>
            </a:lvl5pPr>
            <a:lvl6pPr marL="25146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6pPr>
            <a:lvl7pPr marL="29718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7pPr>
            <a:lvl8pPr marL="34290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8pPr>
            <a:lvl9pPr marL="38862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9pPr>
          </a:lstStyle>
          <a:p>
            <a:pPr eaLnBrk="1" hangingPunct="1"/>
            <a:r>
              <a:rPr lang="en-US" altLang="sv-SE" sz="2000" dirty="0">
                <a:solidFill>
                  <a:srgbClr val="0000FF"/>
                </a:solidFill>
              </a:rPr>
              <a:t>Moderator</a:t>
            </a:r>
          </a:p>
        </p:txBody>
      </p:sp>
      <p:sp>
        <p:nvSpPr>
          <p:cNvPr id="22" name="TextBox 8"/>
          <p:cNvSpPr txBox="1">
            <a:spLocks noChangeArrowheads="1"/>
          </p:cNvSpPr>
          <p:nvPr/>
        </p:nvSpPr>
        <p:spPr bwMode="auto">
          <a:xfrm>
            <a:off x="1611096" y="2572563"/>
            <a:ext cx="1008311" cy="41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2" charset="0"/>
                <a:ea typeface="ヒラギノ角ゴ ProN W3" pitchFamily="2" charset="-128"/>
                <a:sym typeface="Gill Sans" pitchFamily="2" charset="0"/>
              </a:defRPr>
            </a:lvl1pPr>
            <a:lvl2pPr marL="742950" indent="-285750" eaLnBrk="0" hangingPunct="0">
              <a:defRPr sz="3200">
                <a:solidFill>
                  <a:srgbClr val="000000"/>
                </a:solidFill>
                <a:latin typeface="Gill Sans" pitchFamily="2" charset="0"/>
                <a:ea typeface="ヒラギノ角ゴ ProN W3" pitchFamily="2" charset="-128"/>
                <a:sym typeface="Gill Sans" pitchFamily="2" charset="0"/>
              </a:defRPr>
            </a:lvl2pPr>
            <a:lvl3pPr marL="1143000" indent="-228600" eaLnBrk="0" hangingPunct="0">
              <a:defRPr sz="3200">
                <a:solidFill>
                  <a:srgbClr val="000000"/>
                </a:solidFill>
                <a:latin typeface="Gill Sans" pitchFamily="2" charset="0"/>
                <a:ea typeface="ヒラギノ角ゴ ProN W3" pitchFamily="2" charset="-128"/>
                <a:sym typeface="Gill Sans" pitchFamily="2" charset="0"/>
              </a:defRPr>
            </a:lvl3pPr>
            <a:lvl4pPr marL="1600200" indent="-228600" eaLnBrk="0" hangingPunct="0">
              <a:defRPr sz="3200">
                <a:solidFill>
                  <a:srgbClr val="000000"/>
                </a:solidFill>
                <a:latin typeface="Gill Sans" pitchFamily="2" charset="0"/>
                <a:ea typeface="ヒラギノ角ゴ ProN W3" pitchFamily="2" charset="-128"/>
                <a:sym typeface="Gill Sans" pitchFamily="2" charset="0"/>
              </a:defRPr>
            </a:lvl4pPr>
            <a:lvl5pPr marL="2057400" indent="-228600" eaLnBrk="0" hangingPunct="0">
              <a:defRPr sz="3200">
                <a:solidFill>
                  <a:srgbClr val="000000"/>
                </a:solidFill>
                <a:latin typeface="Gill Sans" pitchFamily="2" charset="0"/>
                <a:ea typeface="ヒラギノ角ゴ ProN W3" pitchFamily="2" charset="-128"/>
                <a:sym typeface="Gill Sans" pitchFamily="2" charset="0"/>
              </a:defRPr>
            </a:lvl5pPr>
            <a:lvl6pPr marL="25146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6pPr>
            <a:lvl7pPr marL="29718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7pPr>
            <a:lvl8pPr marL="34290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8pPr>
            <a:lvl9pPr marL="38862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9pPr>
          </a:lstStyle>
          <a:p>
            <a:pPr eaLnBrk="1" hangingPunct="1"/>
            <a:r>
              <a:rPr lang="en-US" altLang="sv-SE" sz="2000" dirty="0">
                <a:solidFill>
                  <a:schemeClr val="tx2">
                    <a:lumMod val="75000"/>
                  </a:schemeClr>
                </a:solidFill>
              </a:rPr>
              <a:t>Target</a:t>
            </a:r>
          </a:p>
        </p:txBody>
      </p:sp>
      <p:cxnSp>
        <p:nvCxnSpPr>
          <p:cNvPr id="26" name="Straight Arrow Connector 25"/>
          <p:cNvCxnSpPr/>
          <p:nvPr/>
        </p:nvCxnSpPr>
        <p:spPr bwMode="auto">
          <a:xfrm flipH="1">
            <a:off x="1802606" y="2966279"/>
            <a:ext cx="111821" cy="5260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flipH="1">
            <a:off x="1697688" y="2942972"/>
            <a:ext cx="216739" cy="5812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a:off x="1914427" y="2942972"/>
            <a:ext cx="92106" cy="4080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a:off x="1914427" y="2942972"/>
            <a:ext cx="0" cy="5009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flipH="1" flipV="1">
            <a:off x="1647826" y="2457449"/>
            <a:ext cx="248949" cy="458284"/>
          </a:xfrm>
          <a:prstGeom prst="straightConnector1">
            <a:avLst/>
          </a:prstGeom>
          <a:ln>
            <a:tailEnd type="arrow"/>
          </a:ln>
        </p:spPr>
        <p:style>
          <a:lnRef idx="1">
            <a:schemeClr val="accent5"/>
          </a:lnRef>
          <a:fillRef idx="0">
            <a:schemeClr val="accent5"/>
          </a:fillRef>
          <a:effectRef idx="0">
            <a:schemeClr val="accent5"/>
          </a:effectRef>
          <a:fontRef idx="minor">
            <a:schemeClr val="tx1"/>
          </a:fontRef>
        </p:style>
      </p:cxnSp>
      <p:cxnSp>
        <p:nvCxnSpPr>
          <p:cNvPr id="31" name="Straight Arrow Connector 30"/>
          <p:cNvCxnSpPr/>
          <p:nvPr/>
        </p:nvCxnSpPr>
        <p:spPr bwMode="auto">
          <a:xfrm flipH="1" flipV="1">
            <a:off x="1498599" y="2457449"/>
            <a:ext cx="398176" cy="477521"/>
          </a:xfrm>
          <a:prstGeom prst="straightConnector1">
            <a:avLst/>
          </a:prstGeom>
          <a:ln>
            <a:tailEnd type="arrow"/>
          </a:ln>
        </p:spPr>
        <p:style>
          <a:lnRef idx="1">
            <a:schemeClr val="accent5"/>
          </a:lnRef>
          <a:fillRef idx="0">
            <a:schemeClr val="accent5"/>
          </a:fillRef>
          <a:effectRef idx="0">
            <a:schemeClr val="accent5"/>
          </a:effectRef>
          <a:fontRef idx="minor">
            <a:schemeClr val="tx1"/>
          </a:fontRef>
        </p:style>
      </p:cxnSp>
      <p:cxnSp>
        <p:nvCxnSpPr>
          <p:cNvPr id="32" name="Straight Arrow Connector 31"/>
          <p:cNvCxnSpPr/>
          <p:nvPr/>
        </p:nvCxnSpPr>
        <p:spPr bwMode="auto">
          <a:xfrm flipH="1" flipV="1">
            <a:off x="1400174" y="2520951"/>
            <a:ext cx="477770" cy="407735"/>
          </a:xfrm>
          <a:prstGeom prst="straightConnector1">
            <a:avLst/>
          </a:prstGeom>
          <a:ln>
            <a:tailEnd type="arrow"/>
          </a:ln>
        </p:spPr>
        <p:style>
          <a:lnRef idx="1">
            <a:schemeClr val="accent5"/>
          </a:lnRef>
          <a:fillRef idx="0">
            <a:schemeClr val="accent5"/>
          </a:fillRef>
          <a:effectRef idx="0">
            <a:schemeClr val="accent5"/>
          </a:effectRef>
          <a:fontRef idx="minor">
            <a:schemeClr val="tx1"/>
          </a:fontRef>
        </p:style>
      </p:cxnSp>
      <p:cxnSp>
        <p:nvCxnSpPr>
          <p:cNvPr id="33" name="Straight Arrow Connector 32"/>
          <p:cNvCxnSpPr/>
          <p:nvPr/>
        </p:nvCxnSpPr>
        <p:spPr bwMode="auto">
          <a:xfrm flipH="1" flipV="1">
            <a:off x="1314450" y="2597150"/>
            <a:ext cx="582325" cy="337820"/>
          </a:xfrm>
          <a:prstGeom prst="straightConnector1">
            <a:avLst/>
          </a:prstGeom>
          <a:ln>
            <a:tailEnd type="arrow"/>
          </a:ln>
        </p:spPr>
        <p:style>
          <a:lnRef idx="1">
            <a:schemeClr val="accent5"/>
          </a:lnRef>
          <a:fillRef idx="0">
            <a:schemeClr val="accent5"/>
          </a:fillRef>
          <a:effectRef idx="0">
            <a:schemeClr val="accent5"/>
          </a:effectRef>
          <a:fontRef idx="minor">
            <a:schemeClr val="tx1"/>
          </a:fontRef>
        </p:style>
      </p:cxnSp>
      <p:cxnSp>
        <p:nvCxnSpPr>
          <p:cNvPr id="34" name="Straight Arrow Connector 33"/>
          <p:cNvCxnSpPr/>
          <p:nvPr/>
        </p:nvCxnSpPr>
        <p:spPr bwMode="auto">
          <a:xfrm flipH="1" flipV="1">
            <a:off x="1254124" y="2682876"/>
            <a:ext cx="642651" cy="252094"/>
          </a:xfrm>
          <a:prstGeom prst="straightConnector1">
            <a:avLst/>
          </a:prstGeom>
          <a:ln>
            <a:tailEnd type="arrow"/>
          </a:ln>
        </p:spPr>
        <p:style>
          <a:lnRef idx="1">
            <a:schemeClr val="accent5"/>
          </a:lnRef>
          <a:fillRef idx="0">
            <a:schemeClr val="accent5"/>
          </a:fillRef>
          <a:effectRef idx="0">
            <a:schemeClr val="accent5"/>
          </a:effectRef>
          <a:fontRef idx="minor">
            <a:schemeClr val="tx1"/>
          </a:fontRef>
        </p:style>
      </p:cxnSp>
      <p:cxnSp>
        <p:nvCxnSpPr>
          <p:cNvPr id="35" name="Straight Arrow Connector 34"/>
          <p:cNvCxnSpPr/>
          <p:nvPr/>
        </p:nvCxnSpPr>
        <p:spPr bwMode="auto">
          <a:xfrm flipH="1" flipV="1">
            <a:off x="1552574" y="2866437"/>
            <a:ext cx="325370" cy="68533"/>
          </a:xfrm>
          <a:prstGeom prst="straightConnector1">
            <a:avLst/>
          </a:prstGeom>
          <a:ln>
            <a:tailEnd type="arrow"/>
          </a:ln>
        </p:spPr>
        <p:style>
          <a:lnRef idx="1">
            <a:schemeClr val="accent5"/>
          </a:lnRef>
          <a:fillRef idx="0">
            <a:schemeClr val="accent5"/>
          </a:fillRef>
          <a:effectRef idx="0">
            <a:schemeClr val="accent5"/>
          </a:effectRef>
          <a:fontRef idx="minor">
            <a:schemeClr val="tx1"/>
          </a:fontRef>
        </p:style>
      </p:cxnSp>
      <p:cxnSp>
        <p:nvCxnSpPr>
          <p:cNvPr id="36" name="Straight Arrow Connector 35"/>
          <p:cNvCxnSpPr/>
          <p:nvPr/>
        </p:nvCxnSpPr>
        <p:spPr bwMode="auto">
          <a:xfrm flipH="1">
            <a:off x="1639060" y="2942972"/>
            <a:ext cx="275367" cy="5812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bwMode="auto">
          <a:xfrm flipH="1">
            <a:off x="1552574" y="2934970"/>
            <a:ext cx="344201" cy="62619"/>
          </a:xfrm>
          <a:prstGeom prst="straightConnector1">
            <a:avLst/>
          </a:prstGeom>
          <a:ln>
            <a:tailEnd type="arrow"/>
          </a:ln>
        </p:spPr>
        <p:style>
          <a:lnRef idx="1">
            <a:schemeClr val="accent5"/>
          </a:lnRef>
          <a:fillRef idx="0">
            <a:schemeClr val="accent5"/>
          </a:fillRef>
          <a:effectRef idx="0">
            <a:schemeClr val="accent5"/>
          </a:effectRef>
          <a:fontRef idx="minor">
            <a:schemeClr val="tx1"/>
          </a:fontRef>
        </p:style>
      </p:cxnSp>
      <p:cxnSp>
        <p:nvCxnSpPr>
          <p:cNvPr id="38" name="Straight Arrow Connector 37"/>
          <p:cNvCxnSpPr/>
          <p:nvPr/>
        </p:nvCxnSpPr>
        <p:spPr bwMode="auto">
          <a:xfrm>
            <a:off x="1914427" y="2966279"/>
            <a:ext cx="219173" cy="3847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8" name="TextBox 46"/>
          <p:cNvSpPr txBox="1">
            <a:spLocks noChangeArrowheads="1"/>
          </p:cNvSpPr>
          <p:nvPr/>
        </p:nvSpPr>
        <p:spPr bwMode="auto">
          <a:xfrm>
            <a:off x="454032" y="2705202"/>
            <a:ext cx="1656457"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pitchFamily="2" charset="0"/>
                <a:ea typeface="ヒラギノ角ゴ ProN W3" pitchFamily="2" charset="-128"/>
                <a:sym typeface="Gill Sans" pitchFamily="2" charset="0"/>
              </a:defRPr>
            </a:lvl1pPr>
            <a:lvl2pPr marL="742950" indent="-285750" eaLnBrk="0" hangingPunct="0">
              <a:defRPr sz="3200">
                <a:solidFill>
                  <a:srgbClr val="000000"/>
                </a:solidFill>
                <a:latin typeface="Gill Sans" pitchFamily="2" charset="0"/>
                <a:ea typeface="ヒラギノ角ゴ ProN W3" pitchFamily="2" charset="-128"/>
                <a:sym typeface="Gill Sans" pitchFamily="2" charset="0"/>
              </a:defRPr>
            </a:lvl2pPr>
            <a:lvl3pPr marL="1143000" indent="-228600" eaLnBrk="0" hangingPunct="0">
              <a:defRPr sz="3200">
                <a:solidFill>
                  <a:srgbClr val="000000"/>
                </a:solidFill>
                <a:latin typeface="Gill Sans" pitchFamily="2" charset="0"/>
                <a:ea typeface="ヒラギノ角ゴ ProN W3" pitchFamily="2" charset="-128"/>
                <a:sym typeface="Gill Sans" pitchFamily="2" charset="0"/>
              </a:defRPr>
            </a:lvl3pPr>
            <a:lvl4pPr marL="1600200" indent="-228600" eaLnBrk="0" hangingPunct="0">
              <a:defRPr sz="3200">
                <a:solidFill>
                  <a:srgbClr val="000000"/>
                </a:solidFill>
                <a:latin typeface="Gill Sans" pitchFamily="2" charset="0"/>
                <a:ea typeface="ヒラギノ角ゴ ProN W3" pitchFamily="2" charset="-128"/>
                <a:sym typeface="Gill Sans" pitchFamily="2" charset="0"/>
              </a:defRPr>
            </a:lvl4pPr>
            <a:lvl5pPr marL="2057400" indent="-228600" eaLnBrk="0" hangingPunct="0">
              <a:defRPr sz="3200">
                <a:solidFill>
                  <a:srgbClr val="000000"/>
                </a:solidFill>
                <a:latin typeface="Gill Sans" pitchFamily="2" charset="0"/>
                <a:ea typeface="ヒラギノ角ゴ ProN W3" pitchFamily="2" charset="-128"/>
                <a:sym typeface="Gill Sans" pitchFamily="2" charset="0"/>
              </a:defRPr>
            </a:lvl5pPr>
            <a:lvl6pPr marL="25146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6pPr>
            <a:lvl7pPr marL="29718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7pPr>
            <a:lvl8pPr marL="34290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8pPr>
            <a:lvl9pPr marL="38862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9pPr>
          </a:lstStyle>
          <a:p>
            <a:pPr eaLnBrk="1" hangingPunct="1"/>
            <a:r>
              <a:rPr lang="en-US" altLang="sv-SE" sz="2800" dirty="0">
                <a:solidFill>
                  <a:schemeClr val="accent1">
                    <a:lumMod val="50000"/>
                  </a:schemeClr>
                </a:solidFill>
              </a:rPr>
              <a:t>Neutrons</a:t>
            </a:r>
          </a:p>
        </p:txBody>
      </p:sp>
      <p:sp>
        <p:nvSpPr>
          <p:cNvPr id="69" name="Oval 68"/>
          <p:cNvSpPr>
            <a:spLocks noChangeArrowheads="1"/>
          </p:cNvSpPr>
          <p:nvPr/>
        </p:nvSpPr>
        <p:spPr bwMode="auto">
          <a:xfrm>
            <a:off x="1841499" y="2867706"/>
            <a:ext cx="201479" cy="230145"/>
          </a:xfrm>
          <a:prstGeom prst="ellipse">
            <a:avLst/>
          </a:prstGeom>
          <a:gradFill rotWithShape="1">
            <a:gsLst>
              <a:gs pos="0">
                <a:schemeClr val="tx2">
                  <a:lumMod val="75000"/>
                </a:schemeClr>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defRPr/>
            </a:pPr>
            <a:endParaRPr lang="en-US">
              <a:solidFill>
                <a:prstClr val="white"/>
              </a:solidFill>
              <a:latin typeface="Calibri"/>
              <a:ea typeface="+mn-ea"/>
              <a:sym typeface="Gill Sans" charset="0"/>
            </a:endParaRPr>
          </a:p>
        </p:txBody>
      </p:sp>
      <p:sp>
        <p:nvSpPr>
          <p:cNvPr id="70" name="Oval 69"/>
          <p:cNvSpPr>
            <a:spLocks noChangeArrowheads="1"/>
          </p:cNvSpPr>
          <p:nvPr/>
        </p:nvSpPr>
        <p:spPr bwMode="auto">
          <a:xfrm>
            <a:off x="1877945" y="2915733"/>
            <a:ext cx="128588" cy="131357"/>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a:defRPr/>
            </a:pPr>
            <a:endParaRPr lang="en-US">
              <a:solidFill>
                <a:prstClr val="white"/>
              </a:solidFill>
              <a:latin typeface="Calibri"/>
              <a:ea typeface="+mn-ea"/>
              <a:sym typeface="Gill Sans" charset="0"/>
            </a:endParaRPr>
          </a:p>
        </p:txBody>
      </p:sp>
      <p:pic>
        <p:nvPicPr>
          <p:cNvPr id="39" name="Picture 38" descr="P1060426.JPG"/>
          <p:cNvPicPr>
            <a:picLocks noChangeAspect="1"/>
          </p:cNvPicPr>
          <p:nvPr/>
        </p:nvPicPr>
        <p:blipFill rotWithShape="1">
          <a:blip r:embed="rId5" cstate="print">
            <a:extLst>
              <a:ext uri="{28A0092B-C50C-407E-A947-70E740481C1C}">
                <a14:useLocalDpi xmlns:a14="http://schemas.microsoft.com/office/drawing/2010/main" val="0"/>
              </a:ext>
            </a:extLst>
          </a:blip>
          <a:srcRect t="9127" b="1798"/>
          <a:stretch/>
        </p:blipFill>
        <p:spPr>
          <a:xfrm>
            <a:off x="457200" y="4154489"/>
            <a:ext cx="3746400" cy="2320687"/>
          </a:xfrm>
          <a:prstGeom prst="rect">
            <a:avLst/>
          </a:prstGeom>
        </p:spPr>
      </p:pic>
      <p:pic>
        <p:nvPicPr>
          <p:cNvPr id="3" name="Picture 2" descr="IMG_930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7550" y="3898738"/>
            <a:ext cx="3435250" cy="2576438"/>
          </a:xfrm>
          <a:prstGeom prst="rect">
            <a:avLst/>
          </a:prstGeom>
        </p:spPr>
      </p:pic>
    </p:spTree>
    <p:extLst>
      <p:ext uri="{BB962C8B-B14F-4D97-AF65-F5344CB8AC3E}">
        <p14:creationId xmlns:p14="http://schemas.microsoft.com/office/powerpoint/2010/main" val="2650740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fontScale="90000"/>
          </a:bodyPr>
          <a:lstStyle/>
          <a:p>
            <a:pPr marL="360363" indent="-360363"/>
            <a:r>
              <a:rPr lang="en-GB" sz="3600" dirty="0"/>
              <a:t>ESS is </a:t>
            </a:r>
            <a:r>
              <a:rPr lang="en-GB" sz="3600" dirty="0" smtClean="0"/>
              <a:t>under construction and installation </a:t>
            </a:r>
            <a:br>
              <a:rPr lang="en-GB" sz="3600" dirty="0" smtClean="0"/>
            </a:br>
            <a:r>
              <a:rPr lang="en-GB" sz="3600" dirty="0" smtClean="0"/>
              <a:t>G02 </a:t>
            </a:r>
            <a:r>
              <a:rPr lang="en-GB" sz="3600" dirty="0" err="1" smtClean="0"/>
              <a:t>Coldbox</a:t>
            </a:r>
            <a:r>
              <a:rPr lang="en-GB" sz="3600" dirty="0" smtClean="0"/>
              <a:t> &amp; G04 </a:t>
            </a:r>
            <a:r>
              <a:rPr lang="en-GB" sz="3600" dirty="0" err="1" smtClean="0"/>
              <a:t>Cryo</a:t>
            </a:r>
            <a:r>
              <a:rPr lang="en-GB" sz="3600" dirty="0" smtClean="0"/>
              <a:t> compressor</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21</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3" name="Picture 2" descr="IMG_44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772" y="1688097"/>
            <a:ext cx="3073400" cy="2307637"/>
          </a:xfrm>
          <a:prstGeom prst="rect">
            <a:avLst/>
          </a:prstGeom>
        </p:spPr>
      </p:pic>
      <p:pic>
        <p:nvPicPr>
          <p:cNvPr id="10" name="Picture 9" descr="IMG_44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1672" y="4136703"/>
            <a:ext cx="1714500" cy="2283437"/>
          </a:xfrm>
          <a:prstGeom prst="rect">
            <a:avLst/>
          </a:prstGeom>
        </p:spPr>
      </p:pic>
      <p:pic>
        <p:nvPicPr>
          <p:cNvPr id="11" name="Picture 10" descr="IMG_489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0322" y="1708466"/>
            <a:ext cx="1717377" cy="2287269"/>
          </a:xfrm>
          <a:prstGeom prst="rect">
            <a:avLst/>
          </a:prstGeom>
        </p:spPr>
      </p:pic>
      <p:pic>
        <p:nvPicPr>
          <p:cNvPr id="12" name="Picture 11" descr="IMG_488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100" y="1708466"/>
            <a:ext cx="3046273" cy="2287269"/>
          </a:xfrm>
          <a:prstGeom prst="rect">
            <a:avLst/>
          </a:prstGeom>
        </p:spPr>
      </p:pic>
      <p:pic>
        <p:nvPicPr>
          <p:cNvPr id="13" name="Picture 12" descr="IMG_0546.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100" y="4135436"/>
            <a:ext cx="3046273" cy="2284705"/>
          </a:xfrm>
          <a:prstGeom prst="rect">
            <a:avLst/>
          </a:prstGeom>
        </p:spPr>
      </p:pic>
      <p:pic>
        <p:nvPicPr>
          <p:cNvPr id="17" name="Picture 16" descr="IMG_4885.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0322" y="4148427"/>
            <a:ext cx="3028950" cy="2271713"/>
          </a:xfrm>
          <a:prstGeom prst="rect">
            <a:avLst/>
          </a:prstGeom>
        </p:spPr>
      </p:pic>
    </p:spTree>
    <p:extLst>
      <p:ext uri="{BB962C8B-B14F-4D97-AF65-F5344CB8AC3E}">
        <p14:creationId xmlns:p14="http://schemas.microsoft.com/office/powerpoint/2010/main" val="32351482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smtClean="0"/>
              <a:t>Prototypes and testing</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22</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8" name="Rectangle 7"/>
          <p:cNvSpPr/>
          <p:nvPr/>
        </p:nvSpPr>
        <p:spPr>
          <a:xfrm>
            <a:off x="236220" y="3105835"/>
            <a:ext cx="8625839" cy="492443"/>
          </a:xfrm>
          <a:prstGeom prst="rect">
            <a:avLst/>
          </a:prstGeom>
        </p:spPr>
        <p:txBody>
          <a:bodyPr wrap="square">
            <a:spAutoFit/>
          </a:bodyPr>
          <a:lstStyle/>
          <a:p>
            <a:pPr marL="53990" indent="0" algn="ctr">
              <a:buNone/>
            </a:pPr>
            <a:r>
              <a:rPr lang="en-US" sz="2600" dirty="0" smtClean="0"/>
              <a:t>The first real parts of the ESS accelerator!</a:t>
            </a:r>
            <a:endParaRPr lang="en-US" sz="2600" dirty="0"/>
          </a:p>
        </p:txBody>
      </p:sp>
    </p:spTree>
    <p:extLst>
      <p:ext uri="{BB962C8B-B14F-4D97-AF65-F5344CB8AC3E}">
        <p14:creationId xmlns:p14="http://schemas.microsoft.com/office/powerpoint/2010/main" val="220894114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fontScale="90000"/>
          </a:bodyPr>
          <a:lstStyle/>
          <a:p>
            <a:pPr marL="360363" indent="-360363"/>
            <a:r>
              <a:rPr lang="en-US" sz="3600" dirty="0" smtClean="0"/>
              <a:t>Indicative upcoming installation of ISRC&amp;LEBT </a:t>
            </a:r>
            <a:r>
              <a:rPr lang="mr-IN" sz="3600" dirty="0" smtClean="0"/>
              <a:t>–</a:t>
            </a:r>
            <a:r>
              <a:rPr lang="en-US" sz="3600" dirty="0" smtClean="0"/>
              <a:t> Nov.2017</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23</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12"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1115BC-487E-4422-894C-CB7CD3E79223}" type="slidenum">
              <a:rPr lang="en-GB" smtClean="0"/>
              <a:pPr/>
              <a:t>23</a:t>
            </a:fld>
            <a:endParaRPr lang="en-GB"/>
          </a:p>
        </p:txBody>
      </p:sp>
      <p:pic>
        <p:nvPicPr>
          <p:cNvPr id="13" name="Picture 12" descr="FEB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412776"/>
            <a:ext cx="9144000" cy="5445224"/>
          </a:xfrm>
          <a:prstGeom prst="rect">
            <a:avLst/>
          </a:prstGeom>
        </p:spPr>
      </p:pic>
      <p:cxnSp>
        <p:nvCxnSpPr>
          <p:cNvPr id="15" name="Straight Arrow Connector 14"/>
          <p:cNvCxnSpPr>
            <a:stCxn id="16" idx="2"/>
          </p:cNvCxnSpPr>
          <p:nvPr/>
        </p:nvCxnSpPr>
        <p:spPr>
          <a:xfrm>
            <a:off x="2882910" y="2070140"/>
            <a:ext cx="1113026" cy="1142836"/>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23728" y="1700808"/>
            <a:ext cx="1518364" cy="369332"/>
          </a:xfrm>
          <a:prstGeom prst="rect">
            <a:avLst/>
          </a:prstGeom>
          <a:noFill/>
          <a:ln w="19050" cmpd="sng">
            <a:noFill/>
          </a:ln>
        </p:spPr>
        <p:txBody>
          <a:bodyPr wrap="none" rtlCol="0">
            <a:spAutoFit/>
          </a:bodyPr>
          <a:lstStyle/>
          <a:p>
            <a:r>
              <a:rPr lang="en-US" b="1" dirty="0" smtClean="0">
                <a:solidFill>
                  <a:srgbClr val="000000"/>
                </a:solidFill>
              </a:rPr>
              <a:t>Cooling water</a:t>
            </a:r>
            <a:endParaRPr lang="en-US" b="1" dirty="0">
              <a:solidFill>
                <a:srgbClr val="000000"/>
              </a:solidFill>
            </a:endParaRPr>
          </a:p>
        </p:txBody>
      </p:sp>
      <p:cxnSp>
        <p:nvCxnSpPr>
          <p:cNvPr id="17" name="Straight Arrow Connector 16"/>
          <p:cNvCxnSpPr>
            <a:stCxn id="19" idx="2"/>
          </p:cNvCxnSpPr>
          <p:nvPr/>
        </p:nvCxnSpPr>
        <p:spPr>
          <a:xfrm flipH="1">
            <a:off x="4716016" y="2214156"/>
            <a:ext cx="286663" cy="1070828"/>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355976" y="1844824"/>
            <a:ext cx="1293406" cy="369332"/>
          </a:xfrm>
          <a:prstGeom prst="rect">
            <a:avLst/>
          </a:prstGeom>
          <a:noFill/>
          <a:ln w="19050" cmpd="sng">
            <a:noFill/>
          </a:ln>
        </p:spPr>
        <p:txBody>
          <a:bodyPr wrap="none" rtlCol="0">
            <a:spAutoFit/>
          </a:bodyPr>
          <a:lstStyle/>
          <a:p>
            <a:r>
              <a:rPr lang="en-US" b="1" dirty="0" smtClean="0">
                <a:solidFill>
                  <a:srgbClr val="000000"/>
                </a:solidFill>
              </a:rPr>
              <a:t>Fiber optics</a:t>
            </a:r>
            <a:endParaRPr lang="en-US" b="1" dirty="0">
              <a:solidFill>
                <a:srgbClr val="000000"/>
              </a:solidFill>
            </a:endParaRPr>
          </a:p>
        </p:txBody>
      </p:sp>
      <p:cxnSp>
        <p:nvCxnSpPr>
          <p:cNvPr id="23" name="Straight Arrow Connector 22"/>
          <p:cNvCxnSpPr>
            <a:stCxn id="24" idx="1"/>
          </p:cNvCxnSpPr>
          <p:nvPr/>
        </p:nvCxnSpPr>
        <p:spPr>
          <a:xfrm flipH="1">
            <a:off x="4860032" y="2821578"/>
            <a:ext cx="720080" cy="463406"/>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580112" y="2636912"/>
            <a:ext cx="1137188" cy="369332"/>
          </a:xfrm>
          <a:prstGeom prst="rect">
            <a:avLst/>
          </a:prstGeom>
          <a:noFill/>
          <a:ln w="19050" cmpd="sng">
            <a:noFill/>
          </a:ln>
        </p:spPr>
        <p:txBody>
          <a:bodyPr wrap="none" rtlCol="0">
            <a:spAutoFit/>
          </a:bodyPr>
          <a:lstStyle/>
          <a:p>
            <a:r>
              <a:rPr lang="en-US" b="1" dirty="0" smtClean="0">
                <a:solidFill>
                  <a:srgbClr val="000000"/>
                </a:solidFill>
              </a:rPr>
              <a:t>HV power</a:t>
            </a:r>
            <a:endParaRPr lang="en-US" b="1" dirty="0">
              <a:solidFill>
                <a:srgbClr val="000000"/>
              </a:solidFill>
            </a:endParaRPr>
          </a:p>
        </p:txBody>
      </p:sp>
      <p:cxnSp>
        <p:nvCxnSpPr>
          <p:cNvPr id="25" name="Straight Arrow Connector 24"/>
          <p:cNvCxnSpPr>
            <a:stCxn id="26" idx="1"/>
          </p:cNvCxnSpPr>
          <p:nvPr/>
        </p:nvCxnSpPr>
        <p:spPr>
          <a:xfrm flipH="1">
            <a:off x="4932040" y="3253626"/>
            <a:ext cx="792088" cy="103366"/>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724128" y="3068960"/>
            <a:ext cx="1660168" cy="369332"/>
          </a:xfrm>
          <a:prstGeom prst="rect">
            <a:avLst/>
          </a:prstGeom>
          <a:noFill/>
          <a:ln w="19050" cmpd="sng">
            <a:noFill/>
          </a:ln>
        </p:spPr>
        <p:txBody>
          <a:bodyPr wrap="none" rtlCol="0">
            <a:spAutoFit/>
          </a:bodyPr>
          <a:lstStyle/>
          <a:p>
            <a:r>
              <a:rPr lang="en-US" b="1" dirty="0" smtClean="0">
                <a:solidFill>
                  <a:srgbClr val="000000"/>
                </a:solidFill>
              </a:rPr>
              <a:t>Controls power</a:t>
            </a:r>
            <a:endParaRPr lang="en-US" b="1" dirty="0">
              <a:solidFill>
                <a:srgbClr val="000000"/>
              </a:solidFill>
            </a:endParaRPr>
          </a:p>
        </p:txBody>
      </p:sp>
      <p:cxnSp>
        <p:nvCxnSpPr>
          <p:cNvPr id="27" name="Straight Arrow Connector 26"/>
          <p:cNvCxnSpPr>
            <a:stCxn id="28" idx="1"/>
          </p:cNvCxnSpPr>
          <p:nvPr/>
        </p:nvCxnSpPr>
        <p:spPr>
          <a:xfrm flipH="1" flipV="1">
            <a:off x="4499992" y="5805264"/>
            <a:ext cx="648072" cy="256674"/>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148064" y="5877272"/>
            <a:ext cx="2121093" cy="369332"/>
          </a:xfrm>
          <a:prstGeom prst="rect">
            <a:avLst/>
          </a:prstGeom>
          <a:noFill/>
          <a:ln w="19050" cmpd="sng">
            <a:noFill/>
          </a:ln>
        </p:spPr>
        <p:txBody>
          <a:bodyPr wrap="none" rtlCol="0">
            <a:spAutoFit/>
          </a:bodyPr>
          <a:lstStyle/>
          <a:p>
            <a:r>
              <a:rPr lang="en-US" b="1" dirty="0" smtClean="0">
                <a:solidFill>
                  <a:srgbClr val="000000"/>
                </a:solidFill>
              </a:rPr>
              <a:t>Ground connections</a:t>
            </a:r>
            <a:endParaRPr lang="en-US" b="1" dirty="0">
              <a:solidFill>
                <a:srgbClr val="000000"/>
              </a:solidFill>
            </a:endParaRPr>
          </a:p>
        </p:txBody>
      </p:sp>
      <p:cxnSp>
        <p:nvCxnSpPr>
          <p:cNvPr id="29" name="Straight Arrow Connector 28"/>
          <p:cNvCxnSpPr>
            <a:stCxn id="30" idx="1"/>
          </p:cNvCxnSpPr>
          <p:nvPr/>
        </p:nvCxnSpPr>
        <p:spPr>
          <a:xfrm flipH="1" flipV="1">
            <a:off x="5004048" y="4869160"/>
            <a:ext cx="1080120" cy="184666"/>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084168" y="4869160"/>
            <a:ext cx="1627369" cy="369332"/>
          </a:xfrm>
          <a:prstGeom prst="rect">
            <a:avLst/>
          </a:prstGeom>
          <a:noFill/>
          <a:ln w="19050" cmpd="sng">
            <a:noFill/>
          </a:ln>
        </p:spPr>
        <p:txBody>
          <a:bodyPr wrap="none" rtlCol="0">
            <a:spAutoFit/>
          </a:bodyPr>
          <a:lstStyle/>
          <a:p>
            <a:r>
              <a:rPr lang="en-US" b="1" dirty="0" smtClean="0">
                <a:solidFill>
                  <a:srgbClr val="000000"/>
                </a:solidFill>
              </a:rPr>
              <a:t>Control system</a:t>
            </a:r>
            <a:endParaRPr lang="en-US" b="1" dirty="0">
              <a:solidFill>
                <a:srgbClr val="000000"/>
              </a:solidFill>
            </a:endParaRPr>
          </a:p>
        </p:txBody>
      </p:sp>
      <p:cxnSp>
        <p:nvCxnSpPr>
          <p:cNvPr id="31" name="Straight Arrow Connector 30"/>
          <p:cNvCxnSpPr>
            <a:stCxn id="32" idx="1"/>
          </p:cNvCxnSpPr>
          <p:nvPr/>
        </p:nvCxnSpPr>
        <p:spPr>
          <a:xfrm flipH="1" flipV="1">
            <a:off x="4427984" y="4869160"/>
            <a:ext cx="1440160" cy="760730"/>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868144" y="5445224"/>
            <a:ext cx="1646605" cy="369332"/>
          </a:xfrm>
          <a:prstGeom prst="rect">
            <a:avLst/>
          </a:prstGeom>
          <a:noFill/>
          <a:ln w="19050" cmpd="sng">
            <a:noFill/>
          </a:ln>
        </p:spPr>
        <p:txBody>
          <a:bodyPr wrap="none" rtlCol="0">
            <a:spAutoFit/>
          </a:bodyPr>
          <a:lstStyle/>
          <a:p>
            <a:r>
              <a:rPr lang="en-US" b="1" dirty="0" smtClean="0">
                <a:solidFill>
                  <a:srgbClr val="000000"/>
                </a:solidFill>
              </a:rPr>
              <a:t>H</a:t>
            </a:r>
            <a:r>
              <a:rPr lang="en-US" b="1" baseline="-25000" dirty="0" smtClean="0">
                <a:solidFill>
                  <a:srgbClr val="000000"/>
                </a:solidFill>
              </a:rPr>
              <a:t>2</a:t>
            </a:r>
            <a:r>
              <a:rPr lang="en-US" b="1" dirty="0" smtClean="0">
                <a:solidFill>
                  <a:srgbClr val="000000"/>
                </a:solidFill>
              </a:rPr>
              <a:t> gas delivery</a:t>
            </a:r>
            <a:endParaRPr lang="en-US" b="1" dirty="0">
              <a:solidFill>
                <a:srgbClr val="000000"/>
              </a:solidFill>
            </a:endParaRPr>
          </a:p>
        </p:txBody>
      </p:sp>
      <p:cxnSp>
        <p:nvCxnSpPr>
          <p:cNvPr id="33" name="Straight Arrow Connector 32"/>
          <p:cNvCxnSpPr>
            <a:stCxn id="34" idx="3"/>
          </p:cNvCxnSpPr>
          <p:nvPr/>
        </p:nvCxnSpPr>
        <p:spPr>
          <a:xfrm flipV="1">
            <a:off x="1722795" y="4365104"/>
            <a:ext cx="1337037" cy="256674"/>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55576" y="4437112"/>
            <a:ext cx="967219" cy="369332"/>
          </a:xfrm>
          <a:prstGeom prst="rect">
            <a:avLst/>
          </a:prstGeom>
          <a:noFill/>
          <a:ln w="19050" cmpd="sng">
            <a:noFill/>
          </a:ln>
        </p:spPr>
        <p:txBody>
          <a:bodyPr wrap="none" rtlCol="0">
            <a:spAutoFit/>
          </a:bodyPr>
          <a:lstStyle/>
          <a:p>
            <a:r>
              <a:rPr lang="en-US" b="1" dirty="0" smtClean="0">
                <a:solidFill>
                  <a:srgbClr val="000000"/>
                </a:solidFill>
              </a:rPr>
              <a:t>Vacuum</a:t>
            </a:r>
          </a:p>
        </p:txBody>
      </p:sp>
      <p:sp>
        <p:nvSpPr>
          <p:cNvPr id="35" name="Oval 34"/>
          <p:cNvSpPr/>
          <p:nvPr/>
        </p:nvSpPr>
        <p:spPr>
          <a:xfrm>
            <a:off x="2771800" y="3501008"/>
            <a:ext cx="787885" cy="902398"/>
          </a:xfrm>
          <a:prstGeom prst="ellipse">
            <a:avLst/>
          </a:prstGeom>
          <a:noFill/>
          <a:ln w="28575" cmpd="sng">
            <a:solidFill>
              <a:srgbClr val="D819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TextBox 35"/>
          <p:cNvSpPr txBox="1"/>
          <p:nvPr/>
        </p:nvSpPr>
        <p:spPr>
          <a:xfrm>
            <a:off x="0" y="6211669"/>
            <a:ext cx="6228184" cy="646331"/>
          </a:xfrm>
          <a:prstGeom prst="rect">
            <a:avLst/>
          </a:prstGeom>
          <a:noFill/>
        </p:spPr>
        <p:txBody>
          <a:bodyPr wrap="square" rtlCol="0">
            <a:spAutoFit/>
          </a:bodyPr>
          <a:lstStyle/>
          <a:p>
            <a:r>
              <a:rPr lang="en-GB" b="1" dirty="0" smtClean="0"/>
              <a:t>Cables, power, water cooling, compressed air, drilled holes, etc. needs to be in place before the installation starts!</a:t>
            </a:r>
            <a:endParaRPr lang="en-GB" b="1" dirty="0"/>
          </a:p>
        </p:txBody>
      </p:sp>
      <p:cxnSp>
        <p:nvCxnSpPr>
          <p:cNvPr id="37" name="Straight Arrow Connector 36"/>
          <p:cNvCxnSpPr>
            <a:stCxn id="38" idx="3"/>
          </p:cNvCxnSpPr>
          <p:nvPr/>
        </p:nvCxnSpPr>
        <p:spPr>
          <a:xfrm flipV="1">
            <a:off x="2462332" y="4509120"/>
            <a:ext cx="741516" cy="616714"/>
          </a:xfrm>
          <a:prstGeom prst="straightConnector1">
            <a:avLst/>
          </a:prstGeom>
          <a:ln w="1905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187624" y="4941168"/>
            <a:ext cx="1274708" cy="369332"/>
          </a:xfrm>
          <a:prstGeom prst="rect">
            <a:avLst/>
          </a:prstGeom>
          <a:noFill/>
          <a:ln w="19050" cmpd="sng">
            <a:noFill/>
          </a:ln>
        </p:spPr>
        <p:txBody>
          <a:bodyPr wrap="none" rtlCol="0">
            <a:spAutoFit/>
          </a:bodyPr>
          <a:lstStyle/>
          <a:p>
            <a:r>
              <a:rPr lang="en-US" b="1" dirty="0" smtClean="0">
                <a:solidFill>
                  <a:srgbClr val="000000"/>
                </a:solidFill>
              </a:rPr>
              <a:t>Diagnostics</a:t>
            </a:r>
          </a:p>
        </p:txBody>
      </p:sp>
    </p:spTree>
    <p:extLst>
      <p:ext uri="{BB962C8B-B14F-4D97-AF65-F5344CB8AC3E}">
        <p14:creationId xmlns:p14="http://schemas.microsoft.com/office/powerpoint/2010/main" val="1426971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fontScale="90000"/>
          </a:bodyPr>
          <a:lstStyle/>
          <a:p>
            <a:pPr marL="360363" indent="-360363"/>
            <a:r>
              <a:rPr lang="en-US" sz="3600" dirty="0" smtClean="0"/>
              <a:t>Preparation for the upcoming </a:t>
            </a:r>
            <a:r>
              <a:rPr lang="en-US" sz="3600" dirty="0"/>
              <a:t>installation of ISRC&amp;LEBT </a:t>
            </a:r>
            <a:r>
              <a:rPr lang="mr-IN" sz="3600" dirty="0"/>
              <a:t>–</a:t>
            </a:r>
            <a:r>
              <a:rPr lang="en-US" sz="3600" dirty="0"/>
              <a:t> Nov.2017</a:t>
            </a:r>
            <a:endParaRPr lang="en-GB" sz="3600" dirty="0">
              <a:solidFill>
                <a:srgbClr val="FF0000"/>
              </a:solidFill>
            </a:endParaRPr>
          </a:p>
        </p:txBody>
      </p:sp>
      <p:pic>
        <p:nvPicPr>
          <p:cNvPr id="39" name="Picture 38" descr="IMG-20170605-WA0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5276" y="3149796"/>
            <a:ext cx="4317851" cy="3238389"/>
          </a:xfrm>
          <a:prstGeom prst="rect">
            <a:avLst/>
          </a:prstGeom>
        </p:spPr>
      </p:pic>
      <p:sp>
        <p:nvSpPr>
          <p:cNvPr id="40" name="TextBox 39"/>
          <p:cNvSpPr txBox="1"/>
          <p:nvPr/>
        </p:nvSpPr>
        <p:spPr>
          <a:xfrm>
            <a:off x="108533" y="6437941"/>
            <a:ext cx="8936040" cy="338554"/>
          </a:xfrm>
          <a:prstGeom prst="rect">
            <a:avLst/>
          </a:prstGeom>
          <a:noFill/>
        </p:spPr>
        <p:txBody>
          <a:bodyPr wrap="square" rtlCol="0">
            <a:spAutoFit/>
          </a:bodyPr>
          <a:lstStyle/>
          <a:p>
            <a:r>
              <a:rPr lang="en-GB" sz="1600" b="1" dirty="0" smtClean="0">
                <a:solidFill>
                  <a:srgbClr val="0094CA"/>
                </a:solidFill>
              </a:rPr>
              <a:t>Teams from ESS already participate at the Ion Source </a:t>
            </a:r>
            <a:r>
              <a:rPr lang="en-GB" sz="1600" b="1" dirty="0">
                <a:solidFill>
                  <a:srgbClr val="0094CA"/>
                </a:solidFill>
              </a:rPr>
              <a:t>and LEBT </a:t>
            </a:r>
            <a:r>
              <a:rPr lang="en-GB" sz="1600" b="1" dirty="0" smtClean="0">
                <a:solidFill>
                  <a:srgbClr val="0094CA"/>
                </a:solidFill>
              </a:rPr>
              <a:t>pre-installation in Catania</a:t>
            </a:r>
          </a:p>
        </p:txBody>
      </p:sp>
      <p:pic>
        <p:nvPicPr>
          <p:cNvPr id="41" name="Immagin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1493" y="1518683"/>
            <a:ext cx="2691330" cy="1517171"/>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533" y="1524918"/>
            <a:ext cx="2688229" cy="2374698"/>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8533" y="3901696"/>
            <a:ext cx="2702960" cy="2486489"/>
          </a:xfrm>
          <a:prstGeom prst="rect">
            <a:avLst/>
          </a:prstGeom>
        </p:spPr>
      </p:pic>
      <p:pic>
        <p:nvPicPr>
          <p:cNvPr id="45" name="Content Placeholder 4"/>
          <p:cNvPicPr>
            <a:picLocks noGrp="1"/>
          </p:cNvPicPr>
          <p:nvPr>
            <p:ph idx="1"/>
          </p:nvPr>
        </p:nvPicPr>
        <p:blipFill>
          <a:blip r:embed="rId7" cstate="print">
            <a:extLst>
              <a:ext uri="{28A0092B-C50C-407E-A947-70E740481C1C}">
                <a14:useLocalDpi xmlns:a14="http://schemas.microsoft.com/office/drawing/2010/main"/>
              </a:ext>
            </a:extLst>
          </a:blip>
          <a:srcRect t="3957" b="3957"/>
          <a:stretch>
            <a:fillRect/>
          </a:stretch>
        </p:blipFill>
        <p:spPr bwMode="auto">
          <a:xfrm>
            <a:off x="5733115" y="1524919"/>
            <a:ext cx="3072789" cy="1510935"/>
          </a:xfrm>
          <a:prstGeom prst="rect">
            <a:avLst/>
          </a:prstGeom>
          <a:noFill/>
          <a:ln>
            <a:noFill/>
          </a:ln>
        </p:spPr>
      </p:pic>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24</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21201057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8"/>
          <p:cNvSpPr txBox="1">
            <a:spLocks noChangeArrowheads="1"/>
          </p:cNvSpPr>
          <p:nvPr/>
        </p:nvSpPr>
        <p:spPr bwMode="auto">
          <a:xfrm>
            <a:off x="1403648" y="1"/>
            <a:ext cx="6408712" cy="548680"/>
          </a:xfrm>
          <a:prstGeom prst="rect">
            <a:avLst/>
          </a:prstGeom>
          <a:noFill/>
          <a:ln w="9525">
            <a:noFill/>
            <a:miter lim="800000"/>
            <a:headEnd/>
            <a:tailEnd/>
          </a:ln>
        </p:spPr>
        <p:txBody>
          <a:bodyPr/>
          <a:lstStyle/>
          <a:p>
            <a:pPr algn="ctr" defTabSz="914400" fontAlgn="base">
              <a:spcBef>
                <a:spcPct val="0"/>
              </a:spcBef>
              <a:tabLst>
                <a:tab pos="806450" algn="l"/>
              </a:tabLst>
              <a:defRPr/>
            </a:pPr>
            <a:r>
              <a:rPr lang="en-US" sz="3200" b="1" dirty="0" smtClean="0">
                <a:solidFill>
                  <a:srgbClr val="5F2987"/>
                </a:solidFill>
                <a:effectLst>
                  <a:outerShdw blurRad="38100" dist="38100" dir="2700000" algn="tl">
                    <a:srgbClr val="C0C0C0"/>
                  </a:outerShdw>
                </a:effectLst>
                <a:latin typeface="Calibri" pitchFamily="34" charset="0"/>
              </a:rPr>
              <a:t>Cavity Prototypes</a:t>
            </a:r>
          </a:p>
        </p:txBody>
      </p:sp>
      <p:sp>
        <p:nvSpPr>
          <p:cNvPr id="10" name="ZoneTexte 9"/>
          <p:cNvSpPr txBox="1"/>
          <p:nvPr/>
        </p:nvSpPr>
        <p:spPr>
          <a:xfrm>
            <a:off x="72009" y="764704"/>
            <a:ext cx="9071991" cy="461665"/>
          </a:xfrm>
          <a:prstGeom prst="rect">
            <a:avLst/>
          </a:prstGeom>
          <a:noFill/>
        </p:spPr>
        <p:txBody>
          <a:bodyPr wrap="square" rtlCol="0">
            <a:spAutoFit/>
          </a:bodyPr>
          <a:lstStyle/>
          <a:p>
            <a:pPr defTabSz="914400" fontAlgn="base">
              <a:spcBef>
                <a:spcPct val="0"/>
              </a:spcBef>
              <a:spcAft>
                <a:spcPts val="300"/>
              </a:spcAft>
            </a:pPr>
            <a:r>
              <a:rPr lang="en-US" sz="2400" b="1" dirty="0" smtClean="0">
                <a:solidFill>
                  <a:srgbClr val="5F2987"/>
                </a:solidFill>
                <a:latin typeface="Calibri" pitchFamily="34" charset="0"/>
                <a:cs typeface="Calibri" pitchFamily="34" charset="0"/>
              </a:rPr>
              <a:t>One spoke cavity installed on the </a:t>
            </a:r>
            <a:r>
              <a:rPr lang="en-US" sz="2400" b="1" dirty="0" err="1" smtClean="0">
                <a:solidFill>
                  <a:srgbClr val="5F2987"/>
                </a:solidFill>
                <a:latin typeface="Calibri" pitchFamily="34" charset="0"/>
                <a:cs typeface="Calibri" pitchFamily="34" charset="0"/>
              </a:rPr>
              <a:t>cryo</a:t>
            </a:r>
            <a:r>
              <a:rPr lang="en-US" sz="2400" b="1" dirty="0" smtClean="0">
                <a:solidFill>
                  <a:srgbClr val="5F2987"/>
                </a:solidFill>
                <a:latin typeface="Calibri" pitchFamily="34" charset="0"/>
                <a:cs typeface="Calibri" pitchFamily="34" charset="0"/>
              </a:rPr>
              <a:t>-insert for experiment at 2K</a:t>
            </a:r>
          </a:p>
        </p:txBody>
      </p:sp>
      <p:pic>
        <p:nvPicPr>
          <p:cNvPr id="16" name="Picture 2" descr="C:\Users\gandolfo.IPN\Desktop\photo.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5400000">
            <a:off x="3797004" y="1960393"/>
            <a:ext cx="4896544" cy="365729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
          <p:cNvSpPr txBox="1">
            <a:spLocks/>
          </p:cNvSpPr>
          <p:nvPr/>
        </p:nvSpPr>
        <p:spPr>
          <a:xfrm>
            <a:off x="251589" y="1386754"/>
            <a:ext cx="3900612" cy="4850559"/>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4000" indent="0">
              <a:buFont typeface="Arial" panose="020B0604020202020204" pitchFamily="34" charset="0"/>
              <a:buNone/>
            </a:pPr>
            <a:r>
              <a:rPr lang="en-US" i="1" u="sng" dirty="0" smtClean="0"/>
              <a:t>For both WP4 and WP5: </a:t>
            </a:r>
            <a:r>
              <a:rPr lang="en-US" dirty="0" smtClean="0"/>
              <a:t>Results of the study by TUV Nord on pressure vessel issues confirms that both spoke and elliptical CMs comply with the relevant safety specification (section 3-3 of the PED). This </a:t>
            </a:r>
            <a:r>
              <a:rPr lang="en-US" dirty="0" err="1" smtClean="0"/>
              <a:t>permited</a:t>
            </a:r>
            <a:r>
              <a:rPr lang="en-US" dirty="0" smtClean="0"/>
              <a:t> </a:t>
            </a:r>
            <a:r>
              <a:rPr lang="en-US" dirty="0" err="1" smtClean="0"/>
              <a:t>Nb</a:t>
            </a:r>
            <a:r>
              <a:rPr lang="en-US" dirty="0" smtClean="0"/>
              <a:t> procurement in Spring 2015 (as planned). </a:t>
            </a:r>
          </a:p>
          <a:p>
            <a:pPr marL="54000" indent="0">
              <a:buFont typeface="Arial" panose="020B0604020202020204" pitchFamily="34" charset="0"/>
              <a:buNone/>
            </a:pPr>
            <a:r>
              <a:rPr lang="en-US" i="1" u="sng" dirty="0" smtClean="0"/>
              <a:t>WP4 Spoke Cavities &amp; </a:t>
            </a:r>
            <a:r>
              <a:rPr lang="en-US" i="1" u="sng" dirty="0" err="1" smtClean="0"/>
              <a:t>Cryomodules</a:t>
            </a:r>
            <a:endParaRPr lang="en-US" i="1" u="sng" dirty="0" smtClean="0"/>
          </a:p>
          <a:p>
            <a:r>
              <a:rPr lang="en-US" dirty="0" smtClean="0"/>
              <a:t>2 prototype Spoke Cavities tested vertically at 2 K </a:t>
            </a:r>
          </a:p>
          <a:p>
            <a:r>
              <a:rPr lang="en-US" dirty="0" smtClean="0"/>
              <a:t>Results are gratifying  - Pictures and data plots are worth a thousand words</a:t>
            </a:r>
          </a:p>
          <a:p>
            <a:r>
              <a:rPr lang="en-US" dirty="0" smtClean="0"/>
              <a:t>Construction of other subsystems for the prototype CM is well underway</a:t>
            </a:r>
          </a:p>
          <a:p>
            <a:pPr>
              <a:buFont typeface="Arial"/>
              <a:buChar char="•"/>
            </a:pPr>
            <a:endParaRPr lang="en-US" dirty="0" smtClean="0"/>
          </a:p>
          <a:p>
            <a:pPr>
              <a:buFont typeface="Arial"/>
              <a:buChar char="•"/>
            </a:pPr>
            <a:endParaRPr lang="en-US" dirty="0" smtClean="0"/>
          </a:p>
          <a:p>
            <a:endParaRPr lang="en-US" dirty="0" smtClean="0"/>
          </a:p>
          <a:p>
            <a:pPr lvl="1"/>
            <a:endParaRPr lang="en-US" dirty="0"/>
          </a:p>
        </p:txBody>
      </p:sp>
    </p:spTree>
    <p:extLst>
      <p:ext uri="{BB962C8B-B14F-4D97-AF65-F5344CB8AC3E}">
        <p14:creationId xmlns:p14="http://schemas.microsoft.com/office/powerpoint/2010/main" val="352824705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8"/>
          <p:cNvSpPr txBox="1">
            <a:spLocks noChangeArrowheads="1"/>
          </p:cNvSpPr>
          <p:nvPr/>
        </p:nvSpPr>
        <p:spPr bwMode="auto">
          <a:xfrm>
            <a:off x="1403648" y="1"/>
            <a:ext cx="6408712" cy="548680"/>
          </a:xfrm>
          <a:prstGeom prst="rect">
            <a:avLst/>
          </a:prstGeom>
          <a:noFill/>
          <a:ln w="9525">
            <a:noFill/>
            <a:miter lim="800000"/>
            <a:headEnd/>
            <a:tailEnd/>
          </a:ln>
        </p:spPr>
        <p:txBody>
          <a:bodyPr/>
          <a:lstStyle/>
          <a:p>
            <a:pPr algn="ctr" defTabSz="914400" fontAlgn="base">
              <a:spcBef>
                <a:spcPct val="0"/>
              </a:spcBef>
              <a:tabLst>
                <a:tab pos="806450" algn="l"/>
              </a:tabLst>
              <a:defRPr/>
            </a:pPr>
            <a:r>
              <a:rPr lang="en-US" sz="3200" b="1" dirty="0" smtClean="0">
                <a:solidFill>
                  <a:srgbClr val="5F2987"/>
                </a:solidFill>
                <a:effectLst>
                  <a:outerShdw blurRad="38100" dist="38100" dir="2700000" algn="tl">
                    <a:srgbClr val="C0C0C0"/>
                  </a:outerShdw>
                </a:effectLst>
                <a:latin typeface="Calibri" pitchFamily="34" charset="0"/>
              </a:rPr>
              <a:t>Cavity Prototypes</a:t>
            </a:r>
          </a:p>
        </p:txBody>
      </p:sp>
      <p:sp>
        <p:nvSpPr>
          <p:cNvPr id="10" name="ZoneTexte 9"/>
          <p:cNvSpPr txBox="1"/>
          <p:nvPr/>
        </p:nvSpPr>
        <p:spPr>
          <a:xfrm>
            <a:off x="72009" y="764704"/>
            <a:ext cx="9071991" cy="869469"/>
          </a:xfrm>
          <a:prstGeom prst="rect">
            <a:avLst/>
          </a:prstGeom>
          <a:noFill/>
        </p:spPr>
        <p:txBody>
          <a:bodyPr wrap="square" rtlCol="0">
            <a:spAutoFit/>
          </a:bodyPr>
          <a:lstStyle/>
          <a:p>
            <a:pPr defTabSz="914400" fontAlgn="base">
              <a:spcBef>
                <a:spcPct val="0"/>
              </a:spcBef>
              <a:spcAft>
                <a:spcPts val="300"/>
              </a:spcAft>
            </a:pPr>
            <a:r>
              <a:rPr lang="en-US" sz="2400" b="1" dirty="0" smtClean="0">
                <a:solidFill>
                  <a:srgbClr val="5F2987"/>
                </a:solidFill>
                <a:latin typeface="Calibri" pitchFamily="34" charset="0"/>
                <a:cs typeface="Calibri" pitchFamily="34" charset="0"/>
              </a:rPr>
              <a:t>The 3 spoke cavities prototypes: </a:t>
            </a:r>
          </a:p>
          <a:p>
            <a:pPr defTabSz="914400" fontAlgn="base">
              <a:spcBef>
                <a:spcPct val="0"/>
              </a:spcBef>
              <a:spcAft>
                <a:spcPts val="300"/>
              </a:spcAft>
            </a:pPr>
            <a:r>
              <a:rPr lang="en-US" sz="2400" b="1" dirty="0" smtClean="0">
                <a:solidFill>
                  <a:srgbClr val="5F2987"/>
                </a:solidFill>
                <a:latin typeface="Calibri" pitchFamily="34" charset="0"/>
                <a:cs typeface="Calibri" pitchFamily="34" charset="0"/>
              </a:rPr>
              <a:t>	named: </a:t>
            </a:r>
            <a:r>
              <a:rPr lang="en-US" sz="2400" b="1" dirty="0" err="1" smtClean="0">
                <a:solidFill>
                  <a:srgbClr val="000000"/>
                </a:solidFill>
                <a:latin typeface="Calibri" pitchFamily="34" charset="0"/>
                <a:cs typeface="Calibri" pitchFamily="34" charset="0"/>
              </a:rPr>
              <a:t>Romea</a:t>
            </a:r>
            <a:r>
              <a:rPr lang="en-US" sz="2400" b="1" dirty="0" smtClean="0">
                <a:solidFill>
                  <a:srgbClr val="000000"/>
                </a:solidFill>
                <a:latin typeface="Calibri" pitchFamily="34" charset="0"/>
                <a:cs typeface="Calibri" pitchFamily="34" charset="0"/>
              </a:rPr>
              <a:t>, </a:t>
            </a:r>
            <a:r>
              <a:rPr lang="en-US" sz="2400" b="1" dirty="0" err="1" smtClean="0">
                <a:solidFill>
                  <a:srgbClr val="000000"/>
                </a:solidFill>
                <a:latin typeface="Calibri" pitchFamily="34" charset="0"/>
                <a:cs typeface="Calibri" pitchFamily="34" charset="0"/>
              </a:rPr>
              <a:t>Giulietta</a:t>
            </a:r>
            <a:r>
              <a:rPr lang="en-US" sz="2400" b="1" dirty="0" smtClean="0">
                <a:solidFill>
                  <a:srgbClr val="000000"/>
                </a:solidFill>
                <a:latin typeface="Calibri" pitchFamily="34" charset="0"/>
                <a:cs typeface="Calibri" pitchFamily="34" charset="0"/>
              </a:rPr>
              <a:t> and Germaine</a:t>
            </a:r>
          </a:p>
        </p:txBody>
      </p:sp>
      <p:pic>
        <p:nvPicPr>
          <p:cNvPr id="9" name="Image 8"/>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323528" y="1700808"/>
            <a:ext cx="4920693" cy="3623245"/>
          </a:xfrm>
          <a:prstGeom prst="rect">
            <a:avLst/>
          </a:prstGeom>
          <a:ln>
            <a:noFill/>
          </a:ln>
          <a:effectLst>
            <a:outerShdw blurRad="292100" dist="139700" dir="2700000" algn="tl" rotWithShape="0">
              <a:srgbClr val="333333">
                <a:alpha val="65000"/>
              </a:srgbClr>
            </a:outerShdw>
          </a:effectLst>
        </p:spPr>
      </p:pic>
      <p:pic>
        <p:nvPicPr>
          <p:cNvPr id="8" name="Picture 2" descr="C:\Users\bousson\AppData\Local\Microsoft\Windows\Temporary Internet Files\Content.Outlook\5YZ7TAU1\IMG_0006 (2).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580112" y="1700808"/>
            <a:ext cx="2891813" cy="2168860"/>
          </a:xfrm>
          <a:prstGeom prst="rect">
            <a:avLst/>
          </a:prstGeom>
          <a:noFill/>
        </p:spPr>
      </p:pic>
      <p:pic>
        <p:nvPicPr>
          <p:cNvPr id="11" name="Image 10"/>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30602" y="4548231"/>
            <a:ext cx="2113807" cy="2177863"/>
          </a:xfrm>
          <a:prstGeom prst="rect">
            <a:avLst/>
          </a:prstGeom>
          <a:noFill/>
          <a:ln w="9525">
            <a:noFill/>
            <a:miter lim="800000"/>
            <a:headEnd/>
            <a:tailEnd/>
          </a:ln>
        </p:spPr>
      </p:pic>
      <p:sp>
        <p:nvSpPr>
          <p:cNvPr id="12" name="ZoneTexte 11"/>
          <p:cNvSpPr txBox="1"/>
          <p:nvPr/>
        </p:nvSpPr>
        <p:spPr>
          <a:xfrm>
            <a:off x="3732988" y="5836866"/>
            <a:ext cx="2232248" cy="830997"/>
          </a:xfrm>
          <a:prstGeom prst="rect">
            <a:avLst/>
          </a:prstGeom>
          <a:noFill/>
        </p:spPr>
        <p:txBody>
          <a:bodyPr wrap="square" rtlCol="0">
            <a:spAutoFit/>
          </a:bodyPr>
          <a:lstStyle/>
          <a:p>
            <a:pPr defTabSz="914400" fontAlgn="base">
              <a:spcBef>
                <a:spcPct val="0"/>
              </a:spcBef>
              <a:spcAft>
                <a:spcPct val="0"/>
              </a:spcAft>
            </a:pPr>
            <a:r>
              <a:rPr lang="fr-FR" sz="1600" dirty="0" smtClean="0">
                <a:solidFill>
                  <a:srgbClr val="000000"/>
                </a:solidFill>
                <a:latin typeface="Arial" pitchFamily="34" charset="0"/>
              </a:rPr>
              <a:t>Cross section </a:t>
            </a:r>
            <a:r>
              <a:rPr lang="fr-FR" sz="1600" dirty="0" err="1" smtClean="0">
                <a:solidFill>
                  <a:srgbClr val="000000"/>
                </a:solidFill>
                <a:latin typeface="Arial" pitchFamily="34" charset="0"/>
              </a:rPr>
              <a:t>view</a:t>
            </a:r>
            <a:r>
              <a:rPr lang="fr-FR" sz="1600" dirty="0" smtClean="0">
                <a:solidFill>
                  <a:srgbClr val="000000"/>
                </a:solidFill>
                <a:latin typeface="Arial" pitchFamily="34" charset="0"/>
              </a:rPr>
              <a:t> of the </a:t>
            </a:r>
            <a:r>
              <a:rPr lang="fr-FR" sz="1600" dirty="0" err="1" smtClean="0">
                <a:solidFill>
                  <a:srgbClr val="000000"/>
                </a:solidFill>
                <a:latin typeface="Arial" pitchFamily="34" charset="0"/>
              </a:rPr>
              <a:t>cavity</a:t>
            </a:r>
            <a:r>
              <a:rPr lang="fr-FR" sz="1600" dirty="0" smtClean="0">
                <a:solidFill>
                  <a:srgbClr val="000000"/>
                </a:solidFill>
                <a:latin typeface="Arial" pitchFamily="34" charset="0"/>
              </a:rPr>
              <a:t> </a:t>
            </a:r>
            <a:r>
              <a:rPr lang="fr-FR" sz="1600" dirty="0" err="1" smtClean="0">
                <a:solidFill>
                  <a:srgbClr val="000000"/>
                </a:solidFill>
                <a:latin typeface="Arial" pitchFamily="34" charset="0"/>
              </a:rPr>
              <a:t>inside</a:t>
            </a:r>
            <a:r>
              <a:rPr lang="fr-FR" sz="1600" dirty="0" smtClean="0">
                <a:solidFill>
                  <a:srgbClr val="000000"/>
                </a:solidFill>
                <a:latin typeface="Arial" pitchFamily="34" charset="0"/>
              </a:rPr>
              <a:t>: the </a:t>
            </a:r>
            <a:r>
              <a:rPr lang="fr-FR" sz="1600" dirty="0" err="1" smtClean="0">
                <a:solidFill>
                  <a:srgbClr val="000000"/>
                </a:solidFill>
                <a:latin typeface="Arial" pitchFamily="34" charset="0"/>
              </a:rPr>
              <a:t>spoke</a:t>
            </a:r>
            <a:r>
              <a:rPr lang="fr-FR" sz="1600" dirty="0" smtClean="0">
                <a:solidFill>
                  <a:srgbClr val="000000"/>
                </a:solidFill>
                <a:latin typeface="Arial" pitchFamily="34" charset="0"/>
              </a:rPr>
              <a:t> bars</a:t>
            </a:r>
            <a:endParaRPr lang="fr-FR" sz="1600" dirty="0">
              <a:solidFill>
                <a:srgbClr val="000000"/>
              </a:solidFill>
              <a:latin typeface="Arial" pitchFamily="34" charset="0"/>
            </a:endParaRPr>
          </a:p>
        </p:txBody>
      </p:sp>
      <p:sp>
        <p:nvSpPr>
          <p:cNvPr id="13" name="ZoneTexte 12"/>
          <p:cNvSpPr txBox="1"/>
          <p:nvPr/>
        </p:nvSpPr>
        <p:spPr>
          <a:xfrm>
            <a:off x="1043608" y="3717032"/>
            <a:ext cx="1075359" cy="461665"/>
          </a:xfrm>
          <a:prstGeom prst="rect">
            <a:avLst/>
          </a:prstGeom>
          <a:solidFill>
            <a:srgbClr val="000099"/>
          </a:solidFill>
        </p:spPr>
        <p:txBody>
          <a:bodyPr wrap="none" rtlCol="0">
            <a:spAutoFit/>
          </a:bodyPr>
          <a:lstStyle/>
          <a:p>
            <a:pPr defTabSz="914400" fontAlgn="base">
              <a:spcBef>
                <a:spcPct val="0"/>
              </a:spcBef>
              <a:spcAft>
                <a:spcPct val="0"/>
              </a:spcAft>
            </a:pPr>
            <a:r>
              <a:rPr lang="fr-FR" sz="2400" b="1" dirty="0" err="1" smtClean="0">
                <a:solidFill>
                  <a:srgbClr val="FFFFFF"/>
                </a:solidFill>
                <a:latin typeface="Calibri" pitchFamily="34" charset="0"/>
                <a:cs typeface="Calibri" pitchFamily="34" charset="0"/>
              </a:rPr>
              <a:t>Romea</a:t>
            </a:r>
            <a:endParaRPr lang="fr-FR" sz="2400" b="1" dirty="0">
              <a:solidFill>
                <a:srgbClr val="FFFFFF"/>
              </a:solidFill>
              <a:latin typeface="Calibri" pitchFamily="34" charset="0"/>
              <a:cs typeface="Calibri" pitchFamily="34" charset="0"/>
            </a:endParaRPr>
          </a:p>
        </p:txBody>
      </p:sp>
      <p:sp>
        <p:nvSpPr>
          <p:cNvPr id="14" name="ZoneTexte 13"/>
          <p:cNvSpPr txBox="1"/>
          <p:nvPr/>
        </p:nvSpPr>
        <p:spPr>
          <a:xfrm>
            <a:off x="3563888" y="3717032"/>
            <a:ext cx="1285224" cy="461665"/>
          </a:xfrm>
          <a:prstGeom prst="rect">
            <a:avLst/>
          </a:prstGeom>
          <a:solidFill>
            <a:srgbClr val="000099"/>
          </a:solidFill>
        </p:spPr>
        <p:txBody>
          <a:bodyPr wrap="none" rtlCol="0">
            <a:spAutoFit/>
          </a:bodyPr>
          <a:lstStyle/>
          <a:p>
            <a:pPr defTabSz="914400" fontAlgn="base">
              <a:spcBef>
                <a:spcPct val="0"/>
              </a:spcBef>
              <a:spcAft>
                <a:spcPct val="0"/>
              </a:spcAft>
            </a:pPr>
            <a:r>
              <a:rPr lang="fr-FR" sz="2400" b="1" dirty="0" err="1" smtClean="0">
                <a:solidFill>
                  <a:srgbClr val="FFFFFF"/>
                </a:solidFill>
                <a:latin typeface="Calibri" pitchFamily="34" charset="0"/>
                <a:cs typeface="Calibri" pitchFamily="34" charset="0"/>
              </a:rPr>
              <a:t>Giulietta</a:t>
            </a:r>
            <a:endParaRPr lang="fr-FR" sz="2400" b="1" dirty="0">
              <a:solidFill>
                <a:srgbClr val="FFFFFF"/>
              </a:solidFill>
              <a:latin typeface="Calibri" pitchFamily="34" charset="0"/>
              <a:cs typeface="Calibri" pitchFamily="34" charset="0"/>
            </a:endParaRPr>
          </a:p>
        </p:txBody>
      </p:sp>
      <p:sp>
        <p:nvSpPr>
          <p:cNvPr id="15" name="ZoneTexte 14"/>
          <p:cNvSpPr txBox="1"/>
          <p:nvPr/>
        </p:nvSpPr>
        <p:spPr>
          <a:xfrm>
            <a:off x="6444208" y="3789040"/>
            <a:ext cx="1443024" cy="461665"/>
          </a:xfrm>
          <a:prstGeom prst="rect">
            <a:avLst/>
          </a:prstGeom>
          <a:solidFill>
            <a:srgbClr val="000099"/>
          </a:solidFill>
        </p:spPr>
        <p:txBody>
          <a:bodyPr wrap="none" rtlCol="0">
            <a:spAutoFit/>
          </a:bodyPr>
          <a:lstStyle/>
          <a:p>
            <a:pPr defTabSz="914400" fontAlgn="base">
              <a:spcBef>
                <a:spcPct val="0"/>
              </a:spcBef>
              <a:spcAft>
                <a:spcPct val="0"/>
              </a:spcAft>
            </a:pPr>
            <a:r>
              <a:rPr lang="fr-FR" sz="2400" b="1" dirty="0" smtClean="0">
                <a:solidFill>
                  <a:srgbClr val="FFFFFF"/>
                </a:solidFill>
                <a:latin typeface="Calibri" pitchFamily="34" charset="0"/>
                <a:cs typeface="Calibri" pitchFamily="34" charset="0"/>
              </a:rPr>
              <a:t>Germaine</a:t>
            </a:r>
            <a:endParaRPr lang="fr-FR" sz="2400" b="1"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344555072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HNOSS</a:t>
            </a:r>
            <a:endParaRPr lang="en-US" dirty="0"/>
          </a:p>
        </p:txBody>
      </p:sp>
      <p:sp>
        <p:nvSpPr>
          <p:cNvPr id="4" name="Date Placeholder 3"/>
          <p:cNvSpPr>
            <a:spLocks noGrp="1"/>
          </p:cNvSpPr>
          <p:nvPr>
            <p:ph type="dt" sz="half" idx="10"/>
          </p:nvPr>
        </p:nvSpPr>
        <p:spPr/>
        <p:txBody>
          <a:bodyPr/>
          <a:lstStyle/>
          <a:p>
            <a:pPr>
              <a:defRPr/>
            </a:pPr>
            <a:r>
              <a:rPr lang="en-US" smtClean="0">
                <a:solidFill>
                  <a:srgbClr val="000000"/>
                </a:solidFill>
              </a:rPr>
              <a:t>nick.gazis@esss.se</a:t>
            </a: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13 June 2017</a:t>
            </a: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51DD9BFA-F87D-46B0-8E59-147BA53E6417}" type="slidenum">
              <a:rPr lang="sv-SE" smtClean="0">
                <a:solidFill>
                  <a:srgbClr val="000000"/>
                </a:solidFill>
              </a:rPr>
              <a:pPr>
                <a:defRPr/>
              </a:pPr>
              <a:t>27</a:t>
            </a:fld>
            <a:endParaRPr lang="sv-SE">
              <a:solidFill>
                <a:srgbClr val="000000"/>
              </a:solidFill>
            </a:endParaRPr>
          </a:p>
        </p:txBody>
      </p:sp>
      <p:pic>
        <p:nvPicPr>
          <p:cNvPr id="7" name="Image 2" descr="image 3.JPG"/>
          <p:cNvPicPr>
            <a:picLocks noChangeAspect="1"/>
          </p:cNvPicPr>
          <p:nvPr/>
        </p:nvPicPr>
        <p:blipFill>
          <a:blip r:embed="rId3" cstate="print">
            <a:lum bright="-6000" contrast="11000"/>
          </a:blip>
          <a:stretch>
            <a:fillRect/>
          </a:stretch>
        </p:blipFill>
        <p:spPr>
          <a:xfrm>
            <a:off x="5705" y="822697"/>
            <a:ext cx="9120014" cy="6449283"/>
          </a:xfrm>
          <a:prstGeom prst="rect">
            <a:avLst/>
          </a:prstGeom>
          <a:ln w="25400">
            <a:solidFill>
              <a:schemeClr val="accent1">
                <a:shade val="50000"/>
              </a:schemeClr>
            </a:solidFill>
          </a:ln>
        </p:spPr>
      </p:pic>
    </p:spTree>
    <p:extLst>
      <p:ext uri="{BB962C8B-B14F-4D97-AF65-F5344CB8AC3E}">
        <p14:creationId xmlns:p14="http://schemas.microsoft.com/office/powerpoint/2010/main" val="3224866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 sz="3600" dirty="0"/>
              <a:t>Integration Test </a:t>
            </a:r>
            <a:r>
              <a:rPr lang="en" sz="3600" dirty="0" smtClean="0"/>
              <a:t>Stand at Lund</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28</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9" name="Shape 49"/>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111099" y="1517561"/>
            <a:ext cx="1912548" cy="1434436"/>
          </a:xfrm>
          <a:prstGeom prst="rect">
            <a:avLst/>
          </a:prstGeom>
          <a:noFill/>
          <a:ln>
            <a:noFill/>
          </a:ln>
        </p:spPr>
      </p:pic>
      <p:pic>
        <p:nvPicPr>
          <p:cNvPr id="10" name="Shape 50"/>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093575" y="1506661"/>
            <a:ext cx="1075834" cy="1434446"/>
          </a:xfrm>
          <a:prstGeom prst="rect">
            <a:avLst/>
          </a:prstGeom>
          <a:noFill/>
          <a:ln>
            <a:noFill/>
          </a:ln>
        </p:spPr>
      </p:pic>
      <p:pic>
        <p:nvPicPr>
          <p:cNvPr id="11" name="Shape 51"/>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218337" y="1506662"/>
            <a:ext cx="1912548" cy="1434430"/>
          </a:xfrm>
          <a:prstGeom prst="rect">
            <a:avLst/>
          </a:prstGeom>
          <a:noFill/>
          <a:ln>
            <a:noFill/>
          </a:ln>
        </p:spPr>
      </p:pic>
      <p:pic>
        <p:nvPicPr>
          <p:cNvPr id="12" name="Shape 52"/>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5169336" y="1506687"/>
            <a:ext cx="1912548" cy="1434368"/>
          </a:xfrm>
          <a:prstGeom prst="rect">
            <a:avLst/>
          </a:prstGeom>
          <a:noFill/>
          <a:ln>
            <a:noFill/>
          </a:ln>
        </p:spPr>
      </p:pic>
      <p:pic>
        <p:nvPicPr>
          <p:cNvPr id="13" name="Shape 53"/>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7120324" y="1534350"/>
            <a:ext cx="1912548" cy="1434448"/>
          </a:xfrm>
          <a:prstGeom prst="rect">
            <a:avLst/>
          </a:prstGeom>
          <a:noFill/>
          <a:ln>
            <a:noFill/>
          </a:ln>
        </p:spPr>
      </p:pic>
      <p:pic>
        <p:nvPicPr>
          <p:cNvPr id="3" name="Picture 2" descr="IMG_0026.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3759" y="2968798"/>
            <a:ext cx="6481177" cy="3487277"/>
          </a:xfrm>
          <a:prstGeom prst="rect">
            <a:avLst/>
          </a:prstGeom>
        </p:spPr>
      </p:pic>
    </p:spTree>
    <p:extLst>
      <p:ext uri="{BB962C8B-B14F-4D97-AF65-F5344CB8AC3E}">
        <p14:creationId xmlns:p14="http://schemas.microsoft.com/office/powerpoint/2010/main" val="393860556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US" sz="3400" dirty="0"/>
              <a:t>Reduced Scale modulator </a:t>
            </a:r>
            <a:r>
              <a:rPr lang="en-US" sz="3400" dirty="0" smtClean="0"/>
              <a:t>prototype</a:t>
            </a:r>
            <a:endParaRPr lang="en-US" sz="3400" dirty="0"/>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29</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7" name="Picture 6"/>
          <p:cNvPicPr/>
          <p:nvPr/>
        </p:nvPicPr>
        <p:blipFill>
          <a:blip r:embed="rId2" cstate="print">
            <a:extLst>
              <a:ext uri="{28A0092B-C50C-407E-A947-70E740481C1C}">
                <a14:useLocalDpi xmlns:a14="http://schemas.microsoft.com/office/drawing/2010/main"/>
              </a:ext>
            </a:extLst>
          </a:blip>
          <a:stretch>
            <a:fillRect/>
          </a:stretch>
        </p:blipFill>
        <p:spPr>
          <a:xfrm>
            <a:off x="37725" y="1523043"/>
            <a:ext cx="6004629" cy="2575839"/>
          </a:xfrm>
          <a:prstGeom prst="rect">
            <a:avLst/>
          </a:prstGeom>
          <a:solidFill>
            <a:schemeClr val="bg1"/>
          </a:solidFill>
        </p:spPr>
      </p:pic>
      <p:sp>
        <p:nvSpPr>
          <p:cNvPr id="8" name="TextBox 7"/>
          <p:cNvSpPr txBox="1"/>
          <p:nvPr/>
        </p:nvSpPr>
        <p:spPr>
          <a:xfrm>
            <a:off x="4007379" y="4686385"/>
            <a:ext cx="4908021" cy="1138773"/>
          </a:xfrm>
          <a:prstGeom prst="rect">
            <a:avLst/>
          </a:prstGeom>
          <a:noFill/>
        </p:spPr>
        <p:txBody>
          <a:bodyPr wrap="square" rtlCol="0">
            <a:spAutoFit/>
          </a:bodyPr>
          <a:lstStyle/>
          <a:p>
            <a:r>
              <a:rPr lang="en-GB" sz="1700" b="1" dirty="0" smtClean="0">
                <a:solidFill>
                  <a:schemeClr val="tx2">
                    <a:lumMod val="60000"/>
                    <a:lumOff val="40000"/>
                  </a:schemeClr>
                </a:solidFill>
              </a:rPr>
              <a:t>Part I – Low Voltage driver</a:t>
            </a:r>
            <a:r>
              <a:rPr lang="en-GB" sz="1700" b="1" dirty="0">
                <a:solidFill>
                  <a:schemeClr val="tx2">
                    <a:lumMod val="60000"/>
                    <a:lumOff val="40000"/>
                  </a:schemeClr>
                </a:solidFill>
              </a:rPr>
              <a:t> </a:t>
            </a:r>
            <a:r>
              <a:rPr lang="en-GB" sz="1700" dirty="0" smtClean="0">
                <a:solidFill>
                  <a:schemeClr val="tx2">
                    <a:lumMod val="60000"/>
                    <a:lumOff val="40000"/>
                  </a:schemeClr>
                </a:solidFill>
              </a:rPr>
              <a:t>(Feb. 2015) </a:t>
            </a:r>
            <a:br>
              <a:rPr lang="en-GB" sz="1700" dirty="0" smtClean="0">
                <a:solidFill>
                  <a:schemeClr val="tx2">
                    <a:lumMod val="60000"/>
                    <a:lumOff val="40000"/>
                  </a:schemeClr>
                </a:solidFill>
              </a:rPr>
            </a:br>
            <a:r>
              <a:rPr lang="en-GB" sz="1700" dirty="0" smtClean="0">
                <a:solidFill>
                  <a:schemeClr val="tx2">
                    <a:lumMod val="60000"/>
                    <a:lumOff val="40000"/>
                  </a:schemeClr>
                </a:solidFill>
              </a:rPr>
              <a:t>on resistive loads (@1kV);</a:t>
            </a:r>
          </a:p>
          <a:p>
            <a:endParaRPr lang="en-GB" sz="1700" dirty="0" smtClean="0">
              <a:solidFill>
                <a:schemeClr val="tx2">
                  <a:lumMod val="60000"/>
                  <a:lumOff val="40000"/>
                </a:schemeClr>
              </a:solidFill>
            </a:endParaRPr>
          </a:p>
          <a:p>
            <a:r>
              <a:rPr lang="en-GB" sz="1700" b="1" dirty="0" smtClean="0">
                <a:solidFill>
                  <a:srgbClr val="FF0000"/>
                </a:solidFill>
              </a:rPr>
              <a:t>Part II – HV oil tank assembly (April 2016)</a:t>
            </a:r>
            <a:endParaRPr lang="en-GB" sz="1700" b="1" dirty="0">
              <a:solidFill>
                <a:srgbClr val="FF0000"/>
              </a:solidFill>
            </a:endParaRPr>
          </a:p>
        </p:txBody>
      </p:sp>
      <p:sp>
        <p:nvSpPr>
          <p:cNvPr id="9" name="Rectangle 8"/>
          <p:cNvSpPr/>
          <p:nvPr/>
        </p:nvSpPr>
        <p:spPr>
          <a:xfrm>
            <a:off x="143932" y="1623078"/>
            <a:ext cx="4725688" cy="2458870"/>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160866" y="3762531"/>
            <a:ext cx="608042" cy="323165"/>
          </a:xfrm>
          <a:prstGeom prst="rect">
            <a:avLst/>
          </a:prstGeom>
        </p:spPr>
        <p:txBody>
          <a:bodyPr wrap="square">
            <a:spAutoFit/>
          </a:bodyPr>
          <a:lstStyle/>
          <a:p>
            <a:r>
              <a:rPr lang="en-GB" sz="1500" b="1" dirty="0">
                <a:solidFill>
                  <a:schemeClr val="tx2">
                    <a:lumMod val="60000"/>
                    <a:lumOff val="40000"/>
                  </a:schemeClr>
                </a:solidFill>
              </a:rPr>
              <a:t>Part I </a:t>
            </a:r>
            <a:endParaRPr lang="en-GB" sz="1500" dirty="0"/>
          </a:p>
        </p:txBody>
      </p:sp>
      <p:sp>
        <p:nvSpPr>
          <p:cNvPr id="11" name="Rectangle 10"/>
          <p:cNvSpPr/>
          <p:nvPr/>
        </p:nvSpPr>
        <p:spPr>
          <a:xfrm>
            <a:off x="4886554" y="3897282"/>
            <a:ext cx="665683" cy="323165"/>
          </a:xfrm>
          <a:prstGeom prst="rect">
            <a:avLst/>
          </a:prstGeom>
        </p:spPr>
        <p:txBody>
          <a:bodyPr wrap="square">
            <a:spAutoFit/>
          </a:bodyPr>
          <a:lstStyle/>
          <a:p>
            <a:r>
              <a:rPr lang="en-GB" sz="1500" b="1" dirty="0">
                <a:solidFill>
                  <a:srgbClr val="FF0000"/>
                </a:solidFill>
              </a:rPr>
              <a:t>Part </a:t>
            </a:r>
            <a:r>
              <a:rPr lang="en-GB" sz="1500" b="1" dirty="0" smtClean="0">
                <a:solidFill>
                  <a:srgbClr val="FF0000"/>
                </a:solidFill>
              </a:rPr>
              <a:t>II</a:t>
            </a:r>
            <a:endParaRPr lang="en-GB" sz="1500" dirty="0">
              <a:solidFill>
                <a:srgbClr val="FF0000"/>
              </a:solidFill>
            </a:endParaRPr>
          </a:p>
        </p:txBody>
      </p:sp>
      <p:sp>
        <p:nvSpPr>
          <p:cNvPr id="12" name="Rectangle 11"/>
          <p:cNvSpPr/>
          <p:nvPr/>
        </p:nvSpPr>
        <p:spPr>
          <a:xfrm>
            <a:off x="4923573" y="1710532"/>
            <a:ext cx="547045" cy="226168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a:off x="102345" y="1350408"/>
            <a:ext cx="2065866" cy="323165"/>
          </a:xfrm>
          <a:prstGeom prst="rect">
            <a:avLst/>
          </a:prstGeom>
          <a:noFill/>
        </p:spPr>
        <p:txBody>
          <a:bodyPr wrap="square" rtlCol="0">
            <a:spAutoFit/>
          </a:bodyPr>
          <a:lstStyle/>
          <a:p>
            <a:pPr>
              <a:spcBef>
                <a:spcPts val="1200"/>
              </a:spcBef>
            </a:pPr>
            <a:r>
              <a:rPr lang="en-US" sz="1500" b="1" dirty="0" smtClean="0"/>
              <a:t>Electrical schematic</a:t>
            </a:r>
          </a:p>
        </p:txBody>
      </p:sp>
      <p:pic>
        <p:nvPicPr>
          <p:cNvPr id="14" name="Picture 2" descr="C:\Users\carlosmartins\Documents\KLYS_MOD - Proto Develop\Photos\LTH upon reception\IMG_119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28569" y="1523043"/>
            <a:ext cx="2261125" cy="3014833"/>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0866" y="4220447"/>
            <a:ext cx="3694113" cy="2524125"/>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Down Arrow 15"/>
          <p:cNvSpPr/>
          <p:nvPr/>
        </p:nvSpPr>
        <p:spPr>
          <a:xfrm>
            <a:off x="1866900" y="4098882"/>
            <a:ext cx="414866" cy="4521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Down Arrow 16"/>
          <p:cNvSpPr/>
          <p:nvPr/>
        </p:nvSpPr>
        <p:spPr>
          <a:xfrm rot="16200000">
            <a:off x="5702436" y="3279616"/>
            <a:ext cx="414866" cy="820465"/>
          </a:xfrm>
          <a:prstGeom prst="downArrow">
            <a:avLst/>
          </a:prstGeom>
          <a:solidFill>
            <a:srgbClr val="FF505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68307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fontScale="90000"/>
          </a:bodyPr>
          <a:lstStyle/>
          <a:p>
            <a:pPr marL="360363" indent="-360363"/>
            <a:r>
              <a:rPr lang="sv-SE" sz="3600" dirty="0"/>
              <a:t>ESS buildings under construction </a:t>
            </a:r>
            <a:br>
              <a:rPr lang="sv-SE" sz="3600" dirty="0"/>
            </a:br>
            <a:r>
              <a:rPr lang="sv-SE" sz="3600" dirty="0" smtClean="0"/>
              <a:t>(Mar. </a:t>
            </a:r>
            <a:r>
              <a:rPr lang="sv-SE" sz="3600" dirty="0"/>
              <a:t>2016)</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3</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484784"/>
            <a:ext cx="7488832" cy="4922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1412032" y="3429000"/>
            <a:ext cx="1471972" cy="792088"/>
            <a:chOff x="939788" y="3356992"/>
            <a:chExt cx="1471972" cy="792088"/>
          </a:xfrm>
        </p:grpSpPr>
        <p:cxnSp>
          <p:nvCxnSpPr>
            <p:cNvPr id="11" name="Straight Connector 10"/>
            <p:cNvCxnSpPr/>
            <p:nvPr/>
          </p:nvCxnSpPr>
          <p:spPr>
            <a:xfrm flipH="1">
              <a:off x="1691680" y="3356992"/>
              <a:ext cx="720080" cy="79208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39788" y="4149080"/>
              <a:ext cx="751892"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523964" y="4289152"/>
            <a:ext cx="2048036" cy="1008112"/>
            <a:chOff x="579748" y="3140968"/>
            <a:chExt cx="2048036" cy="1008112"/>
          </a:xfrm>
        </p:grpSpPr>
        <p:cxnSp>
          <p:nvCxnSpPr>
            <p:cNvPr id="14" name="Straight Connector 13"/>
            <p:cNvCxnSpPr/>
            <p:nvPr/>
          </p:nvCxnSpPr>
          <p:spPr>
            <a:xfrm flipH="1">
              <a:off x="1691680" y="3140968"/>
              <a:ext cx="936104" cy="100811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79748" y="4149080"/>
              <a:ext cx="1111932"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3995936" y="5733256"/>
            <a:ext cx="1392256" cy="504056"/>
            <a:chOff x="767476" y="3645024"/>
            <a:chExt cx="1392256" cy="504056"/>
          </a:xfrm>
        </p:grpSpPr>
        <p:cxnSp>
          <p:nvCxnSpPr>
            <p:cNvPr id="17" name="Straight Connector 16"/>
            <p:cNvCxnSpPr/>
            <p:nvPr/>
          </p:nvCxnSpPr>
          <p:spPr>
            <a:xfrm flipH="1">
              <a:off x="1691680" y="3645024"/>
              <a:ext cx="468052" cy="50405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67476" y="4149080"/>
              <a:ext cx="924204"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3635896" y="1772816"/>
            <a:ext cx="1872208" cy="648072"/>
            <a:chOff x="1839032" y="3356992"/>
            <a:chExt cx="1872208" cy="648072"/>
          </a:xfrm>
        </p:grpSpPr>
        <p:cxnSp>
          <p:nvCxnSpPr>
            <p:cNvPr id="20" name="Straight Connector 19"/>
            <p:cNvCxnSpPr/>
            <p:nvPr/>
          </p:nvCxnSpPr>
          <p:spPr>
            <a:xfrm flipH="1">
              <a:off x="1839032" y="3356992"/>
              <a:ext cx="572728" cy="64807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411760" y="3356992"/>
              <a:ext cx="129948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5154166" y="3104964"/>
            <a:ext cx="2226146" cy="648072"/>
            <a:chOff x="1839032" y="3356992"/>
            <a:chExt cx="2226146" cy="648072"/>
          </a:xfrm>
        </p:grpSpPr>
        <p:cxnSp>
          <p:nvCxnSpPr>
            <p:cNvPr id="23" name="Straight Connector 22"/>
            <p:cNvCxnSpPr/>
            <p:nvPr/>
          </p:nvCxnSpPr>
          <p:spPr>
            <a:xfrm flipH="1">
              <a:off x="1839032" y="3356992"/>
              <a:ext cx="572728" cy="64807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411760" y="3356992"/>
              <a:ext cx="1653418"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5726894" y="4138600"/>
            <a:ext cx="2076512" cy="648072"/>
            <a:chOff x="1839032" y="3356992"/>
            <a:chExt cx="2076512" cy="648072"/>
          </a:xfrm>
        </p:grpSpPr>
        <p:cxnSp>
          <p:nvCxnSpPr>
            <p:cNvPr id="26" name="Straight Connector 25"/>
            <p:cNvCxnSpPr/>
            <p:nvPr/>
          </p:nvCxnSpPr>
          <p:spPr>
            <a:xfrm flipH="1">
              <a:off x="1839032" y="3356992"/>
              <a:ext cx="572728" cy="64807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411760" y="3356992"/>
              <a:ext cx="1503784"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5115818" y="2564904"/>
            <a:ext cx="1544414" cy="648072"/>
            <a:chOff x="1839032" y="3356992"/>
            <a:chExt cx="1544414" cy="648072"/>
          </a:xfrm>
        </p:grpSpPr>
        <p:cxnSp>
          <p:nvCxnSpPr>
            <p:cNvPr id="29" name="Straight Connector 28"/>
            <p:cNvCxnSpPr/>
            <p:nvPr/>
          </p:nvCxnSpPr>
          <p:spPr>
            <a:xfrm flipH="1">
              <a:off x="1839032" y="3356992"/>
              <a:ext cx="572728" cy="64807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411760" y="3356992"/>
              <a:ext cx="971686"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31" name="Content Placeholder 3"/>
          <p:cNvSpPr>
            <a:spLocks noGrp="1"/>
          </p:cNvSpPr>
          <p:nvPr>
            <p:ph sz="half" idx="4294967295"/>
          </p:nvPr>
        </p:nvSpPr>
        <p:spPr>
          <a:xfrm>
            <a:off x="1403648" y="3897052"/>
            <a:ext cx="1080120" cy="540060"/>
          </a:xfrm>
          <a:prstGeom prst="rect">
            <a:avLst/>
          </a:prstGeom>
        </p:spPr>
        <p:txBody>
          <a:bodyPr anchor="t">
            <a:noAutofit/>
          </a:bodyPr>
          <a:lstStyle/>
          <a:p>
            <a:pPr marL="0" indent="0">
              <a:buNone/>
            </a:pPr>
            <a:r>
              <a:rPr lang="en-US" sz="1800" dirty="0" smtClean="0"/>
              <a:t>Target</a:t>
            </a:r>
            <a:endParaRPr lang="en-US" sz="1800" dirty="0"/>
          </a:p>
        </p:txBody>
      </p:sp>
      <p:sp>
        <p:nvSpPr>
          <p:cNvPr id="32" name="Content Placeholder 3"/>
          <p:cNvSpPr>
            <a:spLocks noGrp="1"/>
          </p:cNvSpPr>
          <p:nvPr>
            <p:ph sz="half" idx="4294967295"/>
          </p:nvPr>
        </p:nvSpPr>
        <p:spPr>
          <a:xfrm>
            <a:off x="2447764" y="4977172"/>
            <a:ext cx="1260140" cy="540060"/>
          </a:xfrm>
          <a:prstGeom prst="rect">
            <a:avLst/>
          </a:prstGeom>
        </p:spPr>
        <p:txBody>
          <a:bodyPr anchor="t">
            <a:noAutofit/>
          </a:bodyPr>
          <a:lstStyle/>
          <a:p>
            <a:pPr marL="0" indent="0">
              <a:buNone/>
            </a:pPr>
            <a:r>
              <a:rPr lang="en-US" sz="1800" dirty="0" smtClean="0"/>
              <a:t>Accelerator</a:t>
            </a:r>
            <a:endParaRPr lang="en-US" sz="1800" dirty="0"/>
          </a:p>
        </p:txBody>
      </p:sp>
      <p:sp>
        <p:nvSpPr>
          <p:cNvPr id="33" name="Content Placeholder 3"/>
          <p:cNvSpPr>
            <a:spLocks noGrp="1"/>
          </p:cNvSpPr>
          <p:nvPr>
            <p:ph sz="half" idx="4294967295"/>
          </p:nvPr>
        </p:nvSpPr>
        <p:spPr>
          <a:xfrm>
            <a:off x="4211960" y="1448780"/>
            <a:ext cx="1368152" cy="540060"/>
          </a:xfrm>
          <a:prstGeom prst="rect">
            <a:avLst/>
          </a:prstGeom>
        </p:spPr>
        <p:txBody>
          <a:bodyPr anchor="t">
            <a:noAutofit/>
          </a:bodyPr>
          <a:lstStyle/>
          <a:p>
            <a:pPr marL="0" indent="0">
              <a:buNone/>
            </a:pPr>
            <a:r>
              <a:rPr lang="en-US" sz="1800" dirty="0" smtClean="0"/>
              <a:t>Instruments</a:t>
            </a:r>
            <a:endParaRPr lang="en-US" sz="1800" dirty="0"/>
          </a:p>
        </p:txBody>
      </p:sp>
      <p:sp>
        <p:nvSpPr>
          <p:cNvPr id="34" name="Content Placeholder 3"/>
          <p:cNvSpPr>
            <a:spLocks noGrp="1"/>
          </p:cNvSpPr>
          <p:nvPr>
            <p:ph sz="half" idx="4294967295"/>
          </p:nvPr>
        </p:nvSpPr>
        <p:spPr>
          <a:xfrm>
            <a:off x="5652120" y="2240868"/>
            <a:ext cx="1368152" cy="540060"/>
          </a:xfrm>
          <a:prstGeom prst="rect">
            <a:avLst/>
          </a:prstGeom>
        </p:spPr>
        <p:txBody>
          <a:bodyPr anchor="t">
            <a:noAutofit/>
          </a:bodyPr>
          <a:lstStyle/>
          <a:p>
            <a:pPr marL="0" indent="0">
              <a:buNone/>
            </a:pPr>
            <a:r>
              <a:rPr lang="en-US" sz="1800" dirty="0" smtClean="0"/>
              <a:t>Electrical</a:t>
            </a:r>
            <a:endParaRPr lang="en-US" sz="1800" dirty="0"/>
          </a:p>
        </p:txBody>
      </p:sp>
      <p:sp>
        <p:nvSpPr>
          <p:cNvPr id="35" name="Content Placeholder 3"/>
          <p:cNvSpPr>
            <a:spLocks noGrp="1"/>
          </p:cNvSpPr>
          <p:nvPr>
            <p:ph sz="half" idx="4294967295"/>
          </p:nvPr>
        </p:nvSpPr>
        <p:spPr>
          <a:xfrm>
            <a:off x="5683362" y="2780928"/>
            <a:ext cx="1768958" cy="540060"/>
          </a:xfrm>
          <a:prstGeom prst="rect">
            <a:avLst/>
          </a:prstGeom>
        </p:spPr>
        <p:txBody>
          <a:bodyPr anchor="t">
            <a:noAutofit/>
          </a:bodyPr>
          <a:lstStyle/>
          <a:p>
            <a:pPr marL="0" indent="0">
              <a:buNone/>
            </a:pPr>
            <a:r>
              <a:rPr lang="en-US" sz="1800" dirty="0" err="1" smtClean="0"/>
              <a:t>Cryo</a:t>
            </a:r>
            <a:r>
              <a:rPr lang="en-US" sz="1800" dirty="0" smtClean="0"/>
              <a:t> compressor</a:t>
            </a:r>
            <a:endParaRPr lang="en-US" sz="1800" dirty="0"/>
          </a:p>
        </p:txBody>
      </p:sp>
      <p:sp>
        <p:nvSpPr>
          <p:cNvPr id="36" name="Content Placeholder 3"/>
          <p:cNvSpPr>
            <a:spLocks noGrp="1"/>
          </p:cNvSpPr>
          <p:nvPr>
            <p:ph sz="half" idx="4294967295"/>
          </p:nvPr>
        </p:nvSpPr>
        <p:spPr>
          <a:xfrm>
            <a:off x="6228184" y="3825044"/>
            <a:ext cx="1800200" cy="540060"/>
          </a:xfrm>
          <a:prstGeom prst="rect">
            <a:avLst/>
          </a:prstGeom>
        </p:spPr>
        <p:txBody>
          <a:bodyPr anchor="t">
            <a:noAutofit/>
          </a:bodyPr>
          <a:lstStyle/>
          <a:p>
            <a:pPr marL="0" indent="0">
              <a:buNone/>
            </a:pPr>
            <a:r>
              <a:rPr lang="en-US" sz="1800" dirty="0" smtClean="0"/>
              <a:t>Klystron Gallery</a:t>
            </a:r>
            <a:endParaRPr lang="en-US" sz="1800" dirty="0"/>
          </a:p>
        </p:txBody>
      </p:sp>
      <p:grpSp>
        <p:nvGrpSpPr>
          <p:cNvPr id="37" name="Group 36"/>
          <p:cNvGrpSpPr/>
          <p:nvPr/>
        </p:nvGrpSpPr>
        <p:grpSpPr>
          <a:xfrm>
            <a:off x="6435986" y="4677618"/>
            <a:ext cx="2384486" cy="648072"/>
            <a:chOff x="1839032" y="3356992"/>
            <a:chExt cx="2384486" cy="648072"/>
          </a:xfrm>
        </p:grpSpPr>
        <p:cxnSp>
          <p:nvCxnSpPr>
            <p:cNvPr id="38" name="Straight Connector 37"/>
            <p:cNvCxnSpPr/>
            <p:nvPr/>
          </p:nvCxnSpPr>
          <p:spPr>
            <a:xfrm flipH="1">
              <a:off x="1839032" y="3356992"/>
              <a:ext cx="572728" cy="64807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2411760" y="3356992"/>
              <a:ext cx="1811758"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40" name="Content Placeholder 3"/>
          <p:cNvSpPr>
            <a:spLocks noGrp="1"/>
          </p:cNvSpPr>
          <p:nvPr>
            <p:ph sz="half" idx="4294967295"/>
          </p:nvPr>
        </p:nvSpPr>
        <p:spPr>
          <a:xfrm>
            <a:off x="6937276" y="4364062"/>
            <a:ext cx="1955204" cy="540060"/>
          </a:xfrm>
          <a:prstGeom prst="rect">
            <a:avLst/>
          </a:prstGeom>
        </p:spPr>
        <p:txBody>
          <a:bodyPr anchor="t">
            <a:noAutofit/>
          </a:bodyPr>
          <a:lstStyle/>
          <a:p>
            <a:pPr marL="0" indent="0">
              <a:buNone/>
            </a:pPr>
            <a:r>
              <a:rPr lang="en-US" sz="1800" dirty="0" smtClean="0"/>
              <a:t>Front-End Building</a:t>
            </a:r>
            <a:endParaRPr lang="en-US" sz="1800" dirty="0"/>
          </a:p>
        </p:txBody>
      </p:sp>
      <p:grpSp>
        <p:nvGrpSpPr>
          <p:cNvPr id="41" name="Group 40"/>
          <p:cNvGrpSpPr/>
          <p:nvPr/>
        </p:nvGrpSpPr>
        <p:grpSpPr>
          <a:xfrm>
            <a:off x="1787978" y="4138600"/>
            <a:ext cx="2207958" cy="504056"/>
            <a:chOff x="-42276" y="3645024"/>
            <a:chExt cx="2207958" cy="504056"/>
          </a:xfrm>
        </p:grpSpPr>
        <p:cxnSp>
          <p:nvCxnSpPr>
            <p:cNvPr id="42" name="Straight Connector 41"/>
            <p:cNvCxnSpPr/>
            <p:nvPr/>
          </p:nvCxnSpPr>
          <p:spPr>
            <a:xfrm flipH="1">
              <a:off x="1691680" y="3645024"/>
              <a:ext cx="474002" cy="50405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276" y="4149080"/>
              <a:ext cx="1733956"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44" name="Content Placeholder 3"/>
          <p:cNvSpPr>
            <a:spLocks noGrp="1"/>
          </p:cNvSpPr>
          <p:nvPr>
            <p:ph sz="half" idx="4294967295"/>
          </p:nvPr>
        </p:nvSpPr>
        <p:spPr>
          <a:xfrm>
            <a:off x="1691680" y="4322564"/>
            <a:ext cx="1902262" cy="540060"/>
          </a:xfrm>
          <a:prstGeom prst="rect">
            <a:avLst/>
          </a:prstGeom>
        </p:spPr>
        <p:txBody>
          <a:bodyPr anchor="t">
            <a:noAutofit/>
          </a:bodyPr>
          <a:lstStyle/>
          <a:p>
            <a:pPr marL="0" indent="0">
              <a:buNone/>
            </a:pPr>
            <a:r>
              <a:rPr lang="en-US" sz="1800" dirty="0" smtClean="0"/>
              <a:t>HEBT Loading Bay</a:t>
            </a:r>
            <a:endParaRPr lang="en-US" sz="1800" dirty="0"/>
          </a:p>
        </p:txBody>
      </p:sp>
      <p:sp>
        <p:nvSpPr>
          <p:cNvPr id="45" name="Content Placeholder 3"/>
          <p:cNvSpPr>
            <a:spLocks noGrp="1"/>
          </p:cNvSpPr>
          <p:nvPr>
            <p:ph sz="half" idx="4294967295"/>
          </p:nvPr>
        </p:nvSpPr>
        <p:spPr>
          <a:xfrm>
            <a:off x="3995936" y="5913276"/>
            <a:ext cx="1026288" cy="540060"/>
          </a:xfrm>
          <a:prstGeom prst="rect">
            <a:avLst/>
          </a:prstGeom>
        </p:spPr>
        <p:txBody>
          <a:bodyPr anchor="t">
            <a:noAutofit/>
          </a:bodyPr>
          <a:lstStyle/>
          <a:p>
            <a:pPr marL="0" indent="0">
              <a:buNone/>
            </a:pPr>
            <a:r>
              <a:rPr lang="en-US" sz="1800" dirty="0" smtClean="0"/>
              <a:t>Logistics</a:t>
            </a:r>
            <a:endParaRPr lang="en-US" sz="1800" dirty="0"/>
          </a:p>
        </p:txBody>
      </p:sp>
    </p:spTree>
    <p:extLst>
      <p:ext uri="{BB962C8B-B14F-4D97-AF65-F5344CB8AC3E}">
        <p14:creationId xmlns:p14="http://schemas.microsoft.com/office/powerpoint/2010/main" val="13651886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US" sz="3400" dirty="0"/>
              <a:t>Reduced Scale modulator </a:t>
            </a:r>
            <a:r>
              <a:rPr lang="en-US" sz="3400" dirty="0" smtClean="0"/>
              <a:t>prototype</a:t>
            </a:r>
            <a:endParaRPr lang="en-US" sz="3400" dirty="0"/>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30</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8" name="Picture 4" descr="C:\Users\carlosmartins\Documents\KLYS_MOD - Proto Develop\Photos\AQ construction\IMG_1198.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01199" y="1829539"/>
            <a:ext cx="2922289" cy="21917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226" y="1829539"/>
            <a:ext cx="2905146" cy="219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98564" y="4230026"/>
            <a:ext cx="2445032" cy="954107"/>
          </a:xfrm>
          <a:prstGeom prst="rect">
            <a:avLst/>
          </a:prstGeom>
          <a:noFill/>
        </p:spPr>
        <p:txBody>
          <a:bodyPr wrap="square" rtlCol="0">
            <a:spAutoFit/>
          </a:bodyPr>
          <a:lstStyle/>
          <a:p>
            <a:r>
              <a:rPr lang="en-GB" sz="1400" b="1" i="1" u="sng" dirty="0">
                <a:solidFill>
                  <a:srgbClr val="FF0000"/>
                </a:solidFill>
              </a:rPr>
              <a:t>2</a:t>
            </a:r>
            <a:r>
              <a:rPr lang="en-GB" sz="1400" b="1" i="1" u="sng" dirty="0" smtClean="0">
                <a:solidFill>
                  <a:srgbClr val="FF0000"/>
                </a:solidFill>
              </a:rPr>
              <a:t>)- Feb 2016 </a:t>
            </a:r>
            <a:r>
              <a:rPr lang="en-GB" sz="1400" b="1" dirty="0" smtClean="0">
                <a:solidFill>
                  <a:srgbClr val="FF0000"/>
                </a:solidFill>
              </a:rPr>
              <a:t/>
            </a:r>
            <a:br>
              <a:rPr lang="en-GB" sz="1400" b="1" dirty="0" smtClean="0">
                <a:solidFill>
                  <a:srgbClr val="FF0000"/>
                </a:solidFill>
              </a:rPr>
            </a:br>
            <a:r>
              <a:rPr lang="en-GB" sz="1400" b="1" dirty="0" smtClean="0">
                <a:solidFill>
                  <a:srgbClr val="FF0000"/>
                </a:solidFill>
              </a:rPr>
              <a:t>All parts/components delivered;</a:t>
            </a:r>
          </a:p>
          <a:p>
            <a:r>
              <a:rPr lang="en-GB" sz="1400" b="1" dirty="0" smtClean="0">
                <a:solidFill>
                  <a:srgbClr val="FF0000"/>
                </a:solidFill>
              </a:rPr>
              <a:t>- HV module #1 assembled;</a:t>
            </a:r>
          </a:p>
        </p:txBody>
      </p:sp>
      <p:sp>
        <p:nvSpPr>
          <p:cNvPr id="11" name="TextBox 10"/>
          <p:cNvSpPr txBox="1"/>
          <p:nvPr/>
        </p:nvSpPr>
        <p:spPr>
          <a:xfrm>
            <a:off x="6172145" y="1755846"/>
            <a:ext cx="2574552" cy="954107"/>
          </a:xfrm>
          <a:prstGeom prst="rect">
            <a:avLst/>
          </a:prstGeom>
          <a:noFill/>
        </p:spPr>
        <p:txBody>
          <a:bodyPr wrap="square" rtlCol="0">
            <a:spAutoFit/>
          </a:bodyPr>
          <a:lstStyle/>
          <a:p>
            <a:r>
              <a:rPr lang="en-GB" sz="1400" b="1" i="1" u="sng" dirty="0">
                <a:solidFill>
                  <a:srgbClr val="FF0000"/>
                </a:solidFill>
              </a:rPr>
              <a:t>3</a:t>
            </a:r>
            <a:r>
              <a:rPr lang="en-GB" sz="1400" b="1" i="1" u="sng" dirty="0" smtClean="0">
                <a:solidFill>
                  <a:srgbClr val="FF0000"/>
                </a:solidFill>
              </a:rPr>
              <a:t>)- March 2016</a:t>
            </a:r>
          </a:p>
          <a:p>
            <a:pPr marL="285750" indent="-285750">
              <a:buFontTx/>
              <a:buChar char="-"/>
            </a:pPr>
            <a:r>
              <a:rPr lang="en-GB" sz="1400" b="1" dirty="0" smtClean="0">
                <a:solidFill>
                  <a:srgbClr val="FF0000"/>
                </a:solidFill>
              </a:rPr>
              <a:t>HV module #1 to #6 assembled and placed in the frame;</a:t>
            </a:r>
          </a:p>
        </p:txBody>
      </p:sp>
      <p:sp>
        <p:nvSpPr>
          <p:cNvPr id="12" name="TextBox 11"/>
          <p:cNvSpPr txBox="1"/>
          <p:nvPr/>
        </p:nvSpPr>
        <p:spPr>
          <a:xfrm>
            <a:off x="136226" y="5301530"/>
            <a:ext cx="2285242" cy="1169551"/>
          </a:xfrm>
          <a:prstGeom prst="rect">
            <a:avLst/>
          </a:prstGeom>
          <a:noFill/>
        </p:spPr>
        <p:txBody>
          <a:bodyPr wrap="square" rtlCol="0">
            <a:spAutoFit/>
          </a:bodyPr>
          <a:lstStyle/>
          <a:p>
            <a:r>
              <a:rPr lang="en-GB" sz="1400" b="1" i="1" u="sng" dirty="0" smtClean="0">
                <a:solidFill>
                  <a:srgbClr val="FF0000"/>
                </a:solidFill>
              </a:rPr>
              <a:t>4)- March 2016 </a:t>
            </a:r>
            <a:br>
              <a:rPr lang="en-GB" sz="1400" b="1" i="1" u="sng" dirty="0" smtClean="0">
                <a:solidFill>
                  <a:srgbClr val="FF0000"/>
                </a:solidFill>
              </a:rPr>
            </a:br>
            <a:r>
              <a:rPr lang="en-GB" sz="1400" b="1" i="1" u="sng" dirty="0" smtClean="0">
                <a:solidFill>
                  <a:srgbClr val="FF0000"/>
                </a:solidFill>
              </a:rPr>
              <a:t>at LTH Test </a:t>
            </a:r>
            <a:r>
              <a:rPr lang="en-GB" sz="1400" b="1" i="1" u="sng" dirty="0">
                <a:solidFill>
                  <a:srgbClr val="FF0000"/>
                </a:solidFill>
              </a:rPr>
              <a:t>S</a:t>
            </a:r>
            <a:r>
              <a:rPr lang="en-GB" sz="1400" b="1" i="1" u="sng" dirty="0" smtClean="0">
                <a:solidFill>
                  <a:srgbClr val="FF0000"/>
                </a:solidFill>
              </a:rPr>
              <a:t>tand:</a:t>
            </a:r>
          </a:p>
          <a:p>
            <a:r>
              <a:rPr lang="en-GB" sz="1400" b="1" dirty="0" smtClean="0">
                <a:solidFill>
                  <a:srgbClr val="FF0000"/>
                </a:solidFill>
              </a:rPr>
              <a:t>- Preliminary testing of the full HV oil tank assembly at low voltage;</a:t>
            </a:r>
          </a:p>
        </p:txBody>
      </p:sp>
      <p:sp>
        <p:nvSpPr>
          <p:cNvPr id="13" name="Down Arrow 12"/>
          <p:cNvSpPr/>
          <p:nvPr/>
        </p:nvSpPr>
        <p:spPr>
          <a:xfrm rot="10800000">
            <a:off x="327804" y="3974377"/>
            <a:ext cx="229239" cy="331851"/>
          </a:xfrm>
          <a:prstGeom prst="downArrow">
            <a:avLst/>
          </a:prstGeom>
          <a:solidFill>
            <a:srgbClr val="0066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Down Arrow 13"/>
          <p:cNvSpPr/>
          <p:nvPr/>
        </p:nvSpPr>
        <p:spPr>
          <a:xfrm rot="5400000">
            <a:off x="6174794" y="2314875"/>
            <a:ext cx="229239" cy="331851"/>
          </a:xfrm>
          <a:prstGeom prst="downArrow">
            <a:avLst/>
          </a:prstGeom>
          <a:solidFill>
            <a:srgbClr val="0066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01837" y="4366427"/>
            <a:ext cx="3115168" cy="2336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43596" y="4352220"/>
            <a:ext cx="3129072" cy="2346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Down Arrow 16"/>
          <p:cNvSpPr/>
          <p:nvPr/>
        </p:nvSpPr>
        <p:spPr>
          <a:xfrm rot="16200000">
            <a:off x="2236188" y="5825414"/>
            <a:ext cx="229239" cy="331851"/>
          </a:xfrm>
          <a:prstGeom prst="downArrow">
            <a:avLst/>
          </a:prstGeom>
          <a:solidFill>
            <a:srgbClr val="0066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p:cNvSpPr txBox="1"/>
          <p:nvPr/>
        </p:nvSpPr>
        <p:spPr>
          <a:xfrm>
            <a:off x="136225" y="1404990"/>
            <a:ext cx="2887133" cy="307777"/>
          </a:xfrm>
          <a:prstGeom prst="rect">
            <a:avLst/>
          </a:prstGeom>
          <a:noFill/>
        </p:spPr>
        <p:txBody>
          <a:bodyPr wrap="square" rtlCol="0">
            <a:spAutoFit/>
          </a:bodyPr>
          <a:lstStyle/>
          <a:p>
            <a:r>
              <a:rPr lang="en-GB" sz="1400" b="1" i="1" u="sng" dirty="0" smtClean="0">
                <a:solidFill>
                  <a:srgbClr val="FF0000"/>
                </a:solidFill>
              </a:rPr>
              <a:t>1)- Contract signed on Oct 14</a:t>
            </a:r>
            <a:r>
              <a:rPr lang="en-GB" sz="1400" b="1" i="1" u="sng" baseline="30000" dirty="0" smtClean="0">
                <a:solidFill>
                  <a:srgbClr val="FF0000"/>
                </a:solidFill>
              </a:rPr>
              <a:t>th</a:t>
            </a:r>
            <a:r>
              <a:rPr lang="en-GB" sz="1400" b="1" i="1" u="sng" dirty="0" smtClean="0">
                <a:solidFill>
                  <a:srgbClr val="FF0000"/>
                </a:solidFill>
              </a:rPr>
              <a:t> 2015</a:t>
            </a:r>
          </a:p>
        </p:txBody>
      </p:sp>
      <p:sp>
        <p:nvSpPr>
          <p:cNvPr id="19" name="TextBox 18"/>
          <p:cNvSpPr txBox="1"/>
          <p:nvPr/>
        </p:nvSpPr>
        <p:spPr>
          <a:xfrm>
            <a:off x="6167448" y="3581596"/>
            <a:ext cx="2976551" cy="830997"/>
          </a:xfrm>
          <a:prstGeom prst="rect">
            <a:avLst/>
          </a:prstGeom>
          <a:noFill/>
        </p:spPr>
        <p:txBody>
          <a:bodyPr wrap="square" rtlCol="0">
            <a:spAutoFit/>
          </a:bodyPr>
          <a:lstStyle/>
          <a:p>
            <a:r>
              <a:rPr lang="en-GB" sz="1200" b="1" i="1" dirty="0" smtClean="0">
                <a:solidFill>
                  <a:srgbClr val="FFCC00"/>
                </a:solidFill>
              </a:rPr>
              <a:t>Yellow: primary voltage of HV module #1</a:t>
            </a:r>
          </a:p>
          <a:p>
            <a:r>
              <a:rPr lang="en-GB" sz="1200" b="1" i="1" dirty="0" smtClean="0">
                <a:solidFill>
                  <a:srgbClr val="CC0099"/>
                </a:solidFill>
              </a:rPr>
              <a:t>Magenta: primary current of HV module #1</a:t>
            </a:r>
          </a:p>
          <a:p>
            <a:r>
              <a:rPr lang="en-GB" sz="1200" b="1" i="1" dirty="0" smtClean="0">
                <a:solidFill>
                  <a:schemeClr val="accent5">
                    <a:lumMod val="75000"/>
                  </a:schemeClr>
                </a:solidFill>
              </a:rPr>
              <a:t>Blue: output voltage pulse </a:t>
            </a:r>
            <a:br>
              <a:rPr lang="en-GB" sz="1200" b="1" i="1" dirty="0" smtClean="0">
                <a:solidFill>
                  <a:schemeClr val="accent5">
                    <a:lumMod val="75000"/>
                  </a:schemeClr>
                </a:solidFill>
              </a:rPr>
            </a:br>
            <a:r>
              <a:rPr lang="en-GB" sz="1200" b="1" i="1" dirty="0" smtClean="0">
                <a:solidFill>
                  <a:schemeClr val="accent5">
                    <a:lumMod val="75000"/>
                  </a:schemeClr>
                </a:solidFill>
              </a:rPr>
              <a:t>(in open loop, no regulation)</a:t>
            </a:r>
            <a:r>
              <a:rPr lang="en-GB" sz="1200" b="1" dirty="0" smtClean="0">
                <a:solidFill>
                  <a:schemeClr val="accent5">
                    <a:lumMod val="75000"/>
                  </a:schemeClr>
                </a:solidFill>
              </a:rPr>
              <a:t>;</a:t>
            </a:r>
          </a:p>
        </p:txBody>
      </p:sp>
    </p:spTree>
    <p:extLst>
      <p:ext uri="{BB962C8B-B14F-4D97-AF65-F5344CB8AC3E}">
        <p14:creationId xmlns:p14="http://schemas.microsoft.com/office/powerpoint/2010/main" val="35496867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fontScale="90000"/>
          </a:bodyPr>
          <a:lstStyle/>
          <a:p>
            <a:r>
              <a:rPr lang="en-US" sz="3600" dirty="0"/>
              <a:t>1.2 MW of Peak Radio Frequency Power Extracted from the First ESS </a:t>
            </a:r>
            <a:r>
              <a:rPr lang="en-US" sz="3600" dirty="0" smtClean="0"/>
              <a:t>Klystron</a:t>
            </a:r>
            <a:endParaRPr lang="en-US" sz="3400" dirty="0"/>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31</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3" name="Picture 2" descr="IMG_90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43277" y="1985114"/>
            <a:ext cx="3587288" cy="2690466"/>
          </a:xfrm>
          <a:prstGeom prst="rect">
            <a:avLst/>
          </a:prstGeom>
        </p:spPr>
      </p:pic>
      <p:pic>
        <p:nvPicPr>
          <p:cNvPr id="18" name="Picture 17" descr="IMG_90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74345" y="1975002"/>
            <a:ext cx="3598844" cy="2699134"/>
          </a:xfrm>
          <a:prstGeom prst="rect">
            <a:avLst/>
          </a:prstGeom>
        </p:spPr>
      </p:pic>
      <p:sp>
        <p:nvSpPr>
          <p:cNvPr id="19" name="Rectangle 18"/>
          <p:cNvSpPr/>
          <p:nvPr/>
        </p:nvSpPr>
        <p:spPr>
          <a:xfrm>
            <a:off x="0" y="5078490"/>
            <a:ext cx="9144000" cy="1477328"/>
          </a:xfrm>
          <a:prstGeom prst="rect">
            <a:avLst/>
          </a:prstGeom>
        </p:spPr>
        <p:txBody>
          <a:bodyPr wrap="square">
            <a:spAutoFit/>
          </a:bodyPr>
          <a:lstStyle/>
          <a:p>
            <a:r>
              <a:rPr lang="en-US" b="1" dirty="0" smtClean="0">
                <a:latin typeface="Times"/>
                <a:cs typeface="Times"/>
              </a:rPr>
              <a:t>May 2017, ESS </a:t>
            </a:r>
            <a:r>
              <a:rPr lang="en-US" b="1" dirty="0">
                <a:latin typeface="Times"/>
                <a:cs typeface="Times"/>
              </a:rPr>
              <a:t>Integration Test </a:t>
            </a:r>
            <a:r>
              <a:rPr lang="en-US" b="1" dirty="0" smtClean="0">
                <a:latin typeface="Times"/>
                <a:cs typeface="Times"/>
              </a:rPr>
              <a:t>Stand: </a:t>
            </a:r>
          </a:p>
          <a:p>
            <a:r>
              <a:rPr lang="en-US" dirty="0" smtClean="0">
                <a:latin typeface="Times"/>
                <a:cs typeface="Times"/>
              </a:rPr>
              <a:t>Demonstration that the ESS Klystron could absorb </a:t>
            </a:r>
            <a:r>
              <a:rPr lang="en-US" dirty="0">
                <a:latin typeface="Times"/>
                <a:cs typeface="Times"/>
              </a:rPr>
              <a:t>over 2 </a:t>
            </a:r>
            <a:r>
              <a:rPr lang="en-US" dirty="0" smtClean="0">
                <a:latin typeface="Times"/>
                <a:cs typeface="Times"/>
              </a:rPr>
              <a:t>MW of </a:t>
            </a:r>
            <a:r>
              <a:rPr lang="en-US" dirty="0">
                <a:latin typeface="Times"/>
                <a:cs typeface="Times"/>
              </a:rPr>
              <a:t>peak input power. </a:t>
            </a:r>
            <a:r>
              <a:rPr lang="en-US" dirty="0" smtClean="0">
                <a:latin typeface="Times"/>
                <a:cs typeface="Times"/>
              </a:rPr>
              <a:t>Over </a:t>
            </a:r>
            <a:r>
              <a:rPr lang="en-US" dirty="0">
                <a:latin typeface="Times"/>
                <a:cs typeface="Times"/>
              </a:rPr>
              <a:t>55% of that input power </a:t>
            </a:r>
            <a:r>
              <a:rPr lang="en-US" dirty="0" smtClean="0">
                <a:latin typeface="Times"/>
                <a:cs typeface="Times"/>
              </a:rPr>
              <a:t>was converted </a:t>
            </a:r>
            <a:r>
              <a:rPr lang="en-US" dirty="0">
                <a:latin typeface="Times"/>
                <a:cs typeface="Times"/>
              </a:rPr>
              <a:t>into </a:t>
            </a:r>
            <a:r>
              <a:rPr lang="en-US" dirty="0" smtClean="0">
                <a:latin typeface="Times"/>
                <a:cs typeface="Times"/>
              </a:rPr>
              <a:t>RF waves </a:t>
            </a:r>
            <a:r>
              <a:rPr lang="en-US" dirty="0">
                <a:latin typeface="Times"/>
                <a:cs typeface="Times"/>
              </a:rPr>
              <a:t>oscillating at 704 MHz (1.2 </a:t>
            </a:r>
            <a:r>
              <a:rPr lang="en-US" dirty="0" smtClean="0">
                <a:latin typeface="Times"/>
                <a:cs typeface="Times"/>
              </a:rPr>
              <a:t>MW) to be used </a:t>
            </a:r>
            <a:r>
              <a:rPr lang="en-US" dirty="0">
                <a:latin typeface="Times"/>
                <a:cs typeface="Times"/>
              </a:rPr>
              <a:t>in the ESS Linac. </a:t>
            </a:r>
            <a:r>
              <a:rPr lang="en-US" dirty="0" smtClean="0">
                <a:latin typeface="Times"/>
                <a:cs typeface="Times"/>
              </a:rPr>
              <a:t>Ongoing step is the development and testing of the fast </a:t>
            </a:r>
            <a:r>
              <a:rPr lang="en-US" dirty="0">
                <a:latin typeface="Times"/>
                <a:cs typeface="Times"/>
              </a:rPr>
              <a:t>interlocks </a:t>
            </a:r>
            <a:r>
              <a:rPr lang="en-US" dirty="0" smtClean="0">
                <a:latin typeface="Times"/>
                <a:cs typeface="Times"/>
              </a:rPr>
              <a:t>and </a:t>
            </a:r>
            <a:r>
              <a:rPr lang="en-US" dirty="0">
                <a:latin typeface="Times"/>
                <a:cs typeface="Times"/>
              </a:rPr>
              <a:t>increasing operational duty </a:t>
            </a:r>
            <a:r>
              <a:rPr lang="en-US" dirty="0" smtClean="0">
                <a:latin typeface="Times"/>
                <a:cs typeface="Times"/>
              </a:rPr>
              <a:t>factor. </a:t>
            </a:r>
            <a:endParaRPr lang="en-US" dirty="0">
              <a:latin typeface="Times"/>
              <a:cs typeface="Times"/>
            </a:endParaRPr>
          </a:p>
        </p:txBody>
      </p:sp>
      <p:pic>
        <p:nvPicPr>
          <p:cNvPr id="20" name="Picture 19" descr="2017-05-16 15.30.5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834694"/>
            <a:ext cx="2946400" cy="2209801"/>
          </a:xfrm>
          <a:prstGeom prst="rect">
            <a:avLst/>
          </a:prstGeom>
        </p:spPr>
      </p:pic>
    </p:spTree>
    <p:extLst>
      <p:ext uri="{BB962C8B-B14F-4D97-AF65-F5344CB8AC3E}">
        <p14:creationId xmlns:p14="http://schemas.microsoft.com/office/powerpoint/2010/main" val="19113399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600" dirty="0" smtClean="0">
                <a:solidFill>
                  <a:schemeClr val="lt1"/>
                </a:solidFill>
                <a:ea typeface="Calibri"/>
                <a:cs typeface="Calibri"/>
                <a:sym typeface="Calibri"/>
              </a:rPr>
              <a:t>Non Destructive Testing (NDT)</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32</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3" name="Rectangle 2"/>
          <p:cNvSpPr/>
          <p:nvPr/>
        </p:nvSpPr>
        <p:spPr>
          <a:xfrm>
            <a:off x="457200" y="3105835"/>
            <a:ext cx="8145779" cy="492443"/>
          </a:xfrm>
          <a:prstGeom prst="rect">
            <a:avLst/>
          </a:prstGeom>
        </p:spPr>
        <p:txBody>
          <a:bodyPr wrap="square">
            <a:spAutoFit/>
          </a:bodyPr>
          <a:lstStyle/>
          <a:p>
            <a:pPr marL="53990" indent="0" algn="ctr">
              <a:buNone/>
            </a:pPr>
            <a:r>
              <a:rPr lang="en-US" sz="2600" dirty="0" smtClean="0"/>
              <a:t>NDT (in use) for Accelerators </a:t>
            </a:r>
            <a:r>
              <a:rPr lang="mr-IN" sz="2600" dirty="0" smtClean="0"/>
              <a:t>–</a:t>
            </a:r>
            <a:r>
              <a:rPr lang="en-US" sz="2600" dirty="0" smtClean="0"/>
              <a:t> NDTA </a:t>
            </a:r>
            <a:endParaRPr lang="en-US" sz="2600" dirty="0"/>
          </a:p>
        </p:txBody>
      </p:sp>
    </p:spTree>
    <p:extLst>
      <p:ext uri="{BB962C8B-B14F-4D97-AF65-F5344CB8AC3E}">
        <p14:creationId xmlns:p14="http://schemas.microsoft.com/office/powerpoint/2010/main" val="326713940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smtClean="0"/>
              <a:t>Accelerator prototypes, testing &amp; NDTA</a:t>
            </a:r>
            <a:endParaRPr lang="en-GB" sz="3600" dirty="0">
              <a:solidFill>
                <a:srgbClr val="FF0000"/>
              </a:solidFill>
            </a:endParaRPr>
          </a:p>
        </p:txBody>
      </p:sp>
      <p:sp>
        <p:nvSpPr>
          <p:cNvPr id="3" name="Content Placeholder 2"/>
          <p:cNvSpPr>
            <a:spLocks noGrp="1"/>
          </p:cNvSpPr>
          <p:nvPr>
            <p:ph idx="1"/>
          </p:nvPr>
        </p:nvSpPr>
        <p:spPr>
          <a:xfrm>
            <a:off x="457200" y="1805940"/>
            <a:ext cx="8229600" cy="4525963"/>
          </a:xfrm>
          <a:solidFill>
            <a:srgbClr val="FFFFFF"/>
          </a:solidFill>
        </p:spPr>
        <p:txBody>
          <a:bodyPr lIns="85699" tIns="42850" rIns="85699" bIns="42850">
            <a:normAutofit fontScale="92500" lnSpcReduction="20000"/>
          </a:bodyPr>
          <a:lstStyle/>
          <a:p>
            <a:pPr marL="400040" indent="-342900">
              <a:buFont typeface="Arial"/>
              <a:buChar char="•"/>
            </a:pPr>
            <a:r>
              <a:rPr lang="en-GB" dirty="0" smtClean="0">
                <a:solidFill>
                  <a:srgbClr val="000000"/>
                </a:solidFill>
              </a:rPr>
              <a:t>Various demanding reasons dictate that accelerators follow </a:t>
            </a:r>
            <a:r>
              <a:rPr lang="en-GB" b="1" dirty="0" smtClean="0">
                <a:solidFill>
                  <a:srgbClr val="000000"/>
                </a:solidFill>
              </a:rPr>
              <a:t>prototype</a:t>
            </a:r>
            <a:r>
              <a:rPr lang="en-GB" dirty="0" smtClean="0">
                <a:solidFill>
                  <a:srgbClr val="000000"/>
                </a:solidFill>
              </a:rPr>
              <a:t> production </a:t>
            </a:r>
            <a:br>
              <a:rPr lang="en-GB" dirty="0" smtClean="0">
                <a:solidFill>
                  <a:srgbClr val="000000"/>
                </a:solidFill>
              </a:rPr>
            </a:br>
            <a:r>
              <a:rPr lang="en-GB" dirty="0" smtClean="0">
                <a:solidFill>
                  <a:srgbClr val="000000"/>
                </a:solidFill>
              </a:rPr>
              <a:t>(cost, innovative technological solutions, available technology, etc.)</a:t>
            </a:r>
          </a:p>
          <a:p>
            <a:pPr marL="400040" indent="-342900">
              <a:buFont typeface="Arial"/>
              <a:buChar char="•"/>
            </a:pPr>
            <a:r>
              <a:rPr lang="en-GB" b="1" dirty="0" smtClean="0"/>
              <a:t>Testing</a:t>
            </a:r>
            <a:r>
              <a:rPr lang="en-GB" dirty="0" smtClean="0"/>
              <a:t> is one of the key parameters for the prototypes to operate</a:t>
            </a:r>
          </a:p>
          <a:p>
            <a:pPr marL="400040" indent="-342900">
              <a:buFont typeface="Arial"/>
              <a:buChar char="•"/>
            </a:pPr>
            <a:r>
              <a:rPr lang="en-GB" b="1" dirty="0" smtClean="0">
                <a:solidFill>
                  <a:srgbClr val="000000"/>
                </a:solidFill>
              </a:rPr>
              <a:t>Monitoring</a:t>
            </a:r>
            <a:r>
              <a:rPr lang="en-GB" dirty="0" smtClean="0">
                <a:solidFill>
                  <a:srgbClr val="000000"/>
                </a:solidFill>
              </a:rPr>
              <a:t> utilizing NDT could prove one of the key parameters for optimizing both machine </a:t>
            </a:r>
            <a:r>
              <a:rPr lang="en-GB" i="1" u="sng" dirty="0" smtClean="0">
                <a:solidFill>
                  <a:srgbClr val="000000"/>
                </a:solidFill>
              </a:rPr>
              <a:t>reliability</a:t>
            </a:r>
            <a:r>
              <a:rPr lang="en-GB" dirty="0" smtClean="0">
                <a:solidFill>
                  <a:srgbClr val="000000"/>
                </a:solidFill>
              </a:rPr>
              <a:t> and </a:t>
            </a:r>
            <a:r>
              <a:rPr lang="en-GB" i="1" u="sng" dirty="0" smtClean="0">
                <a:solidFill>
                  <a:srgbClr val="000000"/>
                </a:solidFill>
              </a:rPr>
              <a:t>availability</a:t>
            </a:r>
            <a:r>
              <a:rPr lang="en-GB" dirty="0" smtClean="0">
                <a:solidFill>
                  <a:srgbClr val="000000"/>
                </a:solidFill>
              </a:rPr>
              <a:t> </a:t>
            </a:r>
          </a:p>
          <a:p>
            <a:pPr marL="57140" indent="0">
              <a:buNone/>
            </a:pPr>
            <a:endParaRPr lang="en-GB" dirty="0"/>
          </a:p>
          <a:p>
            <a:pPr marL="400040" indent="-342900">
              <a:buFont typeface="Arial"/>
              <a:buChar char="•"/>
            </a:pPr>
            <a:r>
              <a:rPr lang="en-GB" dirty="0" smtClean="0"/>
              <a:t>Initiated in ESS the study suite of </a:t>
            </a:r>
            <a:br>
              <a:rPr lang="en-GB" dirty="0" smtClean="0"/>
            </a:br>
            <a:r>
              <a:rPr lang="en-GB" dirty="0" smtClean="0"/>
              <a:t>Non Destructive Testing for Accelerators (</a:t>
            </a:r>
            <a:r>
              <a:rPr lang="en-GB" b="1" dirty="0" smtClean="0"/>
              <a:t>NDTA</a:t>
            </a:r>
            <a:r>
              <a:rPr lang="en-GB" dirty="0" smtClean="0"/>
              <a:t>)</a:t>
            </a:r>
            <a:endParaRPr lang="en-GB" dirty="0" smtClean="0">
              <a:solidFill>
                <a:srgbClr val="000000"/>
              </a:solidFill>
            </a:endParaRPr>
          </a:p>
          <a:p>
            <a:pPr marL="400040" indent="-342900">
              <a:buFont typeface="Arial"/>
              <a:buChar char="•"/>
            </a:pPr>
            <a:endParaRPr lang="en-GB" dirty="0" smtClean="0">
              <a:solidFill>
                <a:srgbClr val="000000"/>
              </a:solidFill>
            </a:endParaRPr>
          </a:p>
          <a:p>
            <a:pPr marL="57140" indent="0">
              <a:buNone/>
            </a:pPr>
            <a:endParaRPr lang="en-GB" dirty="0" smtClean="0">
              <a:solidFill>
                <a:srgbClr val="000000"/>
              </a:solidFill>
            </a:endParaRPr>
          </a:p>
          <a:p>
            <a:pPr marL="400040" indent="-342900">
              <a:buFont typeface="Arial"/>
              <a:buChar char="•"/>
            </a:pPr>
            <a:endParaRPr lang="en-GB" dirty="0" smtClean="0">
              <a:solidFill>
                <a:srgbClr val="000000"/>
              </a:solidFill>
            </a:endParaRPr>
          </a:p>
          <a:p>
            <a:pPr marL="800100" lvl="1" indent="-342900">
              <a:buFont typeface="Arial"/>
              <a:buChar char="•"/>
            </a:pPr>
            <a:endParaRPr lang="en-GB" dirty="0" smtClean="0">
              <a:solidFill>
                <a:srgbClr val="000000"/>
              </a:solidFill>
            </a:endParaRPr>
          </a:p>
          <a:p>
            <a:pPr marL="800019" lvl="1" indent="-342900">
              <a:buFont typeface="Arial"/>
              <a:buChar char="•"/>
            </a:pPr>
            <a:endParaRPr lang="en-GB" dirty="0" smtClean="0">
              <a:solidFill>
                <a:srgbClr val="00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33</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Tree>
    <p:extLst>
      <p:ext uri="{BB962C8B-B14F-4D97-AF65-F5344CB8AC3E}">
        <p14:creationId xmlns:p14="http://schemas.microsoft.com/office/powerpoint/2010/main" val="32622262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a:t>Accelerator prototypes, testing &amp; NDTA</a:t>
            </a:r>
            <a:endParaRPr lang="en-GB" sz="3600" dirty="0">
              <a:solidFill>
                <a:srgbClr val="FF0000"/>
              </a:solidFill>
            </a:endParaRPr>
          </a:p>
        </p:txBody>
      </p:sp>
      <p:sp>
        <p:nvSpPr>
          <p:cNvPr id="3" name="Content Placeholder 2"/>
          <p:cNvSpPr>
            <a:spLocks noGrp="1"/>
          </p:cNvSpPr>
          <p:nvPr>
            <p:ph idx="1"/>
          </p:nvPr>
        </p:nvSpPr>
        <p:spPr>
          <a:xfrm>
            <a:off x="457200" y="1553351"/>
            <a:ext cx="8229600" cy="3013952"/>
          </a:xfrm>
          <a:noFill/>
        </p:spPr>
        <p:txBody>
          <a:bodyPr lIns="85699" tIns="42850" rIns="85699" bIns="42850">
            <a:normAutofit fontScale="70000" lnSpcReduction="20000"/>
          </a:bodyPr>
          <a:lstStyle/>
          <a:p>
            <a:pPr marL="400040" indent="-342900">
              <a:spcAft>
                <a:spcPts val="600"/>
              </a:spcAft>
              <a:buFont typeface="Arial"/>
              <a:buChar char="•"/>
            </a:pPr>
            <a:r>
              <a:rPr lang="en-GB" dirty="0" smtClean="0">
                <a:solidFill>
                  <a:srgbClr val="000000"/>
                </a:solidFill>
              </a:rPr>
              <a:t>Monitoring and mapping with Non Destructive Testing (NDT) optimizes</a:t>
            </a:r>
          </a:p>
          <a:p>
            <a:pPr marL="800090" lvl="1" indent="-342900">
              <a:buFont typeface="Arial"/>
              <a:buChar char="•"/>
            </a:pPr>
            <a:r>
              <a:rPr lang="en-GB" dirty="0" smtClean="0">
                <a:solidFill>
                  <a:srgbClr val="000000"/>
                </a:solidFill>
              </a:rPr>
              <a:t>cost</a:t>
            </a:r>
          </a:p>
          <a:p>
            <a:pPr marL="800090" lvl="1" indent="-342900">
              <a:buFont typeface="Arial"/>
              <a:buChar char="•"/>
            </a:pPr>
            <a:r>
              <a:rPr lang="en-GB" dirty="0" smtClean="0">
                <a:solidFill>
                  <a:srgbClr val="000000"/>
                </a:solidFill>
              </a:rPr>
              <a:t>maintenance time</a:t>
            </a:r>
          </a:p>
          <a:p>
            <a:pPr marL="800090" lvl="1" indent="-342900">
              <a:buFont typeface="Arial"/>
              <a:buChar char="•"/>
            </a:pPr>
            <a:r>
              <a:rPr lang="en-GB" dirty="0" smtClean="0">
                <a:solidFill>
                  <a:srgbClr val="000000"/>
                </a:solidFill>
              </a:rPr>
              <a:t>personnel interventions</a:t>
            </a:r>
          </a:p>
          <a:p>
            <a:pPr marL="800090" lvl="1" indent="-342900">
              <a:buFont typeface="Arial"/>
              <a:buChar char="•"/>
            </a:pPr>
            <a:r>
              <a:rPr lang="en-US" dirty="0" smtClean="0"/>
              <a:t>real-time </a:t>
            </a:r>
            <a:r>
              <a:rPr lang="en-US" dirty="0"/>
              <a:t>diagnostics </a:t>
            </a:r>
            <a:r>
              <a:rPr lang="en-US" dirty="0" smtClean="0"/>
              <a:t>(micro- </a:t>
            </a:r>
            <a:r>
              <a:rPr lang="en-US" dirty="0"/>
              <a:t>and macro- properties of the </a:t>
            </a:r>
            <a:r>
              <a:rPr lang="en-US" dirty="0" smtClean="0"/>
              <a:t>ESS-Accelerator)</a:t>
            </a:r>
            <a:endParaRPr lang="en-US" dirty="0"/>
          </a:p>
          <a:p>
            <a:pPr marL="800090" lvl="1" indent="-342900">
              <a:buFont typeface="Arial"/>
              <a:buChar char="•"/>
            </a:pPr>
            <a:r>
              <a:rPr lang="en-US" dirty="0"/>
              <a:t>Monitoring of the integrity </a:t>
            </a:r>
            <a:r>
              <a:rPr lang="en-US" dirty="0" smtClean="0"/>
              <a:t>for all components </a:t>
            </a:r>
            <a:endParaRPr lang="en-US" dirty="0"/>
          </a:p>
          <a:p>
            <a:pPr marL="800090" lvl="1" indent="-342900">
              <a:buFont typeface="Arial"/>
              <a:buChar char="•"/>
            </a:pPr>
            <a:r>
              <a:rPr lang="en-GB" dirty="0" smtClean="0"/>
              <a:t>Generation and </a:t>
            </a:r>
            <a:r>
              <a:rPr lang="en-GB" dirty="0"/>
              <a:t>maintenance of engineering </a:t>
            </a:r>
            <a:r>
              <a:rPr lang="en-GB" dirty="0" smtClean="0"/>
              <a:t>properties database (for </a:t>
            </a:r>
            <a:r>
              <a:rPr lang="en-GB" dirty="0"/>
              <a:t>the structural response of </a:t>
            </a:r>
            <a:r>
              <a:rPr lang="en-GB" dirty="0" smtClean="0"/>
              <a:t>accelerator systems)</a:t>
            </a:r>
            <a:endParaRPr lang="en-GB" dirty="0"/>
          </a:p>
          <a:p>
            <a:pPr marL="800090" lvl="1" indent="-342900">
              <a:buFont typeface="Arial"/>
              <a:buChar char="•"/>
            </a:pPr>
            <a:r>
              <a:rPr lang="en-GB" dirty="0" smtClean="0">
                <a:solidFill>
                  <a:srgbClr val="000000"/>
                </a:solidFill>
              </a:rPr>
              <a:t>Improve machine reliability &amp; availability </a:t>
            </a:r>
          </a:p>
          <a:p>
            <a:pPr marL="800090" lvl="1" indent="-342900">
              <a:buFont typeface="Arial"/>
              <a:buChar char="•"/>
            </a:pPr>
            <a:r>
              <a:rPr lang="en-GB" dirty="0" smtClean="0">
                <a:solidFill>
                  <a:srgbClr val="000000"/>
                </a:solidFill>
              </a:rPr>
              <a:t>and so many more..</a:t>
            </a: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34</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7" name="Content Placeholder 6"/>
          <p:cNvSpPr txBox="1">
            <a:spLocks/>
          </p:cNvSpPr>
          <p:nvPr/>
        </p:nvSpPr>
        <p:spPr>
          <a:xfrm>
            <a:off x="130729" y="4403449"/>
            <a:ext cx="8852195" cy="2078168"/>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a:buChar char="•"/>
            </a:pPr>
            <a:r>
              <a:rPr lang="en-US" dirty="0" smtClean="0"/>
              <a:t>First NDTA experiments in ESS</a:t>
            </a:r>
          </a:p>
          <a:p>
            <a:pPr lvl="1">
              <a:buFont typeface="Arial"/>
              <a:buChar char="•"/>
            </a:pPr>
            <a:r>
              <a:rPr lang="en-GB" b="1" u="sng" dirty="0" smtClean="0"/>
              <a:t>ESS-0042129: </a:t>
            </a:r>
            <a:r>
              <a:rPr lang="en-GB" dirty="0" smtClean="0"/>
              <a:t/>
            </a:r>
            <a:br>
              <a:rPr lang="en-GB" dirty="0" smtClean="0"/>
            </a:br>
            <a:r>
              <a:rPr lang="en-GB" i="1" cap="all" dirty="0" smtClean="0">
                <a:latin typeface="Times" pitchFamily="18" charset="0"/>
              </a:rPr>
              <a:t>Research and development STUDY for the design and implementation of Resonant Ultrasound Spectroscopy (RUS) testing on accelerator components </a:t>
            </a:r>
            <a:endParaRPr lang="en-US" i="1" dirty="0" smtClean="0"/>
          </a:p>
          <a:p>
            <a:pPr>
              <a:buFont typeface="Arial"/>
              <a:buChar char="•"/>
            </a:pPr>
            <a:r>
              <a:rPr lang="en-US" dirty="0" smtClean="0"/>
              <a:t>Initially basis of the NDTA strategy is on Resonant Ultrasound Spectroscopy (</a:t>
            </a:r>
            <a:r>
              <a:rPr lang="en-US" b="1" dirty="0" smtClean="0"/>
              <a:t>RUS</a:t>
            </a:r>
            <a:r>
              <a:rPr lang="en-US" dirty="0" smtClean="0"/>
              <a:t>)</a:t>
            </a:r>
          </a:p>
          <a:p>
            <a:pPr>
              <a:buFont typeface="Arial"/>
              <a:buChar char="•"/>
            </a:pPr>
            <a:r>
              <a:rPr lang="en-US" dirty="0" smtClean="0"/>
              <a:t>Foresee to combine RUS with </a:t>
            </a:r>
            <a:r>
              <a:rPr lang="en-US" b="1" dirty="0" err="1" smtClean="0"/>
              <a:t>Lazer</a:t>
            </a:r>
            <a:r>
              <a:rPr lang="en-US" b="1" dirty="0" smtClean="0"/>
              <a:t>-RUS </a:t>
            </a:r>
          </a:p>
          <a:p>
            <a:pPr>
              <a:buFont typeface="Arial"/>
              <a:buChar char="•"/>
            </a:pPr>
            <a:r>
              <a:rPr lang="en-US" dirty="0" smtClean="0"/>
              <a:t>Long-term NDTA development  involves also </a:t>
            </a:r>
            <a:br>
              <a:rPr lang="en-US" dirty="0" smtClean="0"/>
            </a:br>
            <a:r>
              <a:rPr lang="en-US" dirty="0" smtClean="0"/>
              <a:t>High Definition Fiber Optic Sensing (</a:t>
            </a:r>
            <a:r>
              <a:rPr lang="en-US" b="1" dirty="0" smtClean="0"/>
              <a:t>HD-FOS</a:t>
            </a:r>
            <a:r>
              <a:rPr lang="en-US" dirty="0" smtClean="0"/>
              <a:t>) </a:t>
            </a:r>
            <a:endParaRPr lang="en-US" dirty="0"/>
          </a:p>
        </p:txBody>
      </p:sp>
    </p:spTree>
    <p:extLst>
      <p:ext uri="{BB962C8B-B14F-4D97-AF65-F5344CB8AC3E}">
        <p14:creationId xmlns:p14="http://schemas.microsoft.com/office/powerpoint/2010/main" val="1690132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smtClean="0"/>
              <a:t>NDTA based on RUS – Thanks to </a:t>
            </a:r>
            <a:r>
              <a:rPr lang="en-GB" sz="3400" dirty="0" err="1" smtClean="0"/>
              <a:t>Prof.</a:t>
            </a:r>
            <a:r>
              <a:rPr lang="en-GB" sz="3400" dirty="0" smtClean="0"/>
              <a:t> </a:t>
            </a:r>
            <a:r>
              <a:rPr lang="en-GB" sz="3400" dirty="0" err="1" smtClean="0"/>
              <a:t>Solbrekken</a:t>
            </a:r>
            <a:r>
              <a:rPr lang="en-GB" sz="3400" dirty="0" smtClean="0"/>
              <a:t>, University of Missouri</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35</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8" name="Picture 7" descr="C:\Users\GLS\AppData\Local\Microsoft\Windows\Temporary Internet Files\Content.Outlook\AHJ4RL08\IMG_0681.JPG"/>
          <p:cNvPicPr>
            <a:picLocks noChangeAspect="1" noChangeArrowheads="1"/>
          </p:cNvPicPr>
          <p:nvPr/>
        </p:nvPicPr>
        <p:blipFill rotWithShape="1">
          <a:blip r:embed="rId2">
            <a:extLst>
              <a:ext uri="{28A0092B-C50C-407E-A947-70E740481C1C}">
                <a14:useLocalDpi xmlns:a14="http://schemas.microsoft.com/office/drawing/2010/main" val="0"/>
              </a:ext>
            </a:extLst>
          </a:blip>
          <a:srcRect l="39367" t="7090" r="39044" b="20730"/>
          <a:stretch/>
        </p:blipFill>
        <p:spPr bwMode="auto">
          <a:xfrm>
            <a:off x="7689642" y="1472764"/>
            <a:ext cx="1357323" cy="34034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GLS\AppData\Local\Microsoft\Windows\Temporary Internet Files\Content.Outlook\AHJ4RL08\Graph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6798" y="1842096"/>
            <a:ext cx="5762844" cy="17887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87896" y="1472764"/>
            <a:ext cx="3801746" cy="369332"/>
          </a:xfrm>
          <a:prstGeom prst="rect">
            <a:avLst/>
          </a:prstGeom>
        </p:spPr>
        <p:txBody>
          <a:bodyPr wrap="none">
            <a:spAutoFit/>
          </a:bodyPr>
          <a:lstStyle/>
          <a:p>
            <a:r>
              <a:rPr lang="en-US" dirty="0"/>
              <a:t>Preliminary RUS Testing - 3mm Sample</a:t>
            </a:r>
            <a:endParaRPr lang="sv-SE" dirty="0"/>
          </a:p>
        </p:txBody>
      </p:sp>
      <p:sp>
        <p:nvSpPr>
          <p:cNvPr id="10" name="TextBox 13"/>
          <p:cNvSpPr txBox="1"/>
          <p:nvPr/>
        </p:nvSpPr>
        <p:spPr>
          <a:xfrm>
            <a:off x="464820" y="6112296"/>
            <a:ext cx="7974227" cy="369332"/>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t>Repeatability and </a:t>
            </a:r>
            <a:r>
              <a:rPr lang="en-US" dirty="0" err="1" smtClean="0"/>
              <a:t>Abaqus</a:t>
            </a:r>
            <a:r>
              <a:rPr lang="en-US" dirty="0" smtClean="0"/>
              <a:t> simulations ongoing</a:t>
            </a:r>
            <a:endParaRPr lang="en-US" dirty="0"/>
          </a:p>
        </p:txBody>
      </p:sp>
      <p:sp>
        <p:nvSpPr>
          <p:cNvPr id="11" name="Title 1"/>
          <p:cNvSpPr>
            <a:spLocks noGrp="1"/>
          </p:cNvSpPr>
          <p:nvPr/>
        </p:nvSpPr>
        <p:spPr>
          <a:xfrm>
            <a:off x="1149319" y="3895357"/>
            <a:ext cx="4290264" cy="314325"/>
          </a:xfrm>
          <a:prstGeom prst="rect">
            <a:avLst/>
          </a:prstGeom>
          <a:solidFill>
            <a:schemeClr val="bg1">
              <a:alpha val="80000"/>
            </a:schemeClr>
          </a:solidFill>
          <a:effectLst/>
        </p:spPr>
        <p:txBody>
          <a:bodyPr vert="horz" lIns="91440" tIns="45720" rIns="91440" bIns="45720" rtlCol="0" anchor="ctr">
            <a:normAutofit fontScale="45000" lnSpcReduction="20000"/>
          </a:bodyPr>
          <a:lstStyle>
            <a:lvl1pPr algn="l"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Preliminary RUS Testing - 1mm Sample</a:t>
            </a:r>
            <a:endParaRPr lang="en-US" dirty="0"/>
          </a:p>
        </p:txBody>
      </p:sp>
      <p:pic>
        <p:nvPicPr>
          <p:cNvPr id="12" name="Picture 11" descr="C:\Users\GLS\AppData\Local\Microsoft\Windows\Temporary Internet Files\Content.Outlook\AHJ4RL08\IMG_0683 (3).JPG"/>
          <p:cNvPicPr>
            <a:picLocks noChangeAspect="1" noChangeArrowheads="1"/>
          </p:cNvPicPr>
          <p:nvPr/>
        </p:nvPicPr>
        <p:blipFill rotWithShape="1">
          <a:blip r:embed="rId4">
            <a:extLst>
              <a:ext uri="{28A0092B-C50C-407E-A947-70E740481C1C}">
                <a14:useLocalDpi xmlns:a14="http://schemas.microsoft.com/office/drawing/2010/main" val="0"/>
              </a:ext>
            </a:extLst>
          </a:blip>
          <a:srcRect l="37126" t="3448" r="48276" b="17242"/>
          <a:stretch/>
        </p:blipFill>
        <p:spPr bwMode="auto">
          <a:xfrm>
            <a:off x="133455" y="1891869"/>
            <a:ext cx="1015864" cy="41394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sers\GLS\AppData\Local\Microsoft\Windows\Temporary Internet Files\Content.Outlook\AHJ4RL08\Graph1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9319" y="4209683"/>
            <a:ext cx="5868702" cy="1821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58365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smtClean="0"/>
              <a:t>More on NDTA on </a:t>
            </a:r>
            <a:r>
              <a:rPr lang="en-GB" sz="3400" dirty="0" err="1" smtClean="0"/>
              <a:t>Nb</a:t>
            </a:r>
            <a:r>
              <a:rPr lang="en-GB" sz="3400" dirty="0" smtClean="0"/>
              <a:t> samples</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36</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1026" name="Picture 2" descr="C:\Users\nikolaosgazis\ownCloud\Photos\20160423-20160430_Missouri\IMG_64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1607" y="1868652"/>
            <a:ext cx="1518287" cy="202438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nikolaosgazis\ownCloud\Photos\20160423-20160430_Missouri\IMG_64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30" y="4000500"/>
            <a:ext cx="1413703" cy="18849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nikolaosgazis\ownCloud\Photos\20160423-20160430_Missouri\IMG_64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2392" y="4000499"/>
            <a:ext cx="2526089" cy="189456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nikolaosgazis\ownCloud\Photos\20160423-20160430_Missouri\IMG_646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53" y="4000499"/>
            <a:ext cx="2526091" cy="18945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nikolaosgazis\ownCloud\Photos\20160423-20160430_Missouri\IMG_646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0154" y="4000499"/>
            <a:ext cx="2526091" cy="1894569"/>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nikolaosgazis\ownCloud\Photos\20160423-20160430_Missouri\IMG_647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1642" y="1868652"/>
            <a:ext cx="1520016" cy="2026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0-02-04-f749092f82cc89f10120d132ed716bfbac1446a90f1089f753fef5aec4b48818_full.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528" y="1868652"/>
            <a:ext cx="2688513" cy="2016385"/>
          </a:xfrm>
          <a:prstGeom prst="rect">
            <a:avLst/>
          </a:prstGeom>
        </p:spPr>
      </p:pic>
      <p:pic>
        <p:nvPicPr>
          <p:cNvPr id="15" name="Picture 14" descr="IMG_8636.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4011" y="1868651"/>
            <a:ext cx="2688513" cy="2016385"/>
          </a:xfrm>
          <a:prstGeom prst="rect">
            <a:avLst/>
          </a:prstGeom>
        </p:spPr>
      </p:pic>
      <p:pic>
        <p:nvPicPr>
          <p:cNvPr id="2053"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5972" y="5966870"/>
            <a:ext cx="3087654" cy="8664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3702568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smtClean="0"/>
              <a:t>Open points on NDTA to address with the ESS machine operation </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37</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15" name="Content Placeholder 2"/>
          <p:cNvSpPr>
            <a:spLocks noGrp="1"/>
          </p:cNvSpPr>
          <p:nvPr>
            <p:ph idx="1"/>
          </p:nvPr>
        </p:nvSpPr>
        <p:spPr>
          <a:xfrm>
            <a:off x="85724" y="1577340"/>
            <a:ext cx="8886825" cy="5144135"/>
          </a:xfrm>
          <a:noFill/>
        </p:spPr>
        <p:txBody>
          <a:bodyPr lIns="85699" tIns="42850" rIns="85699" bIns="42850">
            <a:noAutofit/>
          </a:bodyPr>
          <a:lstStyle/>
          <a:p>
            <a:r>
              <a:rPr lang="en-US" sz="1600" b="1" dirty="0" smtClean="0"/>
              <a:t>Structural</a:t>
            </a:r>
            <a:r>
              <a:rPr lang="en-US" sz="1600" dirty="0" smtClean="0"/>
              <a:t> perturbations </a:t>
            </a:r>
            <a:r>
              <a:rPr lang="en-US" sz="1600" dirty="0"/>
              <a:t>on the accelerator samples is not </a:t>
            </a:r>
            <a:r>
              <a:rPr lang="en-US" sz="1600" dirty="0" smtClean="0"/>
              <a:t>(yet) acceptable</a:t>
            </a:r>
          </a:p>
          <a:p>
            <a:r>
              <a:rPr lang="en-US" sz="1600" b="1" dirty="0" smtClean="0"/>
              <a:t>Other </a:t>
            </a:r>
            <a:r>
              <a:rPr lang="en-US" sz="1600" dirty="0" smtClean="0"/>
              <a:t>perturbations though would be interesting to detect them on our beams</a:t>
            </a:r>
          </a:p>
          <a:p>
            <a:r>
              <a:rPr lang="en-US" sz="1600" dirty="0" smtClean="0"/>
              <a:t>Would </a:t>
            </a:r>
            <a:r>
              <a:rPr lang="en-US" sz="1600" b="1" dirty="0" smtClean="0"/>
              <a:t>vacuum</a:t>
            </a:r>
            <a:r>
              <a:rPr lang="en-US" sz="1600" dirty="0" smtClean="0"/>
              <a:t> induce any change on the measurements (spectra)? </a:t>
            </a:r>
          </a:p>
          <a:p>
            <a:r>
              <a:rPr lang="en-US" sz="1600" dirty="0" smtClean="0"/>
              <a:t>Does </a:t>
            </a:r>
            <a:r>
              <a:rPr lang="en-US" sz="1600" b="1" dirty="0" smtClean="0"/>
              <a:t>gravity</a:t>
            </a:r>
            <a:r>
              <a:rPr lang="en-US" sz="1600" dirty="0" smtClean="0"/>
              <a:t> (or different </a:t>
            </a:r>
            <a:r>
              <a:rPr lang="en-US" sz="1600" dirty="0"/>
              <a:t>fixation/supporting points</a:t>
            </a:r>
            <a:r>
              <a:rPr lang="en-US" sz="1600" dirty="0" smtClean="0"/>
              <a:t>) induced background influence the spectra (or other measurement noise)? </a:t>
            </a:r>
          </a:p>
          <a:p>
            <a:r>
              <a:rPr lang="en-US" sz="1600" dirty="0" smtClean="0"/>
              <a:t>Can RUS/L-RUS produce </a:t>
            </a:r>
            <a:r>
              <a:rPr lang="en-US" sz="1600" dirty="0"/>
              <a:t>useful spectra from </a:t>
            </a:r>
            <a:r>
              <a:rPr lang="en-US" sz="1600" dirty="0" smtClean="0"/>
              <a:t>accelerator systems that are </a:t>
            </a:r>
            <a:r>
              <a:rPr lang="en-US" sz="1600" dirty="0"/>
              <a:t>firmly “</a:t>
            </a:r>
            <a:r>
              <a:rPr lang="en-US" sz="1600" b="1" dirty="0" err="1" smtClean="0"/>
              <a:t>hyperstatic</a:t>
            </a:r>
            <a:r>
              <a:rPr lang="en-US" sz="1600" dirty="0" smtClean="0"/>
              <a:t>” </a:t>
            </a:r>
            <a:r>
              <a:rPr lang="en-US" sz="1600" dirty="0"/>
              <a:t>supported and </a:t>
            </a:r>
            <a:r>
              <a:rPr lang="en-US" sz="1600" dirty="0" smtClean="0"/>
              <a:t>aligned? </a:t>
            </a:r>
            <a:endParaRPr lang="en-US" sz="1600" dirty="0"/>
          </a:p>
          <a:p>
            <a:r>
              <a:rPr lang="en-US" sz="1600" dirty="0" smtClean="0"/>
              <a:t>Can we </a:t>
            </a:r>
            <a:r>
              <a:rPr lang="en-US" sz="1600" b="1" dirty="0" smtClean="0"/>
              <a:t>correlate</a:t>
            </a:r>
            <a:r>
              <a:rPr lang="en-US" sz="1600" dirty="0" smtClean="0"/>
              <a:t> data from different </a:t>
            </a:r>
            <a:r>
              <a:rPr lang="en-US" sz="1600" u="sng" dirty="0" smtClean="0"/>
              <a:t>NDTA techniques </a:t>
            </a:r>
            <a:r>
              <a:rPr lang="en-US" sz="1600" dirty="0" smtClean="0"/>
              <a:t>?</a:t>
            </a:r>
            <a:br>
              <a:rPr lang="en-US" sz="1600" dirty="0" smtClean="0"/>
            </a:br>
            <a:r>
              <a:rPr lang="en-US" sz="1600" dirty="0" smtClean="0"/>
              <a:t>(Strains/deformations  Vs stress Vs radiation background Vs thermal dilatation Vs time of duty cycles Vs </a:t>
            </a:r>
            <a:r>
              <a:rPr lang="en-US" sz="1600" u="sng" dirty="0" smtClean="0"/>
              <a:t>beam stability</a:t>
            </a:r>
            <a:r>
              <a:rPr lang="en-US" sz="1600" dirty="0" smtClean="0"/>
              <a:t> Vs luminosity Vs beam dynamics Vs..)</a:t>
            </a:r>
          </a:p>
          <a:p>
            <a:r>
              <a:rPr lang="en-US" sz="1600" b="1" dirty="0" smtClean="0"/>
              <a:t>What is the most efficient NDTA technique?</a:t>
            </a:r>
          </a:p>
          <a:p>
            <a:pPr lvl="1"/>
            <a:r>
              <a:rPr lang="en-US" sz="1600" dirty="0" smtClean="0"/>
              <a:t>RUS</a:t>
            </a:r>
          </a:p>
          <a:p>
            <a:pPr lvl="1"/>
            <a:r>
              <a:rPr lang="en-US" sz="1600" dirty="0" smtClean="0"/>
              <a:t>L-RUS</a:t>
            </a:r>
            <a:endParaRPr lang="en-US" sz="1600" dirty="0"/>
          </a:p>
          <a:p>
            <a:pPr lvl="1"/>
            <a:r>
              <a:rPr lang="en-US" sz="1600" dirty="0"/>
              <a:t>Quasar</a:t>
            </a:r>
          </a:p>
          <a:p>
            <a:pPr lvl="1"/>
            <a:r>
              <a:rPr lang="en-US" sz="1600" dirty="0" smtClean="0"/>
              <a:t>HD-FOS</a:t>
            </a:r>
          </a:p>
          <a:p>
            <a:pPr lvl="1"/>
            <a:r>
              <a:rPr lang="en-US" sz="1600" dirty="0" smtClean="0"/>
              <a:t>Optical fibers with FBGs (radiation hard fibers)</a:t>
            </a:r>
            <a:endParaRPr lang="en-US" sz="1600" dirty="0"/>
          </a:p>
          <a:p>
            <a:pPr lvl="1"/>
            <a:r>
              <a:rPr lang="en-US" sz="1600" dirty="0"/>
              <a:t>Or </a:t>
            </a:r>
            <a:r>
              <a:rPr lang="en-US" sz="1600" dirty="0" smtClean="0"/>
              <a:t>other</a:t>
            </a:r>
            <a:r>
              <a:rPr lang="en-US" sz="1600" dirty="0"/>
              <a:t> </a:t>
            </a:r>
            <a:r>
              <a:rPr lang="en-US" sz="1600" i="1" dirty="0">
                <a:cs typeface="Calibri"/>
              </a:rPr>
              <a:t>-</a:t>
            </a:r>
            <a:r>
              <a:rPr lang="en-US" sz="1600" i="1" dirty="0" smtClean="0">
                <a:cs typeface="Calibri"/>
              </a:rPr>
              <a:t>sky’s </a:t>
            </a:r>
            <a:r>
              <a:rPr lang="en-US" sz="1600" i="1" dirty="0">
                <a:cs typeface="Calibri"/>
              </a:rPr>
              <a:t>the </a:t>
            </a:r>
            <a:r>
              <a:rPr lang="en-US" sz="1600" i="1" dirty="0" smtClean="0">
                <a:cs typeface="Calibri"/>
              </a:rPr>
              <a:t>limit-</a:t>
            </a:r>
            <a:endParaRPr lang="en-US" sz="1600" i="1" dirty="0">
              <a:cs typeface="Calibri"/>
            </a:endParaRPr>
          </a:p>
        </p:txBody>
      </p:sp>
      <p:pic>
        <p:nvPicPr>
          <p:cNvPr id="8" name="Picture 7" descr="Fig.5.em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9076" y="4102079"/>
            <a:ext cx="3600704" cy="2342842"/>
          </a:xfrm>
          <a:prstGeom prst="rect">
            <a:avLst/>
          </a:prstGeom>
        </p:spPr>
      </p:pic>
    </p:spTree>
    <p:extLst>
      <p:ext uri="{BB962C8B-B14F-4D97-AF65-F5344CB8AC3E}">
        <p14:creationId xmlns:p14="http://schemas.microsoft.com/office/powerpoint/2010/main" val="161379414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r>
              <a:rPr lang="en-US" sz="3600" dirty="0" smtClean="0">
                <a:latin typeface="Helvetica"/>
                <a:cs typeface="Helvetica"/>
              </a:rPr>
              <a:t>September  2014 </a:t>
            </a:r>
            <a:endParaRPr lang="en-US" sz="3600" dirty="0">
              <a:latin typeface="Helvetica"/>
              <a:cs typeface="Helvetica"/>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38</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2086" y="1512576"/>
            <a:ext cx="7852794" cy="4705344"/>
          </a:xfrm>
          <a:prstGeom prst="rect">
            <a:avLst/>
          </a:prstGeom>
        </p:spPr>
      </p:pic>
    </p:spTree>
    <p:extLst>
      <p:ext uri="{BB962C8B-B14F-4D97-AF65-F5344CB8AC3E}">
        <p14:creationId xmlns:p14="http://schemas.microsoft.com/office/powerpoint/2010/main" val="319409613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r>
              <a:rPr lang="en-US" sz="3600" dirty="0">
                <a:latin typeface="Helvetica"/>
                <a:cs typeface="Helvetica"/>
              </a:rPr>
              <a:t>January 2016</a:t>
            </a: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39</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8" name="Picture 7" descr="essaerial_18jan2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0953" y="1512576"/>
            <a:ext cx="6195060" cy="4956048"/>
          </a:xfrm>
          <a:prstGeom prst="rect">
            <a:avLst/>
          </a:prstGeom>
        </p:spPr>
      </p:pic>
    </p:spTree>
    <p:extLst>
      <p:ext uri="{BB962C8B-B14F-4D97-AF65-F5344CB8AC3E}">
        <p14:creationId xmlns:p14="http://schemas.microsoft.com/office/powerpoint/2010/main" val="2205984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600" dirty="0">
                <a:solidFill>
                  <a:schemeClr val="lt1"/>
                </a:solidFill>
                <a:ea typeface="Calibri"/>
                <a:cs typeface="Calibri"/>
                <a:sym typeface="Calibri"/>
              </a:rPr>
              <a:t>Collaboration</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4</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3" name="Rectangle 2"/>
          <p:cNvSpPr/>
          <p:nvPr/>
        </p:nvSpPr>
        <p:spPr>
          <a:xfrm>
            <a:off x="457200" y="3105835"/>
            <a:ext cx="8145779" cy="892552"/>
          </a:xfrm>
          <a:prstGeom prst="rect">
            <a:avLst/>
          </a:prstGeom>
        </p:spPr>
        <p:txBody>
          <a:bodyPr wrap="square">
            <a:spAutoFit/>
          </a:bodyPr>
          <a:lstStyle/>
          <a:p>
            <a:pPr marL="53990" indent="0" algn="ctr">
              <a:buNone/>
            </a:pPr>
            <a:r>
              <a:rPr lang="en-US" sz="2600" dirty="0"/>
              <a:t>Why the engineering integration is </a:t>
            </a:r>
            <a:r>
              <a:rPr lang="en-US" sz="2600" dirty="0" smtClean="0"/>
              <a:t>important </a:t>
            </a:r>
            <a:br>
              <a:rPr lang="en-US" sz="2600" dirty="0" smtClean="0"/>
            </a:br>
            <a:r>
              <a:rPr lang="en-US" sz="2600" dirty="0" smtClean="0"/>
              <a:t>for ESS installation.</a:t>
            </a:r>
            <a:r>
              <a:rPr lang="en-US" sz="2600" dirty="0"/>
              <a:t>.</a:t>
            </a:r>
          </a:p>
        </p:txBody>
      </p:sp>
    </p:spTree>
    <p:extLst>
      <p:ext uri="{BB962C8B-B14F-4D97-AF65-F5344CB8AC3E}">
        <p14:creationId xmlns:p14="http://schemas.microsoft.com/office/powerpoint/2010/main" val="120655045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r>
              <a:rPr lang="en-US" sz="3600" dirty="0">
                <a:latin typeface="Helvetica"/>
                <a:cs typeface="Helvetica"/>
              </a:rPr>
              <a:t>February 2016</a:t>
            </a: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40</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7824" t="5346" r="7659" b="15420"/>
          <a:stretch/>
        </p:blipFill>
        <p:spPr>
          <a:xfrm>
            <a:off x="1540954" y="1512576"/>
            <a:ext cx="6195060" cy="4646295"/>
          </a:xfrm>
          <a:prstGeom prst="rect">
            <a:avLst/>
          </a:prstGeom>
        </p:spPr>
      </p:pic>
    </p:spTree>
    <p:extLst>
      <p:ext uri="{BB962C8B-B14F-4D97-AF65-F5344CB8AC3E}">
        <p14:creationId xmlns:p14="http://schemas.microsoft.com/office/powerpoint/2010/main" val="236830232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r>
              <a:rPr lang="en-US" sz="3600" dirty="0" smtClean="0">
                <a:latin typeface="Helvetica"/>
                <a:cs typeface="Helvetica"/>
              </a:rPr>
              <a:t>January 2017</a:t>
            </a:r>
            <a:endParaRPr lang="en-US" sz="3600" dirty="0">
              <a:latin typeface="Helvetica"/>
              <a:cs typeface="Helvetica"/>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41</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8" name="Picture 7" descr="Cxxl_YYW8AAJGr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850" y="1517471"/>
            <a:ext cx="7790750" cy="4737279"/>
          </a:xfrm>
          <a:prstGeom prst="rect">
            <a:avLst/>
          </a:prstGeom>
        </p:spPr>
      </p:pic>
    </p:spTree>
    <p:extLst>
      <p:ext uri="{BB962C8B-B14F-4D97-AF65-F5344CB8AC3E}">
        <p14:creationId xmlns:p14="http://schemas.microsoft.com/office/powerpoint/2010/main" val="33189630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to..</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42</a:t>
            </a:fld>
            <a:endParaRPr lang="sv-SE">
              <a:solidFill>
                <a:prstClr val="black">
                  <a:tint val="75000"/>
                </a:prstClr>
              </a:solidFill>
              <a:latin typeface="Calibri"/>
            </a:endParaRPr>
          </a:p>
        </p:txBody>
      </p:sp>
      <p:sp>
        <p:nvSpPr>
          <p:cNvPr id="27" name="Content Placeholder 2"/>
          <p:cNvSpPr txBox="1">
            <a:spLocks/>
          </p:cNvSpPr>
          <p:nvPr/>
        </p:nvSpPr>
        <p:spPr>
          <a:xfrm>
            <a:off x="0" y="1626386"/>
            <a:ext cx="9144000" cy="4729964"/>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500" dirty="0" smtClean="0"/>
              <a:t>Mats Lindroos, </a:t>
            </a:r>
            <a:br>
              <a:rPr lang="en-US" sz="3500" dirty="0" smtClean="0"/>
            </a:br>
            <a:endParaRPr lang="en-US" sz="600" dirty="0"/>
          </a:p>
          <a:p>
            <a:pPr marL="0" indent="0" algn="ctr">
              <a:buNone/>
            </a:pPr>
            <a:r>
              <a:rPr lang="en-US" sz="3500" dirty="0" smtClean="0"/>
              <a:t>Roland </a:t>
            </a:r>
            <a:r>
              <a:rPr lang="en-US" sz="3500" dirty="0" err="1"/>
              <a:t>Garoby</a:t>
            </a:r>
            <a:r>
              <a:rPr lang="en-US" sz="3500" dirty="0"/>
              <a:t>, David </a:t>
            </a:r>
            <a:r>
              <a:rPr lang="en-US" sz="3500" dirty="0" smtClean="0"/>
              <a:t>McGinnis, Eugene Tanke, Stephen Molloy, </a:t>
            </a:r>
          </a:p>
          <a:p>
            <a:pPr marL="0" indent="0" algn="ctr">
              <a:buNone/>
            </a:pPr>
            <a:endParaRPr lang="en-US" sz="3500" dirty="0" smtClean="0"/>
          </a:p>
          <a:p>
            <a:pPr algn="ctr"/>
            <a:r>
              <a:rPr lang="en-US" sz="3200" dirty="0" smtClean="0"/>
              <a:t>Design Integration </a:t>
            </a:r>
            <a:r>
              <a:rPr lang="en-US" sz="3200" dirty="0" err="1" smtClean="0"/>
              <a:t>workGroup</a:t>
            </a:r>
            <a:r>
              <a:rPr lang="en-US" sz="3200" dirty="0" smtClean="0"/>
              <a:t> (DIG)</a:t>
            </a:r>
          </a:p>
          <a:p>
            <a:pPr algn="ctr"/>
            <a:r>
              <a:rPr lang="en-US" sz="3200" dirty="0" smtClean="0"/>
              <a:t>Accelerator Installation Team (AD-Inst.)</a:t>
            </a:r>
          </a:p>
          <a:p>
            <a:pPr algn="ctr"/>
            <a:r>
              <a:rPr lang="en-US" sz="3200" dirty="0" smtClean="0"/>
              <a:t>Engineering Resources Group (ERG)</a:t>
            </a:r>
          </a:p>
          <a:p>
            <a:pPr marL="0" indent="0" algn="ctr">
              <a:buNone/>
            </a:pPr>
            <a:endParaRPr lang="en-US" sz="3200" dirty="0" smtClean="0"/>
          </a:p>
          <a:p>
            <a:pPr marL="0" indent="0" algn="ctr">
              <a:buNone/>
            </a:pPr>
            <a:r>
              <a:rPr lang="en-US" sz="3200" dirty="0" smtClean="0"/>
              <a:t>for their contributions and help for the material presented. </a:t>
            </a: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Tree>
    <p:extLst>
      <p:ext uri="{BB962C8B-B14F-4D97-AF65-F5344CB8AC3E}">
        <p14:creationId xmlns:p14="http://schemas.microsoft.com/office/powerpoint/2010/main" val="390600567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43</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8" name="Picture 2" descr="C:\ESS_bACK_uP\Photos\20160119_ESS-site\2s5d7199_620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61" y="1667107"/>
            <a:ext cx="7232545" cy="404789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318339" y="4495230"/>
            <a:ext cx="1802076" cy="1219770"/>
          </a:xfrm>
          <a:prstGeom prst="rect">
            <a:avLst/>
          </a:prstGeom>
        </p:spPr>
        <p:txBody>
          <a:bodyPr wrap="square">
            <a:spAutoFit/>
          </a:bodyPr>
          <a:lstStyle/>
          <a:p>
            <a:r>
              <a:rPr lang="en-US" sz="1400" dirty="0">
                <a:latin typeface="Times"/>
                <a:cs typeface="Times"/>
              </a:rPr>
              <a:t>Archaeological Museum of </a:t>
            </a:r>
            <a:r>
              <a:rPr lang="en-US" sz="1400" dirty="0" smtClean="0">
                <a:latin typeface="Times"/>
                <a:cs typeface="Times"/>
              </a:rPr>
              <a:t>Aegina: vases from Archaic period 700-480 B.C.</a:t>
            </a:r>
            <a:br>
              <a:rPr lang="en-US" sz="1400" dirty="0" smtClean="0">
                <a:latin typeface="Times"/>
                <a:cs typeface="Times"/>
              </a:rPr>
            </a:br>
            <a:r>
              <a:rPr lang="en-US" sz="800" i="1" dirty="0">
                <a:latin typeface="Times"/>
                <a:cs typeface="Times"/>
                <a:hlinkClick r:id="rId3"/>
              </a:rPr>
              <a:t>http://aegina.info/aegina/mouseia/arxaiologiko-mouseio-aeginas.html</a:t>
            </a:r>
            <a:r>
              <a:rPr lang="el-GR" sz="800" i="1" dirty="0">
                <a:latin typeface="Times"/>
                <a:cs typeface="Times"/>
              </a:rPr>
              <a:t> </a:t>
            </a:r>
            <a:endParaRPr lang="en-US" sz="800" i="1" dirty="0">
              <a:latin typeface="Times"/>
              <a:cs typeface="Times"/>
            </a:endParaRPr>
          </a:p>
        </p:txBody>
      </p:sp>
      <p:pic>
        <p:nvPicPr>
          <p:cNvPr id="13" name="Picture 12" descr="0-02-05-3d7aa847723edd51e0b67f25738eb1fbc874ad080f52051b0dd0a800338689e2_fu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8914" y="1667107"/>
            <a:ext cx="1841500" cy="1381125"/>
          </a:xfrm>
          <a:prstGeom prst="rect">
            <a:avLst/>
          </a:prstGeom>
        </p:spPr>
      </p:pic>
      <p:pic>
        <p:nvPicPr>
          <p:cNvPr id="14" name="Picture 13" descr="0-02-05-2451dc61f0cd5b5ed52ba82d2a520ed24221f5a868f03a2374549677c2f12f0a_ful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8338" y="3117178"/>
            <a:ext cx="1825662" cy="1369246"/>
          </a:xfrm>
          <a:prstGeom prst="rect">
            <a:avLst/>
          </a:prstGeom>
        </p:spPr>
      </p:pic>
      <p:sp>
        <p:nvSpPr>
          <p:cNvPr id="16" name="Rectangle 15"/>
          <p:cNvSpPr/>
          <p:nvPr/>
        </p:nvSpPr>
        <p:spPr>
          <a:xfrm>
            <a:off x="0" y="5790168"/>
            <a:ext cx="9144000" cy="492443"/>
          </a:xfrm>
          <a:prstGeom prst="rect">
            <a:avLst/>
          </a:prstGeom>
        </p:spPr>
        <p:txBody>
          <a:bodyPr wrap="square">
            <a:spAutoFit/>
          </a:bodyPr>
          <a:lstStyle/>
          <a:p>
            <a:pPr algn="ctr"/>
            <a:r>
              <a:rPr lang="en-US" sz="2600" i="1" dirty="0" smtClean="0"/>
              <a:t>Thank you for your attention!</a:t>
            </a:r>
            <a:r>
              <a:rPr lang="en-US" sz="2600" dirty="0" smtClean="0"/>
              <a:t> </a:t>
            </a:r>
            <a:endParaRPr lang="en-US" sz="2600" dirty="0"/>
          </a:p>
        </p:txBody>
      </p:sp>
      <p:sp>
        <p:nvSpPr>
          <p:cNvPr id="20" name="Title 1"/>
          <p:cNvSpPr>
            <a:spLocks noGrp="1"/>
          </p:cNvSpPr>
          <p:nvPr>
            <p:ph type="title"/>
          </p:nvPr>
        </p:nvSpPr>
        <p:spPr>
          <a:xfrm>
            <a:off x="457200" y="274638"/>
            <a:ext cx="7139136" cy="1143000"/>
          </a:xfrm>
        </p:spPr>
        <p:txBody>
          <a:bodyPr/>
          <a:lstStyle/>
          <a:p>
            <a:r>
              <a:rPr lang="en-US" dirty="0" smtClean="0"/>
              <a:t>Last slide</a:t>
            </a:r>
            <a:endParaRPr lang="en-US" dirty="0"/>
          </a:p>
        </p:txBody>
      </p:sp>
      <p:grpSp>
        <p:nvGrpSpPr>
          <p:cNvPr id="28" name="Group 27"/>
          <p:cNvGrpSpPr/>
          <p:nvPr/>
        </p:nvGrpSpPr>
        <p:grpSpPr>
          <a:xfrm>
            <a:off x="7859108" y="2240570"/>
            <a:ext cx="431292" cy="1234110"/>
            <a:chOff x="7859108" y="2240570"/>
            <a:chExt cx="431292" cy="1234110"/>
          </a:xfrm>
        </p:grpSpPr>
        <p:sp>
          <p:nvSpPr>
            <p:cNvPr id="23" name="Oval 22"/>
            <p:cNvSpPr/>
            <p:nvPr/>
          </p:nvSpPr>
          <p:spPr>
            <a:xfrm>
              <a:off x="7859108" y="2240570"/>
              <a:ext cx="431292" cy="32350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a:stCxn id="23" idx="4"/>
            </p:cNvCxnSpPr>
            <p:nvPr/>
          </p:nvCxnSpPr>
          <p:spPr>
            <a:xfrm>
              <a:off x="8074754" y="2564074"/>
              <a:ext cx="215646" cy="910606"/>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39645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fontScale="90000"/>
          </a:bodyPr>
          <a:lstStyle/>
          <a:p>
            <a:pPr marL="360363" indent="-360363"/>
            <a:r>
              <a:rPr lang="en-US" sz="3600" dirty="0"/>
              <a:t>Financing includes cash and deliverables</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44</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grpSp>
        <p:nvGrpSpPr>
          <p:cNvPr id="8" name="Group 7"/>
          <p:cNvGrpSpPr/>
          <p:nvPr/>
        </p:nvGrpSpPr>
        <p:grpSpPr>
          <a:xfrm>
            <a:off x="176580" y="3647458"/>
            <a:ext cx="515447" cy="462807"/>
            <a:chOff x="935068" y="3554081"/>
            <a:chExt cx="515447" cy="462807"/>
          </a:xfrm>
        </p:grpSpPr>
        <p:pic>
          <p:nvPicPr>
            <p:cNvPr id="9" name="Picture 10"/>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5068" y="3554081"/>
              <a:ext cx="515447" cy="462807"/>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0" name="Round Same Side Corner Rectangle 9"/>
            <p:cNvSpPr/>
            <p:nvPr/>
          </p:nvSpPr>
          <p:spPr>
            <a:xfrm rot="10800000">
              <a:off x="939419" y="3827032"/>
              <a:ext cx="508020" cy="148155"/>
            </a:xfrm>
            <a:prstGeom prst="round2SameRect">
              <a:avLst>
                <a:gd name="adj1" fmla="val 39281"/>
                <a:gd name="adj2" fmla="val 0"/>
              </a:avLst>
            </a:prstGeom>
            <a:solidFill>
              <a:schemeClr val="bg1"/>
            </a:solidFill>
            <a:ln w="63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11" name="Picture 6"/>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0572" y="3371816"/>
            <a:ext cx="515447" cy="462807"/>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2" name="Picture 7"/>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5938" y="6230381"/>
            <a:ext cx="515447" cy="462807"/>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3" name="Picture 9"/>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1149" y="1791933"/>
            <a:ext cx="515447" cy="462807"/>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4" name="Picture 13"/>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3361" y="4648256"/>
            <a:ext cx="515447" cy="462807"/>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5" name="Rectangle 22"/>
          <p:cNvSpPr>
            <a:spLocks/>
          </p:cNvSpPr>
          <p:nvPr/>
        </p:nvSpPr>
        <p:spPr bwMode="auto">
          <a:xfrm>
            <a:off x="1634238" y="1928789"/>
            <a:ext cx="4591597" cy="3036178"/>
          </a:xfrm>
          <a:prstGeom prst="rect">
            <a:avLst/>
          </a:prstGeom>
          <a:noFill/>
          <a:ln>
            <a:noFill/>
          </a:ln>
          <a:extLst/>
        </p:spPr>
        <p:txBody>
          <a:bodyPr lIns="38100" tIns="38100" rIns="38100" bIns="38100"/>
          <a:lstStyle/>
          <a:p>
            <a:pPr defTabSz="914400"/>
            <a:r>
              <a:rPr lang="en-US" sz="1700" b="1" dirty="0" smtClean="0">
                <a:solidFill>
                  <a:srgbClr val="000000"/>
                </a:solidFill>
                <a:latin typeface="Helvetica" charset="0"/>
                <a:ea typeface="ＭＳ Ｐゴシック" charset="0"/>
                <a:cs typeface="ＭＳ Ｐゴシック" charset="0"/>
                <a:sym typeface="Helvetica" charset="0"/>
              </a:rPr>
              <a:t>Host Countries of Sweden and Denmark </a:t>
            </a:r>
            <a:endParaRPr lang="en-US" sz="1700" b="1" dirty="0">
              <a:solidFill>
                <a:srgbClr val="000000"/>
              </a:solidFill>
              <a:latin typeface="Helvetica" charset="0"/>
              <a:ea typeface="ＭＳ Ｐゴシック" charset="0"/>
              <a:cs typeface="ＭＳ Ｐゴシック" charset="0"/>
              <a:sym typeface="Helvetica" charset="0"/>
            </a:endParaRPr>
          </a:p>
          <a:p>
            <a:pPr defTabSz="914400"/>
            <a:r>
              <a:rPr lang="en-US" sz="1700" dirty="0" smtClean="0">
                <a:solidFill>
                  <a:srgbClr val="000000"/>
                </a:solidFill>
                <a:latin typeface="Helvetica" charset="0"/>
                <a:ea typeface="ＭＳ Ｐゴシック" charset="0"/>
                <a:cs typeface="ＭＳ Ｐゴシック" charset="0"/>
                <a:sym typeface="Helvetica" charset="0"/>
              </a:rPr>
              <a:t>    47,5% </a:t>
            </a:r>
            <a:r>
              <a:rPr lang="en-US" sz="1700" dirty="0">
                <a:solidFill>
                  <a:srgbClr val="000000"/>
                </a:solidFill>
                <a:latin typeface="Helvetica" charset="0"/>
                <a:ea typeface="ＭＳ Ｐゴシック" charset="0"/>
                <a:cs typeface="ＭＳ Ｐゴシック" charset="0"/>
                <a:sym typeface="Helvetica" charset="0"/>
              </a:rPr>
              <a:t>C</a:t>
            </a:r>
            <a:r>
              <a:rPr lang="en-US" sz="1700" dirty="0" smtClean="0">
                <a:solidFill>
                  <a:srgbClr val="000000"/>
                </a:solidFill>
                <a:latin typeface="Helvetica" charset="0"/>
                <a:ea typeface="ＭＳ Ｐゴシック" charset="0"/>
                <a:cs typeface="ＭＳ Ｐゴシック" charset="0"/>
                <a:sym typeface="Helvetica" charset="0"/>
              </a:rPr>
              <a:t>onstruction</a:t>
            </a:r>
            <a:r>
              <a:rPr lang="en-US" sz="1700" dirty="0">
                <a:solidFill>
                  <a:srgbClr val="000000"/>
                </a:solidFill>
                <a:latin typeface="Helvetica" charset="0"/>
                <a:ea typeface="ＭＳ Ｐゴシック" charset="0"/>
                <a:cs typeface="ＭＳ Ｐゴシック" charset="0"/>
                <a:sym typeface="Helvetica" charset="0"/>
              </a:rPr>
              <a:t/>
            </a:r>
            <a:br>
              <a:rPr lang="en-US" sz="1700" dirty="0">
                <a:solidFill>
                  <a:srgbClr val="000000"/>
                </a:solidFill>
                <a:latin typeface="Helvetica" charset="0"/>
                <a:ea typeface="ＭＳ Ｐゴシック" charset="0"/>
                <a:cs typeface="ＭＳ Ｐゴシック" charset="0"/>
                <a:sym typeface="Helvetica" charset="0"/>
              </a:rPr>
            </a:br>
            <a:r>
              <a:rPr lang="en-US" sz="1700" dirty="0" smtClean="0">
                <a:solidFill>
                  <a:srgbClr val="000000"/>
                </a:solidFill>
                <a:latin typeface="Helvetica" charset="0"/>
                <a:ea typeface="ＭＳ Ｐゴシック" charset="0"/>
                <a:cs typeface="ＭＳ Ｐゴシック" charset="0"/>
                <a:sym typeface="Helvetica" charset="0"/>
              </a:rPr>
              <a:t>    15% Operations</a:t>
            </a:r>
          </a:p>
          <a:p>
            <a:pPr defTabSz="914400"/>
            <a:r>
              <a:rPr lang="en-US" sz="1700" b="1" dirty="0" smtClean="0">
                <a:solidFill>
                  <a:srgbClr val="0094CA"/>
                </a:solidFill>
                <a:latin typeface="Helvetica" charset="0"/>
                <a:ea typeface="ＭＳ Ｐゴシック" charset="0"/>
                <a:cs typeface="ＭＳ Ｐゴシック" charset="0"/>
                <a:sym typeface="Helvetica" charset="0"/>
              </a:rPr>
              <a:t>    In-kind Deliverables     ~ 3%</a:t>
            </a:r>
          </a:p>
          <a:p>
            <a:pPr defTabSz="914400"/>
            <a:r>
              <a:rPr lang="en-US" sz="1700" b="1" dirty="0" smtClean="0">
                <a:solidFill>
                  <a:srgbClr val="0094CA"/>
                </a:solidFill>
                <a:latin typeface="Helvetica" charset="0"/>
                <a:ea typeface="ＭＳ Ｐゴシック" charset="0"/>
                <a:cs typeface="ＭＳ Ｐゴシック" charset="0"/>
                <a:sym typeface="Helvetica" charset="0"/>
              </a:rPr>
              <a:t>    Cash Investment        ~ 97%</a:t>
            </a:r>
          </a:p>
          <a:p>
            <a:pPr defTabSz="914400"/>
            <a:endParaRPr lang="en-US" sz="1700" b="1" dirty="0" smtClean="0">
              <a:solidFill>
                <a:srgbClr val="0094CA"/>
              </a:solidFill>
              <a:latin typeface="Helvetica" charset="0"/>
              <a:ea typeface="ＭＳ Ｐゴシック" charset="0"/>
              <a:cs typeface="ＭＳ Ｐゴシック" charset="0"/>
              <a:sym typeface="Helvetica" charset="0"/>
            </a:endParaRPr>
          </a:p>
          <a:p>
            <a:pPr defTabSz="914400"/>
            <a:r>
              <a:rPr lang="en-US" sz="1700" b="1" dirty="0" smtClean="0">
                <a:solidFill>
                  <a:srgbClr val="000000"/>
                </a:solidFill>
                <a:latin typeface="Helvetica" charset="0"/>
                <a:ea typeface="ＭＳ Ｐゴシック" charset="0"/>
                <a:cs typeface="ＭＳ Ｐゴシック" charset="0"/>
                <a:sym typeface="Helvetica" charset="0"/>
              </a:rPr>
              <a:t>Non Host Member Countries</a:t>
            </a:r>
            <a:endParaRPr lang="en-US" sz="1700" b="1" dirty="0">
              <a:solidFill>
                <a:srgbClr val="000000"/>
              </a:solidFill>
              <a:latin typeface="Helvetica" charset="0"/>
              <a:ea typeface="ＭＳ Ｐゴシック" charset="0"/>
              <a:cs typeface="ＭＳ Ｐゴシック" charset="0"/>
              <a:sym typeface="Helvetica" charset="0"/>
            </a:endParaRPr>
          </a:p>
          <a:p>
            <a:pPr defTabSz="914400"/>
            <a:r>
              <a:rPr lang="en-US" sz="1700" b="1" dirty="0">
                <a:solidFill>
                  <a:srgbClr val="000000"/>
                </a:solidFill>
                <a:latin typeface="Helvetica" charset="0"/>
                <a:ea typeface="ＭＳ Ｐゴシック" charset="0"/>
                <a:cs typeface="ＭＳ Ｐゴシック" charset="0"/>
                <a:sym typeface="Helvetica" charset="0"/>
              </a:rPr>
              <a:t> </a:t>
            </a:r>
            <a:r>
              <a:rPr lang="en-US" sz="1700" b="1" dirty="0" smtClean="0">
                <a:solidFill>
                  <a:srgbClr val="000000"/>
                </a:solidFill>
                <a:latin typeface="Helvetica" charset="0"/>
                <a:ea typeface="ＭＳ Ｐゴシック" charset="0"/>
                <a:cs typeface="ＭＳ Ｐゴシック" charset="0"/>
                <a:sym typeface="Helvetica" charset="0"/>
              </a:rPr>
              <a:t>   </a:t>
            </a:r>
            <a:r>
              <a:rPr lang="en-US" sz="1700" dirty="0" smtClean="0">
                <a:solidFill>
                  <a:srgbClr val="000000"/>
                </a:solidFill>
                <a:latin typeface="Helvetica" charset="0"/>
                <a:ea typeface="ＭＳ Ｐゴシック" charset="0"/>
                <a:cs typeface="ＭＳ Ｐゴシック" charset="0"/>
                <a:sym typeface="Helvetica" charset="0"/>
              </a:rPr>
              <a:t>52,5</a:t>
            </a:r>
            <a:r>
              <a:rPr lang="en-US" sz="1700" dirty="0">
                <a:solidFill>
                  <a:srgbClr val="000000"/>
                </a:solidFill>
                <a:latin typeface="Helvetica" charset="0"/>
                <a:ea typeface="ＭＳ Ｐゴシック" charset="0"/>
                <a:cs typeface="ＭＳ Ｐゴシック" charset="0"/>
                <a:sym typeface="Helvetica" charset="0"/>
              </a:rPr>
              <a:t>% Construction</a:t>
            </a:r>
          </a:p>
          <a:p>
            <a:pPr defTabSz="914400"/>
            <a:r>
              <a:rPr lang="en-US" sz="1700" dirty="0" smtClean="0">
                <a:solidFill>
                  <a:srgbClr val="000000"/>
                </a:solidFill>
                <a:latin typeface="Helvetica" charset="0"/>
                <a:ea typeface="ＭＳ Ｐゴシック" charset="0"/>
                <a:cs typeface="ＭＳ Ｐゴシック" charset="0"/>
                <a:sym typeface="Helvetica" charset="0"/>
              </a:rPr>
              <a:t>    85</a:t>
            </a:r>
            <a:r>
              <a:rPr lang="en-US" sz="1700" dirty="0">
                <a:solidFill>
                  <a:srgbClr val="000000"/>
                </a:solidFill>
                <a:latin typeface="Helvetica" charset="0"/>
                <a:ea typeface="ＭＳ Ｐゴシック" charset="0"/>
                <a:cs typeface="ＭＳ Ｐゴシック" charset="0"/>
                <a:sym typeface="Helvetica" charset="0"/>
              </a:rPr>
              <a:t>% Operations</a:t>
            </a:r>
          </a:p>
          <a:p>
            <a:pPr defTabSz="914400"/>
            <a:r>
              <a:rPr lang="en-US" sz="1700" b="1" dirty="0" smtClean="0">
                <a:solidFill>
                  <a:srgbClr val="0094CA"/>
                </a:solidFill>
                <a:latin typeface="Helvetica" charset="0"/>
                <a:ea typeface="ＭＳ Ｐゴシック" charset="0"/>
                <a:cs typeface="ＭＳ Ｐゴシック" charset="0"/>
                <a:sym typeface="Helvetica" charset="0"/>
              </a:rPr>
              <a:t>    In</a:t>
            </a:r>
            <a:r>
              <a:rPr lang="en-US" sz="1700" b="1" dirty="0">
                <a:solidFill>
                  <a:srgbClr val="0094CA"/>
                </a:solidFill>
                <a:latin typeface="Helvetica" charset="0"/>
                <a:ea typeface="ＭＳ Ｐゴシック" charset="0"/>
                <a:cs typeface="ＭＳ Ｐゴシック" charset="0"/>
                <a:sym typeface="Helvetica" charset="0"/>
              </a:rPr>
              <a:t>-</a:t>
            </a:r>
            <a:r>
              <a:rPr lang="en-US" sz="1700" b="1" dirty="0" smtClean="0">
                <a:solidFill>
                  <a:srgbClr val="0094CA"/>
                </a:solidFill>
                <a:latin typeface="Helvetica" charset="0"/>
                <a:ea typeface="ＭＳ Ｐゴシック" charset="0"/>
                <a:cs typeface="ＭＳ Ｐゴシック" charset="0"/>
                <a:sym typeface="Helvetica" charset="0"/>
              </a:rPr>
              <a:t>kind </a:t>
            </a:r>
            <a:r>
              <a:rPr lang="en-US" sz="1700" b="1" dirty="0">
                <a:solidFill>
                  <a:srgbClr val="0094CA"/>
                </a:solidFill>
                <a:latin typeface="Helvetica" charset="0"/>
                <a:ea typeface="ＭＳ Ｐゴシック" charset="0"/>
                <a:cs typeface="ＭＳ Ｐゴシック" charset="0"/>
                <a:sym typeface="Helvetica" charset="0"/>
              </a:rPr>
              <a:t>Deliverables</a:t>
            </a:r>
            <a:r>
              <a:rPr lang="en-US" sz="1700" b="1" dirty="0" smtClean="0">
                <a:solidFill>
                  <a:srgbClr val="0094CA"/>
                </a:solidFill>
                <a:latin typeface="Helvetica" charset="0"/>
                <a:ea typeface="ＭＳ Ｐゴシック" charset="0"/>
                <a:cs typeface="ＭＳ Ｐゴシック" charset="0"/>
                <a:sym typeface="Helvetica" charset="0"/>
              </a:rPr>
              <a:t>  ~ </a:t>
            </a:r>
            <a:r>
              <a:rPr lang="en-US" sz="1700" b="1" dirty="0">
                <a:solidFill>
                  <a:srgbClr val="0094CA"/>
                </a:solidFill>
                <a:latin typeface="Helvetica" charset="0"/>
                <a:ea typeface="ＭＳ Ｐゴシック" charset="0"/>
                <a:cs typeface="ＭＳ Ｐゴシック" charset="0"/>
                <a:sym typeface="Helvetica" charset="0"/>
              </a:rPr>
              <a:t>70% </a:t>
            </a:r>
          </a:p>
          <a:p>
            <a:pPr defTabSz="914400"/>
            <a:r>
              <a:rPr lang="en-US" sz="1700" b="1" dirty="0" smtClean="0">
                <a:solidFill>
                  <a:srgbClr val="0094CA"/>
                </a:solidFill>
                <a:latin typeface="Helvetica" charset="0"/>
                <a:ea typeface="ＭＳ Ｐゴシック" charset="0"/>
                <a:cs typeface="ＭＳ Ｐゴシック" charset="0"/>
                <a:sym typeface="Helvetica" charset="0"/>
              </a:rPr>
              <a:t>    Cash </a:t>
            </a:r>
            <a:r>
              <a:rPr lang="en-US" sz="1700" b="1" dirty="0">
                <a:solidFill>
                  <a:srgbClr val="0094CA"/>
                </a:solidFill>
                <a:latin typeface="Helvetica" charset="0"/>
                <a:ea typeface="ＭＳ Ｐゴシック" charset="0"/>
                <a:cs typeface="ＭＳ Ｐゴシック" charset="0"/>
                <a:sym typeface="Helvetica" charset="0"/>
              </a:rPr>
              <a:t>Investment </a:t>
            </a:r>
            <a:r>
              <a:rPr lang="en-US" sz="1700" b="1" dirty="0" smtClean="0">
                <a:solidFill>
                  <a:srgbClr val="0094CA"/>
                </a:solidFill>
                <a:latin typeface="Helvetica" charset="0"/>
                <a:ea typeface="ＭＳ Ｐゴシック" charset="0"/>
                <a:cs typeface="ＭＳ Ｐゴシック" charset="0"/>
                <a:sym typeface="Helvetica" charset="0"/>
              </a:rPr>
              <a:t>      ~ </a:t>
            </a:r>
            <a:r>
              <a:rPr lang="en-US" sz="1700" b="1" dirty="0">
                <a:solidFill>
                  <a:srgbClr val="0094CA"/>
                </a:solidFill>
                <a:latin typeface="Helvetica" charset="0"/>
                <a:ea typeface="ＭＳ Ｐゴシック" charset="0"/>
                <a:cs typeface="ＭＳ Ｐゴシック" charset="0"/>
                <a:sym typeface="Helvetica" charset="0"/>
              </a:rPr>
              <a:t>30%</a:t>
            </a:r>
          </a:p>
          <a:p>
            <a:pPr defTabSz="914400"/>
            <a:endParaRPr lang="en-US" sz="1700" b="1" dirty="0">
              <a:solidFill>
                <a:srgbClr val="0094CA"/>
              </a:solidFill>
              <a:latin typeface="Helvetica" charset="0"/>
              <a:ea typeface="ＭＳ Ｐゴシック" charset="0"/>
              <a:cs typeface="ＭＳ Ｐゴシック" charset="0"/>
              <a:sym typeface="Helvetica" charset="0"/>
            </a:endParaRPr>
          </a:p>
        </p:txBody>
      </p:sp>
      <p:grpSp>
        <p:nvGrpSpPr>
          <p:cNvPr id="16" name="Group 15"/>
          <p:cNvGrpSpPr/>
          <p:nvPr/>
        </p:nvGrpSpPr>
        <p:grpSpPr>
          <a:xfrm>
            <a:off x="758448" y="2327938"/>
            <a:ext cx="515447" cy="462807"/>
            <a:chOff x="241358" y="5047815"/>
            <a:chExt cx="515447" cy="462807"/>
          </a:xfrm>
        </p:grpSpPr>
        <p:pic>
          <p:nvPicPr>
            <p:cNvPr id="17" name="Picture 14"/>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41358" y="5047815"/>
              <a:ext cx="515447" cy="462807"/>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cxnSp>
          <p:nvCxnSpPr>
            <p:cNvPr id="18" name="Straight Connector 17"/>
            <p:cNvCxnSpPr/>
            <p:nvPr/>
          </p:nvCxnSpPr>
          <p:spPr>
            <a:xfrm>
              <a:off x="377651" y="5506908"/>
              <a:ext cx="234950"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83637" y="5055188"/>
              <a:ext cx="234950"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185678" y="4129511"/>
            <a:ext cx="515447" cy="462807"/>
            <a:chOff x="916169" y="4636764"/>
            <a:chExt cx="515447" cy="462807"/>
          </a:xfrm>
        </p:grpSpPr>
        <p:pic>
          <p:nvPicPr>
            <p:cNvPr id="21" name="Picture 12"/>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16169" y="4636764"/>
              <a:ext cx="515447" cy="462807"/>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cxnSp>
          <p:nvCxnSpPr>
            <p:cNvPr id="22" name="Straight Connector 21"/>
            <p:cNvCxnSpPr/>
            <p:nvPr/>
          </p:nvCxnSpPr>
          <p:spPr>
            <a:xfrm>
              <a:off x="1062161" y="4647238"/>
              <a:ext cx="234950"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058448" y="5094883"/>
              <a:ext cx="234950"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05938" y="5706323"/>
            <a:ext cx="515447" cy="462807"/>
            <a:chOff x="900330" y="5741068"/>
            <a:chExt cx="515447" cy="462807"/>
          </a:xfrm>
        </p:grpSpPr>
        <p:grpSp>
          <p:nvGrpSpPr>
            <p:cNvPr id="25" name="Group 24"/>
            <p:cNvGrpSpPr/>
            <p:nvPr/>
          </p:nvGrpSpPr>
          <p:grpSpPr>
            <a:xfrm>
              <a:off x="900330" y="5741068"/>
              <a:ext cx="515447" cy="462807"/>
              <a:chOff x="922505" y="5097329"/>
              <a:chExt cx="515447" cy="462807"/>
            </a:xfrm>
          </p:grpSpPr>
          <p:pic>
            <p:nvPicPr>
              <p:cNvPr id="27" name="Picture 20"/>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22505" y="5097329"/>
                <a:ext cx="515447" cy="462807"/>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cxnSp>
            <p:nvCxnSpPr>
              <p:cNvPr id="28" name="Straight Connector 27"/>
              <p:cNvCxnSpPr/>
              <p:nvPr/>
            </p:nvCxnSpPr>
            <p:spPr>
              <a:xfrm>
                <a:off x="1433557" y="5237664"/>
                <a:ext cx="0" cy="223152"/>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6" name="Straight Connector 25"/>
            <p:cNvCxnSpPr/>
            <p:nvPr/>
          </p:nvCxnSpPr>
          <p:spPr>
            <a:xfrm>
              <a:off x="907158" y="5858530"/>
              <a:ext cx="0" cy="223152"/>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176571" y="1575349"/>
            <a:ext cx="511734" cy="441501"/>
            <a:chOff x="1456339" y="5585067"/>
            <a:chExt cx="511734" cy="441501"/>
          </a:xfrm>
        </p:grpSpPr>
        <p:pic>
          <p:nvPicPr>
            <p:cNvPr id="30" name="Picture 29"/>
            <p:cNvPicPr>
              <a:picLocks noChangeAspect="1"/>
            </p:cNvPicPr>
            <p:nvPr/>
          </p:nvPicPr>
          <p:blipFill>
            <a:blip r:embed="rId11"/>
            <a:stretch>
              <a:fillRect/>
            </a:stretch>
          </p:blipFill>
          <p:spPr>
            <a:xfrm>
              <a:off x="1456339" y="5585067"/>
              <a:ext cx="511734" cy="441501"/>
            </a:xfrm>
            <a:prstGeom prst="rect">
              <a:avLst/>
            </a:prstGeom>
          </p:spPr>
        </p:pic>
        <p:cxnSp>
          <p:nvCxnSpPr>
            <p:cNvPr id="31" name="Straight Connector 30"/>
            <p:cNvCxnSpPr/>
            <p:nvPr/>
          </p:nvCxnSpPr>
          <p:spPr>
            <a:xfrm>
              <a:off x="1465437" y="5755381"/>
              <a:ext cx="0" cy="123927"/>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952309" y="5755670"/>
              <a:ext cx="0" cy="123927"/>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161906" y="3126556"/>
            <a:ext cx="515447" cy="462807"/>
            <a:chOff x="241358" y="3967932"/>
            <a:chExt cx="515447" cy="462807"/>
          </a:xfrm>
        </p:grpSpPr>
        <p:pic>
          <p:nvPicPr>
            <p:cNvPr id="34" name="Picture 4"/>
            <p:cNvPicPr>
              <a:picLocks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41358" y="3967932"/>
              <a:ext cx="515447" cy="462807"/>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cxnSp>
          <p:nvCxnSpPr>
            <p:cNvPr id="35" name="Straight Connector 34"/>
            <p:cNvCxnSpPr/>
            <p:nvPr/>
          </p:nvCxnSpPr>
          <p:spPr>
            <a:xfrm>
              <a:off x="752048" y="4136075"/>
              <a:ext cx="0" cy="123927"/>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44743" y="4136075"/>
              <a:ext cx="0" cy="123927"/>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64951" y="3974594"/>
              <a:ext cx="114300"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61776" y="4424809"/>
              <a:ext cx="114300"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156692" y="2601305"/>
            <a:ext cx="515447" cy="462807"/>
            <a:chOff x="852561" y="5587756"/>
            <a:chExt cx="515447" cy="462807"/>
          </a:xfrm>
        </p:grpSpPr>
        <p:pic>
          <p:nvPicPr>
            <p:cNvPr id="40" name="Picture 18"/>
            <p:cNvPicPr>
              <a:picLocks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52561" y="5587756"/>
              <a:ext cx="515447" cy="462807"/>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41" name="Round Same Side Corner Rectangle 40"/>
            <p:cNvSpPr/>
            <p:nvPr/>
          </p:nvSpPr>
          <p:spPr>
            <a:xfrm>
              <a:off x="857776" y="5597111"/>
              <a:ext cx="508020" cy="216314"/>
            </a:xfrm>
            <a:prstGeom prst="round2SameRect">
              <a:avLst>
                <a:gd name="adj1" fmla="val 28772"/>
                <a:gd name="adj2" fmla="val 0"/>
              </a:avLst>
            </a:prstGeom>
            <a:solidFill>
              <a:schemeClr val="bg1"/>
            </a:solidFill>
            <a:ln w="63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Isosceles Triangle 41"/>
            <p:cNvSpPr/>
            <p:nvPr/>
          </p:nvSpPr>
          <p:spPr>
            <a:xfrm rot="5400000">
              <a:off x="830174" y="5660284"/>
              <a:ext cx="357945" cy="302743"/>
            </a:xfrm>
            <a:prstGeom prst="triangle">
              <a:avLst/>
            </a:prstGeom>
            <a:solidFill>
              <a:srgbClr val="0824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43" name="Group 42"/>
          <p:cNvGrpSpPr/>
          <p:nvPr/>
        </p:nvGrpSpPr>
        <p:grpSpPr>
          <a:xfrm>
            <a:off x="758433" y="2852080"/>
            <a:ext cx="519159" cy="464611"/>
            <a:chOff x="2060116" y="5590252"/>
            <a:chExt cx="519159" cy="464611"/>
          </a:xfrm>
        </p:grpSpPr>
        <p:pic>
          <p:nvPicPr>
            <p:cNvPr id="44" name="Picture 17"/>
            <p:cNvPicPr>
              <a:picLocks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060116" y="5590252"/>
              <a:ext cx="515447" cy="462807"/>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cxnSp>
          <p:nvCxnSpPr>
            <p:cNvPr id="45" name="Straight Connector 44"/>
            <p:cNvCxnSpPr/>
            <p:nvPr/>
          </p:nvCxnSpPr>
          <p:spPr>
            <a:xfrm>
              <a:off x="2575563" y="5686793"/>
              <a:ext cx="0" cy="223152"/>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067642" y="5702668"/>
              <a:ext cx="0" cy="223152"/>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7" name="Round Same Side Corner Rectangle 46"/>
            <p:cNvSpPr/>
            <p:nvPr/>
          </p:nvSpPr>
          <p:spPr>
            <a:xfrm rot="10800000">
              <a:off x="2063828" y="5895108"/>
              <a:ext cx="515447" cy="159755"/>
            </a:xfrm>
            <a:prstGeom prst="round2SameRect">
              <a:avLst>
                <a:gd name="adj1" fmla="val 39281"/>
                <a:gd name="adj2" fmla="val 0"/>
              </a:avLst>
            </a:prstGeom>
            <a:solidFill>
              <a:srgbClr val="0C288E"/>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48" name="Group 47"/>
          <p:cNvGrpSpPr/>
          <p:nvPr/>
        </p:nvGrpSpPr>
        <p:grpSpPr>
          <a:xfrm>
            <a:off x="167029" y="2074137"/>
            <a:ext cx="505506" cy="465291"/>
            <a:chOff x="2838117" y="5106398"/>
            <a:chExt cx="505506" cy="465291"/>
          </a:xfrm>
        </p:grpSpPr>
        <p:sp>
          <p:nvSpPr>
            <p:cNvPr id="49" name="Round Same Side Corner Rectangle 48"/>
            <p:cNvSpPr/>
            <p:nvPr/>
          </p:nvSpPr>
          <p:spPr>
            <a:xfrm rot="16200000">
              <a:off x="2684578" y="5259937"/>
              <a:ext cx="464799" cy="157722"/>
            </a:xfrm>
            <a:prstGeom prst="round2SameRect">
              <a:avLst>
                <a:gd name="adj1" fmla="val 50000"/>
                <a:gd name="adj2" fmla="val 0"/>
              </a:avLst>
            </a:prstGeom>
            <a:solidFill>
              <a:schemeClr val="tx1"/>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 name="Round Same Side Corner Rectangle 49"/>
            <p:cNvSpPr/>
            <p:nvPr/>
          </p:nvSpPr>
          <p:spPr>
            <a:xfrm rot="5400000">
              <a:off x="3032796" y="5260861"/>
              <a:ext cx="464798" cy="156857"/>
            </a:xfrm>
            <a:prstGeom prst="round2SameRect">
              <a:avLst>
                <a:gd name="adj1" fmla="val 50000"/>
                <a:gd name="adj2" fmla="val 0"/>
              </a:avLst>
            </a:prstGeom>
            <a:solidFill>
              <a:srgbClr val="D70E17"/>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 name="Rectangle 50"/>
            <p:cNvSpPr/>
            <p:nvPr/>
          </p:nvSpPr>
          <p:spPr>
            <a:xfrm>
              <a:off x="2995838" y="5106890"/>
              <a:ext cx="190929" cy="464308"/>
            </a:xfrm>
            <a:prstGeom prst="rect">
              <a:avLst/>
            </a:prstGeom>
            <a:solidFill>
              <a:srgbClr val="FDCC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52" name="Group 51"/>
          <p:cNvGrpSpPr/>
          <p:nvPr/>
        </p:nvGrpSpPr>
        <p:grpSpPr>
          <a:xfrm>
            <a:off x="176565" y="5155575"/>
            <a:ext cx="832292" cy="515803"/>
            <a:chOff x="2025697" y="4481368"/>
            <a:chExt cx="832292" cy="515803"/>
          </a:xfrm>
        </p:grpSpPr>
        <p:grpSp>
          <p:nvGrpSpPr>
            <p:cNvPr id="53" name="Group 52"/>
            <p:cNvGrpSpPr/>
            <p:nvPr/>
          </p:nvGrpSpPr>
          <p:grpSpPr>
            <a:xfrm>
              <a:off x="2025697" y="4481368"/>
              <a:ext cx="832292" cy="515803"/>
              <a:chOff x="2984510" y="4418072"/>
              <a:chExt cx="832292" cy="515803"/>
            </a:xfrm>
          </p:grpSpPr>
          <p:pic>
            <p:nvPicPr>
              <p:cNvPr id="57" name="Picture 56"/>
              <p:cNvPicPr>
                <a:picLocks noChangeAspect="1"/>
              </p:cNvPicPr>
              <p:nvPr/>
            </p:nvPicPr>
            <p:blipFill>
              <a:blip r:embed="rId15"/>
              <a:stretch>
                <a:fillRect/>
              </a:stretch>
            </p:blipFill>
            <p:spPr>
              <a:xfrm>
                <a:off x="3010500" y="4439281"/>
                <a:ext cx="718632" cy="466034"/>
              </a:xfrm>
              <a:prstGeom prst="rect">
                <a:avLst/>
              </a:prstGeom>
            </p:spPr>
          </p:pic>
          <p:sp>
            <p:nvSpPr>
              <p:cNvPr id="58" name="Rectangle 57"/>
              <p:cNvSpPr/>
              <p:nvPr/>
            </p:nvSpPr>
            <p:spPr>
              <a:xfrm rot="5400000">
                <a:off x="3430355" y="4521962"/>
                <a:ext cx="477670" cy="295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 name="Freeform 58"/>
              <p:cNvSpPr/>
              <p:nvPr/>
            </p:nvSpPr>
            <p:spPr>
              <a:xfrm>
                <a:off x="2984510" y="4814769"/>
                <a:ext cx="152436" cy="113822"/>
              </a:xfrm>
              <a:custGeom>
                <a:avLst/>
                <a:gdLst>
                  <a:gd name="connsiteX0" fmla="*/ 0 w 282217"/>
                  <a:gd name="connsiteY0" fmla="*/ 0 h 213478"/>
                  <a:gd name="connsiteX1" fmla="*/ 3618 w 282217"/>
                  <a:gd name="connsiteY1" fmla="*/ 213478 h 213478"/>
                  <a:gd name="connsiteX2" fmla="*/ 282217 w 282217"/>
                  <a:gd name="connsiteY2" fmla="*/ 213478 h 213478"/>
                  <a:gd name="connsiteX3" fmla="*/ 141108 w 282217"/>
                  <a:gd name="connsiteY3" fmla="*/ 166441 h 213478"/>
                  <a:gd name="connsiteX4" fmla="*/ 141108 w 282217"/>
                  <a:gd name="connsiteY4" fmla="*/ 166441 h 213478"/>
                  <a:gd name="connsiteX5" fmla="*/ 94072 w 282217"/>
                  <a:gd name="connsiteY5" fmla="*/ 151968 h 213478"/>
                  <a:gd name="connsiteX6" fmla="*/ 94072 w 282217"/>
                  <a:gd name="connsiteY6" fmla="*/ 151968 h 213478"/>
                  <a:gd name="connsiteX7" fmla="*/ 61509 w 282217"/>
                  <a:gd name="connsiteY7" fmla="*/ 112167 h 213478"/>
                  <a:gd name="connsiteX8" fmla="*/ 61509 w 282217"/>
                  <a:gd name="connsiteY8" fmla="*/ 112167 h 213478"/>
                  <a:gd name="connsiteX9" fmla="*/ 28945 w 282217"/>
                  <a:gd name="connsiteY9" fmla="*/ 61511 h 213478"/>
                  <a:gd name="connsiteX10" fmla="*/ 28945 w 282217"/>
                  <a:gd name="connsiteY10" fmla="*/ 61511 h 213478"/>
                  <a:gd name="connsiteX11" fmla="*/ 0 w 282217"/>
                  <a:gd name="connsiteY11" fmla="*/ 0 h 21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217" h="213478">
                    <a:moveTo>
                      <a:pt x="0" y="0"/>
                    </a:moveTo>
                    <a:lnTo>
                      <a:pt x="3618" y="213478"/>
                    </a:lnTo>
                    <a:lnTo>
                      <a:pt x="282217" y="213478"/>
                    </a:lnTo>
                    <a:lnTo>
                      <a:pt x="141108" y="166441"/>
                    </a:lnTo>
                    <a:lnTo>
                      <a:pt x="141108" y="166441"/>
                    </a:lnTo>
                    <a:lnTo>
                      <a:pt x="94072" y="151968"/>
                    </a:lnTo>
                    <a:lnTo>
                      <a:pt x="94072" y="151968"/>
                    </a:lnTo>
                    <a:lnTo>
                      <a:pt x="61509" y="112167"/>
                    </a:lnTo>
                    <a:lnTo>
                      <a:pt x="61509" y="112167"/>
                    </a:lnTo>
                    <a:lnTo>
                      <a:pt x="28945" y="61511"/>
                    </a:lnTo>
                    <a:lnTo>
                      <a:pt x="28945" y="61511"/>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 name="Freeform 59"/>
              <p:cNvSpPr/>
              <p:nvPr/>
            </p:nvSpPr>
            <p:spPr>
              <a:xfrm rot="10800000">
                <a:off x="3392111" y="4418072"/>
                <a:ext cx="152436" cy="113822"/>
              </a:xfrm>
              <a:custGeom>
                <a:avLst/>
                <a:gdLst>
                  <a:gd name="connsiteX0" fmla="*/ 0 w 282217"/>
                  <a:gd name="connsiteY0" fmla="*/ 0 h 213478"/>
                  <a:gd name="connsiteX1" fmla="*/ 3618 w 282217"/>
                  <a:gd name="connsiteY1" fmla="*/ 213478 h 213478"/>
                  <a:gd name="connsiteX2" fmla="*/ 282217 w 282217"/>
                  <a:gd name="connsiteY2" fmla="*/ 213478 h 213478"/>
                  <a:gd name="connsiteX3" fmla="*/ 141108 w 282217"/>
                  <a:gd name="connsiteY3" fmla="*/ 166441 h 213478"/>
                  <a:gd name="connsiteX4" fmla="*/ 141108 w 282217"/>
                  <a:gd name="connsiteY4" fmla="*/ 166441 h 213478"/>
                  <a:gd name="connsiteX5" fmla="*/ 94072 w 282217"/>
                  <a:gd name="connsiteY5" fmla="*/ 151968 h 213478"/>
                  <a:gd name="connsiteX6" fmla="*/ 94072 w 282217"/>
                  <a:gd name="connsiteY6" fmla="*/ 151968 h 213478"/>
                  <a:gd name="connsiteX7" fmla="*/ 61509 w 282217"/>
                  <a:gd name="connsiteY7" fmla="*/ 112167 h 213478"/>
                  <a:gd name="connsiteX8" fmla="*/ 61509 w 282217"/>
                  <a:gd name="connsiteY8" fmla="*/ 112167 h 213478"/>
                  <a:gd name="connsiteX9" fmla="*/ 28945 w 282217"/>
                  <a:gd name="connsiteY9" fmla="*/ 61511 h 213478"/>
                  <a:gd name="connsiteX10" fmla="*/ 28945 w 282217"/>
                  <a:gd name="connsiteY10" fmla="*/ 61511 h 213478"/>
                  <a:gd name="connsiteX11" fmla="*/ 0 w 282217"/>
                  <a:gd name="connsiteY11" fmla="*/ 0 h 21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217" h="213478">
                    <a:moveTo>
                      <a:pt x="0" y="0"/>
                    </a:moveTo>
                    <a:lnTo>
                      <a:pt x="3618" y="213478"/>
                    </a:lnTo>
                    <a:lnTo>
                      <a:pt x="282217" y="213478"/>
                    </a:lnTo>
                    <a:lnTo>
                      <a:pt x="141108" y="166441"/>
                    </a:lnTo>
                    <a:lnTo>
                      <a:pt x="141108" y="166441"/>
                    </a:lnTo>
                    <a:lnTo>
                      <a:pt x="94072" y="151968"/>
                    </a:lnTo>
                    <a:lnTo>
                      <a:pt x="94072" y="151968"/>
                    </a:lnTo>
                    <a:lnTo>
                      <a:pt x="61509" y="112167"/>
                    </a:lnTo>
                    <a:lnTo>
                      <a:pt x="61509" y="112167"/>
                    </a:lnTo>
                    <a:lnTo>
                      <a:pt x="28945" y="61511"/>
                    </a:lnTo>
                    <a:lnTo>
                      <a:pt x="28945" y="61511"/>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 name="Freeform 60"/>
              <p:cNvSpPr/>
              <p:nvPr/>
            </p:nvSpPr>
            <p:spPr>
              <a:xfrm rot="5647565">
                <a:off x="2967668" y="4444208"/>
                <a:ext cx="152436" cy="113822"/>
              </a:xfrm>
              <a:custGeom>
                <a:avLst/>
                <a:gdLst>
                  <a:gd name="connsiteX0" fmla="*/ 0 w 282217"/>
                  <a:gd name="connsiteY0" fmla="*/ 0 h 213478"/>
                  <a:gd name="connsiteX1" fmla="*/ 3618 w 282217"/>
                  <a:gd name="connsiteY1" fmla="*/ 213478 h 213478"/>
                  <a:gd name="connsiteX2" fmla="*/ 282217 w 282217"/>
                  <a:gd name="connsiteY2" fmla="*/ 213478 h 213478"/>
                  <a:gd name="connsiteX3" fmla="*/ 141108 w 282217"/>
                  <a:gd name="connsiteY3" fmla="*/ 166441 h 213478"/>
                  <a:gd name="connsiteX4" fmla="*/ 141108 w 282217"/>
                  <a:gd name="connsiteY4" fmla="*/ 166441 h 213478"/>
                  <a:gd name="connsiteX5" fmla="*/ 94072 w 282217"/>
                  <a:gd name="connsiteY5" fmla="*/ 151968 h 213478"/>
                  <a:gd name="connsiteX6" fmla="*/ 94072 w 282217"/>
                  <a:gd name="connsiteY6" fmla="*/ 151968 h 213478"/>
                  <a:gd name="connsiteX7" fmla="*/ 61509 w 282217"/>
                  <a:gd name="connsiteY7" fmla="*/ 112167 h 213478"/>
                  <a:gd name="connsiteX8" fmla="*/ 61509 w 282217"/>
                  <a:gd name="connsiteY8" fmla="*/ 112167 h 213478"/>
                  <a:gd name="connsiteX9" fmla="*/ 28945 w 282217"/>
                  <a:gd name="connsiteY9" fmla="*/ 61511 h 213478"/>
                  <a:gd name="connsiteX10" fmla="*/ 28945 w 282217"/>
                  <a:gd name="connsiteY10" fmla="*/ 61511 h 213478"/>
                  <a:gd name="connsiteX11" fmla="*/ 0 w 282217"/>
                  <a:gd name="connsiteY11" fmla="*/ 0 h 21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217" h="213478">
                    <a:moveTo>
                      <a:pt x="0" y="0"/>
                    </a:moveTo>
                    <a:lnTo>
                      <a:pt x="3618" y="213478"/>
                    </a:lnTo>
                    <a:lnTo>
                      <a:pt x="282217" y="213478"/>
                    </a:lnTo>
                    <a:lnTo>
                      <a:pt x="141108" y="166441"/>
                    </a:lnTo>
                    <a:lnTo>
                      <a:pt x="141108" y="166441"/>
                    </a:lnTo>
                    <a:lnTo>
                      <a:pt x="94072" y="151968"/>
                    </a:lnTo>
                    <a:lnTo>
                      <a:pt x="94072" y="151968"/>
                    </a:lnTo>
                    <a:lnTo>
                      <a:pt x="61509" y="112167"/>
                    </a:lnTo>
                    <a:lnTo>
                      <a:pt x="61509" y="112167"/>
                    </a:lnTo>
                    <a:lnTo>
                      <a:pt x="28945" y="61511"/>
                    </a:lnTo>
                    <a:lnTo>
                      <a:pt x="28945" y="61511"/>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 name="Freeform 61"/>
              <p:cNvSpPr/>
              <p:nvPr/>
            </p:nvSpPr>
            <p:spPr>
              <a:xfrm rot="16200000">
                <a:off x="3406538" y="4800746"/>
                <a:ext cx="152436" cy="113822"/>
              </a:xfrm>
              <a:custGeom>
                <a:avLst/>
                <a:gdLst>
                  <a:gd name="connsiteX0" fmla="*/ 0 w 282217"/>
                  <a:gd name="connsiteY0" fmla="*/ 0 h 213478"/>
                  <a:gd name="connsiteX1" fmla="*/ 3618 w 282217"/>
                  <a:gd name="connsiteY1" fmla="*/ 213478 h 213478"/>
                  <a:gd name="connsiteX2" fmla="*/ 282217 w 282217"/>
                  <a:gd name="connsiteY2" fmla="*/ 213478 h 213478"/>
                  <a:gd name="connsiteX3" fmla="*/ 141108 w 282217"/>
                  <a:gd name="connsiteY3" fmla="*/ 166441 h 213478"/>
                  <a:gd name="connsiteX4" fmla="*/ 141108 w 282217"/>
                  <a:gd name="connsiteY4" fmla="*/ 166441 h 213478"/>
                  <a:gd name="connsiteX5" fmla="*/ 94072 w 282217"/>
                  <a:gd name="connsiteY5" fmla="*/ 151968 h 213478"/>
                  <a:gd name="connsiteX6" fmla="*/ 94072 w 282217"/>
                  <a:gd name="connsiteY6" fmla="*/ 151968 h 213478"/>
                  <a:gd name="connsiteX7" fmla="*/ 61509 w 282217"/>
                  <a:gd name="connsiteY7" fmla="*/ 112167 h 213478"/>
                  <a:gd name="connsiteX8" fmla="*/ 61509 w 282217"/>
                  <a:gd name="connsiteY8" fmla="*/ 112167 h 213478"/>
                  <a:gd name="connsiteX9" fmla="*/ 28945 w 282217"/>
                  <a:gd name="connsiteY9" fmla="*/ 61511 h 213478"/>
                  <a:gd name="connsiteX10" fmla="*/ 28945 w 282217"/>
                  <a:gd name="connsiteY10" fmla="*/ 61511 h 213478"/>
                  <a:gd name="connsiteX11" fmla="*/ 0 w 282217"/>
                  <a:gd name="connsiteY11" fmla="*/ 0 h 21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217" h="213478">
                    <a:moveTo>
                      <a:pt x="0" y="0"/>
                    </a:moveTo>
                    <a:lnTo>
                      <a:pt x="3618" y="213478"/>
                    </a:lnTo>
                    <a:lnTo>
                      <a:pt x="282217" y="213478"/>
                    </a:lnTo>
                    <a:lnTo>
                      <a:pt x="141108" y="166441"/>
                    </a:lnTo>
                    <a:lnTo>
                      <a:pt x="141108" y="166441"/>
                    </a:lnTo>
                    <a:lnTo>
                      <a:pt x="94072" y="151968"/>
                    </a:lnTo>
                    <a:lnTo>
                      <a:pt x="94072" y="151968"/>
                    </a:lnTo>
                    <a:lnTo>
                      <a:pt x="61509" y="112167"/>
                    </a:lnTo>
                    <a:lnTo>
                      <a:pt x="61509" y="112167"/>
                    </a:lnTo>
                    <a:lnTo>
                      <a:pt x="28945" y="61511"/>
                    </a:lnTo>
                    <a:lnTo>
                      <a:pt x="28945" y="61511"/>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cxnSp>
          <p:nvCxnSpPr>
            <p:cNvPr id="54" name="Straight Connector 53"/>
            <p:cNvCxnSpPr/>
            <p:nvPr/>
          </p:nvCxnSpPr>
          <p:spPr>
            <a:xfrm>
              <a:off x="2138311" y="4506815"/>
              <a:ext cx="97595"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2558444" y="4555816"/>
              <a:ext cx="952" cy="359132"/>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2055055" y="4573827"/>
              <a:ext cx="952" cy="359132"/>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pic>
        <p:nvPicPr>
          <p:cNvPr id="63" name="Picture 5"/>
          <p:cNvPicPr>
            <a:picLocks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95170" y="4903772"/>
            <a:ext cx="515447" cy="462807"/>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64" name="Picture 15"/>
          <p:cNvPicPr>
            <a:picLocks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95170" y="5418872"/>
            <a:ext cx="515447" cy="462807"/>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65" name="Picture 16"/>
          <p:cNvPicPr>
            <a:picLocks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95170" y="5968750"/>
            <a:ext cx="515447" cy="462807"/>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66" name="Picture 19"/>
          <p:cNvPicPr>
            <a:picLocks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795170" y="4370270"/>
            <a:ext cx="515447" cy="462807"/>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grpSp>
        <p:nvGrpSpPr>
          <p:cNvPr id="67" name="Group 66"/>
          <p:cNvGrpSpPr/>
          <p:nvPr/>
        </p:nvGrpSpPr>
        <p:grpSpPr>
          <a:xfrm>
            <a:off x="799303" y="3881266"/>
            <a:ext cx="504000" cy="431945"/>
            <a:chOff x="3228307" y="6141567"/>
            <a:chExt cx="504000" cy="431945"/>
          </a:xfrm>
        </p:grpSpPr>
        <p:sp>
          <p:nvSpPr>
            <p:cNvPr id="68" name="Round Same Side Corner Rectangle 67"/>
            <p:cNvSpPr/>
            <p:nvPr/>
          </p:nvSpPr>
          <p:spPr>
            <a:xfrm>
              <a:off x="3231634" y="6141567"/>
              <a:ext cx="497499" cy="223981"/>
            </a:xfrm>
            <a:prstGeom prst="round2SameRect">
              <a:avLst>
                <a:gd name="adj1" fmla="val 39348"/>
                <a:gd name="adj2" fmla="val 0"/>
              </a:avLst>
            </a:prstGeom>
            <a:solidFill>
              <a:schemeClr val="bg1"/>
            </a:solidFill>
            <a:ln w="63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9" name="Round Same Side Corner Rectangle 68"/>
            <p:cNvSpPr/>
            <p:nvPr/>
          </p:nvSpPr>
          <p:spPr>
            <a:xfrm rot="10800000">
              <a:off x="3228307" y="6349531"/>
              <a:ext cx="504000" cy="223981"/>
            </a:xfrm>
            <a:prstGeom prst="round2SameRect">
              <a:avLst>
                <a:gd name="adj1" fmla="val 47853"/>
                <a:gd name="adj2" fmla="val 0"/>
              </a:avLst>
            </a:prstGeom>
            <a:solidFill>
              <a:srgbClr val="D70E17"/>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70" name="Group 69"/>
          <p:cNvGrpSpPr>
            <a:grpSpLocks noChangeAspect="1"/>
          </p:cNvGrpSpPr>
          <p:nvPr/>
        </p:nvGrpSpPr>
        <p:grpSpPr>
          <a:xfrm>
            <a:off x="4574640" y="1575349"/>
            <a:ext cx="4527283" cy="5201332"/>
            <a:chOff x="4125852" y="944055"/>
            <a:chExt cx="5144644" cy="5910605"/>
          </a:xfrm>
        </p:grpSpPr>
        <p:grpSp>
          <p:nvGrpSpPr>
            <p:cNvPr id="71" name="Group 70"/>
            <p:cNvGrpSpPr/>
            <p:nvPr/>
          </p:nvGrpSpPr>
          <p:grpSpPr>
            <a:xfrm>
              <a:off x="4125852" y="944055"/>
              <a:ext cx="5144644" cy="5910605"/>
              <a:chOff x="3563888" y="-381000"/>
              <a:chExt cx="6248400" cy="7353467"/>
            </a:xfrm>
          </p:grpSpPr>
          <p:grpSp>
            <p:nvGrpSpPr>
              <p:cNvPr id="73" name="Group 72"/>
              <p:cNvGrpSpPr/>
              <p:nvPr/>
            </p:nvGrpSpPr>
            <p:grpSpPr>
              <a:xfrm>
                <a:off x="3563888" y="-381000"/>
                <a:ext cx="6248400" cy="7353467"/>
                <a:chOff x="3733800" y="-381000"/>
                <a:chExt cx="6248400" cy="7353467"/>
              </a:xfrm>
            </p:grpSpPr>
            <p:sp>
              <p:nvSpPr>
                <p:cNvPr id="76" name="Freeform 192"/>
                <p:cNvSpPr>
                  <a:spLocks noEditPoints="1"/>
                </p:cNvSpPr>
                <p:nvPr/>
              </p:nvSpPr>
              <p:spPr bwMode="auto">
                <a:xfrm>
                  <a:off x="5101890" y="1499364"/>
                  <a:ext cx="1309796" cy="2310264"/>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77" name="Freeform 7"/>
                <p:cNvSpPr>
                  <a:spLocks/>
                </p:cNvSpPr>
                <p:nvPr/>
              </p:nvSpPr>
              <p:spPr bwMode="auto">
                <a:xfrm>
                  <a:off x="8488413" y="2958858"/>
                  <a:ext cx="375268" cy="205919"/>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78" name="Freeform 10"/>
                <p:cNvSpPr>
                  <a:spLocks noEditPoints="1"/>
                </p:cNvSpPr>
                <p:nvPr/>
              </p:nvSpPr>
              <p:spPr bwMode="auto">
                <a:xfrm>
                  <a:off x="6929045" y="-381000"/>
                  <a:ext cx="2386415" cy="2651655"/>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79" name="Freeform 11"/>
                <p:cNvSpPr>
                  <a:spLocks/>
                </p:cNvSpPr>
                <p:nvPr/>
              </p:nvSpPr>
              <p:spPr bwMode="auto">
                <a:xfrm>
                  <a:off x="8883720" y="-377387"/>
                  <a:ext cx="25504" cy="41546"/>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80" name="Freeform 12"/>
                <p:cNvSpPr>
                  <a:spLocks/>
                </p:cNvSpPr>
                <p:nvPr/>
              </p:nvSpPr>
              <p:spPr bwMode="auto">
                <a:xfrm>
                  <a:off x="8639613" y="-305135"/>
                  <a:ext cx="91085" cy="68640"/>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81" name="Freeform 13"/>
                <p:cNvSpPr>
                  <a:spLocks/>
                </p:cNvSpPr>
                <p:nvPr/>
              </p:nvSpPr>
              <p:spPr bwMode="auto">
                <a:xfrm>
                  <a:off x="8716124" y="-247333"/>
                  <a:ext cx="29147" cy="41546"/>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82" name="Freeform 14"/>
                <p:cNvSpPr>
                  <a:spLocks/>
                </p:cNvSpPr>
                <p:nvPr/>
              </p:nvSpPr>
              <p:spPr bwMode="auto">
                <a:xfrm>
                  <a:off x="8756202" y="-283460"/>
                  <a:ext cx="30969" cy="28901"/>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83" name="Freeform 15"/>
                <p:cNvSpPr>
                  <a:spLocks/>
                </p:cNvSpPr>
                <p:nvPr/>
              </p:nvSpPr>
              <p:spPr bwMode="auto">
                <a:xfrm>
                  <a:off x="8688799" y="-202175"/>
                  <a:ext cx="30969" cy="16257"/>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84" name="Freeform 16"/>
                <p:cNvSpPr>
                  <a:spLocks/>
                </p:cNvSpPr>
                <p:nvPr/>
              </p:nvSpPr>
              <p:spPr bwMode="auto">
                <a:xfrm>
                  <a:off x="8561280" y="-160631"/>
                  <a:ext cx="18217" cy="25288"/>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85" name="Freeform 17"/>
                <p:cNvSpPr>
                  <a:spLocks/>
                </p:cNvSpPr>
                <p:nvPr/>
              </p:nvSpPr>
              <p:spPr bwMode="auto">
                <a:xfrm>
                  <a:off x="8493878" y="-178694"/>
                  <a:ext cx="25504" cy="39739"/>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86" name="Freeform 18"/>
                <p:cNvSpPr>
                  <a:spLocks/>
                </p:cNvSpPr>
                <p:nvPr/>
              </p:nvSpPr>
              <p:spPr bwMode="auto">
                <a:xfrm>
                  <a:off x="8435584" y="-135343"/>
                  <a:ext cx="49186" cy="45158"/>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87" name="Freeform 19"/>
                <p:cNvSpPr>
                  <a:spLocks/>
                </p:cNvSpPr>
                <p:nvPr/>
              </p:nvSpPr>
              <p:spPr bwMode="auto">
                <a:xfrm>
                  <a:off x="8448335" y="-180500"/>
                  <a:ext cx="21860" cy="28901"/>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88" name="Freeform 20"/>
                <p:cNvSpPr>
                  <a:spLocks/>
                </p:cNvSpPr>
                <p:nvPr/>
              </p:nvSpPr>
              <p:spPr bwMode="auto">
                <a:xfrm>
                  <a:off x="8375468" y="-91991"/>
                  <a:ext cx="61937" cy="50577"/>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89" name="Freeform 21"/>
                <p:cNvSpPr>
                  <a:spLocks/>
                </p:cNvSpPr>
                <p:nvPr/>
              </p:nvSpPr>
              <p:spPr bwMode="auto">
                <a:xfrm>
                  <a:off x="8278919" y="-21545"/>
                  <a:ext cx="80154" cy="93928"/>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90" name="Freeform 22"/>
                <p:cNvSpPr>
                  <a:spLocks/>
                </p:cNvSpPr>
                <p:nvPr/>
              </p:nvSpPr>
              <p:spPr bwMode="auto">
                <a:xfrm>
                  <a:off x="8167795" y="16387"/>
                  <a:ext cx="76511" cy="70446"/>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91" name="Freeform 23"/>
                <p:cNvSpPr>
                  <a:spLocks/>
                </p:cNvSpPr>
                <p:nvPr/>
              </p:nvSpPr>
              <p:spPr bwMode="auto">
                <a:xfrm>
                  <a:off x="8085819" y="106702"/>
                  <a:ext cx="38256" cy="37933"/>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92" name="Freeform 24"/>
                <p:cNvSpPr>
                  <a:spLocks/>
                </p:cNvSpPr>
                <p:nvPr/>
              </p:nvSpPr>
              <p:spPr bwMode="auto">
                <a:xfrm>
                  <a:off x="8118610" y="86833"/>
                  <a:ext cx="30969" cy="70446"/>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93" name="Freeform 25"/>
                <p:cNvSpPr>
                  <a:spLocks/>
                </p:cNvSpPr>
                <p:nvPr/>
              </p:nvSpPr>
              <p:spPr bwMode="auto">
                <a:xfrm>
                  <a:off x="8136827" y="101284"/>
                  <a:ext cx="107480" cy="102960"/>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94" name="Freeform 26"/>
                <p:cNvSpPr>
                  <a:spLocks/>
                </p:cNvSpPr>
                <p:nvPr/>
              </p:nvSpPr>
              <p:spPr bwMode="auto">
                <a:xfrm>
                  <a:off x="8073067" y="195212"/>
                  <a:ext cx="52830" cy="48771"/>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95" name="Freeform 27"/>
                <p:cNvSpPr>
                  <a:spLocks/>
                </p:cNvSpPr>
                <p:nvPr/>
              </p:nvSpPr>
              <p:spPr bwMode="auto">
                <a:xfrm>
                  <a:off x="7996556" y="215081"/>
                  <a:ext cx="54651" cy="45158"/>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96" name="Freeform 28"/>
                <p:cNvSpPr>
                  <a:spLocks/>
                </p:cNvSpPr>
                <p:nvPr/>
              </p:nvSpPr>
              <p:spPr bwMode="auto">
                <a:xfrm>
                  <a:off x="7940084" y="251207"/>
                  <a:ext cx="30969" cy="48771"/>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97" name="Freeform 29"/>
                <p:cNvSpPr>
                  <a:spLocks/>
                </p:cNvSpPr>
                <p:nvPr/>
              </p:nvSpPr>
              <p:spPr bwMode="auto">
                <a:xfrm>
                  <a:off x="7859930" y="621500"/>
                  <a:ext cx="27326" cy="34320"/>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98" name="Freeform 30"/>
                <p:cNvSpPr>
                  <a:spLocks/>
                </p:cNvSpPr>
                <p:nvPr/>
              </p:nvSpPr>
              <p:spPr bwMode="auto">
                <a:xfrm>
                  <a:off x="7413615" y="1121846"/>
                  <a:ext cx="67403" cy="39739"/>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99" name="Freeform 31"/>
                <p:cNvSpPr>
                  <a:spLocks/>
                </p:cNvSpPr>
                <p:nvPr/>
              </p:nvSpPr>
              <p:spPr bwMode="auto">
                <a:xfrm>
                  <a:off x="7417258" y="1085719"/>
                  <a:ext cx="45543" cy="19870"/>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00" name="Freeform 32"/>
                <p:cNvSpPr>
                  <a:spLocks/>
                </p:cNvSpPr>
                <p:nvPr/>
              </p:nvSpPr>
              <p:spPr bwMode="auto">
                <a:xfrm>
                  <a:off x="7375360" y="1161584"/>
                  <a:ext cx="30969" cy="25288"/>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01" name="Freeform 33"/>
                <p:cNvSpPr>
                  <a:spLocks/>
                </p:cNvSpPr>
                <p:nvPr/>
              </p:nvSpPr>
              <p:spPr bwMode="auto">
                <a:xfrm>
                  <a:off x="7000092" y="1665544"/>
                  <a:ext cx="52830" cy="65027"/>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02" name="Freeform 34"/>
                <p:cNvSpPr>
                  <a:spLocks/>
                </p:cNvSpPr>
                <p:nvPr/>
              </p:nvSpPr>
              <p:spPr bwMode="auto">
                <a:xfrm>
                  <a:off x="6994626" y="1815467"/>
                  <a:ext cx="18217" cy="3070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03" name="Freeform 35"/>
                <p:cNvSpPr>
                  <a:spLocks/>
                </p:cNvSpPr>
                <p:nvPr/>
              </p:nvSpPr>
              <p:spPr bwMode="auto">
                <a:xfrm>
                  <a:off x="6963658" y="1833530"/>
                  <a:ext cx="21860" cy="3070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04" name="Freeform 36"/>
                <p:cNvSpPr>
                  <a:spLocks/>
                </p:cNvSpPr>
                <p:nvPr/>
              </p:nvSpPr>
              <p:spPr bwMode="auto">
                <a:xfrm>
                  <a:off x="6936332" y="1851593"/>
                  <a:ext cx="18217" cy="25288"/>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05" name="Freeform 37"/>
                <p:cNvSpPr>
                  <a:spLocks/>
                </p:cNvSpPr>
                <p:nvPr/>
              </p:nvSpPr>
              <p:spPr bwMode="auto">
                <a:xfrm>
                  <a:off x="6929045" y="1959971"/>
                  <a:ext cx="16396" cy="37933"/>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06" name="Freeform 38"/>
                <p:cNvSpPr>
                  <a:spLocks/>
                </p:cNvSpPr>
                <p:nvPr/>
              </p:nvSpPr>
              <p:spPr bwMode="auto">
                <a:xfrm>
                  <a:off x="6949085" y="-381000"/>
                  <a:ext cx="2366377" cy="2651655"/>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07" name="Freeform 39"/>
                <p:cNvSpPr>
                  <a:spLocks noEditPoints="1"/>
                </p:cNvSpPr>
                <p:nvPr/>
              </p:nvSpPr>
              <p:spPr bwMode="auto">
                <a:xfrm>
                  <a:off x="7557529" y="68770"/>
                  <a:ext cx="1306153" cy="2853961"/>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08" name="Freeform 40"/>
                <p:cNvSpPr>
                  <a:spLocks/>
                </p:cNvSpPr>
                <p:nvPr/>
              </p:nvSpPr>
              <p:spPr bwMode="auto">
                <a:xfrm>
                  <a:off x="7581211" y="2279687"/>
                  <a:ext cx="32790" cy="3070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09" name="Freeform 41"/>
                <p:cNvSpPr>
                  <a:spLocks/>
                </p:cNvSpPr>
                <p:nvPr/>
              </p:nvSpPr>
              <p:spPr bwMode="auto">
                <a:xfrm>
                  <a:off x="8094927" y="2509088"/>
                  <a:ext cx="96550" cy="243852"/>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10" name="Freeform 42"/>
                <p:cNvSpPr>
                  <a:spLocks/>
                </p:cNvSpPr>
                <p:nvPr/>
              </p:nvSpPr>
              <p:spPr bwMode="auto">
                <a:xfrm>
                  <a:off x="8302600" y="2386259"/>
                  <a:ext cx="122054" cy="229401"/>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11" name="Freeform 43"/>
                <p:cNvSpPr>
                  <a:spLocks/>
                </p:cNvSpPr>
                <p:nvPr/>
              </p:nvSpPr>
              <p:spPr bwMode="auto">
                <a:xfrm>
                  <a:off x="7557529" y="68770"/>
                  <a:ext cx="1306153" cy="285396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12" name="Freeform 44"/>
                <p:cNvSpPr>
                  <a:spLocks noEditPoints="1"/>
                </p:cNvSpPr>
                <p:nvPr/>
              </p:nvSpPr>
              <p:spPr bwMode="auto">
                <a:xfrm>
                  <a:off x="8481126" y="-146180"/>
                  <a:ext cx="1147665" cy="2162147"/>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13" name="Freeform 45"/>
                <p:cNvSpPr>
                  <a:spLocks/>
                </p:cNvSpPr>
                <p:nvPr/>
              </p:nvSpPr>
              <p:spPr bwMode="auto">
                <a:xfrm>
                  <a:off x="8481126" y="1876881"/>
                  <a:ext cx="74690" cy="9212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14" name="Freeform 46"/>
                <p:cNvSpPr>
                  <a:spLocks/>
                </p:cNvSpPr>
                <p:nvPr/>
              </p:nvSpPr>
              <p:spPr bwMode="auto">
                <a:xfrm>
                  <a:off x="8566746" y="-146180"/>
                  <a:ext cx="1062046" cy="2162147"/>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15" name="Freeform 47"/>
                <p:cNvSpPr>
                  <a:spLocks noEditPoints="1"/>
                </p:cNvSpPr>
                <p:nvPr/>
              </p:nvSpPr>
              <p:spPr bwMode="auto">
                <a:xfrm>
                  <a:off x="7094820" y="2360971"/>
                  <a:ext cx="843443" cy="688203"/>
                </a:xfrm>
                <a:custGeom>
                  <a:avLst/>
                  <a:gdLst/>
                  <a:ahLst/>
                  <a:cxnLst>
                    <a:cxn ang="0">
                      <a:pos x="475" y="1099"/>
                    </a:cxn>
                    <a:cxn ang="0">
                      <a:pos x="601" y="1024"/>
                    </a:cxn>
                    <a:cxn ang="0">
                      <a:pos x="664" y="1068"/>
                    </a:cxn>
                    <a:cxn ang="0">
                      <a:pos x="697" y="1150"/>
                    </a:cxn>
                    <a:cxn ang="0">
                      <a:pos x="1079" y="1316"/>
                    </a:cxn>
                    <a:cxn ang="0">
                      <a:pos x="1101" y="1247"/>
                    </a:cxn>
                    <a:cxn ang="0">
                      <a:pos x="1115" y="1144"/>
                    </a:cxn>
                    <a:cxn ang="0">
                      <a:pos x="1190" y="1005"/>
                    </a:cxn>
                    <a:cxn ang="0">
                      <a:pos x="1182" y="859"/>
                    </a:cxn>
                    <a:cxn ang="0">
                      <a:pos x="1024" y="873"/>
                    </a:cxn>
                    <a:cxn ang="0">
                      <a:pos x="1049" y="985"/>
                    </a:cxn>
                    <a:cxn ang="0">
                      <a:pos x="976" y="1009"/>
                    </a:cxn>
                    <a:cxn ang="0">
                      <a:pos x="973" y="918"/>
                    </a:cxn>
                    <a:cxn ang="0">
                      <a:pos x="877" y="870"/>
                    </a:cxn>
                    <a:cxn ang="0">
                      <a:pos x="901" y="954"/>
                    </a:cxn>
                    <a:cxn ang="0">
                      <a:pos x="781" y="998"/>
                    </a:cxn>
                    <a:cxn ang="0">
                      <a:pos x="805" y="1162"/>
                    </a:cxn>
                    <a:cxn ang="0">
                      <a:pos x="956" y="1245"/>
                    </a:cxn>
                    <a:cxn ang="0">
                      <a:pos x="962" y="1330"/>
                    </a:cxn>
                    <a:cxn ang="0">
                      <a:pos x="1077" y="1331"/>
                    </a:cxn>
                    <a:cxn ang="0">
                      <a:pos x="726" y="884"/>
                    </a:cxn>
                    <a:cxn ang="0">
                      <a:pos x="436" y="1281"/>
                    </a:cxn>
                    <a:cxn ang="0">
                      <a:pos x="497" y="1309"/>
                    </a:cxn>
                    <a:cxn ang="0">
                      <a:pos x="668" y="1383"/>
                    </a:cxn>
                    <a:cxn ang="0">
                      <a:pos x="750" y="1267"/>
                    </a:cxn>
                    <a:cxn ang="0">
                      <a:pos x="855" y="1394"/>
                    </a:cxn>
                    <a:cxn ang="0">
                      <a:pos x="774" y="1399"/>
                    </a:cxn>
                    <a:cxn ang="0">
                      <a:pos x="830" y="1480"/>
                    </a:cxn>
                    <a:cxn ang="0">
                      <a:pos x="938" y="1501"/>
                    </a:cxn>
                    <a:cxn ang="0">
                      <a:pos x="887" y="1425"/>
                    </a:cxn>
                    <a:cxn ang="0">
                      <a:pos x="995" y="1388"/>
                    </a:cxn>
                    <a:cxn ang="0">
                      <a:pos x="1133" y="1364"/>
                    </a:cxn>
                    <a:cxn ang="0">
                      <a:pos x="1133" y="1410"/>
                    </a:cxn>
                    <a:cxn ang="0">
                      <a:pos x="1014" y="1502"/>
                    </a:cxn>
                    <a:cxn ang="0">
                      <a:pos x="912" y="235"/>
                    </a:cxn>
                    <a:cxn ang="0">
                      <a:pos x="890" y="296"/>
                    </a:cxn>
                    <a:cxn ang="0">
                      <a:pos x="1767" y="1404"/>
                    </a:cxn>
                    <a:cxn ang="0">
                      <a:pos x="1799" y="1344"/>
                    </a:cxn>
                    <a:cxn ang="0">
                      <a:pos x="208" y="1278"/>
                    </a:cxn>
                    <a:cxn ang="0">
                      <a:pos x="403" y="1346"/>
                    </a:cxn>
                    <a:cxn ang="0">
                      <a:pos x="344" y="1243"/>
                    </a:cxn>
                    <a:cxn ang="0">
                      <a:pos x="415" y="1146"/>
                    </a:cxn>
                    <a:cxn ang="0">
                      <a:pos x="453" y="967"/>
                    </a:cxn>
                    <a:cxn ang="0">
                      <a:pos x="518" y="906"/>
                    </a:cxn>
                    <a:cxn ang="0">
                      <a:pos x="610" y="870"/>
                    </a:cxn>
                    <a:cxn ang="0">
                      <a:pos x="678" y="725"/>
                    </a:cxn>
                    <a:cxn ang="0">
                      <a:pos x="769" y="802"/>
                    </a:cxn>
                    <a:cxn ang="0">
                      <a:pos x="831" y="733"/>
                    </a:cxn>
                    <a:cxn ang="0">
                      <a:pos x="838" y="633"/>
                    </a:cxn>
                    <a:cxn ang="0">
                      <a:pos x="719" y="586"/>
                    </a:cxn>
                    <a:cxn ang="0">
                      <a:pos x="690" y="423"/>
                    </a:cxn>
                    <a:cxn ang="0">
                      <a:pos x="795" y="169"/>
                    </a:cxn>
                    <a:cxn ang="0">
                      <a:pos x="835" y="6"/>
                    </a:cxn>
                    <a:cxn ang="0">
                      <a:pos x="627" y="59"/>
                    </a:cxn>
                    <a:cxn ang="0">
                      <a:pos x="487" y="259"/>
                    </a:cxn>
                    <a:cxn ang="0">
                      <a:pos x="232" y="299"/>
                    </a:cxn>
                    <a:cxn ang="0">
                      <a:pos x="159" y="440"/>
                    </a:cxn>
                    <a:cxn ang="0">
                      <a:pos x="159" y="510"/>
                    </a:cxn>
                    <a:cxn ang="0">
                      <a:pos x="116" y="579"/>
                    </a:cxn>
                    <a:cxn ang="0">
                      <a:pos x="15" y="839"/>
                    </a:cxn>
                    <a:cxn ang="0">
                      <a:pos x="66" y="971"/>
                    </a:cxn>
                    <a:cxn ang="0">
                      <a:pos x="128" y="1215"/>
                    </a:cxn>
                  </a:cxnLst>
                  <a:rect l="0" t="0" r="r" b="b"/>
                  <a:pathLst>
                    <a:path w="1850" h="1527">
                      <a:moveTo>
                        <a:pt x="554" y="1259"/>
                      </a:moveTo>
                      <a:lnTo>
                        <a:pt x="549" y="1256"/>
                      </a:lnTo>
                      <a:lnTo>
                        <a:pt x="542" y="1251"/>
                      </a:lnTo>
                      <a:lnTo>
                        <a:pt x="536" y="1246"/>
                      </a:lnTo>
                      <a:lnTo>
                        <a:pt x="529" y="1239"/>
                      </a:lnTo>
                      <a:lnTo>
                        <a:pt x="515" y="1225"/>
                      </a:lnTo>
                      <a:lnTo>
                        <a:pt x="505" y="1215"/>
                      </a:lnTo>
                      <a:lnTo>
                        <a:pt x="501" y="1211"/>
                      </a:lnTo>
                      <a:lnTo>
                        <a:pt x="498" y="1207"/>
                      </a:lnTo>
                      <a:lnTo>
                        <a:pt x="494" y="1201"/>
                      </a:lnTo>
                      <a:lnTo>
                        <a:pt x="492" y="1194"/>
                      </a:lnTo>
                      <a:lnTo>
                        <a:pt x="487" y="1178"/>
                      </a:lnTo>
                      <a:lnTo>
                        <a:pt x="482" y="1160"/>
                      </a:lnTo>
                      <a:lnTo>
                        <a:pt x="479" y="1144"/>
                      </a:lnTo>
                      <a:lnTo>
                        <a:pt x="476" y="1127"/>
                      </a:lnTo>
                      <a:lnTo>
                        <a:pt x="475" y="1111"/>
                      </a:lnTo>
                      <a:lnTo>
                        <a:pt x="475" y="1099"/>
                      </a:lnTo>
                      <a:lnTo>
                        <a:pt x="476" y="1093"/>
                      </a:lnTo>
                      <a:lnTo>
                        <a:pt x="479" y="1089"/>
                      </a:lnTo>
                      <a:lnTo>
                        <a:pt x="483" y="1085"/>
                      </a:lnTo>
                      <a:lnTo>
                        <a:pt x="487" y="1083"/>
                      </a:lnTo>
                      <a:lnTo>
                        <a:pt x="494" y="1079"/>
                      </a:lnTo>
                      <a:lnTo>
                        <a:pt x="502" y="1074"/>
                      </a:lnTo>
                      <a:lnTo>
                        <a:pt x="519" y="1057"/>
                      </a:lnTo>
                      <a:lnTo>
                        <a:pt x="533" y="1039"/>
                      </a:lnTo>
                      <a:lnTo>
                        <a:pt x="541" y="1031"/>
                      </a:lnTo>
                      <a:lnTo>
                        <a:pt x="549" y="1024"/>
                      </a:lnTo>
                      <a:lnTo>
                        <a:pt x="561" y="1018"/>
                      </a:lnTo>
                      <a:lnTo>
                        <a:pt x="572" y="1014"/>
                      </a:lnTo>
                      <a:lnTo>
                        <a:pt x="581" y="1014"/>
                      </a:lnTo>
                      <a:lnTo>
                        <a:pt x="588" y="1014"/>
                      </a:lnTo>
                      <a:lnTo>
                        <a:pt x="593" y="1017"/>
                      </a:lnTo>
                      <a:lnTo>
                        <a:pt x="597" y="1020"/>
                      </a:lnTo>
                      <a:lnTo>
                        <a:pt x="601" y="1024"/>
                      </a:lnTo>
                      <a:lnTo>
                        <a:pt x="603" y="1030"/>
                      </a:lnTo>
                      <a:lnTo>
                        <a:pt x="605" y="1036"/>
                      </a:lnTo>
                      <a:lnTo>
                        <a:pt x="606" y="1042"/>
                      </a:lnTo>
                      <a:lnTo>
                        <a:pt x="610" y="1057"/>
                      </a:lnTo>
                      <a:lnTo>
                        <a:pt x="612" y="1071"/>
                      </a:lnTo>
                      <a:lnTo>
                        <a:pt x="615" y="1077"/>
                      </a:lnTo>
                      <a:lnTo>
                        <a:pt x="619" y="1083"/>
                      </a:lnTo>
                      <a:lnTo>
                        <a:pt x="623" y="1088"/>
                      </a:lnTo>
                      <a:lnTo>
                        <a:pt x="627" y="1093"/>
                      </a:lnTo>
                      <a:lnTo>
                        <a:pt x="632" y="1096"/>
                      </a:lnTo>
                      <a:lnTo>
                        <a:pt x="636" y="1097"/>
                      </a:lnTo>
                      <a:lnTo>
                        <a:pt x="638" y="1097"/>
                      </a:lnTo>
                      <a:lnTo>
                        <a:pt x="642" y="1097"/>
                      </a:lnTo>
                      <a:lnTo>
                        <a:pt x="647" y="1096"/>
                      </a:lnTo>
                      <a:lnTo>
                        <a:pt x="651" y="1092"/>
                      </a:lnTo>
                      <a:lnTo>
                        <a:pt x="658" y="1080"/>
                      </a:lnTo>
                      <a:lnTo>
                        <a:pt x="664" y="1068"/>
                      </a:lnTo>
                      <a:lnTo>
                        <a:pt x="673" y="1058"/>
                      </a:lnTo>
                      <a:lnTo>
                        <a:pt x="686" y="1045"/>
                      </a:lnTo>
                      <a:lnTo>
                        <a:pt x="694" y="1040"/>
                      </a:lnTo>
                      <a:lnTo>
                        <a:pt x="700" y="1035"/>
                      </a:lnTo>
                      <a:lnTo>
                        <a:pt x="704" y="1033"/>
                      </a:lnTo>
                      <a:lnTo>
                        <a:pt x="707" y="1032"/>
                      </a:lnTo>
                      <a:lnTo>
                        <a:pt x="708" y="1032"/>
                      </a:lnTo>
                      <a:lnTo>
                        <a:pt x="711" y="1033"/>
                      </a:lnTo>
                      <a:lnTo>
                        <a:pt x="710" y="1044"/>
                      </a:lnTo>
                      <a:lnTo>
                        <a:pt x="708" y="1054"/>
                      </a:lnTo>
                      <a:lnTo>
                        <a:pt x="706" y="1063"/>
                      </a:lnTo>
                      <a:lnTo>
                        <a:pt x="703" y="1074"/>
                      </a:lnTo>
                      <a:lnTo>
                        <a:pt x="700" y="1084"/>
                      </a:lnTo>
                      <a:lnTo>
                        <a:pt x="698" y="1094"/>
                      </a:lnTo>
                      <a:lnTo>
                        <a:pt x="695" y="1105"/>
                      </a:lnTo>
                      <a:lnTo>
                        <a:pt x="695" y="1115"/>
                      </a:lnTo>
                      <a:lnTo>
                        <a:pt x="697" y="1150"/>
                      </a:lnTo>
                      <a:lnTo>
                        <a:pt x="699" y="1181"/>
                      </a:lnTo>
                      <a:lnTo>
                        <a:pt x="699" y="1197"/>
                      </a:lnTo>
                      <a:lnTo>
                        <a:pt x="698" y="1213"/>
                      </a:lnTo>
                      <a:lnTo>
                        <a:pt x="695" y="1230"/>
                      </a:lnTo>
                      <a:lnTo>
                        <a:pt x="690" y="1248"/>
                      </a:lnTo>
                      <a:lnTo>
                        <a:pt x="686" y="1256"/>
                      </a:lnTo>
                      <a:lnTo>
                        <a:pt x="682" y="1263"/>
                      </a:lnTo>
                      <a:lnTo>
                        <a:pt x="677" y="1267"/>
                      </a:lnTo>
                      <a:lnTo>
                        <a:pt x="671" y="1270"/>
                      </a:lnTo>
                      <a:lnTo>
                        <a:pt x="665" y="1274"/>
                      </a:lnTo>
                      <a:lnTo>
                        <a:pt x="659" y="1276"/>
                      </a:lnTo>
                      <a:lnTo>
                        <a:pt x="653" y="1277"/>
                      </a:lnTo>
                      <a:lnTo>
                        <a:pt x="645" y="1277"/>
                      </a:lnTo>
                      <a:lnTo>
                        <a:pt x="615" y="1273"/>
                      </a:lnTo>
                      <a:lnTo>
                        <a:pt x="586" y="1267"/>
                      </a:lnTo>
                      <a:lnTo>
                        <a:pt x="554" y="1259"/>
                      </a:lnTo>
                      <a:close/>
                      <a:moveTo>
                        <a:pt x="1079" y="1316"/>
                      </a:moveTo>
                      <a:lnTo>
                        <a:pt x="1080" y="1309"/>
                      </a:lnTo>
                      <a:lnTo>
                        <a:pt x="1080" y="1304"/>
                      </a:lnTo>
                      <a:lnTo>
                        <a:pt x="1079" y="1300"/>
                      </a:lnTo>
                      <a:lnTo>
                        <a:pt x="1076" y="1296"/>
                      </a:lnTo>
                      <a:lnTo>
                        <a:pt x="1071" y="1290"/>
                      </a:lnTo>
                      <a:lnTo>
                        <a:pt x="1063" y="1286"/>
                      </a:lnTo>
                      <a:lnTo>
                        <a:pt x="1061" y="1283"/>
                      </a:lnTo>
                      <a:lnTo>
                        <a:pt x="1058" y="1281"/>
                      </a:lnTo>
                      <a:lnTo>
                        <a:pt x="1057" y="1278"/>
                      </a:lnTo>
                      <a:lnTo>
                        <a:pt x="1055" y="1276"/>
                      </a:lnTo>
                      <a:lnTo>
                        <a:pt x="1055" y="1273"/>
                      </a:lnTo>
                      <a:lnTo>
                        <a:pt x="1058" y="1269"/>
                      </a:lnTo>
                      <a:lnTo>
                        <a:pt x="1062" y="1264"/>
                      </a:lnTo>
                      <a:lnTo>
                        <a:pt x="1068" y="1259"/>
                      </a:lnTo>
                      <a:lnTo>
                        <a:pt x="1077" y="1254"/>
                      </a:lnTo>
                      <a:lnTo>
                        <a:pt x="1089" y="1250"/>
                      </a:lnTo>
                      <a:lnTo>
                        <a:pt x="1101" y="1247"/>
                      </a:lnTo>
                      <a:lnTo>
                        <a:pt x="1112" y="1246"/>
                      </a:lnTo>
                      <a:lnTo>
                        <a:pt x="1125" y="1245"/>
                      </a:lnTo>
                      <a:lnTo>
                        <a:pt x="1138" y="1242"/>
                      </a:lnTo>
                      <a:lnTo>
                        <a:pt x="1150" y="1239"/>
                      </a:lnTo>
                      <a:lnTo>
                        <a:pt x="1162" y="1234"/>
                      </a:lnTo>
                      <a:lnTo>
                        <a:pt x="1167" y="1230"/>
                      </a:lnTo>
                      <a:lnTo>
                        <a:pt x="1171" y="1225"/>
                      </a:lnTo>
                      <a:lnTo>
                        <a:pt x="1173" y="1219"/>
                      </a:lnTo>
                      <a:lnTo>
                        <a:pt x="1175" y="1212"/>
                      </a:lnTo>
                      <a:lnTo>
                        <a:pt x="1175" y="1206"/>
                      </a:lnTo>
                      <a:lnTo>
                        <a:pt x="1173" y="1199"/>
                      </a:lnTo>
                      <a:lnTo>
                        <a:pt x="1171" y="1194"/>
                      </a:lnTo>
                      <a:lnTo>
                        <a:pt x="1166" y="1189"/>
                      </a:lnTo>
                      <a:lnTo>
                        <a:pt x="1147" y="1177"/>
                      </a:lnTo>
                      <a:lnTo>
                        <a:pt x="1129" y="1162"/>
                      </a:lnTo>
                      <a:lnTo>
                        <a:pt x="1122" y="1153"/>
                      </a:lnTo>
                      <a:lnTo>
                        <a:pt x="1115" y="1144"/>
                      </a:lnTo>
                      <a:lnTo>
                        <a:pt x="1112" y="1138"/>
                      </a:lnTo>
                      <a:lnTo>
                        <a:pt x="1110" y="1134"/>
                      </a:lnTo>
                      <a:lnTo>
                        <a:pt x="1109" y="1129"/>
                      </a:lnTo>
                      <a:lnTo>
                        <a:pt x="1109" y="1124"/>
                      </a:lnTo>
                      <a:lnTo>
                        <a:pt x="1110" y="1116"/>
                      </a:lnTo>
                      <a:lnTo>
                        <a:pt x="1111" y="1111"/>
                      </a:lnTo>
                      <a:lnTo>
                        <a:pt x="1112" y="1106"/>
                      </a:lnTo>
                      <a:lnTo>
                        <a:pt x="1116" y="1101"/>
                      </a:lnTo>
                      <a:lnTo>
                        <a:pt x="1123" y="1092"/>
                      </a:lnTo>
                      <a:lnTo>
                        <a:pt x="1133" y="1083"/>
                      </a:lnTo>
                      <a:lnTo>
                        <a:pt x="1142" y="1076"/>
                      </a:lnTo>
                      <a:lnTo>
                        <a:pt x="1153" y="1068"/>
                      </a:lnTo>
                      <a:lnTo>
                        <a:pt x="1162" y="1061"/>
                      </a:lnTo>
                      <a:lnTo>
                        <a:pt x="1169" y="1052"/>
                      </a:lnTo>
                      <a:lnTo>
                        <a:pt x="1179" y="1033"/>
                      </a:lnTo>
                      <a:lnTo>
                        <a:pt x="1188" y="1014"/>
                      </a:lnTo>
                      <a:lnTo>
                        <a:pt x="1190" y="1005"/>
                      </a:lnTo>
                      <a:lnTo>
                        <a:pt x="1193" y="995"/>
                      </a:lnTo>
                      <a:lnTo>
                        <a:pt x="1194" y="985"/>
                      </a:lnTo>
                      <a:lnTo>
                        <a:pt x="1194" y="975"/>
                      </a:lnTo>
                      <a:lnTo>
                        <a:pt x="1190" y="961"/>
                      </a:lnTo>
                      <a:lnTo>
                        <a:pt x="1188" y="945"/>
                      </a:lnTo>
                      <a:lnTo>
                        <a:pt x="1186" y="938"/>
                      </a:lnTo>
                      <a:lnTo>
                        <a:pt x="1185" y="930"/>
                      </a:lnTo>
                      <a:lnTo>
                        <a:pt x="1186" y="922"/>
                      </a:lnTo>
                      <a:lnTo>
                        <a:pt x="1189" y="916"/>
                      </a:lnTo>
                      <a:lnTo>
                        <a:pt x="1193" y="908"/>
                      </a:lnTo>
                      <a:lnTo>
                        <a:pt x="1195" y="900"/>
                      </a:lnTo>
                      <a:lnTo>
                        <a:pt x="1195" y="892"/>
                      </a:lnTo>
                      <a:lnTo>
                        <a:pt x="1195" y="886"/>
                      </a:lnTo>
                      <a:lnTo>
                        <a:pt x="1193" y="878"/>
                      </a:lnTo>
                      <a:lnTo>
                        <a:pt x="1190" y="871"/>
                      </a:lnTo>
                      <a:lnTo>
                        <a:pt x="1186" y="865"/>
                      </a:lnTo>
                      <a:lnTo>
                        <a:pt x="1182" y="859"/>
                      </a:lnTo>
                      <a:lnTo>
                        <a:pt x="1177" y="853"/>
                      </a:lnTo>
                      <a:lnTo>
                        <a:pt x="1171" y="848"/>
                      </a:lnTo>
                      <a:lnTo>
                        <a:pt x="1164" y="843"/>
                      </a:lnTo>
                      <a:lnTo>
                        <a:pt x="1158" y="839"/>
                      </a:lnTo>
                      <a:lnTo>
                        <a:pt x="1144" y="831"/>
                      </a:lnTo>
                      <a:lnTo>
                        <a:pt x="1129" y="827"/>
                      </a:lnTo>
                      <a:lnTo>
                        <a:pt x="1123" y="826"/>
                      </a:lnTo>
                      <a:lnTo>
                        <a:pt x="1116" y="826"/>
                      </a:lnTo>
                      <a:lnTo>
                        <a:pt x="1111" y="826"/>
                      </a:lnTo>
                      <a:lnTo>
                        <a:pt x="1105" y="827"/>
                      </a:lnTo>
                      <a:lnTo>
                        <a:pt x="1094" y="830"/>
                      </a:lnTo>
                      <a:lnTo>
                        <a:pt x="1085" y="835"/>
                      </a:lnTo>
                      <a:lnTo>
                        <a:pt x="1067" y="848"/>
                      </a:lnTo>
                      <a:lnTo>
                        <a:pt x="1048" y="860"/>
                      </a:lnTo>
                      <a:lnTo>
                        <a:pt x="1036" y="865"/>
                      </a:lnTo>
                      <a:lnTo>
                        <a:pt x="1027" y="869"/>
                      </a:lnTo>
                      <a:lnTo>
                        <a:pt x="1024" y="873"/>
                      </a:lnTo>
                      <a:lnTo>
                        <a:pt x="1024" y="875"/>
                      </a:lnTo>
                      <a:lnTo>
                        <a:pt x="1028" y="879"/>
                      </a:lnTo>
                      <a:lnTo>
                        <a:pt x="1035" y="883"/>
                      </a:lnTo>
                      <a:lnTo>
                        <a:pt x="1045" y="887"/>
                      </a:lnTo>
                      <a:lnTo>
                        <a:pt x="1059" y="892"/>
                      </a:lnTo>
                      <a:lnTo>
                        <a:pt x="1066" y="896"/>
                      </a:lnTo>
                      <a:lnTo>
                        <a:pt x="1071" y="900"/>
                      </a:lnTo>
                      <a:lnTo>
                        <a:pt x="1074" y="904"/>
                      </a:lnTo>
                      <a:lnTo>
                        <a:pt x="1075" y="908"/>
                      </a:lnTo>
                      <a:lnTo>
                        <a:pt x="1059" y="974"/>
                      </a:lnTo>
                      <a:lnTo>
                        <a:pt x="1058" y="979"/>
                      </a:lnTo>
                      <a:lnTo>
                        <a:pt x="1057" y="984"/>
                      </a:lnTo>
                      <a:lnTo>
                        <a:pt x="1055" y="987"/>
                      </a:lnTo>
                      <a:lnTo>
                        <a:pt x="1053" y="988"/>
                      </a:lnTo>
                      <a:lnTo>
                        <a:pt x="1052" y="988"/>
                      </a:lnTo>
                      <a:lnTo>
                        <a:pt x="1050" y="987"/>
                      </a:lnTo>
                      <a:lnTo>
                        <a:pt x="1049" y="985"/>
                      </a:lnTo>
                      <a:lnTo>
                        <a:pt x="1046" y="983"/>
                      </a:lnTo>
                      <a:lnTo>
                        <a:pt x="1041" y="967"/>
                      </a:lnTo>
                      <a:lnTo>
                        <a:pt x="1039" y="953"/>
                      </a:lnTo>
                      <a:lnTo>
                        <a:pt x="1037" y="938"/>
                      </a:lnTo>
                      <a:lnTo>
                        <a:pt x="1033" y="925"/>
                      </a:lnTo>
                      <a:lnTo>
                        <a:pt x="1022" y="939"/>
                      </a:lnTo>
                      <a:lnTo>
                        <a:pt x="1008" y="954"/>
                      </a:lnTo>
                      <a:lnTo>
                        <a:pt x="1008" y="970"/>
                      </a:lnTo>
                      <a:lnTo>
                        <a:pt x="1009" y="987"/>
                      </a:lnTo>
                      <a:lnTo>
                        <a:pt x="1006" y="993"/>
                      </a:lnTo>
                      <a:lnTo>
                        <a:pt x="1004" y="998"/>
                      </a:lnTo>
                      <a:lnTo>
                        <a:pt x="1000" y="1002"/>
                      </a:lnTo>
                      <a:lnTo>
                        <a:pt x="996" y="1006"/>
                      </a:lnTo>
                      <a:lnTo>
                        <a:pt x="991" y="1008"/>
                      </a:lnTo>
                      <a:lnTo>
                        <a:pt x="987" y="1009"/>
                      </a:lnTo>
                      <a:lnTo>
                        <a:pt x="982" y="1009"/>
                      </a:lnTo>
                      <a:lnTo>
                        <a:pt x="976" y="1009"/>
                      </a:lnTo>
                      <a:lnTo>
                        <a:pt x="967" y="1008"/>
                      </a:lnTo>
                      <a:lnTo>
                        <a:pt x="960" y="1004"/>
                      </a:lnTo>
                      <a:lnTo>
                        <a:pt x="957" y="1001"/>
                      </a:lnTo>
                      <a:lnTo>
                        <a:pt x="954" y="998"/>
                      </a:lnTo>
                      <a:lnTo>
                        <a:pt x="953" y="996"/>
                      </a:lnTo>
                      <a:lnTo>
                        <a:pt x="953" y="995"/>
                      </a:lnTo>
                      <a:lnTo>
                        <a:pt x="958" y="983"/>
                      </a:lnTo>
                      <a:lnTo>
                        <a:pt x="962" y="970"/>
                      </a:lnTo>
                      <a:lnTo>
                        <a:pt x="965" y="963"/>
                      </a:lnTo>
                      <a:lnTo>
                        <a:pt x="966" y="958"/>
                      </a:lnTo>
                      <a:lnTo>
                        <a:pt x="967" y="952"/>
                      </a:lnTo>
                      <a:lnTo>
                        <a:pt x="966" y="945"/>
                      </a:lnTo>
                      <a:lnTo>
                        <a:pt x="966" y="939"/>
                      </a:lnTo>
                      <a:lnTo>
                        <a:pt x="966" y="934"/>
                      </a:lnTo>
                      <a:lnTo>
                        <a:pt x="966" y="928"/>
                      </a:lnTo>
                      <a:lnTo>
                        <a:pt x="969" y="925"/>
                      </a:lnTo>
                      <a:lnTo>
                        <a:pt x="973" y="918"/>
                      </a:lnTo>
                      <a:lnTo>
                        <a:pt x="978" y="912"/>
                      </a:lnTo>
                      <a:lnTo>
                        <a:pt x="983" y="906"/>
                      </a:lnTo>
                      <a:lnTo>
                        <a:pt x="988" y="901"/>
                      </a:lnTo>
                      <a:lnTo>
                        <a:pt x="991" y="896"/>
                      </a:lnTo>
                      <a:lnTo>
                        <a:pt x="992" y="888"/>
                      </a:lnTo>
                      <a:lnTo>
                        <a:pt x="991" y="886"/>
                      </a:lnTo>
                      <a:lnTo>
                        <a:pt x="987" y="883"/>
                      </a:lnTo>
                      <a:lnTo>
                        <a:pt x="982" y="883"/>
                      </a:lnTo>
                      <a:lnTo>
                        <a:pt x="975" y="883"/>
                      </a:lnTo>
                      <a:lnTo>
                        <a:pt x="963" y="883"/>
                      </a:lnTo>
                      <a:lnTo>
                        <a:pt x="954" y="884"/>
                      </a:lnTo>
                      <a:lnTo>
                        <a:pt x="940" y="883"/>
                      </a:lnTo>
                      <a:lnTo>
                        <a:pt x="925" y="879"/>
                      </a:lnTo>
                      <a:lnTo>
                        <a:pt x="906" y="875"/>
                      </a:lnTo>
                      <a:lnTo>
                        <a:pt x="890" y="871"/>
                      </a:lnTo>
                      <a:lnTo>
                        <a:pt x="883" y="870"/>
                      </a:lnTo>
                      <a:lnTo>
                        <a:pt x="877" y="870"/>
                      </a:lnTo>
                      <a:lnTo>
                        <a:pt x="871" y="871"/>
                      </a:lnTo>
                      <a:lnTo>
                        <a:pt x="868" y="874"/>
                      </a:lnTo>
                      <a:lnTo>
                        <a:pt x="866" y="879"/>
                      </a:lnTo>
                      <a:lnTo>
                        <a:pt x="866" y="886"/>
                      </a:lnTo>
                      <a:lnTo>
                        <a:pt x="869" y="894"/>
                      </a:lnTo>
                      <a:lnTo>
                        <a:pt x="874" y="905"/>
                      </a:lnTo>
                      <a:lnTo>
                        <a:pt x="892" y="913"/>
                      </a:lnTo>
                      <a:lnTo>
                        <a:pt x="909" y="921"/>
                      </a:lnTo>
                      <a:lnTo>
                        <a:pt x="912" y="922"/>
                      </a:lnTo>
                      <a:lnTo>
                        <a:pt x="914" y="925"/>
                      </a:lnTo>
                      <a:lnTo>
                        <a:pt x="917" y="927"/>
                      </a:lnTo>
                      <a:lnTo>
                        <a:pt x="918" y="931"/>
                      </a:lnTo>
                      <a:lnTo>
                        <a:pt x="918" y="934"/>
                      </a:lnTo>
                      <a:lnTo>
                        <a:pt x="917" y="938"/>
                      </a:lnTo>
                      <a:lnTo>
                        <a:pt x="914" y="941"/>
                      </a:lnTo>
                      <a:lnTo>
                        <a:pt x="912" y="945"/>
                      </a:lnTo>
                      <a:lnTo>
                        <a:pt x="901" y="954"/>
                      </a:lnTo>
                      <a:lnTo>
                        <a:pt x="891" y="962"/>
                      </a:lnTo>
                      <a:lnTo>
                        <a:pt x="879" y="967"/>
                      </a:lnTo>
                      <a:lnTo>
                        <a:pt x="866" y="971"/>
                      </a:lnTo>
                      <a:lnTo>
                        <a:pt x="853" y="974"/>
                      </a:lnTo>
                      <a:lnTo>
                        <a:pt x="840" y="975"/>
                      </a:lnTo>
                      <a:lnTo>
                        <a:pt x="827" y="974"/>
                      </a:lnTo>
                      <a:lnTo>
                        <a:pt x="814" y="973"/>
                      </a:lnTo>
                      <a:lnTo>
                        <a:pt x="800" y="969"/>
                      </a:lnTo>
                      <a:lnTo>
                        <a:pt x="787" y="965"/>
                      </a:lnTo>
                      <a:lnTo>
                        <a:pt x="782" y="965"/>
                      </a:lnTo>
                      <a:lnTo>
                        <a:pt x="778" y="967"/>
                      </a:lnTo>
                      <a:lnTo>
                        <a:pt x="777" y="969"/>
                      </a:lnTo>
                      <a:lnTo>
                        <a:pt x="777" y="973"/>
                      </a:lnTo>
                      <a:lnTo>
                        <a:pt x="776" y="976"/>
                      </a:lnTo>
                      <a:lnTo>
                        <a:pt x="777" y="980"/>
                      </a:lnTo>
                      <a:lnTo>
                        <a:pt x="778" y="991"/>
                      </a:lnTo>
                      <a:lnTo>
                        <a:pt x="781" y="998"/>
                      </a:lnTo>
                      <a:lnTo>
                        <a:pt x="786" y="1002"/>
                      </a:lnTo>
                      <a:lnTo>
                        <a:pt x="790" y="1006"/>
                      </a:lnTo>
                      <a:lnTo>
                        <a:pt x="795" y="1009"/>
                      </a:lnTo>
                      <a:lnTo>
                        <a:pt x="800" y="1011"/>
                      </a:lnTo>
                      <a:lnTo>
                        <a:pt x="807" y="1014"/>
                      </a:lnTo>
                      <a:lnTo>
                        <a:pt x="812" y="1019"/>
                      </a:lnTo>
                      <a:lnTo>
                        <a:pt x="814" y="1023"/>
                      </a:lnTo>
                      <a:lnTo>
                        <a:pt x="816" y="1028"/>
                      </a:lnTo>
                      <a:lnTo>
                        <a:pt x="817" y="1033"/>
                      </a:lnTo>
                      <a:lnTo>
                        <a:pt x="817" y="1040"/>
                      </a:lnTo>
                      <a:lnTo>
                        <a:pt x="814" y="1052"/>
                      </a:lnTo>
                      <a:lnTo>
                        <a:pt x="812" y="1066"/>
                      </a:lnTo>
                      <a:lnTo>
                        <a:pt x="804" y="1093"/>
                      </a:lnTo>
                      <a:lnTo>
                        <a:pt x="800" y="1115"/>
                      </a:lnTo>
                      <a:lnTo>
                        <a:pt x="800" y="1128"/>
                      </a:lnTo>
                      <a:lnTo>
                        <a:pt x="803" y="1144"/>
                      </a:lnTo>
                      <a:lnTo>
                        <a:pt x="805" y="1162"/>
                      </a:lnTo>
                      <a:lnTo>
                        <a:pt x="809" y="1180"/>
                      </a:lnTo>
                      <a:lnTo>
                        <a:pt x="814" y="1197"/>
                      </a:lnTo>
                      <a:lnTo>
                        <a:pt x="822" y="1212"/>
                      </a:lnTo>
                      <a:lnTo>
                        <a:pt x="826" y="1220"/>
                      </a:lnTo>
                      <a:lnTo>
                        <a:pt x="830" y="1225"/>
                      </a:lnTo>
                      <a:lnTo>
                        <a:pt x="835" y="1230"/>
                      </a:lnTo>
                      <a:lnTo>
                        <a:pt x="840" y="1233"/>
                      </a:lnTo>
                      <a:lnTo>
                        <a:pt x="847" y="1235"/>
                      </a:lnTo>
                      <a:lnTo>
                        <a:pt x="853" y="1238"/>
                      </a:lnTo>
                      <a:lnTo>
                        <a:pt x="861" y="1238"/>
                      </a:lnTo>
                      <a:lnTo>
                        <a:pt x="868" y="1238"/>
                      </a:lnTo>
                      <a:lnTo>
                        <a:pt x="882" y="1237"/>
                      </a:lnTo>
                      <a:lnTo>
                        <a:pt x="896" y="1238"/>
                      </a:lnTo>
                      <a:lnTo>
                        <a:pt x="912" y="1242"/>
                      </a:lnTo>
                      <a:lnTo>
                        <a:pt x="930" y="1247"/>
                      </a:lnTo>
                      <a:lnTo>
                        <a:pt x="941" y="1246"/>
                      </a:lnTo>
                      <a:lnTo>
                        <a:pt x="956" y="1245"/>
                      </a:lnTo>
                      <a:lnTo>
                        <a:pt x="962" y="1245"/>
                      </a:lnTo>
                      <a:lnTo>
                        <a:pt x="967" y="1246"/>
                      </a:lnTo>
                      <a:lnTo>
                        <a:pt x="970" y="1247"/>
                      </a:lnTo>
                      <a:lnTo>
                        <a:pt x="971" y="1248"/>
                      </a:lnTo>
                      <a:lnTo>
                        <a:pt x="973" y="1251"/>
                      </a:lnTo>
                      <a:lnTo>
                        <a:pt x="974" y="1254"/>
                      </a:lnTo>
                      <a:lnTo>
                        <a:pt x="973" y="1259"/>
                      </a:lnTo>
                      <a:lnTo>
                        <a:pt x="971" y="1264"/>
                      </a:lnTo>
                      <a:lnTo>
                        <a:pt x="967" y="1268"/>
                      </a:lnTo>
                      <a:lnTo>
                        <a:pt x="965" y="1274"/>
                      </a:lnTo>
                      <a:lnTo>
                        <a:pt x="961" y="1280"/>
                      </a:lnTo>
                      <a:lnTo>
                        <a:pt x="957" y="1285"/>
                      </a:lnTo>
                      <a:lnTo>
                        <a:pt x="956" y="1291"/>
                      </a:lnTo>
                      <a:lnTo>
                        <a:pt x="954" y="1298"/>
                      </a:lnTo>
                      <a:lnTo>
                        <a:pt x="954" y="1309"/>
                      </a:lnTo>
                      <a:lnTo>
                        <a:pt x="957" y="1320"/>
                      </a:lnTo>
                      <a:lnTo>
                        <a:pt x="962" y="1330"/>
                      </a:lnTo>
                      <a:lnTo>
                        <a:pt x="969" y="1339"/>
                      </a:lnTo>
                      <a:lnTo>
                        <a:pt x="973" y="1343"/>
                      </a:lnTo>
                      <a:lnTo>
                        <a:pt x="975" y="1346"/>
                      </a:lnTo>
                      <a:lnTo>
                        <a:pt x="979" y="1348"/>
                      </a:lnTo>
                      <a:lnTo>
                        <a:pt x="983" y="1349"/>
                      </a:lnTo>
                      <a:lnTo>
                        <a:pt x="992" y="1351"/>
                      </a:lnTo>
                      <a:lnTo>
                        <a:pt x="1001" y="1352"/>
                      </a:lnTo>
                      <a:lnTo>
                        <a:pt x="1014" y="1356"/>
                      </a:lnTo>
                      <a:lnTo>
                        <a:pt x="1026" y="1360"/>
                      </a:lnTo>
                      <a:lnTo>
                        <a:pt x="1039" y="1365"/>
                      </a:lnTo>
                      <a:lnTo>
                        <a:pt x="1052" y="1369"/>
                      </a:lnTo>
                      <a:lnTo>
                        <a:pt x="1057" y="1369"/>
                      </a:lnTo>
                      <a:lnTo>
                        <a:pt x="1062" y="1368"/>
                      </a:lnTo>
                      <a:lnTo>
                        <a:pt x="1066" y="1365"/>
                      </a:lnTo>
                      <a:lnTo>
                        <a:pt x="1068" y="1360"/>
                      </a:lnTo>
                      <a:lnTo>
                        <a:pt x="1074" y="1346"/>
                      </a:lnTo>
                      <a:lnTo>
                        <a:pt x="1077" y="1331"/>
                      </a:lnTo>
                      <a:lnTo>
                        <a:pt x="1079" y="1316"/>
                      </a:lnTo>
                      <a:close/>
                      <a:moveTo>
                        <a:pt x="693" y="940"/>
                      </a:moveTo>
                      <a:lnTo>
                        <a:pt x="691" y="940"/>
                      </a:lnTo>
                      <a:lnTo>
                        <a:pt x="691" y="938"/>
                      </a:lnTo>
                      <a:lnTo>
                        <a:pt x="691" y="936"/>
                      </a:lnTo>
                      <a:lnTo>
                        <a:pt x="691" y="934"/>
                      </a:lnTo>
                      <a:lnTo>
                        <a:pt x="694" y="914"/>
                      </a:lnTo>
                      <a:lnTo>
                        <a:pt x="699" y="896"/>
                      </a:lnTo>
                      <a:lnTo>
                        <a:pt x="700" y="890"/>
                      </a:lnTo>
                      <a:lnTo>
                        <a:pt x="703" y="883"/>
                      </a:lnTo>
                      <a:lnTo>
                        <a:pt x="704" y="882"/>
                      </a:lnTo>
                      <a:lnTo>
                        <a:pt x="707" y="879"/>
                      </a:lnTo>
                      <a:lnTo>
                        <a:pt x="710" y="879"/>
                      </a:lnTo>
                      <a:lnTo>
                        <a:pt x="713" y="878"/>
                      </a:lnTo>
                      <a:lnTo>
                        <a:pt x="719" y="879"/>
                      </a:lnTo>
                      <a:lnTo>
                        <a:pt x="723" y="882"/>
                      </a:lnTo>
                      <a:lnTo>
                        <a:pt x="726" y="884"/>
                      </a:lnTo>
                      <a:lnTo>
                        <a:pt x="729" y="888"/>
                      </a:lnTo>
                      <a:lnTo>
                        <a:pt x="730" y="894"/>
                      </a:lnTo>
                      <a:lnTo>
                        <a:pt x="730" y="897"/>
                      </a:lnTo>
                      <a:lnTo>
                        <a:pt x="730" y="901"/>
                      </a:lnTo>
                      <a:lnTo>
                        <a:pt x="729" y="906"/>
                      </a:lnTo>
                      <a:lnTo>
                        <a:pt x="728" y="918"/>
                      </a:lnTo>
                      <a:lnTo>
                        <a:pt x="729" y="930"/>
                      </a:lnTo>
                      <a:lnTo>
                        <a:pt x="728" y="934"/>
                      </a:lnTo>
                      <a:lnTo>
                        <a:pt x="726" y="936"/>
                      </a:lnTo>
                      <a:lnTo>
                        <a:pt x="725" y="939"/>
                      </a:lnTo>
                      <a:lnTo>
                        <a:pt x="721" y="941"/>
                      </a:lnTo>
                      <a:lnTo>
                        <a:pt x="715" y="944"/>
                      </a:lnTo>
                      <a:lnTo>
                        <a:pt x="708" y="947"/>
                      </a:lnTo>
                      <a:lnTo>
                        <a:pt x="693" y="940"/>
                      </a:lnTo>
                      <a:close/>
                      <a:moveTo>
                        <a:pt x="452" y="1309"/>
                      </a:moveTo>
                      <a:lnTo>
                        <a:pt x="443" y="1296"/>
                      </a:lnTo>
                      <a:lnTo>
                        <a:pt x="436" y="1281"/>
                      </a:lnTo>
                      <a:lnTo>
                        <a:pt x="428" y="1269"/>
                      </a:lnTo>
                      <a:lnTo>
                        <a:pt x="421" y="1255"/>
                      </a:lnTo>
                      <a:lnTo>
                        <a:pt x="421" y="1250"/>
                      </a:lnTo>
                      <a:lnTo>
                        <a:pt x="421" y="1247"/>
                      </a:lnTo>
                      <a:lnTo>
                        <a:pt x="421" y="1243"/>
                      </a:lnTo>
                      <a:lnTo>
                        <a:pt x="422" y="1242"/>
                      </a:lnTo>
                      <a:lnTo>
                        <a:pt x="426" y="1241"/>
                      </a:lnTo>
                      <a:lnTo>
                        <a:pt x="431" y="1241"/>
                      </a:lnTo>
                      <a:lnTo>
                        <a:pt x="441" y="1247"/>
                      </a:lnTo>
                      <a:lnTo>
                        <a:pt x="450" y="1255"/>
                      </a:lnTo>
                      <a:lnTo>
                        <a:pt x="465" y="1267"/>
                      </a:lnTo>
                      <a:lnTo>
                        <a:pt x="482" y="1281"/>
                      </a:lnTo>
                      <a:lnTo>
                        <a:pt x="489" y="1289"/>
                      </a:lnTo>
                      <a:lnTo>
                        <a:pt x="494" y="1296"/>
                      </a:lnTo>
                      <a:lnTo>
                        <a:pt x="496" y="1300"/>
                      </a:lnTo>
                      <a:lnTo>
                        <a:pt x="497" y="1304"/>
                      </a:lnTo>
                      <a:lnTo>
                        <a:pt x="497" y="1309"/>
                      </a:lnTo>
                      <a:lnTo>
                        <a:pt x="496" y="1313"/>
                      </a:lnTo>
                      <a:lnTo>
                        <a:pt x="493" y="1321"/>
                      </a:lnTo>
                      <a:lnTo>
                        <a:pt x="492" y="1329"/>
                      </a:lnTo>
                      <a:lnTo>
                        <a:pt x="492" y="1335"/>
                      </a:lnTo>
                      <a:lnTo>
                        <a:pt x="492" y="1344"/>
                      </a:lnTo>
                      <a:lnTo>
                        <a:pt x="491" y="1347"/>
                      </a:lnTo>
                      <a:lnTo>
                        <a:pt x="491" y="1349"/>
                      </a:lnTo>
                      <a:lnTo>
                        <a:pt x="489" y="1351"/>
                      </a:lnTo>
                      <a:lnTo>
                        <a:pt x="488" y="1351"/>
                      </a:lnTo>
                      <a:lnTo>
                        <a:pt x="483" y="1351"/>
                      </a:lnTo>
                      <a:lnTo>
                        <a:pt x="479" y="1348"/>
                      </a:lnTo>
                      <a:lnTo>
                        <a:pt x="469" y="1340"/>
                      </a:lnTo>
                      <a:lnTo>
                        <a:pt x="463" y="1333"/>
                      </a:lnTo>
                      <a:lnTo>
                        <a:pt x="452" y="1309"/>
                      </a:lnTo>
                      <a:close/>
                      <a:moveTo>
                        <a:pt x="662" y="1399"/>
                      </a:moveTo>
                      <a:lnTo>
                        <a:pt x="664" y="1391"/>
                      </a:lnTo>
                      <a:lnTo>
                        <a:pt x="668" y="1383"/>
                      </a:lnTo>
                      <a:lnTo>
                        <a:pt x="673" y="1377"/>
                      </a:lnTo>
                      <a:lnTo>
                        <a:pt x="680" y="1372"/>
                      </a:lnTo>
                      <a:lnTo>
                        <a:pt x="686" y="1366"/>
                      </a:lnTo>
                      <a:lnTo>
                        <a:pt x="693" y="1361"/>
                      </a:lnTo>
                      <a:lnTo>
                        <a:pt x="698" y="1356"/>
                      </a:lnTo>
                      <a:lnTo>
                        <a:pt x="703" y="1349"/>
                      </a:lnTo>
                      <a:lnTo>
                        <a:pt x="708" y="1338"/>
                      </a:lnTo>
                      <a:lnTo>
                        <a:pt x="711" y="1326"/>
                      </a:lnTo>
                      <a:lnTo>
                        <a:pt x="715" y="1315"/>
                      </a:lnTo>
                      <a:lnTo>
                        <a:pt x="720" y="1303"/>
                      </a:lnTo>
                      <a:lnTo>
                        <a:pt x="725" y="1294"/>
                      </a:lnTo>
                      <a:lnTo>
                        <a:pt x="734" y="1281"/>
                      </a:lnTo>
                      <a:lnTo>
                        <a:pt x="739" y="1274"/>
                      </a:lnTo>
                      <a:lnTo>
                        <a:pt x="743" y="1269"/>
                      </a:lnTo>
                      <a:lnTo>
                        <a:pt x="746" y="1268"/>
                      </a:lnTo>
                      <a:lnTo>
                        <a:pt x="747" y="1267"/>
                      </a:lnTo>
                      <a:lnTo>
                        <a:pt x="750" y="1267"/>
                      </a:lnTo>
                      <a:lnTo>
                        <a:pt x="751" y="1268"/>
                      </a:lnTo>
                      <a:lnTo>
                        <a:pt x="750" y="1281"/>
                      </a:lnTo>
                      <a:lnTo>
                        <a:pt x="747" y="1295"/>
                      </a:lnTo>
                      <a:lnTo>
                        <a:pt x="743" y="1309"/>
                      </a:lnTo>
                      <a:lnTo>
                        <a:pt x="738" y="1324"/>
                      </a:lnTo>
                      <a:lnTo>
                        <a:pt x="725" y="1351"/>
                      </a:lnTo>
                      <a:lnTo>
                        <a:pt x="712" y="1377"/>
                      </a:lnTo>
                      <a:lnTo>
                        <a:pt x="703" y="1392"/>
                      </a:lnTo>
                      <a:lnTo>
                        <a:pt x="686" y="1416"/>
                      </a:lnTo>
                      <a:lnTo>
                        <a:pt x="678" y="1425"/>
                      </a:lnTo>
                      <a:lnTo>
                        <a:pt x="669" y="1430"/>
                      </a:lnTo>
                      <a:lnTo>
                        <a:pt x="667" y="1431"/>
                      </a:lnTo>
                      <a:lnTo>
                        <a:pt x="663" y="1430"/>
                      </a:lnTo>
                      <a:lnTo>
                        <a:pt x="660" y="1426"/>
                      </a:lnTo>
                      <a:lnTo>
                        <a:pt x="659" y="1422"/>
                      </a:lnTo>
                      <a:lnTo>
                        <a:pt x="662" y="1399"/>
                      </a:lnTo>
                      <a:close/>
                      <a:moveTo>
                        <a:pt x="855" y="1394"/>
                      </a:moveTo>
                      <a:lnTo>
                        <a:pt x="846" y="1392"/>
                      </a:lnTo>
                      <a:lnTo>
                        <a:pt x="837" y="1388"/>
                      </a:lnTo>
                      <a:lnTo>
                        <a:pt x="827" y="1384"/>
                      </a:lnTo>
                      <a:lnTo>
                        <a:pt x="820" y="1379"/>
                      </a:lnTo>
                      <a:lnTo>
                        <a:pt x="812" y="1374"/>
                      </a:lnTo>
                      <a:lnTo>
                        <a:pt x="803" y="1370"/>
                      </a:lnTo>
                      <a:lnTo>
                        <a:pt x="794" y="1368"/>
                      </a:lnTo>
                      <a:lnTo>
                        <a:pt x="783" y="1366"/>
                      </a:lnTo>
                      <a:lnTo>
                        <a:pt x="778" y="1368"/>
                      </a:lnTo>
                      <a:lnTo>
                        <a:pt x="774" y="1368"/>
                      </a:lnTo>
                      <a:lnTo>
                        <a:pt x="772" y="1369"/>
                      </a:lnTo>
                      <a:lnTo>
                        <a:pt x="770" y="1372"/>
                      </a:lnTo>
                      <a:lnTo>
                        <a:pt x="769" y="1375"/>
                      </a:lnTo>
                      <a:lnTo>
                        <a:pt x="769" y="1381"/>
                      </a:lnTo>
                      <a:lnTo>
                        <a:pt x="772" y="1387"/>
                      </a:lnTo>
                      <a:lnTo>
                        <a:pt x="773" y="1394"/>
                      </a:lnTo>
                      <a:lnTo>
                        <a:pt x="774" y="1399"/>
                      </a:lnTo>
                      <a:lnTo>
                        <a:pt x="773" y="1404"/>
                      </a:lnTo>
                      <a:lnTo>
                        <a:pt x="767" y="1412"/>
                      </a:lnTo>
                      <a:lnTo>
                        <a:pt x="757" y="1423"/>
                      </a:lnTo>
                      <a:lnTo>
                        <a:pt x="754" y="1429"/>
                      </a:lnTo>
                      <a:lnTo>
                        <a:pt x="751" y="1434"/>
                      </a:lnTo>
                      <a:lnTo>
                        <a:pt x="751" y="1436"/>
                      </a:lnTo>
                      <a:lnTo>
                        <a:pt x="751" y="1439"/>
                      </a:lnTo>
                      <a:lnTo>
                        <a:pt x="752" y="1441"/>
                      </a:lnTo>
                      <a:lnTo>
                        <a:pt x="755" y="1444"/>
                      </a:lnTo>
                      <a:lnTo>
                        <a:pt x="761" y="1448"/>
                      </a:lnTo>
                      <a:lnTo>
                        <a:pt x="769" y="1452"/>
                      </a:lnTo>
                      <a:lnTo>
                        <a:pt x="776" y="1454"/>
                      </a:lnTo>
                      <a:lnTo>
                        <a:pt x="783" y="1457"/>
                      </a:lnTo>
                      <a:lnTo>
                        <a:pt x="799" y="1461"/>
                      </a:lnTo>
                      <a:lnTo>
                        <a:pt x="814" y="1467"/>
                      </a:lnTo>
                      <a:lnTo>
                        <a:pt x="824" y="1473"/>
                      </a:lnTo>
                      <a:lnTo>
                        <a:pt x="830" y="1480"/>
                      </a:lnTo>
                      <a:lnTo>
                        <a:pt x="837" y="1487"/>
                      </a:lnTo>
                      <a:lnTo>
                        <a:pt x="840" y="1493"/>
                      </a:lnTo>
                      <a:lnTo>
                        <a:pt x="847" y="1498"/>
                      </a:lnTo>
                      <a:lnTo>
                        <a:pt x="853" y="1502"/>
                      </a:lnTo>
                      <a:lnTo>
                        <a:pt x="859" y="1505"/>
                      </a:lnTo>
                      <a:lnTo>
                        <a:pt x="864" y="1505"/>
                      </a:lnTo>
                      <a:lnTo>
                        <a:pt x="870" y="1505"/>
                      </a:lnTo>
                      <a:lnTo>
                        <a:pt x="878" y="1505"/>
                      </a:lnTo>
                      <a:lnTo>
                        <a:pt x="886" y="1504"/>
                      </a:lnTo>
                      <a:lnTo>
                        <a:pt x="895" y="1502"/>
                      </a:lnTo>
                      <a:lnTo>
                        <a:pt x="903" y="1501"/>
                      </a:lnTo>
                      <a:lnTo>
                        <a:pt x="910" y="1504"/>
                      </a:lnTo>
                      <a:lnTo>
                        <a:pt x="916" y="1505"/>
                      </a:lnTo>
                      <a:lnTo>
                        <a:pt x="922" y="1505"/>
                      </a:lnTo>
                      <a:lnTo>
                        <a:pt x="927" y="1505"/>
                      </a:lnTo>
                      <a:lnTo>
                        <a:pt x="932" y="1504"/>
                      </a:lnTo>
                      <a:lnTo>
                        <a:pt x="938" y="1501"/>
                      </a:lnTo>
                      <a:lnTo>
                        <a:pt x="941" y="1498"/>
                      </a:lnTo>
                      <a:lnTo>
                        <a:pt x="945" y="1495"/>
                      </a:lnTo>
                      <a:lnTo>
                        <a:pt x="948" y="1489"/>
                      </a:lnTo>
                      <a:lnTo>
                        <a:pt x="951" y="1482"/>
                      </a:lnTo>
                      <a:lnTo>
                        <a:pt x="953" y="1473"/>
                      </a:lnTo>
                      <a:lnTo>
                        <a:pt x="956" y="1463"/>
                      </a:lnTo>
                      <a:lnTo>
                        <a:pt x="957" y="1454"/>
                      </a:lnTo>
                      <a:lnTo>
                        <a:pt x="957" y="1445"/>
                      </a:lnTo>
                      <a:lnTo>
                        <a:pt x="954" y="1438"/>
                      </a:lnTo>
                      <a:lnTo>
                        <a:pt x="952" y="1435"/>
                      </a:lnTo>
                      <a:lnTo>
                        <a:pt x="949" y="1434"/>
                      </a:lnTo>
                      <a:lnTo>
                        <a:pt x="945" y="1432"/>
                      </a:lnTo>
                      <a:lnTo>
                        <a:pt x="941" y="1432"/>
                      </a:lnTo>
                      <a:lnTo>
                        <a:pt x="922" y="1432"/>
                      </a:lnTo>
                      <a:lnTo>
                        <a:pt x="904" y="1431"/>
                      </a:lnTo>
                      <a:lnTo>
                        <a:pt x="895" y="1429"/>
                      </a:lnTo>
                      <a:lnTo>
                        <a:pt x="887" y="1425"/>
                      </a:lnTo>
                      <a:lnTo>
                        <a:pt x="881" y="1419"/>
                      </a:lnTo>
                      <a:lnTo>
                        <a:pt x="874" y="1413"/>
                      </a:lnTo>
                      <a:lnTo>
                        <a:pt x="855" y="1394"/>
                      </a:lnTo>
                      <a:close/>
                      <a:moveTo>
                        <a:pt x="991" y="1475"/>
                      </a:moveTo>
                      <a:lnTo>
                        <a:pt x="989" y="1462"/>
                      </a:lnTo>
                      <a:lnTo>
                        <a:pt x="989" y="1451"/>
                      </a:lnTo>
                      <a:lnTo>
                        <a:pt x="987" y="1440"/>
                      </a:lnTo>
                      <a:lnTo>
                        <a:pt x="983" y="1427"/>
                      </a:lnTo>
                      <a:lnTo>
                        <a:pt x="980" y="1418"/>
                      </a:lnTo>
                      <a:lnTo>
                        <a:pt x="979" y="1409"/>
                      </a:lnTo>
                      <a:lnTo>
                        <a:pt x="980" y="1400"/>
                      </a:lnTo>
                      <a:lnTo>
                        <a:pt x="982" y="1394"/>
                      </a:lnTo>
                      <a:lnTo>
                        <a:pt x="983" y="1391"/>
                      </a:lnTo>
                      <a:lnTo>
                        <a:pt x="985" y="1388"/>
                      </a:lnTo>
                      <a:lnTo>
                        <a:pt x="988" y="1388"/>
                      </a:lnTo>
                      <a:lnTo>
                        <a:pt x="991" y="1387"/>
                      </a:lnTo>
                      <a:lnTo>
                        <a:pt x="995" y="1388"/>
                      </a:lnTo>
                      <a:lnTo>
                        <a:pt x="998" y="1390"/>
                      </a:lnTo>
                      <a:lnTo>
                        <a:pt x="1004" y="1394"/>
                      </a:lnTo>
                      <a:lnTo>
                        <a:pt x="1009" y="1397"/>
                      </a:lnTo>
                      <a:lnTo>
                        <a:pt x="1017" y="1404"/>
                      </a:lnTo>
                      <a:lnTo>
                        <a:pt x="1026" y="1408"/>
                      </a:lnTo>
                      <a:lnTo>
                        <a:pt x="1035" y="1410"/>
                      </a:lnTo>
                      <a:lnTo>
                        <a:pt x="1045" y="1413"/>
                      </a:lnTo>
                      <a:lnTo>
                        <a:pt x="1054" y="1413"/>
                      </a:lnTo>
                      <a:lnTo>
                        <a:pt x="1065" y="1410"/>
                      </a:lnTo>
                      <a:lnTo>
                        <a:pt x="1074" y="1406"/>
                      </a:lnTo>
                      <a:lnTo>
                        <a:pt x="1081" y="1401"/>
                      </a:lnTo>
                      <a:lnTo>
                        <a:pt x="1093" y="1391"/>
                      </a:lnTo>
                      <a:lnTo>
                        <a:pt x="1102" y="1382"/>
                      </a:lnTo>
                      <a:lnTo>
                        <a:pt x="1112" y="1374"/>
                      </a:lnTo>
                      <a:lnTo>
                        <a:pt x="1123" y="1368"/>
                      </a:lnTo>
                      <a:lnTo>
                        <a:pt x="1128" y="1365"/>
                      </a:lnTo>
                      <a:lnTo>
                        <a:pt x="1133" y="1364"/>
                      </a:lnTo>
                      <a:lnTo>
                        <a:pt x="1140" y="1362"/>
                      </a:lnTo>
                      <a:lnTo>
                        <a:pt x="1146" y="1362"/>
                      </a:lnTo>
                      <a:lnTo>
                        <a:pt x="1153" y="1362"/>
                      </a:lnTo>
                      <a:lnTo>
                        <a:pt x="1159" y="1364"/>
                      </a:lnTo>
                      <a:lnTo>
                        <a:pt x="1167" y="1365"/>
                      </a:lnTo>
                      <a:lnTo>
                        <a:pt x="1175" y="1369"/>
                      </a:lnTo>
                      <a:lnTo>
                        <a:pt x="1184" y="1373"/>
                      </a:lnTo>
                      <a:lnTo>
                        <a:pt x="1190" y="1377"/>
                      </a:lnTo>
                      <a:lnTo>
                        <a:pt x="1194" y="1379"/>
                      </a:lnTo>
                      <a:lnTo>
                        <a:pt x="1197" y="1382"/>
                      </a:lnTo>
                      <a:lnTo>
                        <a:pt x="1197" y="1386"/>
                      </a:lnTo>
                      <a:lnTo>
                        <a:pt x="1195" y="1387"/>
                      </a:lnTo>
                      <a:lnTo>
                        <a:pt x="1193" y="1390"/>
                      </a:lnTo>
                      <a:lnTo>
                        <a:pt x="1189" y="1392"/>
                      </a:lnTo>
                      <a:lnTo>
                        <a:pt x="1166" y="1397"/>
                      </a:lnTo>
                      <a:lnTo>
                        <a:pt x="1146" y="1403"/>
                      </a:lnTo>
                      <a:lnTo>
                        <a:pt x="1133" y="1410"/>
                      </a:lnTo>
                      <a:lnTo>
                        <a:pt x="1120" y="1419"/>
                      </a:lnTo>
                      <a:lnTo>
                        <a:pt x="1114" y="1422"/>
                      </a:lnTo>
                      <a:lnTo>
                        <a:pt x="1109" y="1422"/>
                      </a:lnTo>
                      <a:lnTo>
                        <a:pt x="1103" y="1421"/>
                      </a:lnTo>
                      <a:lnTo>
                        <a:pt x="1097" y="1421"/>
                      </a:lnTo>
                      <a:lnTo>
                        <a:pt x="1092" y="1419"/>
                      </a:lnTo>
                      <a:lnTo>
                        <a:pt x="1087" y="1419"/>
                      </a:lnTo>
                      <a:lnTo>
                        <a:pt x="1080" y="1422"/>
                      </a:lnTo>
                      <a:lnTo>
                        <a:pt x="1074" y="1425"/>
                      </a:lnTo>
                      <a:lnTo>
                        <a:pt x="1065" y="1438"/>
                      </a:lnTo>
                      <a:lnTo>
                        <a:pt x="1058" y="1449"/>
                      </a:lnTo>
                      <a:lnTo>
                        <a:pt x="1045" y="1462"/>
                      </a:lnTo>
                      <a:lnTo>
                        <a:pt x="1033" y="1474"/>
                      </a:lnTo>
                      <a:lnTo>
                        <a:pt x="1028" y="1480"/>
                      </a:lnTo>
                      <a:lnTo>
                        <a:pt x="1022" y="1487"/>
                      </a:lnTo>
                      <a:lnTo>
                        <a:pt x="1018" y="1495"/>
                      </a:lnTo>
                      <a:lnTo>
                        <a:pt x="1014" y="1502"/>
                      </a:lnTo>
                      <a:lnTo>
                        <a:pt x="1009" y="1514"/>
                      </a:lnTo>
                      <a:lnTo>
                        <a:pt x="1002" y="1524"/>
                      </a:lnTo>
                      <a:lnTo>
                        <a:pt x="998" y="1527"/>
                      </a:lnTo>
                      <a:lnTo>
                        <a:pt x="996" y="1527"/>
                      </a:lnTo>
                      <a:lnTo>
                        <a:pt x="992" y="1524"/>
                      </a:lnTo>
                      <a:lnTo>
                        <a:pt x="989" y="1522"/>
                      </a:lnTo>
                      <a:lnTo>
                        <a:pt x="985" y="1515"/>
                      </a:lnTo>
                      <a:lnTo>
                        <a:pt x="984" y="1508"/>
                      </a:lnTo>
                      <a:lnTo>
                        <a:pt x="991" y="1475"/>
                      </a:lnTo>
                      <a:close/>
                      <a:moveTo>
                        <a:pt x="856" y="272"/>
                      </a:moveTo>
                      <a:lnTo>
                        <a:pt x="857" y="268"/>
                      </a:lnTo>
                      <a:lnTo>
                        <a:pt x="862" y="264"/>
                      </a:lnTo>
                      <a:lnTo>
                        <a:pt x="868" y="259"/>
                      </a:lnTo>
                      <a:lnTo>
                        <a:pt x="875" y="252"/>
                      </a:lnTo>
                      <a:lnTo>
                        <a:pt x="891" y="243"/>
                      </a:lnTo>
                      <a:lnTo>
                        <a:pt x="901" y="238"/>
                      </a:lnTo>
                      <a:lnTo>
                        <a:pt x="912" y="235"/>
                      </a:lnTo>
                      <a:lnTo>
                        <a:pt x="923" y="235"/>
                      </a:lnTo>
                      <a:lnTo>
                        <a:pt x="936" y="235"/>
                      </a:lnTo>
                      <a:lnTo>
                        <a:pt x="945" y="238"/>
                      </a:lnTo>
                      <a:lnTo>
                        <a:pt x="941" y="245"/>
                      </a:lnTo>
                      <a:lnTo>
                        <a:pt x="936" y="251"/>
                      </a:lnTo>
                      <a:lnTo>
                        <a:pt x="930" y="267"/>
                      </a:lnTo>
                      <a:lnTo>
                        <a:pt x="926" y="282"/>
                      </a:lnTo>
                      <a:lnTo>
                        <a:pt x="923" y="289"/>
                      </a:lnTo>
                      <a:lnTo>
                        <a:pt x="919" y="294"/>
                      </a:lnTo>
                      <a:lnTo>
                        <a:pt x="916" y="296"/>
                      </a:lnTo>
                      <a:lnTo>
                        <a:pt x="912" y="299"/>
                      </a:lnTo>
                      <a:lnTo>
                        <a:pt x="908" y="300"/>
                      </a:lnTo>
                      <a:lnTo>
                        <a:pt x="903" y="300"/>
                      </a:lnTo>
                      <a:lnTo>
                        <a:pt x="899" y="300"/>
                      </a:lnTo>
                      <a:lnTo>
                        <a:pt x="895" y="300"/>
                      </a:lnTo>
                      <a:lnTo>
                        <a:pt x="892" y="298"/>
                      </a:lnTo>
                      <a:lnTo>
                        <a:pt x="890" y="296"/>
                      </a:lnTo>
                      <a:lnTo>
                        <a:pt x="887" y="294"/>
                      </a:lnTo>
                      <a:lnTo>
                        <a:pt x="883" y="292"/>
                      </a:lnTo>
                      <a:lnTo>
                        <a:pt x="879" y="292"/>
                      </a:lnTo>
                      <a:lnTo>
                        <a:pt x="874" y="294"/>
                      </a:lnTo>
                      <a:lnTo>
                        <a:pt x="869" y="295"/>
                      </a:lnTo>
                      <a:lnTo>
                        <a:pt x="864" y="296"/>
                      </a:lnTo>
                      <a:lnTo>
                        <a:pt x="860" y="296"/>
                      </a:lnTo>
                      <a:lnTo>
                        <a:pt x="855" y="295"/>
                      </a:lnTo>
                      <a:lnTo>
                        <a:pt x="851" y="294"/>
                      </a:lnTo>
                      <a:lnTo>
                        <a:pt x="847" y="290"/>
                      </a:lnTo>
                      <a:lnTo>
                        <a:pt x="843" y="286"/>
                      </a:lnTo>
                      <a:lnTo>
                        <a:pt x="840" y="281"/>
                      </a:lnTo>
                      <a:lnTo>
                        <a:pt x="856" y="272"/>
                      </a:lnTo>
                      <a:close/>
                      <a:moveTo>
                        <a:pt x="1785" y="1416"/>
                      </a:moveTo>
                      <a:lnTo>
                        <a:pt x="1780" y="1413"/>
                      </a:lnTo>
                      <a:lnTo>
                        <a:pt x="1773" y="1409"/>
                      </a:lnTo>
                      <a:lnTo>
                        <a:pt x="1767" y="1404"/>
                      </a:lnTo>
                      <a:lnTo>
                        <a:pt x="1760" y="1397"/>
                      </a:lnTo>
                      <a:lnTo>
                        <a:pt x="1754" y="1390"/>
                      </a:lnTo>
                      <a:lnTo>
                        <a:pt x="1750" y="1382"/>
                      </a:lnTo>
                      <a:lnTo>
                        <a:pt x="1747" y="1375"/>
                      </a:lnTo>
                      <a:lnTo>
                        <a:pt x="1746" y="1369"/>
                      </a:lnTo>
                      <a:lnTo>
                        <a:pt x="1747" y="1357"/>
                      </a:lnTo>
                      <a:lnTo>
                        <a:pt x="1752" y="1340"/>
                      </a:lnTo>
                      <a:lnTo>
                        <a:pt x="1755" y="1331"/>
                      </a:lnTo>
                      <a:lnTo>
                        <a:pt x="1758" y="1325"/>
                      </a:lnTo>
                      <a:lnTo>
                        <a:pt x="1760" y="1318"/>
                      </a:lnTo>
                      <a:lnTo>
                        <a:pt x="1763" y="1317"/>
                      </a:lnTo>
                      <a:lnTo>
                        <a:pt x="1767" y="1317"/>
                      </a:lnTo>
                      <a:lnTo>
                        <a:pt x="1771" y="1318"/>
                      </a:lnTo>
                      <a:lnTo>
                        <a:pt x="1776" y="1322"/>
                      </a:lnTo>
                      <a:lnTo>
                        <a:pt x="1782" y="1327"/>
                      </a:lnTo>
                      <a:lnTo>
                        <a:pt x="1793" y="1337"/>
                      </a:lnTo>
                      <a:lnTo>
                        <a:pt x="1799" y="1344"/>
                      </a:lnTo>
                      <a:lnTo>
                        <a:pt x="1812" y="1356"/>
                      </a:lnTo>
                      <a:lnTo>
                        <a:pt x="1828" y="1366"/>
                      </a:lnTo>
                      <a:lnTo>
                        <a:pt x="1834" y="1372"/>
                      </a:lnTo>
                      <a:lnTo>
                        <a:pt x="1841" y="1377"/>
                      </a:lnTo>
                      <a:lnTo>
                        <a:pt x="1846" y="1383"/>
                      </a:lnTo>
                      <a:lnTo>
                        <a:pt x="1848" y="1391"/>
                      </a:lnTo>
                      <a:lnTo>
                        <a:pt x="1850" y="1400"/>
                      </a:lnTo>
                      <a:lnTo>
                        <a:pt x="1850" y="1408"/>
                      </a:lnTo>
                      <a:lnTo>
                        <a:pt x="1848" y="1416"/>
                      </a:lnTo>
                      <a:lnTo>
                        <a:pt x="1846" y="1422"/>
                      </a:lnTo>
                      <a:lnTo>
                        <a:pt x="1841" y="1427"/>
                      </a:lnTo>
                      <a:lnTo>
                        <a:pt x="1834" y="1430"/>
                      </a:lnTo>
                      <a:lnTo>
                        <a:pt x="1826" y="1432"/>
                      </a:lnTo>
                      <a:lnTo>
                        <a:pt x="1816" y="1432"/>
                      </a:lnTo>
                      <a:lnTo>
                        <a:pt x="1785" y="1416"/>
                      </a:lnTo>
                      <a:close/>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16" name="Freeform 48"/>
                <p:cNvSpPr>
                  <a:spLocks/>
                </p:cNvSpPr>
                <p:nvPr/>
              </p:nvSpPr>
              <p:spPr bwMode="auto">
                <a:xfrm>
                  <a:off x="7311600" y="2817966"/>
                  <a:ext cx="107480" cy="119216"/>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17" name="Freeform 49"/>
                <p:cNvSpPr>
                  <a:spLocks/>
                </p:cNvSpPr>
                <p:nvPr/>
              </p:nvSpPr>
              <p:spPr bwMode="auto">
                <a:xfrm>
                  <a:off x="7448228" y="2733069"/>
                  <a:ext cx="191278" cy="245657"/>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18" name="Freeform 50"/>
                <p:cNvSpPr>
                  <a:spLocks/>
                </p:cNvSpPr>
                <p:nvPr/>
              </p:nvSpPr>
              <p:spPr bwMode="auto">
                <a:xfrm>
                  <a:off x="7409972" y="2756552"/>
                  <a:ext cx="18217" cy="3070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19" name="Freeform 51"/>
                <p:cNvSpPr>
                  <a:spLocks/>
                </p:cNvSpPr>
                <p:nvPr/>
              </p:nvSpPr>
              <p:spPr bwMode="auto">
                <a:xfrm>
                  <a:off x="7286097" y="2920925"/>
                  <a:ext cx="36434" cy="48771"/>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20" name="Freeform 52"/>
                <p:cNvSpPr>
                  <a:spLocks/>
                </p:cNvSpPr>
                <p:nvPr/>
              </p:nvSpPr>
              <p:spPr bwMode="auto">
                <a:xfrm>
                  <a:off x="7395398" y="2931763"/>
                  <a:ext cx="41899" cy="75865"/>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21" name="Freeform 53"/>
                <p:cNvSpPr>
                  <a:spLocks/>
                </p:cNvSpPr>
                <p:nvPr/>
              </p:nvSpPr>
              <p:spPr bwMode="auto">
                <a:xfrm>
                  <a:off x="7437298" y="2976921"/>
                  <a:ext cx="92907" cy="63221"/>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22" name="Freeform 54"/>
                <p:cNvSpPr>
                  <a:spLocks/>
                </p:cNvSpPr>
                <p:nvPr/>
              </p:nvSpPr>
              <p:spPr bwMode="auto">
                <a:xfrm>
                  <a:off x="7541133" y="2975114"/>
                  <a:ext cx="98371" cy="74059"/>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23" name="Freeform 55"/>
                <p:cNvSpPr>
                  <a:spLocks/>
                </p:cNvSpPr>
                <p:nvPr/>
              </p:nvSpPr>
              <p:spPr bwMode="auto">
                <a:xfrm>
                  <a:off x="7477375" y="2467543"/>
                  <a:ext cx="49186" cy="28901"/>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24" name="Freeform 56"/>
                <p:cNvSpPr>
                  <a:spLocks/>
                </p:cNvSpPr>
                <p:nvPr/>
              </p:nvSpPr>
              <p:spPr bwMode="auto">
                <a:xfrm>
                  <a:off x="7890898" y="2955245"/>
                  <a:ext cx="47364" cy="52383"/>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25" name="Freeform 57"/>
                <p:cNvSpPr>
                  <a:spLocks/>
                </p:cNvSpPr>
                <p:nvPr/>
              </p:nvSpPr>
              <p:spPr bwMode="auto">
                <a:xfrm>
                  <a:off x="7094820" y="2360971"/>
                  <a:ext cx="391664" cy="621369"/>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26" name="Freeform 58"/>
                <p:cNvSpPr>
                  <a:spLocks noEditPoints="1"/>
                </p:cNvSpPr>
                <p:nvPr/>
              </p:nvSpPr>
              <p:spPr bwMode="auto">
                <a:xfrm>
                  <a:off x="8734341" y="2032223"/>
                  <a:ext cx="670382" cy="420870"/>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27" name="Freeform 59"/>
                <p:cNvSpPr>
                  <a:spLocks/>
                </p:cNvSpPr>
                <p:nvPr/>
              </p:nvSpPr>
              <p:spPr bwMode="auto">
                <a:xfrm>
                  <a:off x="8761666" y="2165890"/>
                  <a:ext cx="83798" cy="6141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28" name="Freeform 60"/>
                <p:cNvSpPr>
                  <a:spLocks/>
                </p:cNvSpPr>
                <p:nvPr/>
              </p:nvSpPr>
              <p:spPr bwMode="auto">
                <a:xfrm>
                  <a:off x="8734341" y="2256205"/>
                  <a:ext cx="147558" cy="146311"/>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29" name="Freeform 61"/>
                <p:cNvSpPr>
                  <a:spLocks/>
                </p:cNvSpPr>
                <p:nvPr/>
              </p:nvSpPr>
              <p:spPr bwMode="auto">
                <a:xfrm>
                  <a:off x="8892828" y="2032223"/>
                  <a:ext cx="511896" cy="420870"/>
                </a:xfrm>
                <a:custGeom>
                  <a:avLst/>
                  <a:gdLst/>
                  <a:ahLst/>
                  <a:cxnLst>
                    <a:cxn ang="0">
                      <a:pos x="288" y="641"/>
                    </a:cxn>
                    <a:cxn ang="0">
                      <a:pos x="308" y="590"/>
                    </a:cxn>
                    <a:cxn ang="0">
                      <a:pos x="240" y="580"/>
                    </a:cxn>
                    <a:cxn ang="0">
                      <a:pos x="232" y="624"/>
                    </a:cxn>
                    <a:cxn ang="0">
                      <a:pos x="203" y="660"/>
                    </a:cxn>
                    <a:cxn ang="0">
                      <a:pos x="168" y="624"/>
                    </a:cxn>
                    <a:cxn ang="0">
                      <a:pos x="100" y="607"/>
                    </a:cxn>
                    <a:cxn ang="0">
                      <a:pos x="65" y="577"/>
                    </a:cxn>
                    <a:cxn ang="0">
                      <a:pos x="53" y="527"/>
                    </a:cxn>
                    <a:cxn ang="0">
                      <a:pos x="36" y="497"/>
                    </a:cxn>
                    <a:cxn ang="0">
                      <a:pos x="18" y="443"/>
                    </a:cxn>
                    <a:cxn ang="0">
                      <a:pos x="66" y="423"/>
                    </a:cxn>
                    <a:cxn ang="0">
                      <a:pos x="86" y="405"/>
                    </a:cxn>
                    <a:cxn ang="0">
                      <a:pos x="40" y="403"/>
                    </a:cxn>
                    <a:cxn ang="0">
                      <a:pos x="4" y="386"/>
                    </a:cxn>
                    <a:cxn ang="0">
                      <a:pos x="22" y="307"/>
                    </a:cxn>
                    <a:cxn ang="0">
                      <a:pos x="0" y="277"/>
                    </a:cxn>
                    <a:cxn ang="0">
                      <a:pos x="17" y="230"/>
                    </a:cxn>
                    <a:cxn ang="0">
                      <a:pos x="19" y="195"/>
                    </a:cxn>
                    <a:cxn ang="0">
                      <a:pos x="96" y="198"/>
                    </a:cxn>
                    <a:cxn ang="0">
                      <a:pos x="141" y="158"/>
                    </a:cxn>
                    <a:cxn ang="0">
                      <a:pos x="168" y="121"/>
                    </a:cxn>
                    <a:cxn ang="0">
                      <a:pos x="233" y="89"/>
                    </a:cxn>
                    <a:cxn ang="0">
                      <a:pos x="264" y="57"/>
                    </a:cxn>
                    <a:cxn ang="0">
                      <a:pos x="312" y="79"/>
                    </a:cxn>
                    <a:cxn ang="0">
                      <a:pos x="328" y="35"/>
                    </a:cxn>
                    <a:cxn ang="0">
                      <a:pos x="351" y="37"/>
                    </a:cxn>
                    <a:cxn ang="0">
                      <a:pos x="396" y="45"/>
                    </a:cxn>
                    <a:cxn ang="0">
                      <a:pos x="470" y="58"/>
                    </a:cxn>
                    <a:cxn ang="0">
                      <a:pos x="487" y="20"/>
                    </a:cxn>
                    <a:cxn ang="0">
                      <a:pos x="525" y="6"/>
                    </a:cxn>
                    <a:cxn ang="0">
                      <a:pos x="587" y="19"/>
                    </a:cxn>
                    <a:cxn ang="0">
                      <a:pos x="671" y="10"/>
                    </a:cxn>
                    <a:cxn ang="0">
                      <a:pos x="742" y="14"/>
                    </a:cxn>
                    <a:cxn ang="0">
                      <a:pos x="810" y="27"/>
                    </a:cxn>
                    <a:cxn ang="0">
                      <a:pos x="947" y="27"/>
                    </a:cxn>
                    <a:cxn ang="0">
                      <a:pos x="1035" y="35"/>
                    </a:cxn>
                    <a:cxn ang="0">
                      <a:pos x="1075" y="16"/>
                    </a:cxn>
                    <a:cxn ang="0">
                      <a:pos x="1123" y="68"/>
                    </a:cxn>
                    <a:cxn ang="0">
                      <a:pos x="1062" y="115"/>
                    </a:cxn>
                    <a:cxn ang="0">
                      <a:pos x="1053" y="158"/>
                    </a:cxn>
                    <a:cxn ang="0">
                      <a:pos x="1020" y="215"/>
                    </a:cxn>
                    <a:cxn ang="0">
                      <a:pos x="978" y="304"/>
                    </a:cxn>
                    <a:cxn ang="0">
                      <a:pos x="1016" y="421"/>
                    </a:cxn>
                    <a:cxn ang="0">
                      <a:pos x="1008" y="502"/>
                    </a:cxn>
                    <a:cxn ang="0">
                      <a:pos x="1036" y="634"/>
                    </a:cxn>
                    <a:cxn ang="0">
                      <a:pos x="1069" y="693"/>
                    </a:cxn>
                    <a:cxn ang="0">
                      <a:pos x="1022" y="790"/>
                    </a:cxn>
                    <a:cxn ang="0">
                      <a:pos x="963" y="893"/>
                    </a:cxn>
                    <a:cxn ang="0">
                      <a:pos x="824" y="928"/>
                    </a:cxn>
                    <a:cxn ang="0">
                      <a:pos x="750" y="919"/>
                    </a:cxn>
                    <a:cxn ang="0">
                      <a:pos x="663" y="856"/>
                    </a:cxn>
                    <a:cxn ang="0">
                      <a:pos x="571" y="751"/>
                    </a:cxn>
                    <a:cxn ang="0">
                      <a:pos x="508" y="721"/>
                    </a:cxn>
                    <a:cxn ang="0">
                      <a:pos x="385" y="761"/>
                    </a:cxn>
                  </a:cxnLst>
                  <a:rect l="0" t="0" r="r" b="b"/>
                  <a:pathLst>
                    <a:path w="1123" h="932">
                      <a:moveTo>
                        <a:pt x="263" y="789"/>
                      </a:moveTo>
                      <a:lnTo>
                        <a:pt x="264" y="779"/>
                      </a:lnTo>
                      <a:lnTo>
                        <a:pt x="264" y="769"/>
                      </a:lnTo>
                      <a:lnTo>
                        <a:pt x="269" y="725"/>
                      </a:lnTo>
                      <a:lnTo>
                        <a:pt x="276" y="682"/>
                      </a:lnTo>
                      <a:lnTo>
                        <a:pt x="281" y="662"/>
                      </a:lnTo>
                      <a:lnTo>
                        <a:pt x="288" y="641"/>
                      </a:lnTo>
                      <a:lnTo>
                        <a:pt x="291" y="631"/>
                      </a:lnTo>
                      <a:lnTo>
                        <a:pt x="295" y="620"/>
                      </a:lnTo>
                      <a:lnTo>
                        <a:pt x="301" y="611"/>
                      </a:lnTo>
                      <a:lnTo>
                        <a:pt x="307" y="602"/>
                      </a:lnTo>
                      <a:lnTo>
                        <a:pt x="310" y="598"/>
                      </a:lnTo>
                      <a:lnTo>
                        <a:pt x="310" y="594"/>
                      </a:lnTo>
                      <a:lnTo>
                        <a:pt x="308" y="590"/>
                      </a:lnTo>
                      <a:lnTo>
                        <a:pt x="306" y="588"/>
                      </a:lnTo>
                      <a:lnTo>
                        <a:pt x="297" y="583"/>
                      </a:lnTo>
                      <a:lnTo>
                        <a:pt x="284" y="580"/>
                      </a:lnTo>
                      <a:lnTo>
                        <a:pt x="271" y="579"/>
                      </a:lnTo>
                      <a:lnTo>
                        <a:pt x="257" y="579"/>
                      </a:lnTo>
                      <a:lnTo>
                        <a:pt x="246" y="579"/>
                      </a:lnTo>
                      <a:lnTo>
                        <a:pt x="240" y="580"/>
                      </a:lnTo>
                      <a:lnTo>
                        <a:pt x="236" y="583"/>
                      </a:lnTo>
                      <a:lnTo>
                        <a:pt x="233" y="586"/>
                      </a:lnTo>
                      <a:lnTo>
                        <a:pt x="232" y="589"/>
                      </a:lnTo>
                      <a:lnTo>
                        <a:pt x="232" y="594"/>
                      </a:lnTo>
                      <a:lnTo>
                        <a:pt x="232" y="603"/>
                      </a:lnTo>
                      <a:lnTo>
                        <a:pt x="233" y="612"/>
                      </a:lnTo>
                      <a:lnTo>
                        <a:pt x="232" y="624"/>
                      </a:lnTo>
                      <a:lnTo>
                        <a:pt x="231" y="634"/>
                      </a:lnTo>
                      <a:lnTo>
                        <a:pt x="228" y="642"/>
                      </a:lnTo>
                      <a:lnTo>
                        <a:pt x="224" y="650"/>
                      </a:lnTo>
                      <a:lnTo>
                        <a:pt x="220" y="655"/>
                      </a:lnTo>
                      <a:lnTo>
                        <a:pt x="215" y="658"/>
                      </a:lnTo>
                      <a:lnTo>
                        <a:pt x="210" y="660"/>
                      </a:lnTo>
                      <a:lnTo>
                        <a:pt x="203" y="660"/>
                      </a:lnTo>
                      <a:lnTo>
                        <a:pt x="198" y="659"/>
                      </a:lnTo>
                      <a:lnTo>
                        <a:pt x="192" y="656"/>
                      </a:lnTo>
                      <a:lnTo>
                        <a:pt x="187" y="653"/>
                      </a:lnTo>
                      <a:lnTo>
                        <a:pt x="181" y="647"/>
                      </a:lnTo>
                      <a:lnTo>
                        <a:pt x="176" y="641"/>
                      </a:lnTo>
                      <a:lnTo>
                        <a:pt x="171" y="633"/>
                      </a:lnTo>
                      <a:lnTo>
                        <a:pt x="168" y="624"/>
                      </a:lnTo>
                      <a:lnTo>
                        <a:pt x="165" y="615"/>
                      </a:lnTo>
                      <a:lnTo>
                        <a:pt x="158" y="611"/>
                      </a:lnTo>
                      <a:lnTo>
                        <a:pt x="152" y="610"/>
                      </a:lnTo>
                      <a:lnTo>
                        <a:pt x="144" y="608"/>
                      </a:lnTo>
                      <a:lnTo>
                        <a:pt x="135" y="607"/>
                      </a:lnTo>
                      <a:lnTo>
                        <a:pt x="117" y="607"/>
                      </a:lnTo>
                      <a:lnTo>
                        <a:pt x="100" y="607"/>
                      </a:lnTo>
                      <a:lnTo>
                        <a:pt x="92" y="606"/>
                      </a:lnTo>
                      <a:lnTo>
                        <a:pt x="84" y="605"/>
                      </a:lnTo>
                      <a:lnTo>
                        <a:pt x="78" y="602"/>
                      </a:lnTo>
                      <a:lnTo>
                        <a:pt x="73" y="598"/>
                      </a:lnTo>
                      <a:lnTo>
                        <a:pt x="69" y="593"/>
                      </a:lnTo>
                      <a:lnTo>
                        <a:pt x="66" y="586"/>
                      </a:lnTo>
                      <a:lnTo>
                        <a:pt x="65" y="577"/>
                      </a:lnTo>
                      <a:lnTo>
                        <a:pt x="66" y="567"/>
                      </a:lnTo>
                      <a:lnTo>
                        <a:pt x="66" y="558"/>
                      </a:lnTo>
                      <a:lnTo>
                        <a:pt x="66" y="550"/>
                      </a:lnTo>
                      <a:lnTo>
                        <a:pt x="66" y="545"/>
                      </a:lnTo>
                      <a:lnTo>
                        <a:pt x="63" y="540"/>
                      </a:lnTo>
                      <a:lnTo>
                        <a:pt x="60" y="532"/>
                      </a:lnTo>
                      <a:lnTo>
                        <a:pt x="53" y="527"/>
                      </a:lnTo>
                      <a:lnTo>
                        <a:pt x="48" y="523"/>
                      </a:lnTo>
                      <a:lnTo>
                        <a:pt x="41" y="519"/>
                      </a:lnTo>
                      <a:lnTo>
                        <a:pt x="40" y="517"/>
                      </a:lnTo>
                      <a:lnTo>
                        <a:pt x="38" y="513"/>
                      </a:lnTo>
                      <a:lnTo>
                        <a:pt x="36" y="510"/>
                      </a:lnTo>
                      <a:lnTo>
                        <a:pt x="36" y="505"/>
                      </a:lnTo>
                      <a:lnTo>
                        <a:pt x="36" y="497"/>
                      </a:lnTo>
                      <a:lnTo>
                        <a:pt x="34" y="488"/>
                      </a:lnTo>
                      <a:lnTo>
                        <a:pt x="30" y="480"/>
                      </a:lnTo>
                      <a:lnTo>
                        <a:pt x="27" y="472"/>
                      </a:lnTo>
                      <a:lnTo>
                        <a:pt x="23" y="466"/>
                      </a:lnTo>
                      <a:lnTo>
                        <a:pt x="21" y="458"/>
                      </a:lnTo>
                      <a:lnTo>
                        <a:pt x="18" y="450"/>
                      </a:lnTo>
                      <a:lnTo>
                        <a:pt x="18" y="443"/>
                      </a:lnTo>
                      <a:lnTo>
                        <a:pt x="19" y="439"/>
                      </a:lnTo>
                      <a:lnTo>
                        <a:pt x="22" y="435"/>
                      </a:lnTo>
                      <a:lnTo>
                        <a:pt x="25" y="432"/>
                      </a:lnTo>
                      <a:lnTo>
                        <a:pt x="30" y="430"/>
                      </a:lnTo>
                      <a:lnTo>
                        <a:pt x="41" y="426"/>
                      </a:lnTo>
                      <a:lnTo>
                        <a:pt x="53" y="425"/>
                      </a:lnTo>
                      <a:lnTo>
                        <a:pt x="66" y="423"/>
                      </a:lnTo>
                      <a:lnTo>
                        <a:pt x="78" y="422"/>
                      </a:lnTo>
                      <a:lnTo>
                        <a:pt x="82" y="421"/>
                      </a:lnTo>
                      <a:lnTo>
                        <a:pt x="86" y="421"/>
                      </a:lnTo>
                      <a:lnTo>
                        <a:pt x="87" y="419"/>
                      </a:lnTo>
                      <a:lnTo>
                        <a:pt x="88" y="417"/>
                      </a:lnTo>
                      <a:lnTo>
                        <a:pt x="87" y="410"/>
                      </a:lnTo>
                      <a:lnTo>
                        <a:pt x="86" y="405"/>
                      </a:lnTo>
                      <a:lnTo>
                        <a:pt x="82" y="401"/>
                      </a:lnTo>
                      <a:lnTo>
                        <a:pt x="78" y="399"/>
                      </a:lnTo>
                      <a:lnTo>
                        <a:pt x="73" y="397"/>
                      </a:lnTo>
                      <a:lnTo>
                        <a:pt x="67" y="397"/>
                      </a:lnTo>
                      <a:lnTo>
                        <a:pt x="61" y="397"/>
                      </a:lnTo>
                      <a:lnTo>
                        <a:pt x="54" y="399"/>
                      </a:lnTo>
                      <a:lnTo>
                        <a:pt x="40" y="403"/>
                      </a:lnTo>
                      <a:lnTo>
                        <a:pt x="27" y="404"/>
                      </a:lnTo>
                      <a:lnTo>
                        <a:pt x="22" y="404"/>
                      </a:lnTo>
                      <a:lnTo>
                        <a:pt x="17" y="404"/>
                      </a:lnTo>
                      <a:lnTo>
                        <a:pt x="13" y="401"/>
                      </a:lnTo>
                      <a:lnTo>
                        <a:pt x="9" y="399"/>
                      </a:lnTo>
                      <a:lnTo>
                        <a:pt x="6" y="392"/>
                      </a:lnTo>
                      <a:lnTo>
                        <a:pt x="4" y="386"/>
                      </a:lnTo>
                      <a:lnTo>
                        <a:pt x="4" y="379"/>
                      </a:lnTo>
                      <a:lnTo>
                        <a:pt x="4" y="371"/>
                      </a:lnTo>
                      <a:lnTo>
                        <a:pt x="6" y="356"/>
                      </a:lnTo>
                      <a:lnTo>
                        <a:pt x="12" y="339"/>
                      </a:lnTo>
                      <a:lnTo>
                        <a:pt x="17" y="325"/>
                      </a:lnTo>
                      <a:lnTo>
                        <a:pt x="21" y="312"/>
                      </a:lnTo>
                      <a:lnTo>
                        <a:pt x="22" y="307"/>
                      </a:lnTo>
                      <a:lnTo>
                        <a:pt x="23" y="301"/>
                      </a:lnTo>
                      <a:lnTo>
                        <a:pt x="23" y="299"/>
                      </a:lnTo>
                      <a:lnTo>
                        <a:pt x="22" y="298"/>
                      </a:lnTo>
                      <a:lnTo>
                        <a:pt x="9" y="289"/>
                      </a:lnTo>
                      <a:lnTo>
                        <a:pt x="3" y="282"/>
                      </a:lnTo>
                      <a:lnTo>
                        <a:pt x="1" y="279"/>
                      </a:lnTo>
                      <a:lnTo>
                        <a:pt x="0" y="277"/>
                      </a:lnTo>
                      <a:lnTo>
                        <a:pt x="0" y="274"/>
                      </a:lnTo>
                      <a:lnTo>
                        <a:pt x="1" y="273"/>
                      </a:lnTo>
                      <a:lnTo>
                        <a:pt x="4" y="268"/>
                      </a:lnTo>
                      <a:lnTo>
                        <a:pt x="8" y="261"/>
                      </a:lnTo>
                      <a:lnTo>
                        <a:pt x="13" y="252"/>
                      </a:lnTo>
                      <a:lnTo>
                        <a:pt x="16" y="242"/>
                      </a:lnTo>
                      <a:lnTo>
                        <a:pt x="17" y="230"/>
                      </a:lnTo>
                      <a:lnTo>
                        <a:pt x="16" y="220"/>
                      </a:lnTo>
                      <a:lnTo>
                        <a:pt x="14" y="208"/>
                      </a:lnTo>
                      <a:lnTo>
                        <a:pt x="14" y="198"/>
                      </a:lnTo>
                      <a:lnTo>
                        <a:pt x="14" y="197"/>
                      </a:lnTo>
                      <a:lnTo>
                        <a:pt x="16" y="195"/>
                      </a:lnTo>
                      <a:lnTo>
                        <a:pt x="18" y="195"/>
                      </a:lnTo>
                      <a:lnTo>
                        <a:pt x="19" y="195"/>
                      </a:lnTo>
                      <a:lnTo>
                        <a:pt x="26" y="197"/>
                      </a:lnTo>
                      <a:lnTo>
                        <a:pt x="32" y="199"/>
                      </a:lnTo>
                      <a:lnTo>
                        <a:pt x="47" y="203"/>
                      </a:lnTo>
                      <a:lnTo>
                        <a:pt x="57" y="206"/>
                      </a:lnTo>
                      <a:lnTo>
                        <a:pt x="69" y="204"/>
                      </a:lnTo>
                      <a:lnTo>
                        <a:pt x="82" y="202"/>
                      </a:lnTo>
                      <a:lnTo>
                        <a:pt x="96" y="198"/>
                      </a:lnTo>
                      <a:lnTo>
                        <a:pt x="110" y="193"/>
                      </a:lnTo>
                      <a:lnTo>
                        <a:pt x="123" y="186"/>
                      </a:lnTo>
                      <a:lnTo>
                        <a:pt x="133" y="177"/>
                      </a:lnTo>
                      <a:lnTo>
                        <a:pt x="137" y="173"/>
                      </a:lnTo>
                      <a:lnTo>
                        <a:pt x="140" y="168"/>
                      </a:lnTo>
                      <a:lnTo>
                        <a:pt x="141" y="163"/>
                      </a:lnTo>
                      <a:lnTo>
                        <a:pt x="141" y="158"/>
                      </a:lnTo>
                      <a:lnTo>
                        <a:pt x="141" y="150"/>
                      </a:lnTo>
                      <a:lnTo>
                        <a:pt x="143" y="143"/>
                      </a:lnTo>
                      <a:lnTo>
                        <a:pt x="146" y="137"/>
                      </a:lnTo>
                      <a:lnTo>
                        <a:pt x="150" y="132"/>
                      </a:lnTo>
                      <a:lnTo>
                        <a:pt x="155" y="128"/>
                      </a:lnTo>
                      <a:lnTo>
                        <a:pt x="162" y="124"/>
                      </a:lnTo>
                      <a:lnTo>
                        <a:pt x="168" y="121"/>
                      </a:lnTo>
                      <a:lnTo>
                        <a:pt x="176" y="119"/>
                      </a:lnTo>
                      <a:lnTo>
                        <a:pt x="192" y="114"/>
                      </a:lnTo>
                      <a:lnTo>
                        <a:pt x="207" y="107"/>
                      </a:lnTo>
                      <a:lnTo>
                        <a:pt x="215" y="103"/>
                      </a:lnTo>
                      <a:lnTo>
                        <a:pt x="222" y="99"/>
                      </a:lnTo>
                      <a:lnTo>
                        <a:pt x="228" y="94"/>
                      </a:lnTo>
                      <a:lnTo>
                        <a:pt x="233" y="89"/>
                      </a:lnTo>
                      <a:lnTo>
                        <a:pt x="240" y="79"/>
                      </a:lnTo>
                      <a:lnTo>
                        <a:pt x="246" y="64"/>
                      </a:lnTo>
                      <a:lnTo>
                        <a:pt x="251" y="59"/>
                      </a:lnTo>
                      <a:lnTo>
                        <a:pt x="257" y="55"/>
                      </a:lnTo>
                      <a:lnTo>
                        <a:pt x="259" y="55"/>
                      </a:lnTo>
                      <a:lnTo>
                        <a:pt x="262" y="55"/>
                      </a:lnTo>
                      <a:lnTo>
                        <a:pt x="264" y="57"/>
                      </a:lnTo>
                      <a:lnTo>
                        <a:pt x="267" y="58"/>
                      </a:lnTo>
                      <a:lnTo>
                        <a:pt x="282" y="70"/>
                      </a:lnTo>
                      <a:lnTo>
                        <a:pt x="295" y="77"/>
                      </a:lnTo>
                      <a:lnTo>
                        <a:pt x="301" y="79"/>
                      </a:lnTo>
                      <a:lnTo>
                        <a:pt x="306" y="80"/>
                      </a:lnTo>
                      <a:lnTo>
                        <a:pt x="310" y="80"/>
                      </a:lnTo>
                      <a:lnTo>
                        <a:pt x="312" y="79"/>
                      </a:lnTo>
                      <a:lnTo>
                        <a:pt x="316" y="76"/>
                      </a:lnTo>
                      <a:lnTo>
                        <a:pt x="319" y="75"/>
                      </a:lnTo>
                      <a:lnTo>
                        <a:pt x="320" y="71"/>
                      </a:lnTo>
                      <a:lnTo>
                        <a:pt x="321" y="68"/>
                      </a:lnTo>
                      <a:lnTo>
                        <a:pt x="324" y="61"/>
                      </a:lnTo>
                      <a:lnTo>
                        <a:pt x="326" y="51"/>
                      </a:lnTo>
                      <a:lnTo>
                        <a:pt x="328" y="35"/>
                      </a:lnTo>
                      <a:lnTo>
                        <a:pt x="332" y="23"/>
                      </a:lnTo>
                      <a:lnTo>
                        <a:pt x="332" y="20"/>
                      </a:lnTo>
                      <a:lnTo>
                        <a:pt x="334" y="20"/>
                      </a:lnTo>
                      <a:lnTo>
                        <a:pt x="336" y="20"/>
                      </a:lnTo>
                      <a:lnTo>
                        <a:pt x="338" y="22"/>
                      </a:lnTo>
                      <a:lnTo>
                        <a:pt x="343" y="27"/>
                      </a:lnTo>
                      <a:lnTo>
                        <a:pt x="351" y="37"/>
                      </a:lnTo>
                      <a:lnTo>
                        <a:pt x="355" y="41"/>
                      </a:lnTo>
                      <a:lnTo>
                        <a:pt x="358" y="45"/>
                      </a:lnTo>
                      <a:lnTo>
                        <a:pt x="361" y="48"/>
                      </a:lnTo>
                      <a:lnTo>
                        <a:pt x="365" y="50"/>
                      </a:lnTo>
                      <a:lnTo>
                        <a:pt x="373" y="51"/>
                      </a:lnTo>
                      <a:lnTo>
                        <a:pt x="380" y="51"/>
                      </a:lnTo>
                      <a:lnTo>
                        <a:pt x="396" y="45"/>
                      </a:lnTo>
                      <a:lnTo>
                        <a:pt x="413" y="36"/>
                      </a:lnTo>
                      <a:lnTo>
                        <a:pt x="429" y="42"/>
                      </a:lnTo>
                      <a:lnTo>
                        <a:pt x="446" y="53"/>
                      </a:lnTo>
                      <a:lnTo>
                        <a:pt x="455" y="57"/>
                      </a:lnTo>
                      <a:lnTo>
                        <a:pt x="462" y="59"/>
                      </a:lnTo>
                      <a:lnTo>
                        <a:pt x="466" y="58"/>
                      </a:lnTo>
                      <a:lnTo>
                        <a:pt x="470" y="58"/>
                      </a:lnTo>
                      <a:lnTo>
                        <a:pt x="474" y="55"/>
                      </a:lnTo>
                      <a:lnTo>
                        <a:pt x="478" y="53"/>
                      </a:lnTo>
                      <a:lnTo>
                        <a:pt x="481" y="46"/>
                      </a:lnTo>
                      <a:lnTo>
                        <a:pt x="483" y="40"/>
                      </a:lnTo>
                      <a:lnTo>
                        <a:pt x="485" y="33"/>
                      </a:lnTo>
                      <a:lnTo>
                        <a:pt x="486" y="27"/>
                      </a:lnTo>
                      <a:lnTo>
                        <a:pt x="487" y="20"/>
                      </a:lnTo>
                      <a:lnTo>
                        <a:pt x="490" y="14"/>
                      </a:lnTo>
                      <a:lnTo>
                        <a:pt x="494" y="10"/>
                      </a:lnTo>
                      <a:lnTo>
                        <a:pt x="499" y="7"/>
                      </a:lnTo>
                      <a:lnTo>
                        <a:pt x="505" y="5"/>
                      </a:lnTo>
                      <a:lnTo>
                        <a:pt x="512" y="5"/>
                      </a:lnTo>
                      <a:lnTo>
                        <a:pt x="518" y="5"/>
                      </a:lnTo>
                      <a:lnTo>
                        <a:pt x="525" y="6"/>
                      </a:lnTo>
                      <a:lnTo>
                        <a:pt x="535" y="10"/>
                      </a:lnTo>
                      <a:lnTo>
                        <a:pt x="545" y="15"/>
                      </a:lnTo>
                      <a:lnTo>
                        <a:pt x="556" y="19"/>
                      </a:lnTo>
                      <a:lnTo>
                        <a:pt x="567" y="22"/>
                      </a:lnTo>
                      <a:lnTo>
                        <a:pt x="573" y="22"/>
                      </a:lnTo>
                      <a:lnTo>
                        <a:pt x="579" y="22"/>
                      </a:lnTo>
                      <a:lnTo>
                        <a:pt x="587" y="19"/>
                      </a:lnTo>
                      <a:lnTo>
                        <a:pt x="595" y="16"/>
                      </a:lnTo>
                      <a:lnTo>
                        <a:pt x="614" y="6"/>
                      </a:lnTo>
                      <a:lnTo>
                        <a:pt x="631" y="0"/>
                      </a:lnTo>
                      <a:lnTo>
                        <a:pt x="640" y="0"/>
                      </a:lnTo>
                      <a:lnTo>
                        <a:pt x="649" y="0"/>
                      </a:lnTo>
                      <a:lnTo>
                        <a:pt x="658" y="4"/>
                      </a:lnTo>
                      <a:lnTo>
                        <a:pt x="671" y="10"/>
                      </a:lnTo>
                      <a:lnTo>
                        <a:pt x="678" y="13"/>
                      </a:lnTo>
                      <a:lnTo>
                        <a:pt x="684" y="15"/>
                      </a:lnTo>
                      <a:lnTo>
                        <a:pt x="692" y="16"/>
                      </a:lnTo>
                      <a:lnTo>
                        <a:pt x="698" y="18"/>
                      </a:lnTo>
                      <a:lnTo>
                        <a:pt x="713" y="18"/>
                      </a:lnTo>
                      <a:lnTo>
                        <a:pt x="727" y="16"/>
                      </a:lnTo>
                      <a:lnTo>
                        <a:pt x="742" y="14"/>
                      </a:lnTo>
                      <a:lnTo>
                        <a:pt x="757" y="13"/>
                      </a:lnTo>
                      <a:lnTo>
                        <a:pt x="764" y="14"/>
                      </a:lnTo>
                      <a:lnTo>
                        <a:pt x="771" y="14"/>
                      </a:lnTo>
                      <a:lnTo>
                        <a:pt x="779" y="16"/>
                      </a:lnTo>
                      <a:lnTo>
                        <a:pt x="786" y="19"/>
                      </a:lnTo>
                      <a:lnTo>
                        <a:pt x="798" y="23"/>
                      </a:lnTo>
                      <a:lnTo>
                        <a:pt x="810" y="27"/>
                      </a:lnTo>
                      <a:lnTo>
                        <a:pt x="821" y="29"/>
                      </a:lnTo>
                      <a:lnTo>
                        <a:pt x="833" y="32"/>
                      </a:lnTo>
                      <a:lnTo>
                        <a:pt x="855" y="35"/>
                      </a:lnTo>
                      <a:lnTo>
                        <a:pt x="878" y="36"/>
                      </a:lnTo>
                      <a:lnTo>
                        <a:pt x="902" y="33"/>
                      </a:lnTo>
                      <a:lnTo>
                        <a:pt x="924" y="31"/>
                      </a:lnTo>
                      <a:lnTo>
                        <a:pt x="947" y="27"/>
                      </a:lnTo>
                      <a:lnTo>
                        <a:pt x="972" y="23"/>
                      </a:lnTo>
                      <a:lnTo>
                        <a:pt x="983" y="22"/>
                      </a:lnTo>
                      <a:lnTo>
                        <a:pt x="995" y="23"/>
                      </a:lnTo>
                      <a:lnTo>
                        <a:pt x="1005" y="26"/>
                      </a:lnTo>
                      <a:lnTo>
                        <a:pt x="1016" y="29"/>
                      </a:lnTo>
                      <a:lnTo>
                        <a:pt x="1025" y="32"/>
                      </a:lnTo>
                      <a:lnTo>
                        <a:pt x="1035" y="35"/>
                      </a:lnTo>
                      <a:lnTo>
                        <a:pt x="1042" y="33"/>
                      </a:lnTo>
                      <a:lnTo>
                        <a:pt x="1047" y="33"/>
                      </a:lnTo>
                      <a:lnTo>
                        <a:pt x="1053" y="31"/>
                      </a:lnTo>
                      <a:lnTo>
                        <a:pt x="1060" y="28"/>
                      </a:lnTo>
                      <a:lnTo>
                        <a:pt x="1066" y="26"/>
                      </a:lnTo>
                      <a:lnTo>
                        <a:pt x="1071" y="20"/>
                      </a:lnTo>
                      <a:lnTo>
                        <a:pt x="1075" y="16"/>
                      </a:lnTo>
                      <a:lnTo>
                        <a:pt x="1078" y="11"/>
                      </a:lnTo>
                      <a:lnTo>
                        <a:pt x="1078" y="11"/>
                      </a:lnTo>
                      <a:lnTo>
                        <a:pt x="1109" y="44"/>
                      </a:lnTo>
                      <a:lnTo>
                        <a:pt x="1115" y="51"/>
                      </a:lnTo>
                      <a:lnTo>
                        <a:pt x="1119" y="58"/>
                      </a:lnTo>
                      <a:lnTo>
                        <a:pt x="1122" y="63"/>
                      </a:lnTo>
                      <a:lnTo>
                        <a:pt x="1123" y="68"/>
                      </a:lnTo>
                      <a:lnTo>
                        <a:pt x="1122" y="73"/>
                      </a:lnTo>
                      <a:lnTo>
                        <a:pt x="1119" y="77"/>
                      </a:lnTo>
                      <a:lnTo>
                        <a:pt x="1117" y="81"/>
                      </a:lnTo>
                      <a:lnTo>
                        <a:pt x="1112" y="84"/>
                      </a:lnTo>
                      <a:lnTo>
                        <a:pt x="1090" y="96"/>
                      </a:lnTo>
                      <a:lnTo>
                        <a:pt x="1067" y="110"/>
                      </a:lnTo>
                      <a:lnTo>
                        <a:pt x="1062" y="115"/>
                      </a:lnTo>
                      <a:lnTo>
                        <a:pt x="1058" y="119"/>
                      </a:lnTo>
                      <a:lnTo>
                        <a:pt x="1056" y="123"/>
                      </a:lnTo>
                      <a:lnTo>
                        <a:pt x="1053" y="127"/>
                      </a:lnTo>
                      <a:lnTo>
                        <a:pt x="1052" y="134"/>
                      </a:lnTo>
                      <a:lnTo>
                        <a:pt x="1052" y="142"/>
                      </a:lnTo>
                      <a:lnTo>
                        <a:pt x="1053" y="150"/>
                      </a:lnTo>
                      <a:lnTo>
                        <a:pt x="1053" y="158"/>
                      </a:lnTo>
                      <a:lnTo>
                        <a:pt x="1053" y="167"/>
                      </a:lnTo>
                      <a:lnTo>
                        <a:pt x="1051" y="176"/>
                      </a:lnTo>
                      <a:lnTo>
                        <a:pt x="1048" y="182"/>
                      </a:lnTo>
                      <a:lnTo>
                        <a:pt x="1043" y="190"/>
                      </a:lnTo>
                      <a:lnTo>
                        <a:pt x="1038" y="197"/>
                      </a:lnTo>
                      <a:lnTo>
                        <a:pt x="1033" y="203"/>
                      </a:lnTo>
                      <a:lnTo>
                        <a:pt x="1020" y="215"/>
                      </a:lnTo>
                      <a:lnTo>
                        <a:pt x="1008" y="226"/>
                      </a:lnTo>
                      <a:lnTo>
                        <a:pt x="998" y="239"/>
                      </a:lnTo>
                      <a:lnTo>
                        <a:pt x="988" y="252"/>
                      </a:lnTo>
                      <a:lnTo>
                        <a:pt x="983" y="265"/>
                      </a:lnTo>
                      <a:lnTo>
                        <a:pt x="979" y="278"/>
                      </a:lnTo>
                      <a:lnTo>
                        <a:pt x="978" y="291"/>
                      </a:lnTo>
                      <a:lnTo>
                        <a:pt x="978" y="304"/>
                      </a:lnTo>
                      <a:lnTo>
                        <a:pt x="981" y="317"/>
                      </a:lnTo>
                      <a:lnTo>
                        <a:pt x="983" y="330"/>
                      </a:lnTo>
                      <a:lnTo>
                        <a:pt x="991" y="356"/>
                      </a:lnTo>
                      <a:lnTo>
                        <a:pt x="1001" y="382"/>
                      </a:lnTo>
                      <a:lnTo>
                        <a:pt x="1007" y="395"/>
                      </a:lnTo>
                      <a:lnTo>
                        <a:pt x="1012" y="408"/>
                      </a:lnTo>
                      <a:lnTo>
                        <a:pt x="1016" y="421"/>
                      </a:lnTo>
                      <a:lnTo>
                        <a:pt x="1018" y="435"/>
                      </a:lnTo>
                      <a:lnTo>
                        <a:pt x="1020" y="443"/>
                      </a:lnTo>
                      <a:lnTo>
                        <a:pt x="1018" y="452"/>
                      </a:lnTo>
                      <a:lnTo>
                        <a:pt x="1017" y="460"/>
                      </a:lnTo>
                      <a:lnTo>
                        <a:pt x="1014" y="467"/>
                      </a:lnTo>
                      <a:lnTo>
                        <a:pt x="1010" y="484"/>
                      </a:lnTo>
                      <a:lnTo>
                        <a:pt x="1008" y="502"/>
                      </a:lnTo>
                      <a:lnTo>
                        <a:pt x="1009" y="532"/>
                      </a:lnTo>
                      <a:lnTo>
                        <a:pt x="1013" y="558"/>
                      </a:lnTo>
                      <a:lnTo>
                        <a:pt x="1018" y="583"/>
                      </a:lnTo>
                      <a:lnTo>
                        <a:pt x="1025" y="610"/>
                      </a:lnTo>
                      <a:lnTo>
                        <a:pt x="1027" y="619"/>
                      </a:lnTo>
                      <a:lnTo>
                        <a:pt x="1031" y="627"/>
                      </a:lnTo>
                      <a:lnTo>
                        <a:pt x="1036" y="634"/>
                      </a:lnTo>
                      <a:lnTo>
                        <a:pt x="1042" y="641"/>
                      </a:lnTo>
                      <a:lnTo>
                        <a:pt x="1053" y="655"/>
                      </a:lnTo>
                      <a:lnTo>
                        <a:pt x="1064" y="671"/>
                      </a:lnTo>
                      <a:lnTo>
                        <a:pt x="1066" y="675"/>
                      </a:lnTo>
                      <a:lnTo>
                        <a:pt x="1067" y="680"/>
                      </a:lnTo>
                      <a:lnTo>
                        <a:pt x="1069" y="686"/>
                      </a:lnTo>
                      <a:lnTo>
                        <a:pt x="1069" y="693"/>
                      </a:lnTo>
                      <a:lnTo>
                        <a:pt x="1069" y="706"/>
                      </a:lnTo>
                      <a:lnTo>
                        <a:pt x="1066" y="721"/>
                      </a:lnTo>
                      <a:lnTo>
                        <a:pt x="1062" y="735"/>
                      </a:lnTo>
                      <a:lnTo>
                        <a:pt x="1057" y="748"/>
                      </a:lnTo>
                      <a:lnTo>
                        <a:pt x="1052" y="760"/>
                      </a:lnTo>
                      <a:lnTo>
                        <a:pt x="1044" y="769"/>
                      </a:lnTo>
                      <a:lnTo>
                        <a:pt x="1022" y="790"/>
                      </a:lnTo>
                      <a:lnTo>
                        <a:pt x="1000" y="809"/>
                      </a:lnTo>
                      <a:lnTo>
                        <a:pt x="990" y="820"/>
                      </a:lnTo>
                      <a:lnTo>
                        <a:pt x="981" y="831"/>
                      </a:lnTo>
                      <a:lnTo>
                        <a:pt x="973" y="844"/>
                      </a:lnTo>
                      <a:lnTo>
                        <a:pt x="966" y="859"/>
                      </a:lnTo>
                      <a:lnTo>
                        <a:pt x="963" y="893"/>
                      </a:lnTo>
                      <a:lnTo>
                        <a:pt x="963" y="893"/>
                      </a:lnTo>
                      <a:lnTo>
                        <a:pt x="942" y="895"/>
                      </a:lnTo>
                      <a:lnTo>
                        <a:pt x="921" y="899"/>
                      </a:lnTo>
                      <a:lnTo>
                        <a:pt x="902" y="904"/>
                      </a:lnTo>
                      <a:lnTo>
                        <a:pt x="882" y="910"/>
                      </a:lnTo>
                      <a:lnTo>
                        <a:pt x="863" y="917"/>
                      </a:lnTo>
                      <a:lnTo>
                        <a:pt x="843" y="923"/>
                      </a:lnTo>
                      <a:lnTo>
                        <a:pt x="824" y="928"/>
                      </a:lnTo>
                      <a:lnTo>
                        <a:pt x="803" y="932"/>
                      </a:lnTo>
                      <a:lnTo>
                        <a:pt x="793" y="932"/>
                      </a:lnTo>
                      <a:lnTo>
                        <a:pt x="782" y="932"/>
                      </a:lnTo>
                      <a:lnTo>
                        <a:pt x="773" y="930"/>
                      </a:lnTo>
                      <a:lnTo>
                        <a:pt x="766" y="927"/>
                      </a:lnTo>
                      <a:lnTo>
                        <a:pt x="758" y="923"/>
                      </a:lnTo>
                      <a:lnTo>
                        <a:pt x="750" y="919"/>
                      </a:lnTo>
                      <a:lnTo>
                        <a:pt x="742" y="914"/>
                      </a:lnTo>
                      <a:lnTo>
                        <a:pt x="735" y="909"/>
                      </a:lnTo>
                      <a:lnTo>
                        <a:pt x="722" y="896"/>
                      </a:lnTo>
                      <a:lnTo>
                        <a:pt x="707" y="884"/>
                      </a:lnTo>
                      <a:lnTo>
                        <a:pt x="692" y="873"/>
                      </a:lnTo>
                      <a:lnTo>
                        <a:pt x="675" y="864"/>
                      </a:lnTo>
                      <a:lnTo>
                        <a:pt x="663" y="856"/>
                      </a:lnTo>
                      <a:lnTo>
                        <a:pt x="654" y="849"/>
                      </a:lnTo>
                      <a:lnTo>
                        <a:pt x="646" y="842"/>
                      </a:lnTo>
                      <a:lnTo>
                        <a:pt x="641" y="834"/>
                      </a:lnTo>
                      <a:lnTo>
                        <a:pt x="631" y="817"/>
                      </a:lnTo>
                      <a:lnTo>
                        <a:pt x="617" y="796"/>
                      </a:lnTo>
                      <a:lnTo>
                        <a:pt x="597" y="776"/>
                      </a:lnTo>
                      <a:lnTo>
                        <a:pt x="571" y="751"/>
                      </a:lnTo>
                      <a:lnTo>
                        <a:pt x="558" y="741"/>
                      </a:lnTo>
                      <a:lnTo>
                        <a:pt x="544" y="732"/>
                      </a:lnTo>
                      <a:lnTo>
                        <a:pt x="538" y="728"/>
                      </a:lnTo>
                      <a:lnTo>
                        <a:pt x="531" y="725"/>
                      </a:lnTo>
                      <a:lnTo>
                        <a:pt x="525" y="722"/>
                      </a:lnTo>
                      <a:lnTo>
                        <a:pt x="519" y="721"/>
                      </a:lnTo>
                      <a:lnTo>
                        <a:pt x="508" y="721"/>
                      </a:lnTo>
                      <a:lnTo>
                        <a:pt x="497" y="721"/>
                      </a:lnTo>
                      <a:lnTo>
                        <a:pt x="486" y="722"/>
                      </a:lnTo>
                      <a:lnTo>
                        <a:pt x="475" y="725"/>
                      </a:lnTo>
                      <a:lnTo>
                        <a:pt x="453" y="733"/>
                      </a:lnTo>
                      <a:lnTo>
                        <a:pt x="430" y="742"/>
                      </a:lnTo>
                      <a:lnTo>
                        <a:pt x="408" y="751"/>
                      </a:lnTo>
                      <a:lnTo>
                        <a:pt x="385" y="761"/>
                      </a:lnTo>
                      <a:lnTo>
                        <a:pt x="363" y="770"/>
                      </a:lnTo>
                      <a:lnTo>
                        <a:pt x="341" y="776"/>
                      </a:lnTo>
                      <a:lnTo>
                        <a:pt x="263" y="789"/>
                      </a:lnTo>
                      <a:lnTo>
                        <a:pt x="263" y="78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30" name="Freeform 62"/>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1008" y="21"/>
                    </a:cxn>
                    <a:cxn ang="0">
                      <a:pos x="1086" y="0"/>
                    </a:cxn>
                    <a:cxn ang="0">
                      <a:pos x="1122" y="11"/>
                    </a:cxn>
                    <a:cxn ang="0">
                      <a:pos x="1209" y="96"/>
                    </a:cxn>
                    <a:cxn ang="0">
                      <a:pos x="1253" y="143"/>
                    </a:cxn>
                    <a:cxn ang="0">
                      <a:pos x="1320" y="193"/>
                    </a:cxn>
                    <a:cxn ang="0">
                      <a:pos x="1360" y="211"/>
                    </a:cxn>
                    <a:cxn ang="0">
                      <a:pos x="1441" y="196"/>
                    </a:cxn>
                    <a:cxn ang="0">
                      <a:pos x="1541" y="172"/>
                    </a:cxn>
                    <a:cxn ang="0">
                      <a:pos x="1607" y="210"/>
                    </a:cxn>
                    <a:cxn ang="0">
                      <a:pos x="1669" y="267"/>
                    </a:cxn>
                    <a:cxn ang="0">
                      <a:pos x="1680" y="360"/>
                    </a:cxn>
                    <a:cxn ang="0">
                      <a:pos x="1691" y="422"/>
                    </a:cxn>
                    <a:cxn ang="0">
                      <a:pos x="1734" y="491"/>
                    </a:cxn>
                    <a:cxn ang="0">
                      <a:pos x="1809" y="575"/>
                    </a:cxn>
                    <a:cxn ang="0">
                      <a:pos x="1840" y="632"/>
                    </a:cxn>
                    <a:cxn ang="0">
                      <a:pos x="1851" y="815"/>
                    </a:cxn>
                    <a:cxn ang="0">
                      <a:pos x="1761" y="924"/>
                    </a:cxn>
                    <a:cxn ang="0">
                      <a:pos x="1759" y="970"/>
                    </a:cxn>
                    <a:cxn ang="0">
                      <a:pos x="1736" y="996"/>
                    </a:cxn>
                    <a:cxn ang="0">
                      <a:pos x="1653" y="992"/>
                    </a:cxn>
                    <a:cxn ang="0">
                      <a:pos x="1572" y="989"/>
                    </a:cxn>
                    <a:cxn ang="0">
                      <a:pos x="1544" y="1012"/>
                    </a:cxn>
                    <a:cxn ang="0">
                      <a:pos x="1515" y="1040"/>
                    </a:cxn>
                    <a:cxn ang="0">
                      <a:pos x="1395" y="1021"/>
                    </a:cxn>
                    <a:cxn ang="0">
                      <a:pos x="1278" y="926"/>
                    </a:cxn>
                    <a:cxn ang="0">
                      <a:pos x="1219" y="878"/>
                    </a:cxn>
                    <a:cxn ang="0">
                      <a:pos x="1103" y="844"/>
                    </a:cxn>
                    <a:cxn ang="0">
                      <a:pos x="1025" y="785"/>
                    </a:cxn>
                    <a:cxn ang="0">
                      <a:pos x="949" y="784"/>
                    </a:cxn>
                    <a:cxn ang="0">
                      <a:pos x="868" y="807"/>
                    </a:cxn>
                    <a:cxn ang="0">
                      <a:pos x="801" y="796"/>
                    </a:cxn>
                    <a:cxn ang="0">
                      <a:pos x="770" y="812"/>
                    </a:cxn>
                    <a:cxn ang="0">
                      <a:pos x="702" y="812"/>
                    </a:cxn>
                    <a:cxn ang="0">
                      <a:pos x="546" y="815"/>
                    </a:cxn>
                    <a:cxn ang="0">
                      <a:pos x="324" y="809"/>
                    </a:cxn>
                    <a:cxn ang="0">
                      <a:pos x="231" y="823"/>
                    </a:cxn>
                    <a:cxn ang="0">
                      <a:pos x="183" y="85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31" name="Freeform 63"/>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32" name="Freeform 64"/>
                <p:cNvSpPr>
                  <a:spLocks/>
                </p:cNvSpPr>
                <p:nvPr/>
              </p:nvSpPr>
              <p:spPr bwMode="auto">
                <a:xfrm>
                  <a:off x="8641435" y="2705975"/>
                  <a:ext cx="670382" cy="520216"/>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33" name="Freeform 68"/>
                <p:cNvSpPr>
                  <a:spLocks noEditPoints="1"/>
                </p:cNvSpPr>
                <p:nvPr/>
              </p:nvSpPr>
              <p:spPr bwMode="auto">
                <a:xfrm>
                  <a:off x="7785240" y="3063624"/>
                  <a:ext cx="1297044" cy="1202999"/>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34" name="Freeform 69"/>
                <p:cNvSpPr>
                  <a:spLocks/>
                </p:cNvSpPr>
                <p:nvPr/>
              </p:nvSpPr>
              <p:spPr bwMode="auto">
                <a:xfrm>
                  <a:off x="7801636" y="3215353"/>
                  <a:ext cx="23683" cy="32513"/>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35" name="Freeform 70"/>
                <p:cNvSpPr>
                  <a:spLocks/>
                </p:cNvSpPr>
                <p:nvPr/>
              </p:nvSpPr>
              <p:spPr bwMode="auto">
                <a:xfrm>
                  <a:off x="7785240" y="3063624"/>
                  <a:ext cx="1297044" cy="1202999"/>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36" name="Freeform 71"/>
                <p:cNvSpPr>
                  <a:spLocks noEditPoints="1"/>
                </p:cNvSpPr>
                <p:nvPr/>
              </p:nvSpPr>
              <p:spPr bwMode="auto">
                <a:xfrm>
                  <a:off x="6648505" y="2931763"/>
                  <a:ext cx="1229642" cy="1627481"/>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37" name="Freeform 72"/>
                <p:cNvSpPr>
                  <a:spLocks/>
                </p:cNvSpPr>
                <p:nvPr/>
              </p:nvSpPr>
              <p:spPr bwMode="auto">
                <a:xfrm>
                  <a:off x="7767023" y="3162970"/>
                  <a:ext cx="41899" cy="74059"/>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38" name="Freeform 73"/>
                <p:cNvSpPr>
                  <a:spLocks/>
                </p:cNvSpPr>
                <p:nvPr/>
              </p:nvSpPr>
              <p:spPr bwMode="auto">
                <a:xfrm>
                  <a:off x="7695978" y="3060011"/>
                  <a:ext cx="74690" cy="90315"/>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39" name="Freeform 74"/>
                <p:cNvSpPr>
                  <a:spLocks/>
                </p:cNvSpPr>
                <p:nvPr/>
              </p:nvSpPr>
              <p:spPr bwMode="auto">
                <a:xfrm>
                  <a:off x="6648505" y="2931763"/>
                  <a:ext cx="1229642" cy="1627481"/>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40" name="Freeform 81"/>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41" name="Freeform 82"/>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2" y="209"/>
                    </a:cxn>
                    <a:cxn ang="0">
                      <a:pos x="2135" y="285"/>
                    </a:cxn>
                    <a:cxn ang="0">
                      <a:pos x="2068" y="345"/>
                    </a:cxn>
                    <a:cxn ang="0">
                      <a:pos x="1967" y="348"/>
                    </a:cxn>
                    <a:cxn ang="0">
                      <a:pos x="1858" y="529"/>
                    </a:cxn>
                    <a:cxn ang="0">
                      <a:pos x="1828" y="668"/>
                    </a:cxn>
                    <a:cxn ang="0">
                      <a:pos x="1759" y="756"/>
                    </a:cxn>
                    <a:cxn ang="0">
                      <a:pos x="1728" y="792"/>
                    </a:cxn>
                    <a:cxn ang="0">
                      <a:pos x="1784" y="791"/>
                    </a:cxn>
                    <a:cxn ang="0">
                      <a:pos x="1840" y="804"/>
                    </a:cxn>
                    <a:cxn ang="0">
                      <a:pos x="1937" y="936"/>
                    </a:cxn>
                    <a:cxn ang="0">
                      <a:pos x="1858" y="1037"/>
                    </a:cxn>
                    <a:cxn ang="0">
                      <a:pos x="1770" y="1041"/>
                    </a:cxn>
                    <a:cxn ang="0">
                      <a:pos x="1661" y="934"/>
                    </a:cxn>
                    <a:cxn ang="0">
                      <a:pos x="1597" y="946"/>
                    </a:cxn>
                    <a:cxn ang="0">
                      <a:pos x="1540" y="1042"/>
                    </a:cxn>
                    <a:cxn ang="0">
                      <a:pos x="1356" y="1107"/>
                    </a:cxn>
                    <a:cxn ang="0">
                      <a:pos x="1274" y="1100"/>
                    </a:cxn>
                    <a:cxn ang="0">
                      <a:pos x="1233" y="1152"/>
                    </a:cxn>
                    <a:cxn ang="0">
                      <a:pos x="1268" y="1251"/>
                    </a:cxn>
                    <a:cxn ang="0">
                      <a:pos x="1202" y="1292"/>
                    </a:cxn>
                    <a:cxn ang="0">
                      <a:pos x="1055" y="1311"/>
                    </a:cxn>
                    <a:cxn ang="0">
                      <a:pos x="982" y="1318"/>
                    </a:cxn>
                    <a:cxn ang="0">
                      <a:pos x="858" y="1270"/>
                    </a:cxn>
                    <a:cxn ang="0">
                      <a:pos x="749" y="1280"/>
                    </a:cxn>
                    <a:cxn ang="0">
                      <a:pos x="689" y="1225"/>
                    </a:cxn>
                    <a:cxn ang="0">
                      <a:pos x="608" y="1247"/>
                    </a:cxn>
                    <a:cxn ang="0">
                      <a:pos x="554" y="1317"/>
                    </a:cxn>
                    <a:cxn ang="0">
                      <a:pos x="415" y="1387"/>
                    </a:cxn>
                    <a:cxn ang="0">
                      <a:pos x="299" y="1381"/>
                    </a:cxn>
                    <a:cxn ang="0">
                      <a:pos x="229" y="1403"/>
                    </a:cxn>
                    <a:cxn ang="0">
                      <a:pos x="212" y="1254"/>
                    </a:cxn>
                    <a:cxn ang="0">
                      <a:pos x="181" y="1129"/>
                    </a:cxn>
                    <a:cxn ang="0">
                      <a:pos x="176" y="1091"/>
                    </a:cxn>
                    <a:cxn ang="0">
                      <a:pos x="60" y="1046"/>
                    </a:cxn>
                    <a:cxn ang="0">
                      <a:pos x="14" y="919"/>
                    </a:cxn>
                    <a:cxn ang="0">
                      <a:pos x="8" y="780"/>
                    </a:cxn>
                    <a:cxn ang="0">
                      <a:pos x="40" y="673"/>
                    </a:cxn>
                    <a:cxn ang="0">
                      <a:pos x="172" y="613"/>
                    </a:cxn>
                    <a:cxn ang="0">
                      <a:pos x="187" y="554"/>
                    </a:cxn>
                    <a:cxn ang="0">
                      <a:pos x="86" y="466"/>
                    </a:cxn>
                    <a:cxn ang="0">
                      <a:pos x="16" y="341"/>
                    </a:cxn>
                    <a:cxn ang="0">
                      <a:pos x="26" y="206"/>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42" name="Freeform 84"/>
                <p:cNvSpPr>
                  <a:spLocks/>
                </p:cNvSpPr>
                <p:nvPr/>
              </p:nvSpPr>
              <p:spPr bwMode="auto">
                <a:xfrm>
                  <a:off x="8472018" y="6226463"/>
                  <a:ext cx="85620" cy="79477"/>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43" name="Freeform 85"/>
                <p:cNvSpPr>
                  <a:spLocks/>
                </p:cNvSpPr>
                <p:nvPr/>
              </p:nvSpPr>
              <p:spPr bwMode="auto">
                <a:xfrm>
                  <a:off x="8623218" y="6430576"/>
                  <a:ext cx="32790" cy="45158"/>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44" name="Freeform 86"/>
                <p:cNvSpPr>
                  <a:spLocks/>
                </p:cNvSpPr>
                <p:nvPr/>
              </p:nvSpPr>
              <p:spPr bwMode="auto">
                <a:xfrm>
                  <a:off x="8650544" y="6504634"/>
                  <a:ext cx="23683" cy="34320"/>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45" name="Freeform 87"/>
                <p:cNvSpPr>
                  <a:spLocks/>
                </p:cNvSpPr>
                <p:nvPr/>
              </p:nvSpPr>
              <p:spPr bwMode="auto">
                <a:xfrm>
                  <a:off x="8606823" y="6515471"/>
                  <a:ext cx="58294" cy="68640"/>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46" name="Freeform 88"/>
                <p:cNvSpPr>
                  <a:spLocks/>
                </p:cNvSpPr>
                <p:nvPr/>
              </p:nvSpPr>
              <p:spPr bwMode="auto">
                <a:xfrm>
                  <a:off x="8643257" y="6620237"/>
                  <a:ext cx="52830" cy="46964"/>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47" name="Freeform 89"/>
                <p:cNvSpPr>
                  <a:spLocks/>
                </p:cNvSpPr>
                <p:nvPr/>
              </p:nvSpPr>
              <p:spPr bwMode="auto">
                <a:xfrm>
                  <a:off x="9038563" y="6923696"/>
                  <a:ext cx="36434" cy="48771"/>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48" name="Freeform 93"/>
                <p:cNvSpPr>
                  <a:spLocks/>
                </p:cNvSpPr>
                <p:nvPr/>
              </p:nvSpPr>
              <p:spPr bwMode="auto">
                <a:xfrm>
                  <a:off x="9260809" y="5988030"/>
                  <a:ext cx="41899" cy="41546"/>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49" name="Freeform 94"/>
                <p:cNvSpPr>
                  <a:spLocks/>
                </p:cNvSpPr>
                <p:nvPr/>
              </p:nvSpPr>
              <p:spPr bwMode="auto">
                <a:xfrm>
                  <a:off x="9422940" y="6034994"/>
                  <a:ext cx="29147" cy="19870"/>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50" name="Freeform 95"/>
                <p:cNvSpPr>
                  <a:spLocks/>
                </p:cNvSpPr>
                <p:nvPr/>
              </p:nvSpPr>
              <p:spPr bwMode="auto">
                <a:xfrm>
                  <a:off x="9355537" y="6141567"/>
                  <a:ext cx="51007" cy="54189"/>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51" name="Freeform 98"/>
                <p:cNvSpPr>
                  <a:spLocks/>
                </p:cNvSpPr>
                <p:nvPr/>
              </p:nvSpPr>
              <p:spPr bwMode="auto">
                <a:xfrm>
                  <a:off x="9018525" y="6374580"/>
                  <a:ext cx="284184" cy="214951"/>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52" name="Freeform 99"/>
                <p:cNvSpPr>
                  <a:spLocks/>
                </p:cNvSpPr>
                <p:nvPr/>
              </p:nvSpPr>
              <p:spPr bwMode="auto">
                <a:xfrm>
                  <a:off x="9319103" y="6584111"/>
                  <a:ext cx="41899" cy="34320"/>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53" name="Freeform 100"/>
                <p:cNvSpPr>
                  <a:spLocks/>
                </p:cNvSpPr>
                <p:nvPr/>
              </p:nvSpPr>
              <p:spPr bwMode="auto">
                <a:xfrm>
                  <a:off x="9375576" y="6634687"/>
                  <a:ext cx="36434" cy="25288"/>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54" name="Freeform 108"/>
                <p:cNvSpPr>
                  <a:spLocks/>
                </p:cNvSpPr>
                <p:nvPr/>
              </p:nvSpPr>
              <p:spPr bwMode="auto">
                <a:xfrm>
                  <a:off x="9286313" y="6829768"/>
                  <a:ext cx="32790" cy="32513"/>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55" name="Freeform 109"/>
                <p:cNvSpPr>
                  <a:spLocks/>
                </p:cNvSpPr>
                <p:nvPr/>
              </p:nvSpPr>
              <p:spPr bwMode="auto">
                <a:xfrm>
                  <a:off x="9413831" y="6755710"/>
                  <a:ext cx="14574" cy="21676"/>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56" name="Freeform 110"/>
                <p:cNvSpPr>
                  <a:spLocks/>
                </p:cNvSpPr>
                <p:nvPr/>
              </p:nvSpPr>
              <p:spPr bwMode="auto">
                <a:xfrm>
                  <a:off x="8532133" y="5738760"/>
                  <a:ext cx="1062046" cy="1193968"/>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57" name="Freeform 112"/>
                <p:cNvSpPr>
                  <a:spLocks/>
                </p:cNvSpPr>
                <p:nvPr/>
              </p:nvSpPr>
              <p:spPr bwMode="auto">
                <a:xfrm>
                  <a:off x="9499451" y="5661090"/>
                  <a:ext cx="482749" cy="455189"/>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58" name="Freeform 113"/>
                <p:cNvSpPr>
                  <a:spLocks/>
                </p:cNvSpPr>
                <p:nvPr/>
              </p:nvSpPr>
              <p:spPr bwMode="auto">
                <a:xfrm>
                  <a:off x="9455731" y="6080153"/>
                  <a:ext cx="43721" cy="27095"/>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59" name="Freeform 115"/>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60" name="Freeform 116"/>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39" y="1023"/>
                    </a:cxn>
                    <a:cxn ang="0">
                      <a:pos x="1213" y="1157"/>
                    </a:cxn>
                    <a:cxn ang="0">
                      <a:pos x="1272" y="1288"/>
                    </a:cxn>
                    <a:cxn ang="0">
                      <a:pos x="1381" y="1380"/>
                    </a:cxn>
                    <a:cxn ang="0">
                      <a:pos x="1382" y="1439"/>
                    </a:cxn>
                    <a:cxn ang="0">
                      <a:pos x="1254" y="1501"/>
                    </a:cxn>
                    <a:cxn ang="0">
                      <a:pos x="1208" y="1593"/>
                    </a:cxn>
                    <a:cxn ang="0">
                      <a:pos x="1215" y="1744"/>
                    </a:cxn>
                    <a:cxn ang="0">
                      <a:pos x="1185" y="1806"/>
                    </a:cxn>
                    <a:cxn ang="0">
                      <a:pos x="1130" y="1812"/>
                    </a:cxn>
                    <a:cxn ang="0">
                      <a:pos x="1083" y="1815"/>
                    </a:cxn>
                    <a:cxn ang="0">
                      <a:pos x="1043" y="1810"/>
                    </a:cxn>
                    <a:cxn ang="0">
                      <a:pos x="977" y="1842"/>
                    </a:cxn>
                    <a:cxn ang="0">
                      <a:pos x="992" y="1654"/>
                    </a:cxn>
                    <a:cxn ang="0">
                      <a:pos x="951" y="1649"/>
                    </a:cxn>
                    <a:cxn ang="0">
                      <a:pos x="890" y="1614"/>
                    </a:cxn>
                    <a:cxn ang="0">
                      <a:pos x="877" y="1563"/>
                    </a:cxn>
                    <a:cxn ang="0">
                      <a:pos x="825" y="1535"/>
                    </a:cxn>
                    <a:cxn ang="0">
                      <a:pos x="770" y="1450"/>
                    </a:cxn>
                    <a:cxn ang="0">
                      <a:pos x="696" y="1425"/>
                    </a:cxn>
                    <a:cxn ang="0">
                      <a:pos x="672" y="1373"/>
                    </a:cxn>
                    <a:cxn ang="0">
                      <a:pos x="615" y="1399"/>
                    </a:cxn>
                    <a:cxn ang="0">
                      <a:pos x="613" y="1453"/>
                    </a:cxn>
                    <a:cxn ang="0">
                      <a:pos x="587" y="1505"/>
                    </a:cxn>
                    <a:cxn ang="0">
                      <a:pos x="552" y="1567"/>
                    </a:cxn>
                    <a:cxn ang="0">
                      <a:pos x="513" y="1545"/>
                    </a:cxn>
                    <a:cxn ang="0">
                      <a:pos x="407" y="1497"/>
                    </a:cxn>
                    <a:cxn ang="0">
                      <a:pos x="355" y="1455"/>
                    </a:cxn>
                    <a:cxn ang="0">
                      <a:pos x="314" y="1418"/>
                    </a:cxn>
                    <a:cxn ang="0">
                      <a:pos x="263" y="1400"/>
                    </a:cxn>
                    <a:cxn ang="0">
                      <a:pos x="211" y="1328"/>
                    </a:cxn>
                    <a:cxn ang="0">
                      <a:pos x="141" y="1282"/>
                    </a:cxn>
                    <a:cxn ang="0">
                      <a:pos x="215" y="1209"/>
                    </a:cxn>
                    <a:cxn ang="0">
                      <a:pos x="159" y="1109"/>
                    </a:cxn>
                    <a:cxn ang="0">
                      <a:pos x="178" y="1070"/>
                    </a:cxn>
                    <a:cxn ang="0">
                      <a:pos x="231" y="1049"/>
                    </a:cxn>
                    <a:cxn ang="0">
                      <a:pos x="154" y="962"/>
                    </a:cxn>
                    <a:cxn ang="0">
                      <a:pos x="101" y="872"/>
                    </a:cxn>
                    <a:cxn ang="0">
                      <a:pos x="123" y="773"/>
                    </a:cxn>
                    <a:cxn ang="0">
                      <a:pos x="156" y="531"/>
                    </a:cxn>
                    <a:cxn ang="0">
                      <a:pos x="157" y="474"/>
                    </a:cxn>
                    <a:cxn ang="0">
                      <a:pos x="115" y="438"/>
                    </a:cxn>
                    <a:cxn ang="0">
                      <a:pos x="79" y="339"/>
                    </a:cxn>
                    <a:cxn ang="0">
                      <a:pos x="13" y="264"/>
                    </a:cxn>
                    <a:cxn ang="0">
                      <a:pos x="3" y="151"/>
                    </a:cxn>
                    <a:cxn ang="0">
                      <a:pos x="136" y="107"/>
                    </a:cxn>
                    <a:cxn ang="0">
                      <a:pos x="203" y="35"/>
                    </a:cxn>
                    <a:cxn ang="0">
                      <a:pos x="299" y="0"/>
                    </a:cxn>
                    <a:cxn ang="0">
                      <a:pos x="520" y="40"/>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61" name="Freeform 117"/>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62" name="Freeform 118"/>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63" name="Freeform 119"/>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64" name="Freeform 120"/>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9" y="307"/>
                    </a:cxn>
                    <a:cxn ang="0">
                      <a:pos x="812" y="243"/>
                    </a:cxn>
                    <a:cxn ang="0">
                      <a:pos x="795" y="181"/>
                    </a:cxn>
                    <a:cxn ang="0">
                      <a:pos x="803" y="149"/>
                    </a:cxn>
                    <a:cxn ang="0">
                      <a:pos x="796" y="135"/>
                    </a:cxn>
                    <a:cxn ang="0">
                      <a:pos x="739" y="119"/>
                    </a:cxn>
                    <a:cxn ang="0">
                      <a:pos x="697" y="101"/>
                    </a:cxn>
                    <a:cxn ang="0">
                      <a:pos x="632" y="57"/>
                    </a:cxn>
                    <a:cxn ang="0">
                      <a:pos x="614" y="32"/>
                    </a:cxn>
                    <a:cxn ang="0">
                      <a:pos x="593" y="8"/>
                    </a:cxn>
                    <a:cxn ang="0">
                      <a:pos x="567" y="2"/>
                    </a:cxn>
                    <a:cxn ang="0">
                      <a:pos x="537" y="24"/>
                    </a:cxn>
                    <a:cxn ang="0">
                      <a:pos x="517" y="31"/>
                    </a:cxn>
                    <a:cxn ang="0">
                      <a:pos x="491" y="15"/>
                    </a:cxn>
                    <a:cxn ang="0">
                      <a:pos x="475" y="8"/>
                    </a:cxn>
                    <a:cxn ang="0">
                      <a:pos x="445" y="30"/>
                    </a:cxn>
                    <a:cxn ang="0">
                      <a:pos x="422" y="50"/>
                    </a:cxn>
                    <a:cxn ang="0">
                      <a:pos x="364" y="40"/>
                    </a:cxn>
                    <a:cxn ang="0">
                      <a:pos x="313" y="40"/>
                    </a:cxn>
                    <a:cxn ang="0">
                      <a:pos x="268" y="75"/>
                    </a:cxn>
                    <a:cxn ang="0">
                      <a:pos x="224" y="122"/>
                    </a:cxn>
                    <a:cxn ang="0">
                      <a:pos x="210" y="123"/>
                    </a:cxn>
                    <a:cxn ang="0">
                      <a:pos x="164" y="88"/>
                    </a:cxn>
                    <a:cxn ang="0">
                      <a:pos x="136" y="93"/>
                    </a:cxn>
                    <a:cxn ang="0">
                      <a:pos x="103" y="112"/>
                    </a:cxn>
                    <a:cxn ang="0">
                      <a:pos x="75" y="142"/>
                    </a:cxn>
                    <a:cxn ang="0">
                      <a:pos x="53" y="155"/>
                    </a:cxn>
                    <a:cxn ang="0">
                      <a:pos x="48" y="197"/>
                    </a:cxn>
                    <a:cxn ang="0">
                      <a:pos x="45" y="225"/>
                    </a:cxn>
                    <a:cxn ang="0">
                      <a:pos x="15" y="238"/>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65" name="Freeform 121"/>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66" name="Freeform 122"/>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67" name="Freeform 123"/>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68" name="Freeform 124"/>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0" y="456"/>
                    </a:cxn>
                    <a:cxn ang="0">
                      <a:pos x="40" y="391"/>
                    </a:cxn>
                    <a:cxn ang="0">
                      <a:pos x="14" y="356"/>
                    </a:cxn>
                    <a:cxn ang="0">
                      <a:pos x="14" y="275"/>
                    </a:cxn>
                    <a:cxn ang="0">
                      <a:pos x="33" y="244"/>
                    </a:cxn>
                    <a:cxn ang="0">
                      <a:pos x="81" y="240"/>
                    </a:cxn>
                    <a:cxn ang="0">
                      <a:pos x="74" y="192"/>
                    </a:cxn>
                    <a:cxn ang="0">
                      <a:pos x="88" y="166"/>
                    </a:cxn>
                    <a:cxn ang="0">
                      <a:pos x="101" y="115"/>
                    </a:cxn>
                    <a:cxn ang="0">
                      <a:pos x="134" y="93"/>
                    </a:cxn>
                    <a:cxn ang="0">
                      <a:pos x="166" y="102"/>
                    </a:cxn>
                    <a:cxn ang="0">
                      <a:pos x="176" y="119"/>
                    </a:cxn>
                    <a:cxn ang="0">
                      <a:pos x="209" y="105"/>
                    </a:cxn>
                    <a:cxn ang="0">
                      <a:pos x="202" y="77"/>
                    </a:cxn>
                    <a:cxn ang="0">
                      <a:pos x="214" y="16"/>
                    </a:cxn>
                    <a:cxn ang="0">
                      <a:pos x="281" y="36"/>
                    </a:cxn>
                    <a:cxn ang="0">
                      <a:pos x="315" y="61"/>
                    </a:cxn>
                    <a:cxn ang="0">
                      <a:pos x="363" y="95"/>
                    </a:cxn>
                    <a:cxn ang="0">
                      <a:pos x="393" y="147"/>
                    </a:cxn>
                    <a:cxn ang="0">
                      <a:pos x="433" y="167"/>
                    </a:cxn>
                    <a:cxn ang="0">
                      <a:pos x="457" y="175"/>
                    </a:cxn>
                    <a:cxn ang="0">
                      <a:pos x="485" y="205"/>
                    </a:cxn>
                    <a:cxn ang="0">
                      <a:pos x="517" y="213"/>
                    </a:cxn>
                    <a:cxn ang="0">
                      <a:pos x="547" y="251"/>
                    </a:cxn>
                    <a:cxn ang="0">
                      <a:pos x="635" y="281"/>
                    </a:cxn>
                    <a:cxn ang="0">
                      <a:pos x="661" y="314"/>
                    </a:cxn>
                    <a:cxn ang="0">
                      <a:pos x="660" y="337"/>
                    </a:cxn>
                    <a:cxn ang="0">
                      <a:pos x="618" y="351"/>
                    </a:cxn>
                    <a:cxn ang="0">
                      <a:pos x="574" y="367"/>
                    </a:cxn>
                    <a:cxn ang="0">
                      <a:pos x="526" y="371"/>
                    </a:cxn>
                    <a:cxn ang="0">
                      <a:pos x="540" y="398"/>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3" y="535"/>
                      </a:lnTo>
                      <a:lnTo>
                        <a:pt x="16" y="505"/>
                      </a:lnTo>
                      <a:lnTo>
                        <a:pt x="0" y="456"/>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69" name="Freeform 125"/>
                <p:cNvSpPr>
                  <a:spLocks/>
                </p:cNvSpPr>
                <p:nvPr/>
              </p:nvSpPr>
              <p:spPr bwMode="auto">
                <a:xfrm>
                  <a:off x="7887255" y="5066815"/>
                  <a:ext cx="573833" cy="567180"/>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70" name="Freeform 126"/>
                <p:cNvSpPr>
                  <a:spLocks/>
                </p:cNvSpPr>
                <p:nvPr/>
              </p:nvSpPr>
              <p:spPr bwMode="auto">
                <a:xfrm>
                  <a:off x="7887255" y="5066815"/>
                  <a:ext cx="573833" cy="567180"/>
                </a:xfrm>
                <a:custGeom>
                  <a:avLst/>
                  <a:gdLst/>
                  <a:ahLst/>
                  <a:cxnLst>
                    <a:cxn ang="0">
                      <a:pos x="723" y="1142"/>
                    </a:cxn>
                    <a:cxn ang="0">
                      <a:pos x="819" y="1221"/>
                    </a:cxn>
                    <a:cxn ang="0">
                      <a:pos x="861" y="1233"/>
                    </a:cxn>
                    <a:cxn ang="0">
                      <a:pos x="931" y="1229"/>
                    </a:cxn>
                    <a:cxn ang="0">
                      <a:pos x="914" y="1164"/>
                    </a:cxn>
                    <a:cxn ang="0">
                      <a:pos x="901" y="1093"/>
                    </a:cxn>
                    <a:cxn ang="0">
                      <a:pos x="922" y="1044"/>
                    </a:cxn>
                    <a:cxn ang="0">
                      <a:pos x="970" y="1029"/>
                    </a:cxn>
                    <a:cxn ang="0">
                      <a:pos x="966" y="984"/>
                    </a:cxn>
                    <a:cxn ang="0">
                      <a:pos x="985" y="926"/>
                    </a:cxn>
                    <a:cxn ang="0">
                      <a:pos x="1012" y="901"/>
                    </a:cxn>
                    <a:cxn ang="0">
                      <a:pos x="1055" y="902"/>
                    </a:cxn>
                    <a:cxn ang="0">
                      <a:pos x="1068" y="919"/>
                    </a:cxn>
                    <a:cxn ang="0">
                      <a:pos x="1100" y="899"/>
                    </a:cxn>
                    <a:cxn ang="0">
                      <a:pos x="1054" y="814"/>
                    </a:cxn>
                    <a:cxn ang="0">
                      <a:pos x="1236" y="777"/>
                    </a:cxn>
                    <a:cxn ang="0">
                      <a:pos x="1239" y="733"/>
                    </a:cxn>
                    <a:cxn ang="0">
                      <a:pos x="1181" y="647"/>
                    </a:cxn>
                    <a:cxn ang="0">
                      <a:pos x="1207" y="624"/>
                    </a:cxn>
                    <a:cxn ang="0">
                      <a:pos x="1258" y="610"/>
                    </a:cxn>
                    <a:cxn ang="0">
                      <a:pos x="1247" y="575"/>
                    </a:cxn>
                    <a:cxn ang="0">
                      <a:pos x="1163" y="493"/>
                    </a:cxn>
                    <a:cxn ang="0">
                      <a:pos x="1130" y="426"/>
                    </a:cxn>
                    <a:cxn ang="0">
                      <a:pos x="1141" y="354"/>
                    </a:cxn>
                    <a:cxn ang="0">
                      <a:pos x="1199" y="176"/>
                    </a:cxn>
                    <a:cxn ang="0">
                      <a:pos x="1084" y="177"/>
                    </a:cxn>
                    <a:cxn ang="0">
                      <a:pos x="1045" y="147"/>
                    </a:cxn>
                    <a:cxn ang="0">
                      <a:pos x="1029" y="81"/>
                    </a:cxn>
                    <a:cxn ang="0">
                      <a:pos x="981" y="60"/>
                    </a:cxn>
                    <a:cxn ang="0">
                      <a:pos x="848" y="66"/>
                    </a:cxn>
                    <a:cxn ang="0">
                      <a:pos x="787" y="51"/>
                    </a:cxn>
                    <a:cxn ang="0">
                      <a:pos x="716" y="70"/>
                    </a:cxn>
                    <a:cxn ang="0">
                      <a:pos x="639" y="46"/>
                    </a:cxn>
                    <a:cxn ang="0">
                      <a:pos x="593" y="51"/>
                    </a:cxn>
                    <a:cxn ang="0">
                      <a:pos x="513" y="22"/>
                    </a:cxn>
                    <a:cxn ang="0">
                      <a:pos x="398" y="0"/>
                    </a:cxn>
                    <a:cxn ang="0">
                      <a:pos x="331" y="18"/>
                    </a:cxn>
                    <a:cxn ang="0">
                      <a:pos x="225" y="97"/>
                    </a:cxn>
                    <a:cxn ang="0">
                      <a:pos x="188" y="101"/>
                    </a:cxn>
                    <a:cxn ang="0">
                      <a:pos x="87" y="20"/>
                    </a:cxn>
                    <a:cxn ang="0">
                      <a:pos x="51" y="27"/>
                    </a:cxn>
                    <a:cxn ang="0">
                      <a:pos x="20" y="86"/>
                    </a:cxn>
                    <a:cxn ang="0">
                      <a:pos x="0" y="198"/>
                    </a:cxn>
                    <a:cxn ang="0">
                      <a:pos x="21" y="234"/>
                    </a:cxn>
                    <a:cxn ang="0">
                      <a:pos x="87" y="305"/>
                    </a:cxn>
                    <a:cxn ang="0">
                      <a:pos x="114" y="399"/>
                    </a:cxn>
                    <a:cxn ang="0">
                      <a:pos x="166" y="503"/>
                    </a:cxn>
                    <a:cxn ang="0">
                      <a:pos x="248" y="598"/>
                    </a:cxn>
                    <a:cxn ang="0">
                      <a:pos x="315" y="693"/>
                    </a:cxn>
                    <a:cxn ang="0">
                      <a:pos x="415" y="794"/>
                    </a:cxn>
                    <a:cxn ang="0">
                      <a:pos x="482" y="839"/>
                    </a:cxn>
                    <a:cxn ang="0">
                      <a:pos x="512" y="855"/>
                    </a:cxn>
                    <a:cxn ang="0">
                      <a:pos x="513" y="900"/>
                    </a:cxn>
                    <a:cxn ang="0">
                      <a:pos x="559" y="959"/>
                    </a:cxn>
                    <a:cxn ang="0">
                      <a:pos x="612" y="1010"/>
                    </a:cxn>
                    <a:cxn ang="0">
                      <a:pos x="634" y="1059"/>
                    </a:cxn>
                    <a:cxn ang="0">
                      <a:pos x="633" y="1106"/>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0" y="1084"/>
                      </a:lnTo>
                      <a:lnTo>
                        <a:pt x="609" y="1089"/>
                      </a:lnTo>
                      <a:lnTo>
                        <a:pt x="617" y="1094"/>
                      </a:lnTo>
                      <a:lnTo>
                        <a:pt x="625" y="1099"/>
                      </a:lnTo>
                      <a:lnTo>
                        <a:pt x="633" y="1106"/>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71" name="Freeform 127"/>
                <p:cNvSpPr>
                  <a:spLocks noEditPoints="1"/>
                </p:cNvSpPr>
                <p:nvPr/>
              </p:nvSpPr>
              <p:spPr bwMode="auto">
                <a:xfrm>
                  <a:off x="7557529" y="4772388"/>
                  <a:ext cx="876234" cy="897734"/>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72" name="Freeform 128"/>
                <p:cNvSpPr>
                  <a:spLocks/>
                </p:cNvSpPr>
                <p:nvPr/>
              </p:nvSpPr>
              <p:spPr bwMode="auto">
                <a:xfrm>
                  <a:off x="7677761" y="5111973"/>
                  <a:ext cx="25504" cy="59609"/>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73" name="Freeform 129"/>
                <p:cNvSpPr>
                  <a:spLocks/>
                </p:cNvSpPr>
                <p:nvPr/>
              </p:nvSpPr>
              <p:spPr bwMode="auto">
                <a:xfrm>
                  <a:off x="7703264" y="5074040"/>
                  <a:ext cx="36434" cy="41546"/>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74" name="Freeform 130"/>
                <p:cNvSpPr>
                  <a:spLocks/>
                </p:cNvSpPr>
                <p:nvPr/>
              </p:nvSpPr>
              <p:spPr bwMode="auto">
                <a:xfrm>
                  <a:off x="7743342" y="5196869"/>
                  <a:ext cx="52830" cy="65027"/>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75" name="Freeform 131"/>
                <p:cNvSpPr>
                  <a:spLocks/>
                </p:cNvSpPr>
                <p:nvPr/>
              </p:nvSpPr>
              <p:spPr bwMode="auto">
                <a:xfrm>
                  <a:off x="7661365" y="5171581"/>
                  <a:ext cx="34613" cy="52383"/>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76" name="Freeform 132"/>
                <p:cNvSpPr>
                  <a:spLocks/>
                </p:cNvSpPr>
                <p:nvPr/>
              </p:nvSpPr>
              <p:spPr bwMode="auto">
                <a:xfrm>
                  <a:off x="7746985" y="5299829"/>
                  <a:ext cx="34613" cy="5599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77" name="Freeform 133"/>
                <p:cNvSpPr>
                  <a:spLocks/>
                </p:cNvSpPr>
                <p:nvPr/>
              </p:nvSpPr>
              <p:spPr bwMode="auto">
                <a:xfrm>
                  <a:off x="7783419" y="5310667"/>
                  <a:ext cx="43721" cy="43351"/>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78" name="Freeform 134"/>
                <p:cNvSpPr>
                  <a:spLocks/>
                </p:cNvSpPr>
                <p:nvPr/>
              </p:nvSpPr>
              <p:spPr bwMode="auto">
                <a:xfrm>
                  <a:off x="7861751" y="5402788"/>
                  <a:ext cx="20039" cy="16257"/>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79" name="Freeform 135"/>
                <p:cNvSpPr>
                  <a:spLocks/>
                </p:cNvSpPr>
                <p:nvPr/>
              </p:nvSpPr>
              <p:spPr bwMode="auto">
                <a:xfrm>
                  <a:off x="7989269" y="5471427"/>
                  <a:ext cx="56473" cy="27095"/>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80" name="Freeform 136"/>
                <p:cNvSpPr>
                  <a:spLocks/>
                </p:cNvSpPr>
                <p:nvPr/>
              </p:nvSpPr>
              <p:spPr bwMode="auto">
                <a:xfrm>
                  <a:off x="7980161" y="5505748"/>
                  <a:ext cx="98371" cy="27095"/>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81" name="Freeform 137"/>
                <p:cNvSpPr>
                  <a:spLocks/>
                </p:cNvSpPr>
                <p:nvPr/>
              </p:nvSpPr>
              <p:spPr bwMode="auto">
                <a:xfrm>
                  <a:off x="8020239" y="5552712"/>
                  <a:ext cx="65581" cy="23483"/>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82" name="Freeform 138"/>
                <p:cNvSpPr>
                  <a:spLocks/>
                </p:cNvSpPr>
                <p:nvPr/>
              </p:nvSpPr>
              <p:spPr bwMode="auto">
                <a:xfrm>
                  <a:off x="8113144" y="5597869"/>
                  <a:ext cx="67403" cy="25288"/>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83" name="Freeform 139"/>
                <p:cNvSpPr>
                  <a:spLocks/>
                </p:cNvSpPr>
                <p:nvPr/>
              </p:nvSpPr>
              <p:spPr bwMode="auto">
                <a:xfrm>
                  <a:off x="8087641" y="5538261"/>
                  <a:ext cx="89263" cy="48771"/>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84" name="Freeform 140"/>
                <p:cNvSpPr>
                  <a:spLocks/>
                </p:cNvSpPr>
                <p:nvPr/>
              </p:nvSpPr>
              <p:spPr bwMode="auto">
                <a:xfrm>
                  <a:off x="8175082" y="5563549"/>
                  <a:ext cx="123875" cy="106573"/>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85" name="Freeform 141"/>
                <p:cNvSpPr>
                  <a:spLocks/>
                </p:cNvSpPr>
                <p:nvPr/>
              </p:nvSpPr>
              <p:spPr bwMode="auto">
                <a:xfrm>
                  <a:off x="7557529" y="4772388"/>
                  <a:ext cx="876234" cy="783936"/>
                </a:xfrm>
                <a:custGeom>
                  <a:avLst/>
                  <a:gdLst/>
                  <a:ahLst/>
                  <a:cxnLst>
                    <a:cxn ang="0">
                      <a:pos x="1141" y="1592"/>
                    </a:cxn>
                    <a:cxn ang="0">
                      <a:pos x="978" y="1499"/>
                    </a:cxn>
                    <a:cxn ang="0">
                      <a:pos x="950" y="1456"/>
                    </a:cxn>
                    <a:cxn ang="0">
                      <a:pos x="795" y="1496"/>
                    </a:cxn>
                    <a:cxn ang="0">
                      <a:pos x="717" y="1332"/>
                    </a:cxn>
                    <a:cxn ang="0">
                      <a:pos x="594" y="1240"/>
                    </a:cxn>
                    <a:cxn ang="0">
                      <a:pos x="522" y="1130"/>
                    </a:cxn>
                    <a:cxn ang="0">
                      <a:pos x="612" y="1105"/>
                    </a:cxn>
                    <a:cxn ang="0">
                      <a:pos x="663" y="1106"/>
                    </a:cxn>
                    <a:cxn ang="0">
                      <a:pos x="488" y="959"/>
                    </a:cxn>
                    <a:cxn ang="0">
                      <a:pos x="447" y="737"/>
                    </a:cxn>
                    <a:cxn ang="0">
                      <a:pos x="340" y="620"/>
                    </a:cxn>
                    <a:cxn ang="0">
                      <a:pos x="270" y="644"/>
                    </a:cxn>
                    <a:cxn ang="0">
                      <a:pos x="212" y="745"/>
                    </a:cxn>
                    <a:cxn ang="0">
                      <a:pos x="130" y="837"/>
                    </a:cxn>
                    <a:cxn ang="0">
                      <a:pos x="79" y="786"/>
                    </a:cxn>
                    <a:cxn ang="0">
                      <a:pos x="0" y="532"/>
                    </a:cxn>
                    <a:cxn ang="0">
                      <a:pos x="102" y="531"/>
                    </a:cxn>
                    <a:cxn ang="0">
                      <a:pos x="283" y="547"/>
                    </a:cxn>
                    <a:cxn ang="0">
                      <a:pos x="344" y="464"/>
                    </a:cxn>
                    <a:cxn ang="0">
                      <a:pos x="498" y="558"/>
                    </a:cxn>
                    <a:cxn ang="0">
                      <a:pos x="571" y="560"/>
                    </a:cxn>
                    <a:cxn ang="0">
                      <a:pos x="627" y="453"/>
                    </a:cxn>
                    <a:cxn ang="0">
                      <a:pos x="747" y="377"/>
                    </a:cxn>
                    <a:cxn ang="0">
                      <a:pos x="712" y="266"/>
                    </a:cxn>
                    <a:cxn ang="0">
                      <a:pos x="754" y="201"/>
                    </a:cxn>
                    <a:cxn ang="0">
                      <a:pos x="882" y="171"/>
                    </a:cxn>
                    <a:cxn ang="0">
                      <a:pos x="949" y="92"/>
                    </a:cxn>
                    <a:cxn ang="0">
                      <a:pos x="973" y="0"/>
                    </a:cxn>
                    <a:cxn ang="0">
                      <a:pos x="1059" y="104"/>
                    </a:cxn>
                    <a:cxn ang="0">
                      <a:pos x="1136" y="201"/>
                    </a:cxn>
                    <a:cxn ang="0">
                      <a:pos x="1280" y="325"/>
                    </a:cxn>
                    <a:cxn ang="0">
                      <a:pos x="1418" y="412"/>
                    </a:cxn>
                    <a:cxn ang="0">
                      <a:pos x="1563" y="408"/>
                    </a:cxn>
                    <a:cxn ang="0">
                      <a:pos x="1754" y="346"/>
                    </a:cxn>
                    <a:cxn ang="0">
                      <a:pos x="1764" y="470"/>
                    </a:cxn>
                    <a:cxn ang="0">
                      <a:pos x="1833" y="557"/>
                    </a:cxn>
                    <a:cxn ang="0">
                      <a:pos x="1881" y="654"/>
                    </a:cxn>
                    <a:cxn ang="0">
                      <a:pos x="1899" y="705"/>
                    </a:cxn>
                    <a:cxn ang="0">
                      <a:pos x="1921" y="828"/>
                    </a:cxn>
                    <a:cxn ang="0">
                      <a:pos x="1789" y="824"/>
                    </a:cxn>
                    <a:cxn ang="0">
                      <a:pos x="1754" y="740"/>
                    </a:cxn>
                    <a:cxn ang="0">
                      <a:pos x="1627" y="719"/>
                    </a:cxn>
                    <a:cxn ang="0">
                      <a:pos x="1517" y="703"/>
                    </a:cxn>
                    <a:cxn ang="0">
                      <a:pos x="1414" y="719"/>
                    </a:cxn>
                    <a:cxn ang="0">
                      <a:pos x="1318" y="705"/>
                    </a:cxn>
                    <a:cxn ang="0">
                      <a:pos x="1176" y="658"/>
                    </a:cxn>
                    <a:cxn ang="0">
                      <a:pos x="1063" y="665"/>
                    </a:cxn>
                    <a:cxn ang="0">
                      <a:pos x="936" y="754"/>
                    </a:cxn>
                    <a:cxn ang="0">
                      <a:pos x="824" y="683"/>
                    </a:cxn>
                    <a:cxn ang="0">
                      <a:pos x="760" y="698"/>
                    </a:cxn>
                    <a:cxn ang="0">
                      <a:pos x="724" y="821"/>
                    </a:cxn>
                    <a:cxn ang="0">
                      <a:pos x="777" y="915"/>
                    </a:cxn>
                    <a:cxn ang="0">
                      <a:pos x="831" y="1026"/>
                    </a:cxn>
                    <a:cxn ang="0">
                      <a:pos x="906" y="1183"/>
                    </a:cxn>
                    <a:cxn ang="0">
                      <a:pos x="1027" y="1325"/>
                    </a:cxn>
                    <a:cxn ang="0">
                      <a:pos x="1173" y="1477"/>
                    </a:cxn>
                    <a:cxn ang="0">
                      <a:pos x="1233" y="1503"/>
                    </a:cxn>
                    <a:cxn ang="0">
                      <a:pos x="1241" y="1566"/>
                    </a:cxn>
                    <a:cxn ang="0">
                      <a:pos x="1327" y="1656"/>
                    </a:cxn>
                    <a:cxn ang="0">
                      <a:pos x="1322" y="1736"/>
                    </a:cxn>
                  </a:cxnLst>
                  <a:rect l="0" t="0" r="r" b="b"/>
                  <a:pathLst>
                    <a:path w="1921" h="1736">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86" name="Freeform 142"/>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87" name="Freeform 143"/>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18" y="814"/>
                    </a:cxn>
                    <a:cxn ang="0">
                      <a:pos x="1743" y="905"/>
                    </a:cxn>
                    <a:cxn ang="0">
                      <a:pos x="1673" y="993"/>
                    </a:cxn>
                    <a:cxn ang="0">
                      <a:pos x="1586" y="1032"/>
                    </a:cxn>
                    <a:cxn ang="0">
                      <a:pos x="1432" y="1048"/>
                    </a:cxn>
                    <a:cxn ang="0">
                      <a:pos x="1379" y="1081"/>
                    </a:cxn>
                    <a:cxn ang="0">
                      <a:pos x="1315" y="1107"/>
                    </a:cxn>
                    <a:cxn ang="0">
                      <a:pos x="1244" y="1067"/>
                    </a:cxn>
                    <a:cxn ang="0">
                      <a:pos x="1110" y="1058"/>
                    </a:cxn>
                    <a:cxn ang="0">
                      <a:pos x="1011" y="1059"/>
                    </a:cxn>
                    <a:cxn ang="0">
                      <a:pos x="859" y="959"/>
                    </a:cxn>
                    <a:cxn ang="0">
                      <a:pos x="767" y="930"/>
                    </a:cxn>
                    <a:cxn ang="0">
                      <a:pos x="739" y="967"/>
                    </a:cxn>
                    <a:cxn ang="0">
                      <a:pos x="718" y="1016"/>
                    </a:cxn>
                    <a:cxn ang="0">
                      <a:pos x="647" y="1054"/>
                    </a:cxn>
                    <a:cxn ang="0">
                      <a:pos x="557" y="1115"/>
                    </a:cxn>
                    <a:cxn ang="0">
                      <a:pos x="511" y="1120"/>
                    </a:cxn>
                    <a:cxn ang="0">
                      <a:pos x="454" y="1076"/>
                    </a:cxn>
                    <a:cxn ang="0">
                      <a:pos x="375" y="937"/>
                    </a:cxn>
                    <a:cxn ang="0">
                      <a:pos x="302" y="873"/>
                    </a:cxn>
                    <a:cxn ang="0">
                      <a:pos x="261" y="768"/>
                    </a:cxn>
                    <a:cxn ang="0">
                      <a:pos x="173" y="658"/>
                    </a:cxn>
                    <a:cxn ang="0">
                      <a:pos x="57" y="544"/>
                    </a:cxn>
                    <a:cxn ang="0">
                      <a:pos x="52" y="472"/>
                    </a:cxn>
                    <a:cxn ang="0">
                      <a:pos x="51" y="402"/>
                    </a:cxn>
                    <a:cxn ang="0">
                      <a:pos x="9" y="345"/>
                    </a:cxn>
                    <a:cxn ang="0">
                      <a:pos x="18" y="310"/>
                    </a:cxn>
                    <a:cxn ang="0">
                      <a:pos x="62" y="286"/>
                    </a:cxn>
                    <a:cxn ang="0">
                      <a:pos x="113" y="231"/>
                    </a:cxn>
                    <a:cxn ang="0">
                      <a:pos x="219" y="206"/>
                    </a:cxn>
                    <a:cxn ang="0">
                      <a:pos x="310" y="154"/>
                    </a:cxn>
                    <a:cxn ang="0">
                      <a:pos x="430" y="106"/>
                    </a:cxn>
                    <a:cxn ang="0">
                      <a:pos x="546" y="54"/>
                    </a:cxn>
                    <a:cxn ang="0">
                      <a:pos x="609" y="38"/>
                    </a:cxn>
                    <a:cxn ang="0">
                      <a:pos x="680" y="0"/>
                    </a:cxn>
                    <a:cxn ang="0">
                      <a:pos x="705" y="22"/>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lnTo>
                        <a:pt x="745" y="5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88" name="Freeform 144"/>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89" name="Freeform 145"/>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90" name="Freeform 146"/>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91" name="Freeform 147"/>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92" name="Freeform 148"/>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93" name="Freeform 149"/>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94" name="Freeform 150"/>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95" name="Freeform 151"/>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96" name="Freeform 152"/>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97" name="Freeform 153"/>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98" name="Freeform 154"/>
                <p:cNvSpPr>
                  <a:spLocks/>
                </p:cNvSpPr>
                <p:nvPr/>
              </p:nvSpPr>
              <p:spPr bwMode="auto">
                <a:xfrm>
                  <a:off x="6464515" y="4411127"/>
                  <a:ext cx="681312" cy="413644"/>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199" name="Freeform 155"/>
                <p:cNvSpPr>
                  <a:spLocks/>
                </p:cNvSpPr>
                <p:nvPr/>
              </p:nvSpPr>
              <p:spPr bwMode="auto">
                <a:xfrm>
                  <a:off x="6464515" y="4411127"/>
                  <a:ext cx="681312" cy="413644"/>
                </a:xfrm>
                <a:custGeom>
                  <a:avLst/>
                  <a:gdLst/>
                  <a:ahLst/>
                  <a:cxnLst>
                    <a:cxn ang="0">
                      <a:pos x="1231" y="347"/>
                    </a:cxn>
                    <a:cxn ang="0">
                      <a:pos x="1311" y="428"/>
                    </a:cxn>
                    <a:cxn ang="0">
                      <a:pos x="1345" y="479"/>
                    </a:cxn>
                    <a:cxn ang="0">
                      <a:pos x="1390" y="525"/>
                    </a:cxn>
                    <a:cxn ang="0">
                      <a:pos x="1477" y="525"/>
                    </a:cxn>
                    <a:cxn ang="0">
                      <a:pos x="1459" y="602"/>
                    </a:cxn>
                    <a:cxn ang="0">
                      <a:pos x="1470" y="654"/>
                    </a:cxn>
                    <a:cxn ang="0">
                      <a:pos x="1442" y="691"/>
                    </a:cxn>
                    <a:cxn ang="0">
                      <a:pos x="1376" y="680"/>
                    </a:cxn>
                    <a:cxn ang="0">
                      <a:pos x="1358" y="698"/>
                    </a:cxn>
                    <a:cxn ang="0">
                      <a:pos x="1357" y="766"/>
                    </a:cxn>
                    <a:cxn ang="0">
                      <a:pos x="1310" y="772"/>
                    </a:cxn>
                    <a:cxn ang="0">
                      <a:pos x="1231" y="757"/>
                    </a:cxn>
                    <a:cxn ang="0">
                      <a:pos x="1153" y="688"/>
                    </a:cxn>
                    <a:cxn ang="0">
                      <a:pos x="1126" y="674"/>
                    </a:cxn>
                    <a:cxn ang="0">
                      <a:pos x="1100" y="733"/>
                    </a:cxn>
                    <a:cxn ang="0">
                      <a:pos x="1065" y="815"/>
                    </a:cxn>
                    <a:cxn ang="0">
                      <a:pos x="997" y="906"/>
                    </a:cxn>
                    <a:cxn ang="0">
                      <a:pos x="963" y="916"/>
                    </a:cxn>
                    <a:cxn ang="0">
                      <a:pos x="896" y="803"/>
                    </a:cxn>
                    <a:cxn ang="0">
                      <a:pos x="839" y="762"/>
                    </a:cxn>
                    <a:cxn ang="0">
                      <a:pos x="817" y="724"/>
                    </a:cxn>
                    <a:cxn ang="0">
                      <a:pos x="835" y="661"/>
                    </a:cxn>
                    <a:cxn ang="0">
                      <a:pos x="774" y="681"/>
                    </a:cxn>
                    <a:cxn ang="0">
                      <a:pos x="692" y="773"/>
                    </a:cxn>
                    <a:cxn ang="0">
                      <a:pos x="646" y="845"/>
                    </a:cxn>
                    <a:cxn ang="0">
                      <a:pos x="557" y="833"/>
                    </a:cxn>
                    <a:cxn ang="0">
                      <a:pos x="485" y="818"/>
                    </a:cxn>
                    <a:cxn ang="0">
                      <a:pos x="388" y="834"/>
                    </a:cxn>
                    <a:cxn ang="0">
                      <a:pos x="337" y="771"/>
                    </a:cxn>
                    <a:cxn ang="0">
                      <a:pos x="315" y="719"/>
                    </a:cxn>
                    <a:cxn ang="0">
                      <a:pos x="320" y="624"/>
                    </a:cxn>
                    <a:cxn ang="0">
                      <a:pos x="282" y="565"/>
                    </a:cxn>
                    <a:cxn ang="0">
                      <a:pos x="191" y="567"/>
                    </a:cxn>
                    <a:cxn ang="0">
                      <a:pos x="140" y="602"/>
                    </a:cxn>
                    <a:cxn ang="0">
                      <a:pos x="121" y="648"/>
                    </a:cxn>
                    <a:cxn ang="0">
                      <a:pos x="47" y="666"/>
                    </a:cxn>
                    <a:cxn ang="0">
                      <a:pos x="0" y="609"/>
                    </a:cxn>
                    <a:cxn ang="0">
                      <a:pos x="51" y="548"/>
                    </a:cxn>
                    <a:cxn ang="0">
                      <a:pos x="139" y="431"/>
                    </a:cxn>
                    <a:cxn ang="0">
                      <a:pos x="209" y="368"/>
                    </a:cxn>
                    <a:cxn ang="0">
                      <a:pos x="288" y="280"/>
                    </a:cxn>
                    <a:cxn ang="0">
                      <a:pos x="359" y="267"/>
                    </a:cxn>
                    <a:cxn ang="0">
                      <a:pos x="454" y="198"/>
                    </a:cxn>
                    <a:cxn ang="0">
                      <a:pos x="451" y="178"/>
                    </a:cxn>
                    <a:cxn ang="0">
                      <a:pos x="402" y="152"/>
                    </a:cxn>
                    <a:cxn ang="0">
                      <a:pos x="436" y="93"/>
                    </a:cxn>
                    <a:cxn ang="0">
                      <a:pos x="504" y="91"/>
                    </a:cxn>
                    <a:cxn ang="0">
                      <a:pos x="594" y="112"/>
                    </a:cxn>
                    <a:cxn ang="0">
                      <a:pos x="691" y="70"/>
                    </a:cxn>
                    <a:cxn ang="0">
                      <a:pos x="728" y="105"/>
                    </a:cxn>
                    <a:cxn ang="0">
                      <a:pos x="826" y="87"/>
                    </a:cxn>
                    <a:cxn ang="0">
                      <a:pos x="900" y="126"/>
                    </a:cxn>
                    <a:cxn ang="0">
                      <a:pos x="957" y="132"/>
                    </a:cxn>
                    <a:cxn ang="0">
                      <a:pos x="967" y="34"/>
                    </a:cxn>
                    <a:cxn ang="0">
                      <a:pos x="1006" y="0"/>
                    </a:cxn>
                    <a:cxn ang="0">
                      <a:pos x="1069" y="35"/>
                    </a:cxn>
                    <a:cxn ang="0">
                      <a:pos x="1179" y="83"/>
                    </a:cxn>
                    <a:cxn ang="0">
                      <a:pos x="1289" y="237"/>
                    </a:cxn>
                    <a:cxn ang="0">
                      <a:pos x="1284" y="289"/>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lnTo>
                        <a:pt x="1260" y="30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00" name="Freeform 156"/>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01" name="Freeform 157"/>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43" y="1062"/>
                    </a:cxn>
                    <a:cxn ang="0">
                      <a:pos x="818" y="905"/>
                    </a:cxn>
                    <a:cxn ang="0">
                      <a:pos x="804" y="823"/>
                    </a:cxn>
                    <a:cxn ang="0">
                      <a:pos x="772" y="776"/>
                    </a:cxn>
                    <a:cxn ang="0">
                      <a:pos x="787" y="730"/>
                    </a:cxn>
                    <a:cxn ang="0">
                      <a:pos x="900" y="700"/>
                    </a:cxn>
                    <a:cxn ang="0">
                      <a:pos x="1013" y="691"/>
                    </a:cxn>
                    <a:cxn ang="0">
                      <a:pos x="1075" y="640"/>
                    </a:cxn>
                    <a:cxn ang="0">
                      <a:pos x="1071" y="579"/>
                    </a:cxn>
                    <a:cxn ang="0">
                      <a:pos x="1132" y="533"/>
                    </a:cxn>
                    <a:cxn ang="0">
                      <a:pos x="1147" y="435"/>
                    </a:cxn>
                    <a:cxn ang="0">
                      <a:pos x="1115" y="412"/>
                    </a:cxn>
                    <a:cxn ang="0">
                      <a:pos x="1145" y="353"/>
                    </a:cxn>
                    <a:cxn ang="0">
                      <a:pos x="1219" y="274"/>
                    </a:cxn>
                    <a:cxn ang="0">
                      <a:pos x="1233" y="120"/>
                    </a:cxn>
                    <a:cxn ang="0">
                      <a:pos x="1123" y="10"/>
                    </a:cxn>
                    <a:cxn ang="0">
                      <a:pos x="984" y="54"/>
                    </a:cxn>
                    <a:cxn ang="0">
                      <a:pos x="982" y="2"/>
                    </a:cxn>
                    <a:cxn ang="0">
                      <a:pos x="790" y="24"/>
                    </a:cxn>
                    <a:cxn ang="0">
                      <a:pos x="756" y="127"/>
                    </a:cxn>
                    <a:cxn ang="0">
                      <a:pos x="796" y="171"/>
                    </a:cxn>
                    <a:cxn ang="0">
                      <a:pos x="803" y="256"/>
                    </a:cxn>
                    <a:cxn ang="0">
                      <a:pos x="858" y="310"/>
                    </a:cxn>
                    <a:cxn ang="0">
                      <a:pos x="821" y="310"/>
                    </a:cxn>
                    <a:cxn ang="0">
                      <a:pos x="764" y="339"/>
                    </a:cxn>
                    <a:cxn ang="0">
                      <a:pos x="782" y="378"/>
                    </a:cxn>
                    <a:cxn ang="0">
                      <a:pos x="754" y="415"/>
                    </a:cxn>
                    <a:cxn ang="0">
                      <a:pos x="660" y="388"/>
                    </a:cxn>
                    <a:cxn ang="0">
                      <a:pos x="637" y="317"/>
                    </a:cxn>
                    <a:cxn ang="0">
                      <a:pos x="685" y="270"/>
                    </a:cxn>
                    <a:cxn ang="0">
                      <a:pos x="720" y="234"/>
                    </a:cxn>
                    <a:cxn ang="0">
                      <a:pos x="680" y="196"/>
                    </a:cxn>
                    <a:cxn ang="0">
                      <a:pos x="684" y="132"/>
                    </a:cxn>
                    <a:cxn ang="0">
                      <a:pos x="637" y="129"/>
                    </a:cxn>
                    <a:cxn ang="0">
                      <a:pos x="588" y="108"/>
                    </a:cxn>
                    <a:cxn ang="0">
                      <a:pos x="623" y="72"/>
                    </a:cxn>
                    <a:cxn ang="0">
                      <a:pos x="624" y="41"/>
                    </a:cxn>
                    <a:cxn ang="0">
                      <a:pos x="553" y="112"/>
                    </a:cxn>
                    <a:cxn ang="0">
                      <a:pos x="518" y="246"/>
                    </a:cxn>
                    <a:cxn ang="0">
                      <a:pos x="418" y="410"/>
                    </a:cxn>
                    <a:cxn ang="0">
                      <a:pos x="268" y="555"/>
                    </a:cxn>
                    <a:cxn ang="0">
                      <a:pos x="321" y="589"/>
                    </a:cxn>
                    <a:cxn ang="0">
                      <a:pos x="391" y="650"/>
                    </a:cxn>
                    <a:cxn ang="0">
                      <a:pos x="242" y="669"/>
                    </a:cxn>
                    <a:cxn ang="0">
                      <a:pos x="255" y="704"/>
                    </a:cxn>
                    <a:cxn ang="0">
                      <a:pos x="260" y="743"/>
                    </a:cxn>
                    <a:cxn ang="0">
                      <a:pos x="206" y="703"/>
                    </a:cxn>
                    <a:cxn ang="0">
                      <a:pos x="142" y="680"/>
                    </a:cxn>
                    <a:cxn ang="0">
                      <a:pos x="98" y="652"/>
                    </a:cxn>
                    <a:cxn ang="0">
                      <a:pos x="45" y="637"/>
                    </a:cxn>
                    <a:cxn ang="0">
                      <a:pos x="11" y="663"/>
                    </a:cxn>
                    <a:cxn ang="0">
                      <a:pos x="133" y="761"/>
                    </a:cxn>
                    <a:cxn ang="0">
                      <a:pos x="211" y="761"/>
                    </a:cxn>
                    <a:cxn ang="0">
                      <a:pos x="265" y="792"/>
                    </a:cxn>
                    <a:cxn ang="0">
                      <a:pos x="126" y="796"/>
                    </a:cxn>
                    <a:cxn ang="0">
                      <a:pos x="36" y="760"/>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lnTo>
                        <a:pt x="0" y="752"/>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02" name="Freeform 158"/>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03" name="Freeform 159"/>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04" name="Freeform 160"/>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05" name="Freeform 161"/>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06" name="Freeform 183"/>
                <p:cNvSpPr>
                  <a:spLocks noEditPoints="1"/>
                </p:cNvSpPr>
                <p:nvPr/>
              </p:nvSpPr>
              <p:spPr bwMode="auto">
                <a:xfrm>
                  <a:off x="6548313" y="4615239"/>
                  <a:ext cx="1741536" cy="2234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07" name="Freeform 184"/>
                <p:cNvSpPr>
                  <a:spLocks/>
                </p:cNvSpPr>
                <p:nvPr/>
              </p:nvSpPr>
              <p:spPr bwMode="auto">
                <a:xfrm>
                  <a:off x="7178618" y="6757516"/>
                  <a:ext cx="23683" cy="23483"/>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08" name="Freeform 185"/>
                <p:cNvSpPr>
                  <a:spLocks/>
                </p:cNvSpPr>
                <p:nvPr/>
              </p:nvSpPr>
              <p:spPr bwMode="auto">
                <a:xfrm>
                  <a:off x="7284276" y="6491990"/>
                  <a:ext cx="537399" cy="357648"/>
                </a:xfrm>
                <a:custGeom>
                  <a:avLst/>
                  <a:gdLst/>
                  <a:ahLst/>
                  <a:cxnLst>
                    <a:cxn ang="0">
                      <a:pos x="951" y="439"/>
                    </a:cxn>
                    <a:cxn ang="0">
                      <a:pos x="960" y="469"/>
                    </a:cxn>
                    <a:cxn ang="0">
                      <a:pos x="1004" y="502"/>
                    </a:cxn>
                    <a:cxn ang="0">
                      <a:pos x="1015" y="527"/>
                    </a:cxn>
                    <a:cxn ang="0">
                      <a:pos x="1000" y="593"/>
                    </a:cxn>
                    <a:cxn ang="0">
                      <a:pos x="1029" y="650"/>
                    </a:cxn>
                    <a:cxn ang="0">
                      <a:pos x="999" y="679"/>
                    </a:cxn>
                    <a:cxn ang="0">
                      <a:pos x="965" y="720"/>
                    </a:cxn>
                    <a:cxn ang="0">
                      <a:pos x="938" y="790"/>
                    </a:cxn>
                    <a:cxn ang="0">
                      <a:pos x="919" y="775"/>
                    </a:cxn>
                    <a:cxn ang="0">
                      <a:pos x="876" y="739"/>
                    </a:cxn>
                    <a:cxn ang="0">
                      <a:pos x="789" y="733"/>
                    </a:cxn>
                    <a:cxn ang="0">
                      <a:pos x="741" y="720"/>
                    </a:cxn>
                    <a:cxn ang="0">
                      <a:pos x="705" y="679"/>
                    </a:cxn>
                    <a:cxn ang="0">
                      <a:pos x="689" y="609"/>
                    </a:cxn>
                    <a:cxn ang="0">
                      <a:pos x="661" y="574"/>
                    </a:cxn>
                    <a:cxn ang="0">
                      <a:pos x="586" y="564"/>
                    </a:cxn>
                    <a:cxn ang="0">
                      <a:pos x="508" y="546"/>
                    </a:cxn>
                    <a:cxn ang="0">
                      <a:pos x="437" y="487"/>
                    </a:cxn>
                    <a:cxn ang="0">
                      <a:pos x="381" y="454"/>
                    </a:cxn>
                    <a:cxn ang="0">
                      <a:pos x="306" y="421"/>
                    </a:cxn>
                    <a:cxn ang="0">
                      <a:pos x="275" y="369"/>
                    </a:cxn>
                    <a:cxn ang="0">
                      <a:pos x="239" y="355"/>
                    </a:cxn>
                    <a:cxn ang="0">
                      <a:pos x="185" y="347"/>
                    </a:cxn>
                    <a:cxn ang="0">
                      <a:pos x="162" y="312"/>
                    </a:cxn>
                    <a:cxn ang="0">
                      <a:pos x="118" y="299"/>
                    </a:cxn>
                    <a:cxn ang="0">
                      <a:pos x="61" y="297"/>
                    </a:cxn>
                    <a:cxn ang="0">
                      <a:pos x="3" y="226"/>
                    </a:cxn>
                    <a:cxn ang="0">
                      <a:pos x="11" y="184"/>
                    </a:cxn>
                    <a:cxn ang="0">
                      <a:pos x="17" y="127"/>
                    </a:cxn>
                    <a:cxn ang="0">
                      <a:pos x="110" y="12"/>
                    </a:cxn>
                    <a:cxn ang="0">
                      <a:pos x="132" y="52"/>
                    </a:cxn>
                    <a:cxn ang="0">
                      <a:pos x="179" y="86"/>
                    </a:cxn>
                    <a:cxn ang="0">
                      <a:pos x="219" y="83"/>
                    </a:cxn>
                    <a:cxn ang="0">
                      <a:pos x="235" y="57"/>
                    </a:cxn>
                    <a:cxn ang="0">
                      <a:pos x="242" y="8"/>
                    </a:cxn>
                    <a:cxn ang="0">
                      <a:pos x="271" y="5"/>
                    </a:cxn>
                    <a:cxn ang="0">
                      <a:pos x="354" y="53"/>
                    </a:cxn>
                    <a:cxn ang="0">
                      <a:pos x="404" y="68"/>
                    </a:cxn>
                    <a:cxn ang="0">
                      <a:pos x="438" y="118"/>
                    </a:cxn>
                    <a:cxn ang="0">
                      <a:pos x="469" y="171"/>
                    </a:cxn>
                    <a:cxn ang="0">
                      <a:pos x="522" y="185"/>
                    </a:cxn>
                    <a:cxn ang="0">
                      <a:pos x="635" y="163"/>
                    </a:cxn>
                    <a:cxn ang="0">
                      <a:pos x="702" y="153"/>
                    </a:cxn>
                    <a:cxn ang="0">
                      <a:pos x="775" y="139"/>
                    </a:cxn>
                    <a:cxn ang="0">
                      <a:pos x="873" y="108"/>
                    </a:cxn>
                    <a:cxn ang="0">
                      <a:pos x="926" y="127"/>
                    </a:cxn>
                    <a:cxn ang="0">
                      <a:pos x="980" y="126"/>
                    </a:cxn>
                    <a:cxn ang="0">
                      <a:pos x="1047" y="77"/>
                    </a:cxn>
                    <a:cxn ang="0">
                      <a:pos x="1105" y="64"/>
                    </a:cxn>
                    <a:cxn ang="0">
                      <a:pos x="1180" y="62"/>
                    </a:cxn>
                    <a:cxn ang="0">
                      <a:pos x="1162" y="109"/>
                    </a:cxn>
                  </a:cxnLst>
                  <a:rect l="0" t="0" r="r" b="b"/>
                  <a:pathLst>
                    <a:path w="1180" h="790">
                      <a:moveTo>
                        <a:pt x="1073" y="223"/>
                      </a:moveTo>
                      <a:lnTo>
                        <a:pt x="967" y="406"/>
                      </a:lnTo>
                      <a:lnTo>
                        <a:pt x="959" y="419"/>
                      </a:lnTo>
                      <a:lnTo>
                        <a:pt x="954" y="430"/>
                      </a:lnTo>
                      <a:lnTo>
                        <a:pt x="951" y="439"/>
                      </a:lnTo>
                      <a:lnTo>
                        <a:pt x="950" y="448"/>
                      </a:lnTo>
                      <a:lnTo>
                        <a:pt x="951" y="455"/>
                      </a:lnTo>
                      <a:lnTo>
                        <a:pt x="952" y="460"/>
                      </a:lnTo>
                      <a:lnTo>
                        <a:pt x="956" y="465"/>
                      </a:lnTo>
                      <a:lnTo>
                        <a:pt x="960" y="469"/>
                      </a:lnTo>
                      <a:lnTo>
                        <a:pt x="972" y="477"/>
                      </a:lnTo>
                      <a:lnTo>
                        <a:pt x="985" y="485"/>
                      </a:lnTo>
                      <a:lnTo>
                        <a:pt x="991" y="490"/>
                      </a:lnTo>
                      <a:lnTo>
                        <a:pt x="999" y="495"/>
                      </a:lnTo>
                      <a:lnTo>
                        <a:pt x="1004" y="502"/>
                      </a:lnTo>
                      <a:lnTo>
                        <a:pt x="1011" y="509"/>
                      </a:lnTo>
                      <a:lnTo>
                        <a:pt x="1013" y="514"/>
                      </a:lnTo>
                      <a:lnTo>
                        <a:pt x="1015" y="518"/>
                      </a:lnTo>
                      <a:lnTo>
                        <a:pt x="1015" y="524"/>
                      </a:lnTo>
                      <a:lnTo>
                        <a:pt x="1015" y="527"/>
                      </a:lnTo>
                      <a:lnTo>
                        <a:pt x="1012" y="535"/>
                      </a:lnTo>
                      <a:lnTo>
                        <a:pt x="1007" y="543"/>
                      </a:lnTo>
                      <a:lnTo>
                        <a:pt x="994" y="556"/>
                      </a:lnTo>
                      <a:lnTo>
                        <a:pt x="982" y="569"/>
                      </a:lnTo>
                      <a:lnTo>
                        <a:pt x="1000" y="593"/>
                      </a:lnTo>
                      <a:lnTo>
                        <a:pt x="1021" y="622"/>
                      </a:lnTo>
                      <a:lnTo>
                        <a:pt x="1025" y="630"/>
                      </a:lnTo>
                      <a:lnTo>
                        <a:pt x="1028" y="638"/>
                      </a:lnTo>
                      <a:lnTo>
                        <a:pt x="1029" y="644"/>
                      </a:lnTo>
                      <a:lnTo>
                        <a:pt x="1029" y="650"/>
                      </a:lnTo>
                      <a:lnTo>
                        <a:pt x="1026" y="657"/>
                      </a:lnTo>
                      <a:lnTo>
                        <a:pt x="1024" y="663"/>
                      </a:lnTo>
                      <a:lnTo>
                        <a:pt x="1017" y="669"/>
                      </a:lnTo>
                      <a:lnTo>
                        <a:pt x="1009" y="674"/>
                      </a:lnTo>
                      <a:lnTo>
                        <a:pt x="999" y="679"/>
                      </a:lnTo>
                      <a:lnTo>
                        <a:pt x="991" y="685"/>
                      </a:lnTo>
                      <a:lnTo>
                        <a:pt x="983" y="693"/>
                      </a:lnTo>
                      <a:lnTo>
                        <a:pt x="977" y="702"/>
                      </a:lnTo>
                      <a:lnTo>
                        <a:pt x="971" y="711"/>
                      </a:lnTo>
                      <a:lnTo>
                        <a:pt x="965" y="720"/>
                      </a:lnTo>
                      <a:lnTo>
                        <a:pt x="961" y="731"/>
                      </a:lnTo>
                      <a:lnTo>
                        <a:pt x="958" y="741"/>
                      </a:lnTo>
                      <a:lnTo>
                        <a:pt x="946" y="775"/>
                      </a:lnTo>
                      <a:lnTo>
                        <a:pt x="941" y="790"/>
                      </a:lnTo>
                      <a:lnTo>
                        <a:pt x="938" y="790"/>
                      </a:lnTo>
                      <a:lnTo>
                        <a:pt x="936" y="790"/>
                      </a:lnTo>
                      <a:lnTo>
                        <a:pt x="933" y="789"/>
                      </a:lnTo>
                      <a:lnTo>
                        <a:pt x="930" y="788"/>
                      </a:lnTo>
                      <a:lnTo>
                        <a:pt x="925" y="781"/>
                      </a:lnTo>
                      <a:lnTo>
                        <a:pt x="919" y="775"/>
                      </a:lnTo>
                      <a:lnTo>
                        <a:pt x="907" y="759"/>
                      </a:lnTo>
                      <a:lnTo>
                        <a:pt x="897" y="749"/>
                      </a:lnTo>
                      <a:lnTo>
                        <a:pt x="891" y="745"/>
                      </a:lnTo>
                      <a:lnTo>
                        <a:pt x="884" y="741"/>
                      </a:lnTo>
                      <a:lnTo>
                        <a:pt x="876" y="739"/>
                      </a:lnTo>
                      <a:lnTo>
                        <a:pt x="867" y="737"/>
                      </a:lnTo>
                      <a:lnTo>
                        <a:pt x="849" y="735"/>
                      </a:lnTo>
                      <a:lnTo>
                        <a:pt x="829" y="733"/>
                      </a:lnTo>
                      <a:lnTo>
                        <a:pt x="810" y="733"/>
                      </a:lnTo>
                      <a:lnTo>
                        <a:pt x="789" y="733"/>
                      </a:lnTo>
                      <a:lnTo>
                        <a:pt x="780" y="732"/>
                      </a:lnTo>
                      <a:lnTo>
                        <a:pt x="771" y="731"/>
                      </a:lnTo>
                      <a:lnTo>
                        <a:pt x="763" y="730"/>
                      </a:lnTo>
                      <a:lnTo>
                        <a:pt x="754" y="727"/>
                      </a:lnTo>
                      <a:lnTo>
                        <a:pt x="741" y="720"/>
                      </a:lnTo>
                      <a:lnTo>
                        <a:pt x="730" y="713"/>
                      </a:lnTo>
                      <a:lnTo>
                        <a:pt x="720" y="705"/>
                      </a:lnTo>
                      <a:lnTo>
                        <a:pt x="714" y="697"/>
                      </a:lnTo>
                      <a:lnTo>
                        <a:pt x="709" y="688"/>
                      </a:lnTo>
                      <a:lnTo>
                        <a:pt x="705" y="679"/>
                      </a:lnTo>
                      <a:lnTo>
                        <a:pt x="701" y="669"/>
                      </a:lnTo>
                      <a:lnTo>
                        <a:pt x="700" y="660"/>
                      </a:lnTo>
                      <a:lnTo>
                        <a:pt x="697" y="639"/>
                      </a:lnTo>
                      <a:lnTo>
                        <a:pt x="693" y="619"/>
                      </a:lnTo>
                      <a:lnTo>
                        <a:pt x="689" y="609"/>
                      </a:lnTo>
                      <a:lnTo>
                        <a:pt x="685" y="600"/>
                      </a:lnTo>
                      <a:lnTo>
                        <a:pt x="680" y="591"/>
                      </a:lnTo>
                      <a:lnTo>
                        <a:pt x="673" y="582"/>
                      </a:lnTo>
                      <a:lnTo>
                        <a:pt x="667" y="577"/>
                      </a:lnTo>
                      <a:lnTo>
                        <a:pt x="661" y="574"/>
                      </a:lnTo>
                      <a:lnTo>
                        <a:pt x="653" y="570"/>
                      </a:lnTo>
                      <a:lnTo>
                        <a:pt x="645" y="569"/>
                      </a:lnTo>
                      <a:lnTo>
                        <a:pt x="626" y="566"/>
                      </a:lnTo>
                      <a:lnTo>
                        <a:pt x="606" y="564"/>
                      </a:lnTo>
                      <a:lnTo>
                        <a:pt x="586" y="564"/>
                      </a:lnTo>
                      <a:lnTo>
                        <a:pt x="565" y="562"/>
                      </a:lnTo>
                      <a:lnTo>
                        <a:pt x="546" y="560"/>
                      </a:lnTo>
                      <a:lnTo>
                        <a:pt x="530" y="556"/>
                      </a:lnTo>
                      <a:lnTo>
                        <a:pt x="518" y="552"/>
                      </a:lnTo>
                      <a:lnTo>
                        <a:pt x="508" y="546"/>
                      </a:lnTo>
                      <a:lnTo>
                        <a:pt x="499" y="540"/>
                      </a:lnTo>
                      <a:lnTo>
                        <a:pt x="489" y="533"/>
                      </a:lnTo>
                      <a:lnTo>
                        <a:pt x="472" y="518"/>
                      </a:lnTo>
                      <a:lnTo>
                        <a:pt x="454" y="503"/>
                      </a:lnTo>
                      <a:lnTo>
                        <a:pt x="437" y="487"/>
                      </a:lnTo>
                      <a:lnTo>
                        <a:pt x="420" y="473"/>
                      </a:lnTo>
                      <a:lnTo>
                        <a:pt x="411" y="467"/>
                      </a:lnTo>
                      <a:lnTo>
                        <a:pt x="400" y="461"/>
                      </a:lnTo>
                      <a:lnTo>
                        <a:pt x="391" y="456"/>
                      </a:lnTo>
                      <a:lnTo>
                        <a:pt x="381" y="454"/>
                      </a:lnTo>
                      <a:lnTo>
                        <a:pt x="360" y="445"/>
                      </a:lnTo>
                      <a:lnTo>
                        <a:pt x="337" y="437"/>
                      </a:lnTo>
                      <a:lnTo>
                        <a:pt x="327" y="433"/>
                      </a:lnTo>
                      <a:lnTo>
                        <a:pt x="316" y="428"/>
                      </a:lnTo>
                      <a:lnTo>
                        <a:pt x="306" y="421"/>
                      </a:lnTo>
                      <a:lnTo>
                        <a:pt x="298" y="415"/>
                      </a:lnTo>
                      <a:lnTo>
                        <a:pt x="292" y="403"/>
                      </a:lnTo>
                      <a:lnTo>
                        <a:pt x="286" y="391"/>
                      </a:lnTo>
                      <a:lnTo>
                        <a:pt x="281" y="380"/>
                      </a:lnTo>
                      <a:lnTo>
                        <a:pt x="275" y="369"/>
                      </a:lnTo>
                      <a:lnTo>
                        <a:pt x="270" y="364"/>
                      </a:lnTo>
                      <a:lnTo>
                        <a:pt x="264" y="360"/>
                      </a:lnTo>
                      <a:lnTo>
                        <a:pt x="258" y="358"/>
                      </a:lnTo>
                      <a:lnTo>
                        <a:pt x="251" y="355"/>
                      </a:lnTo>
                      <a:lnTo>
                        <a:pt x="239" y="355"/>
                      </a:lnTo>
                      <a:lnTo>
                        <a:pt x="224" y="355"/>
                      </a:lnTo>
                      <a:lnTo>
                        <a:pt x="210" y="355"/>
                      </a:lnTo>
                      <a:lnTo>
                        <a:pt x="197" y="353"/>
                      </a:lnTo>
                      <a:lnTo>
                        <a:pt x="191" y="351"/>
                      </a:lnTo>
                      <a:lnTo>
                        <a:pt x="185" y="347"/>
                      </a:lnTo>
                      <a:lnTo>
                        <a:pt x="182" y="342"/>
                      </a:lnTo>
                      <a:lnTo>
                        <a:pt x="178" y="336"/>
                      </a:lnTo>
                      <a:lnTo>
                        <a:pt x="172" y="327"/>
                      </a:lnTo>
                      <a:lnTo>
                        <a:pt x="167" y="319"/>
                      </a:lnTo>
                      <a:lnTo>
                        <a:pt x="162" y="312"/>
                      </a:lnTo>
                      <a:lnTo>
                        <a:pt x="156" y="307"/>
                      </a:lnTo>
                      <a:lnTo>
                        <a:pt x="148" y="302"/>
                      </a:lnTo>
                      <a:lnTo>
                        <a:pt x="140" y="299"/>
                      </a:lnTo>
                      <a:lnTo>
                        <a:pt x="130" y="298"/>
                      </a:lnTo>
                      <a:lnTo>
                        <a:pt x="118" y="299"/>
                      </a:lnTo>
                      <a:lnTo>
                        <a:pt x="99" y="301"/>
                      </a:lnTo>
                      <a:lnTo>
                        <a:pt x="86" y="302"/>
                      </a:lnTo>
                      <a:lnTo>
                        <a:pt x="75" y="302"/>
                      </a:lnTo>
                      <a:lnTo>
                        <a:pt x="68" y="301"/>
                      </a:lnTo>
                      <a:lnTo>
                        <a:pt x="61" y="297"/>
                      </a:lnTo>
                      <a:lnTo>
                        <a:pt x="56" y="289"/>
                      </a:lnTo>
                      <a:lnTo>
                        <a:pt x="49" y="279"/>
                      </a:lnTo>
                      <a:lnTo>
                        <a:pt x="40" y="263"/>
                      </a:lnTo>
                      <a:lnTo>
                        <a:pt x="22" y="244"/>
                      </a:lnTo>
                      <a:lnTo>
                        <a:pt x="3" y="226"/>
                      </a:lnTo>
                      <a:lnTo>
                        <a:pt x="1" y="219"/>
                      </a:lnTo>
                      <a:lnTo>
                        <a:pt x="0" y="213"/>
                      </a:lnTo>
                      <a:lnTo>
                        <a:pt x="1" y="206"/>
                      </a:lnTo>
                      <a:lnTo>
                        <a:pt x="4" y="198"/>
                      </a:lnTo>
                      <a:lnTo>
                        <a:pt x="11" y="184"/>
                      </a:lnTo>
                      <a:lnTo>
                        <a:pt x="14" y="171"/>
                      </a:lnTo>
                      <a:lnTo>
                        <a:pt x="12" y="162"/>
                      </a:lnTo>
                      <a:lnTo>
                        <a:pt x="12" y="152"/>
                      </a:lnTo>
                      <a:lnTo>
                        <a:pt x="13" y="140"/>
                      </a:lnTo>
                      <a:lnTo>
                        <a:pt x="17" y="127"/>
                      </a:lnTo>
                      <a:lnTo>
                        <a:pt x="21" y="115"/>
                      </a:lnTo>
                      <a:lnTo>
                        <a:pt x="27" y="103"/>
                      </a:lnTo>
                      <a:lnTo>
                        <a:pt x="35" y="92"/>
                      </a:lnTo>
                      <a:lnTo>
                        <a:pt x="43" y="82"/>
                      </a:lnTo>
                      <a:lnTo>
                        <a:pt x="110" y="12"/>
                      </a:lnTo>
                      <a:lnTo>
                        <a:pt x="112" y="18"/>
                      </a:lnTo>
                      <a:lnTo>
                        <a:pt x="114" y="27"/>
                      </a:lnTo>
                      <a:lnTo>
                        <a:pt x="119" y="35"/>
                      </a:lnTo>
                      <a:lnTo>
                        <a:pt x="126" y="44"/>
                      </a:lnTo>
                      <a:lnTo>
                        <a:pt x="132" y="52"/>
                      </a:lnTo>
                      <a:lnTo>
                        <a:pt x="140" y="61"/>
                      </a:lnTo>
                      <a:lnTo>
                        <a:pt x="149" y="69"/>
                      </a:lnTo>
                      <a:lnTo>
                        <a:pt x="160" y="75"/>
                      </a:lnTo>
                      <a:lnTo>
                        <a:pt x="169" y="82"/>
                      </a:lnTo>
                      <a:lnTo>
                        <a:pt x="179" y="86"/>
                      </a:lnTo>
                      <a:lnTo>
                        <a:pt x="189" y="88"/>
                      </a:lnTo>
                      <a:lnTo>
                        <a:pt x="198" y="90"/>
                      </a:lnTo>
                      <a:lnTo>
                        <a:pt x="207" y="90"/>
                      </a:lnTo>
                      <a:lnTo>
                        <a:pt x="215" y="86"/>
                      </a:lnTo>
                      <a:lnTo>
                        <a:pt x="219" y="83"/>
                      </a:lnTo>
                      <a:lnTo>
                        <a:pt x="223" y="81"/>
                      </a:lnTo>
                      <a:lnTo>
                        <a:pt x="227" y="77"/>
                      </a:lnTo>
                      <a:lnTo>
                        <a:pt x="229" y="71"/>
                      </a:lnTo>
                      <a:lnTo>
                        <a:pt x="232" y="65"/>
                      </a:lnTo>
                      <a:lnTo>
                        <a:pt x="235" y="57"/>
                      </a:lnTo>
                      <a:lnTo>
                        <a:pt x="236" y="49"/>
                      </a:lnTo>
                      <a:lnTo>
                        <a:pt x="237" y="42"/>
                      </a:lnTo>
                      <a:lnTo>
                        <a:pt x="239" y="26"/>
                      </a:lnTo>
                      <a:lnTo>
                        <a:pt x="240" y="13"/>
                      </a:lnTo>
                      <a:lnTo>
                        <a:pt x="242" y="8"/>
                      </a:lnTo>
                      <a:lnTo>
                        <a:pt x="245" y="4"/>
                      </a:lnTo>
                      <a:lnTo>
                        <a:pt x="250" y="1"/>
                      </a:lnTo>
                      <a:lnTo>
                        <a:pt x="255" y="0"/>
                      </a:lnTo>
                      <a:lnTo>
                        <a:pt x="262" y="1"/>
                      </a:lnTo>
                      <a:lnTo>
                        <a:pt x="271" y="5"/>
                      </a:lnTo>
                      <a:lnTo>
                        <a:pt x="283" y="11"/>
                      </a:lnTo>
                      <a:lnTo>
                        <a:pt x="297" y="18"/>
                      </a:lnTo>
                      <a:lnTo>
                        <a:pt x="318" y="33"/>
                      </a:lnTo>
                      <a:lnTo>
                        <a:pt x="342" y="47"/>
                      </a:lnTo>
                      <a:lnTo>
                        <a:pt x="354" y="53"/>
                      </a:lnTo>
                      <a:lnTo>
                        <a:pt x="367" y="58"/>
                      </a:lnTo>
                      <a:lnTo>
                        <a:pt x="378" y="62"/>
                      </a:lnTo>
                      <a:lnTo>
                        <a:pt x="391" y="64"/>
                      </a:lnTo>
                      <a:lnTo>
                        <a:pt x="398" y="65"/>
                      </a:lnTo>
                      <a:lnTo>
                        <a:pt x="404" y="68"/>
                      </a:lnTo>
                      <a:lnTo>
                        <a:pt x="410" y="70"/>
                      </a:lnTo>
                      <a:lnTo>
                        <a:pt x="415" y="75"/>
                      </a:lnTo>
                      <a:lnTo>
                        <a:pt x="424" y="88"/>
                      </a:lnTo>
                      <a:lnTo>
                        <a:pt x="432" y="103"/>
                      </a:lnTo>
                      <a:lnTo>
                        <a:pt x="438" y="118"/>
                      </a:lnTo>
                      <a:lnTo>
                        <a:pt x="445" y="135"/>
                      </a:lnTo>
                      <a:lnTo>
                        <a:pt x="451" y="149"/>
                      </a:lnTo>
                      <a:lnTo>
                        <a:pt x="459" y="161"/>
                      </a:lnTo>
                      <a:lnTo>
                        <a:pt x="464" y="166"/>
                      </a:lnTo>
                      <a:lnTo>
                        <a:pt x="469" y="171"/>
                      </a:lnTo>
                      <a:lnTo>
                        <a:pt x="474" y="175"/>
                      </a:lnTo>
                      <a:lnTo>
                        <a:pt x="481" y="178"/>
                      </a:lnTo>
                      <a:lnTo>
                        <a:pt x="494" y="183"/>
                      </a:lnTo>
                      <a:lnTo>
                        <a:pt x="508" y="185"/>
                      </a:lnTo>
                      <a:lnTo>
                        <a:pt x="522" y="185"/>
                      </a:lnTo>
                      <a:lnTo>
                        <a:pt x="538" y="185"/>
                      </a:lnTo>
                      <a:lnTo>
                        <a:pt x="553" y="183"/>
                      </a:lnTo>
                      <a:lnTo>
                        <a:pt x="570" y="180"/>
                      </a:lnTo>
                      <a:lnTo>
                        <a:pt x="603" y="172"/>
                      </a:lnTo>
                      <a:lnTo>
                        <a:pt x="635" y="163"/>
                      </a:lnTo>
                      <a:lnTo>
                        <a:pt x="651" y="160"/>
                      </a:lnTo>
                      <a:lnTo>
                        <a:pt x="665" y="156"/>
                      </a:lnTo>
                      <a:lnTo>
                        <a:pt x="678" y="153"/>
                      </a:lnTo>
                      <a:lnTo>
                        <a:pt x="689" y="152"/>
                      </a:lnTo>
                      <a:lnTo>
                        <a:pt x="702" y="153"/>
                      </a:lnTo>
                      <a:lnTo>
                        <a:pt x="714" y="153"/>
                      </a:lnTo>
                      <a:lnTo>
                        <a:pt x="726" y="152"/>
                      </a:lnTo>
                      <a:lnTo>
                        <a:pt x="736" y="150"/>
                      </a:lnTo>
                      <a:lnTo>
                        <a:pt x="757" y="145"/>
                      </a:lnTo>
                      <a:lnTo>
                        <a:pt x="775" y="139"/>
                      </a:lnTo>
                      <a:lnTo>
                        <a:pt x="812" y="123"/>
                      </a:lnTo>
                      <a:lnTo>
                        <a:pt x="855" y="108"/>
                      </a:lnTo>
                      <a:lnTo>
                        <a:pt x="862" y="108"/>
                      </a:lnTo>
                      <a:lnTo>
                        <a:pt x="868" y="106"/>
                      </a:lnTo>
                      <a:lnTo>
                        <a:pt x="873" y="108"/>
                      </a:lnTo>
                      <a:lnTo>
                        <a:pt x="880" y="108"/>
                      </a:lnTo>
                      <a:lnTo>
                        <a:pt x="891" y="112"/>
                      </a:lnTo>
                      <a:lnTo>
                        <a:pt x="903" y="117"/>
                      </a:lnTo>
                      <a:lnTo>
                        <a:pt x="915" y="122"/>
                      </a:lnTo>
                      <a:lnTo>
                        <a:pt x="926" y="127"/>
                      </a:lnTo>
                      <a:lnTo>
                        <a:pt x="938" y="131"/>
                      </a:lnTo>
                      <a:lnTo>
                        <a:pt x="951" y="132"/>
                      </a:lnTo>
                      <a:lnTo>
                        <a:pt x="961" y="131"/>
                      </a:lnTo>
                      <a:lnTo>
                        <a:pt x="971" y="130"/>
                      </a:lnTo>
                      <a:lnTo>
                        <a:pt x="980" y="126"/>
                      </a:lnTo>
                      <a:lnTo>
                        <a:pt x="989" y="122"/>
                      </a:lnTo>
                      <a:lnTo>
                        <a:pt x="1003" y="112"/>
                      </a:lnTo>
                      <a:lnTo>
                        <a:pt x="1018" y="100"/>
                      </a:lnTo>
                      <a:lnTo>
                        <a:pt x="1033" y="88"/>
                      </a:lnTo>
                      <a:lnTo>
                        <a:pt x="1047" y="77"/>
                      </a:lnTo>
                      <a:lnTo>
                        <a:pt x="1055" y="73"/>
                      </a:lnTo>
                      <a:lnTo>
                        <a:pt x="1064" y="69"/>
                      </a:lnTo>
                      <a:lnTo>
                        <a:pt x="1073" y="66"/>
                      </a:lnTo>
                      <a:lnTo>
                        <a:pt x="1082" y="65"/>
                      </a:lnTo>
                      <a:lnTo>
                        <a:pt x="1105" y="64"/>
                      </a:lnTo>
                      <a:lnTo>
                        <a:pt x="1131" y="61"/>
                      </a:lnTo>
                      <a:lnTo>
                        <a:pt x="1145" y="60"/>
                      </a:lnTo>
                      <a:lnTo>
                        <a:pt x="1158" y="60"/>
                      </a:lnTo>
                      <a:lnTo>
                        <a:pt x="1170" y="60"/>
                      </a:lnTo>
                      <a:lnTo>
                        <a:pt x="1180" y="62"/>
                      </a:lnTo>
                      <a:lnTo>
                        <a:pt x="1180" y="68"/>
                      </a:lnTo>
                      <a:lnTo>
                        <a:pt x="1179" y="75"/>
                      </a:lnTo>
                      <a:lnTo>
                        <a:pt x="1176" y="83"/>
                      </a:lnTo>
                      <a:lnTo>
                        <a:pt x="1173" y="91"/>
                      </a:lnTo>
                      <a:lnTo>
                        <a:pt x="1162" y="109"/>
                      </a:lnTo>
                      <a:lnTo>
                        <a:pt x="1148" y="127"/>
                      </a:lnTo>
                      <a:lnTo>
                        <a:pt x="1119" y="162"/>
                      </a:lnTo>
                      <a:lnTo>
                        <a:pt x="1100" y="189"/>
                      </a:lnTo>
                      <a:lnTo>
                        <a:pt x="1073" y="22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09" name="Freeform 186"/>
                <p:cNvSpPr>
                  <a:spLocks/>
                </p:cNvSpPr>
                <p:nvPr/>
              </p:nvSpPr>
              <p:spPr bwMode="auto">
                <a:xfrm>
                  <a:off x="6630288" y="5798369"/>
                  <a:ext cx="267789" cy="484090"/>
                </a:xfrm>
                <a:custGeom>
                  <a:avLst/>
                  <a:gdLst/>
                  <a:ahLst/>
                  <a:cxnLst>
                    <a:cxn ang="0">
                      <a:pos x="493" y="770"/>
                    </a:cxn>
                    <a:cxn ang="0">
                      <a:pos x="515" y="599"/>
                    </a:cxn>
                    <a:cxn ang="0">
                      <a:pos x="513" y="505"/>
                    </a:cxn>
                    <a:cxn ang="0">
                      <a:pos x="585" y="379"/>
                    </a:cxn>
                    <a:cxn ang="0">
                      <a:pos x="574" y="339"/>
                    </a:cxn>
                    <a:cxn ang="0">
                      <a:pos x="556" y="292"/>
                    </a:cxn>
                    <a:cxn ang="0">
                      <a:pos x="578" y="252"/>
                    </a:cxn>
                    <a:cxn ang="0">
                      <a:pos x="568" y="228"/>
                    </a:cxn>
                    <a:cxn ang="0">
                      <a:pos x="509" y="202"/>
                    </a:cxn>
                    <a:cxn ang="0">
                      <a:pos x="515" y="182"/>
                    </a:cxn>
                    <a:cxn ang="0">
                      <a:pos x="565" y="147"/>
                    </a:cxn>
                    <a:cxn ang="0">
                      <a:pos x="532" y="134"/>
                    </a:cxn>
                    <a:cxn ang="0">
                      <a:pos x="515" y="116"/>
                    </a:cxn>
                    <a:cxn ang="0">
                      <a:pos x="524" y="66"/>
                    </a:cxn>
                    <a:cxn ang="0">
                      <a:pos x="495" y="68"/>
                    </a:cxn>
                    <a:cxn ang="0">
                      <a:pos x="462" y="54"/>
                    </a:cxn>
                    <a:cxn ang="0">
                      <a:pos x="435" y="2"/>
                    </a:cxn>
                    <a:cxn ang="0">
                      <a:pos x="408" y="9"/>
                    </a:cxn>
                    <a:cxn ang="0">
                      <a:pos x="373" y="62"/>
                    </a:cxn>
                    <a:cxn ang="0">
                      <a:pos x="282" y="106"/>
                    </a:cxn>
                    <a:cxn ang="0">
                      <a:pos x="182" y="139"/>
                    </a:cxn>
                    <a:cxn ang="0">
                      <a:pos x="112" y="129"/>
                    </a:cxn>
                    <a:cxn ang="0">
                      <a:pos x="46" y="85"/>
                    </a:cxn>
                    <a:cxn ang="0">
                      <a:pos x="20" y="146"/>
                    </a:cxn>
                    <a:cxn ang="0">
                      <a:pos x="19" y="174"/>
                    </a:cxn>
                    <a:cxn ang="0">
                      <a:pos x="35" y="198"/>
                    </a:cxn>
                    <a:cxn ang="0">
                      <a:pos x="18" y="240"/>
                    </a:cxn>
                    <a:cxn ang="0">
                      <a:pos x="76" y="265"/>
                    </a:cxn>
                    <a:cxn ang="0">
                      <a:pos x="92" y="282"/>
                    </a:cxn>
                    <a:cxn ang="0">
                      <a:pos x="84" y="347"/>
                    </a:cxn>
                    <a:cxn ang="0">
                      <a:pos x="102" y="384"/>
                    </a:cxn>
                    <a:cxn ang="0">
                      <a:pos x="112" y="432"/>
                    </a:cxn>
                    <a:cxn ang="0">
                      <a:pos x="88" y="519"/>
                    </a:cxn>
                    <a:cxn ang="0">
                      <a:pos x="67" y="567"/>
                    </a:cxn>
                    <a:cxn ang="0">
                      <a:pos x="75" y="593"/>
                    </a:cxn>
                    <a:cxn ang="0">
                      <a:pos x="110" y="558"/>
                    </a:cxn>
                    <a:cxn ang="0">
                      <a:pos x="123" y="627"/>
                    </a:cxn>
                    <a:cxn ang="0">
                      <a:pos x="119" y="685"/>
                    </a:cxn>
                    <a:cxn ang="0">
                      <a:pos x="105" y="684"/>
                    </a:cxn>
                    <a:cxn ang="0">
                      <a:pos x="83" y="676"/>
                    </a:cxn>
                    <a:cxn ang="0">
                      <a:pos x="39" y="834"/>
                    </a:cxn>
                    <a:cxn ang="0">
                      <a:pos x="35" y="896"/>
                    </a:cxn>
                    <a:cxn ang="0">
                      <a:pos x="59" y="926"/>
                    </a:cxn>
                    <a:cxn ang="0">
                      <a:pos x="49" y="932"/>
                    </a:cxn>
                    <a:cxn ang="0">
                      <a:pos x="2" y="914"/>
                    </a:cxn>
                    <a:cxn ang="0">
                      <a:pos x="6" y="961"/>
                    </a:cxn>
                    <a:cxn ang="0">
                      <a:pos x="19" y="976"/>
                    </a:cxn>
                    <a:cxn ang="0">
                      <a:pos x="77" y="954"/>
                    </a:cxn>
                    <a:cxn ang="0">
                      <a:pos x="98" y="978"/>
                    </a:cxn>
                    <a:cxn ang="0">
                      <a:pos x="112" y="1063"/>
                    </a:cxn>
                    <a:cxn ang="0">
                      <a:pos x="181" y="1071"/>
                    </a:cxn>
                    <a:cxn ang="0">
                      <a:pos x="238" y="1067"/>
                    </a:cxn>
                    <a:cxn ang="0">
                      <a:pos x="264" y="1025"/>
                    </a:cxn>
                    <a:cxn ang="0">
                      <a:pos x="251" y="970"/>
                    </a:cxn>
                    <a:cxn ang="0">
                      <a:pos x="268" y="931"/>
                    </a:cxn>
                    <a:cxn ang="0">
                      <a:pos x="256" y="866"/>
                    </a:cxn>
                    <a:cxn ang="0">
                      <a:pos x="289" y="869"/>
                    </a:cxn>
                    <a:cxn ang="0">
                      <a:pos x="396" y="928"/>
                    </a:cxn>
                    <a:cxn ang="0">
                      <a:pos x="422" y="980"/>
                    </a:cxn>
                    <a:cxn ang="0">
                      <a:pos x="444" y="980"/>
                    </a:cxn>
                  </a:cxnLst>
                  <a:rect l="0" t="0" r="r" b="b"/>
                  <a:pathLst>
                    <a:path w="587" h="1075">
                      <a:moveTo>
                        <a:pt x="466" y="895"/>
                      </a:moveTo>
                      <a:lnTo>
                        <a:pt x="475" y="873"/>
                      </a:lnTo>
                      <a:lnTo>
                        <a:pt x="480" y="848"/>
                      </a:lnTo>
                      <a:lnTo>
                        <a:pt x="486" y="822"/>
                      </a:lnTo>
                      <a:lnTo>
                        <a:pt x="489" y="796"/>
                      </a:lnTo>
                      <a:lnTo>
                        <a:pt x="493" y="770"/>
                      </a:lnTo>
                      <a:lnTo>
                        <a:pt x="496" y="743"/>
                      </a:lnTo>
                      <a:lnTo>
                        <a:pt x="499" y="718"/>
                      </a:lnTo>
                      <a:lnTo>
                        <a:pt x="502" y="694"/>
                      </a:lnTo>
                      <a:lnTo>
                        <a:pt x="509" y="656"/>
                      </a:lnTo>
                      <a:lnTo>
                        <a:pt x="514" y="619"/>
                      </a:lnTo>
                      <a:lnTo>
                        <a:pt x="515" y="599"/>
                      </a:lnTo>
                      <a:lnTo>
                        <a:pt x="515" y="580"/>
                      </a:lnTo>
                      <a:lnTo>
                        <a:pt x="515" y="562"/>
                      </a:lnTo>
                      <a:lnTo>
                        <a:pt x="513" y="544"/>
                      </a:lnTo>
                      <a:lnTo>
                        <a:pt x="511" y="529"/>
                      </a:lnTo>
                      <a:lnTo>
                        <a:pt x="511" y="518"/>
                      </a:lnTo>
                      <a:lnTo>
                        <a:pt x="513" y="505"/>
                      </a:lnTo>
                      <a:lnTo>
                        <a:pt x="511" y="492"/>
                      </a:lnTo>
                      <a:lnTo>
                        <a:pt x="552" y="418"/>
                      </a:lnTo>
                      <a:lnTo>
                        <a:pt x="559" y="408"/>
                      </a:lnTo>
                      <a:lnTo>
                        <a:pt x="570" y="399"/>
                      </a:lnTo>
                      <a:lnTo>
                        <a:pt x="579" y="388"/>
                      </a:lnTo>
                      <a:lnTo>
                        <a:pt x="585" y="379"/>
                      </a:lnTo>
                      <a:lnTo>
                        <a:pt x="587" y="374"/>
                      </a:lnTo>
                      <a:lnTo>
                        <a:pt x="587" y="370"/>
                      </a:lnTo>
                      <a:lnTo>
                        <a:pt x="585" y="365"/>
                      </a:lnTo>
                      <a:lnTo>
                        <a:pt x="584" y="360"/>
                      </a:lnTo>
                      <a:lnTo>
                        <a:pt x="580" y="351"/>
                      </a:lnTo>
                      <a:lnTo>
                        <a:pt x="574" y="339"/>
                      </a:lnTo>
                      <a:lnTo>
                        <a:pt x="566" y="329"/>
                      </a:lnTo>
                      <a:lnTo>
                        <a:pt x="561" y="317"/>
                      </a:lnTo>
                      <a:lnTo>
                        <a:pt x="558" y="310"/>
                      </a:lnTo>
                      <a:lnTo>
                        <a:pt x="557" y="305"/>
                      </a:lnTo>
                      <a:lnTo>
                        <a:pt x="556" y="299"/>
                      </a:lnTo>
                      <a:lnTo>
                        <a:pt x="556" y="292"/>
                      </a:lnTo>
                      <a:lnTo>
                        <a:pt x="557" y="283"/>
                      </a:lnTo>
                      <a:lnTo>
                        <a:pt x="559" y="277"/>
                      </a:lnTo>
                      <a:lnTo>
                        <a:pt x="565" y="269"/>
                      </a:lnTo>
                      <a:lnTo>
                        <a:pt x="568" y="264"/>
                      </a:lnTo>
                      <a:lnTo>
                        <a:pt x="574" y="257"/>
                      </a:lnTo>
                      <a:lnTo>
                        <a:pt x="578" y="252"/>
                      </a:lnTo>
                      <a:lnTo>
                        <a:pt x="580" y="246"/>
                      </a:lnTo>
                      <a:lnTo>
                        <a:pt x="581" y="239"/>
                      </a:lnTo>
                      <a:lnTo>
                        <a:pt x="580" y="237"/>
                      </a:lnTo>
                      <a:lnTo>
                        <a:pt x="578" y="233"/>
                      </a:lnTo>
                      <a:lnTo>
                        <a:pt x="574" y="230"/>
                      </a:lnTo>
                      <a:lnTo>
                        <a:pt x="568" y="228"/>
                      </a:lnTo>
                      <a:lnTo>
                        <a:pt x="557" y="222"/>
                      </a:lnTo>
                      <a:lnTo>
                        <a:pt x="543" y="217"/>
                      </a:lnTo>
                      <a:lnTo>
                        <a:pt x="528" y="212"/>
                      </a:lnTo>
                      <a:lnTo>
                        <a:pt x="517" y="207"/>
                      </a:lnTo>
                      <a:lnTo>
                        <a:pt x="511" y="204"/>
                      </a:lnTo>
                      <a:lnTo>
                        <a:pt x="509" y="202"/>
                      </a:lnTo>
                      <a:lnTo>
                        <a:pt x="506" y="199"/>
                      </a:lnTo>
                      <a:lnTo>
                        <a:pt x="505" y="195"/>
                      </a:lnTo>
                      <a:lnTo>
                        <a:pt x="506" y="191"/>
                      </a:lnTo>
                      <a:lnTo>
                        <a:pt x="509" y="189"/>
                      </a:lnTo>
                      <a:lnTo>
                        <a:pt x="511" y="185"/>
                      </a:lnTo>
                      <a:lnTo>
                        <a:pt x="515" y="182"/>
                      </a:lnTo>
                      <a:lnTo>
                        <a:pt x="526" y="176"/>
                      </a:lnTo>
                      <a:lnTo>
                        <a:pt x="537" y="171"/>
                      </a:lnTo>
                      <a:lnTo>
                        <a:pt x="549" y="164"/>
                      </a:lnTo>
                      <a:lnTo>
                        <a:pt x="558" y="156"/>
                      </a:lnTo>
                      <a:lnTo>
                        <a:pt x="562" y="152"/>
                      </a:lnTo>
                      <a:lnTo>
                        <a:pt x="565" y="147"/>
                      </a:lnTo>
                      <a:lnTo>
                        <a:pt x="567" y="142"/>
                      </a:lnTo>
                      <a:lnTo>
                        <a:pt x="567" y="136"/>
                      </a:lnTo>
                      <a:lnTo>
                        <a:pt x="567" y="134"/>
                      </a:lnTo>
                      <a:lnTo>
                        <a:pt x="556" y="134"/>
                      </a:lnTo>
                      <a:lnTo>
                        <a:pt x="544" y="136"/>
                      </a:lnTo>
                      <a:lnTo>
                        <a:pt x="532" y="134"/>
                      </a:lnTo>
                      <a:lnTo>
                        <a:pt x="522" y="132"/>
                      </a:lnTo>
                      <a:lnTo>
                        <a:pt x="518" y="130"/>
                      </a:lnTo>
                      <a:lnTo>
                        <a:pt x="517" y="129"/>
                      </a:lnTo>
                      <a:lnTo>
                        <a:pt x="515" y="126"/>
                      </a:lnTo>
                      <a:lnTo>
                        <a:pt x="514" y="124"/>
                      </a:lnTo>
                      <a:lnTo>
                        <a:pt x="515" y="116"/>
                      </a:lnTo>
                      <a:lnTo>
                        <a:pt x="518" y="107"/>
                      </a:lnTo>
                      <a:lnTo>
                        <a:pt x="521" y="97"/>
                      </a:lnTo>
                      <a:lnTo>
                        <a:pt x="523" y="88"/>
                      </a:lnTo>
                      <a:lnTo>
                        <a:pt x="526" y="79"/>
                      </a:lnTo>
                      <a:lnTo>
                        <a:pt x="526" y="72"/>
                      </a:lnTo>
                      <a:lnTo>
                        <a:pt x="524" y="66"/>
                      </a:lnTo>
                      <a:lnTo>
                        <a:pt x="522" y="62"/>
                      </a:lnTo>
                      <a:lnTo>
                        <a:pt x="519" y="59"/>
                      </a:lnTo>
                      <a:lnTo>
                        <a:pt x="517" y="59"/>
                      </a:lnTo>
                      <a:lnTo>
                        <a:pt x="510" y="60"/>
                      </a:lnTo>
                      <a:lnTo>
                        <a:pt x="504" y="64"/>
                      </a:lnTo>
                      <a:lnTo>
                        <a:pt x="495" y="68"/>
                      </a:lnTo>
                      <a:lnTo>
                        <a:pt x="487" y="71"/>
                      </a:lnTo>
                      <a:lnTo>
                        <a:pt x="482" y="72"/>
                      </a:lnTo>
                      <a:lnTo>
                        <a:pt x="478" y="71"/>
                      </a:lnTo>
                      <a:lnTo>
                        <a:pt x="473" y="68"/>
                      </a:lnTo>
                      <a:lnTo>
                        <a:pt x="469" y="64"/>
                      </a:lnTo>
                      <a:lnTo>
                        <a:pt x="462" y="54"/>
                      </a:lnTo>
                      <a:lnTo>
                        <a:pt x="456" y="41"/>
                      </a:lnTo>
                      <a:lnTo>
                        <a:pt x="451" y="28"/>
                      </a:lnTo>
                      <a:lnTo>
                        <a:pt x="445" y="16"/>
                      </a:lnTo>
                      <a:lnTo>
                        <a:pt x="443" y="10"/>
                      </a:lnTo>
                      <a:lnTo>
                        <a:pt x="439" y="6"/>
                      </a:lnTo>
                      <a:lnTo>
                        <a:pt x="435" y="2"/>
                      </a:lnTo>
                      <a:lnTo>
                        <a:pt x="431" y="1"/>
                      </a:lnTo>
                      <a:lnTo>
                        <a:pt x="427" y="0"/>
                      </a:lnTo>
                      <a:lnTo>
                        <a:pt x="423" y="0"/>
                      </a:lnTo>
                      <a:lnTo>
                        <a:pt x="420" y="1"/>
                      </a:lnTo>
                      <a:lnTo>
                        <a:pt x="416" y="2"/>
                      </a:lnTo>
                      <a:lnTo>
                        <a:pt x="408" y="9"/>
                      </a:lnTo>
                      <a:lnTo>
                        <a:pt x="401" y="16"/>
                      </a:lnTo>
                      <a:lnTo>
                        <a:pt x="396" y="25"/>
                      </a:lnTo>
                      <a:lnTo>
                        <a:pt x="391" y="35"/>
                      </a:lnTo>
                      <a:lnTo>
                        <a:pt x="386" y="47"/>
                      </a:lnTo>
                      <a:lnTo>
                        <a:pt x="379" y="57"/>
                      </a:lnTo>
                      <a:lnTo>
                        <a:pt x="373" y="62"/>
                      </a:lnTo>
                      <a:lnTo>
                        <a:pt x="366" y="64"/>
                      </a:lnTo>
                      <a:lnTo>
                        <a:pt x="348" y="67"/>
                      </a:lnTo>
                      <a:lnTo>
                        <a:pt x="325" y="75"/>
                      </a:lnTo>
                      <a:lnTo>
                        <a:pt x="311" y="82"/>
                      </a:lnTo>
                      <a:lnTo>
                        <a:pt x="296" y="94"/>
                      </a:lnTo>
                      <a:lnTo>
                        <a:pt x="282" y="106"/>
                      </a:lnTo>
                      <a:lnTo>
                        <a:pt x="268" y="115"/>
                      </a:lnTo>
                      <a:lnTo>
                        <a:pt x="243" y="125"/>
                      </a:lnTo>
                      <a:lnTo>
                        <a:pt x="219" y="133"/>
                      </a:lnTo>
                      <a:lnTo>
                        <a:pt x="207" y="136"/>
                      </a:lnTo>
                      <a:lnTo>
                        <a:pt x="194" y="138"/>
                      </a:lnTo>
                      <a:lnTo>
                        <a:pt x="182" y="139"/>
                      </a:lnTo>
                      <a:lnTo>
                        <a:pt x="171" y="141"/>
                      </a:lnTo>
                      <a:lnTo>
                        <a:pt x="159" y="141"/>
                      </a:lnTo>
                      <a:lnTo>
                        <a:pt x="147" y="139"/>
                      </a:lnTo>
                      <a:lnTo>
                        <a:pt x="136" y="137"/>
                      </a:lnTo>
                      <a:lnTo>
                        <a:pt x="124" y="133"/>
                      </a:lnTo>
                      <a:lnTo>
                        <a:pt x="112" y="129"/>
                      </a:lnTo>
                      <a:lnTo>
                        <a:pt x="101" y="123"/>
                      </a:lnTo>
                      <a:lnTo>
                        <a:pt x="89" y="116"/>
                      </a:lnTo>
                      <a:lnTo>
                        <a:pt x="79" y="107"/>
                      </a:lnTo>
                      <a:lnTo>
                        <a:pt x="58" y="89"/>
                      </a:lnTo>
                      <a:lnTo>
                        <a:pt x="49" y="84"/>
                      </a:lnTo>
                      <a:lnTo>
                        <a:pt x="46" y="85"/>
                      </a:lnTo>
                      <a:lnTo>
                        <a:pt x="44" y="92"/>
                      </a:lnTo>
                      <a:lnTo>
                        <a:pt x="41" y="102"/>
                      </a:lnTo>
                      <a:lnTo>
                        <a:pt x="37" y="115"/>
                      </a:lnTo>
                      <a:lnTo>
                        <a:pt x="32" y="126"/>
                      </a:lnTo>
                      <a:lnTo>
                        <a:pt x="27" y="136"/>
                      </a:lnTo>
                      <a:lnTo>
                        <a:pt x="20" y="146"/>
                      </a:lnTo>
                      <a:lnTo>
                        <a:pt x="15" y="156"/>
                      </a:lnTo>
                      <a:lnTo>
                        <a:pt x="14" y="160"/>
                      </a:lnTo>
                      <a:lnTo>
                        <a:pt x="14" y="163"/>
                      </a:lnTo>
                      <a:lnTo>
                        <a:pt x="15" y="167"/>
                      </a:lnTo>
                      <a:lnTo>
                        <a:pt x="15" y="169"/>
                      </a:lnTo>
                      <a:lnTo>
                        <a:pt x="19" y="174"/>
                      </a:lnTo>
                      <a:lnTo>
                        <a:pt x="24" y="180"/>
                      </a:lnTo>
                      <a:lnTo>
                        <a:pt x="30" y="183"/>
                      </a:lnTo>
                      <a:lnTo>
                        <a:pt x="33" y="186"/>
                      </a:lnTo>
                      <a:lnTo>
                        <a:pt x="36" y="190"/>
                      </a:lnTo>
                      <a:lnTo>
                        <a:pt x="37" y="193"/>
                      </a:lnTo>
                      <a:lnTo>
                        <a:pt x="35" y="198"/>
                      </a:lnTo>
                      <a:lnTo>
                        <a:pt x="31" y="204"/>
                      </a:lnTo>
                      <a:lnTo>
                        <a:pt x="27" y="211"/>
                      </a:lnTo>
                      <a:lnTo>
                        <a:pt x="22" y="217"/>
                      </a:lnTo>
                      <a:lnTo>
                        <a:pt x="13" y="229"/>
                      </a:lnTo>
                      <a:lnTo>
                        <a:pt x="9" y="237"/>
                      </a:lnTo>
                      <a:lnTo>
                        <a:pt x="18" y="240"/>
                      </a:lnTo>
                      <a:lnTo>
                        <a:pt x="31" y="247"/>
                      </a:lnTo>
                      <a:lnTo>
                        <a:pt x="43" y="255"/>
                      </a:lnTo>
                      <a:lnTo>
                        <a:pt x="54" y="261"/>
                      </a:lnTo>
                      <a:lnTo>
                        <a:pt x="62" y="262"/>
                      </a:lnTo>
                      <a:lnTo>
                        <a:pt x="72" y="264"/>
                      </a:lnTo>
                      <a:lnTo>
                        <a:pt x="76" y="265"/>
                      </a:lnTo>
                      <a:lnTo>
                        <a:pt x="81" y="266"/>
                      </a:lnTo>
                      <a:lnTo>
                        <a:pt x="84" y="268"/>
                      </a:lnTo>
                      <a:lnTo>
                        <a:pt x="87" y="270"/>
                      </a:lnTo>
                      <a:lnTo>
                        <a:pt x="88" y="273"/>
                      </a:lnTo>
                      <a:lnTo>
                        <a:pt x="90" y="277"/>
                      </a:lnTo>
                      <a:lnTo>
                        <a:pt x="92" y="282"/>
                      </a:lnTo>
                      <a:lnTo>
                        <a:pt x="93" y="288"/>
                      </a:lnTo>
                      <a:lnTo>
                        <a:pt x="94" y="303"/>
                      </a:lnTo>
                      <a:lnTo>
                        <a:pt x="96" y="312"/>
                      </a:lnTo>
                      <a:lnTo>
                        <a:pt x="90" y="321"/>
                      </a:lnTo>
                      <a:lnTo>
                        <a:pt x="87" y="334"/>
                      </a:lnTo>
                      <a:lnTo>
                        <a:pt x="84" y="347"/>
                      </a:lnTo>
                      <a:lnTo>
                        <a:pt x="81" y="358"/>
                      </a:lnTo>
                      <a:lnTo>
                        <a:pt x="81" y="364"/>
                      </a:lnTo>
                      <a:lnTo>
                        <a:pt x="85" y="367"/>
                      </a:lnTo>
                      <a:lnTo>
                        <a:pt x="90" y="373"/>
                      </a:lnTo>
                      <a:lnTo>
                        <a:pt x="96" y="378"/>
                      </a:lnTo>
                      <a:lnTo>
                        <a:pt x="102" y="384"/>
                      </a:lnTo>
                      <a:lnTo>
                        <a:pt x="107" y="391"/>
                      </a:lnTo>
                      <a:lnTo>
                        <a:pt x="110" y="395"/>
                      </a:lnTo>
                      <a:lnTo>
                        <a:pt x="112" y="399"/>
                      </a:lnTo>
                      <a:lnTo>
                        <a:pt x="112" y="404"/>
                      </a:lnTo>
                      <a:lnTo>
                        <a:pt x="114" y="409"/>
                      </a:lnTo>
                      <a:lnTo>
                        <a:pt x="112" y="432"/>
                      </a:lnTo>
                      <a:lnTo>
                        <a:pt x="110" y="462"/>
                      </a:lnTo>
                      <a:lnTo>
                        <a:pt x="107" y="478"/>
                      </a:lnTo>
                      <a:lnTo>
                        <a:pt x="103" y="490"/>
                      </a:lnTo>
                      <a:lnTo>
                        <a:pt x="100" y="502"/>
                      </a:lnTo>
                      <a:lnTo>
                        <a:pt x="93" y="511"/>
                      </a:lnTo>
                      <a:lnTo>
                        <a:pt x="88" y="519"/>
                      </a:lnTo>
                      <a:lnTo>
                        <a:pt x="81" y="525"/>
                      </a:lnTo>
                      <a:lnTo>
                        <a:pt x="77" y="533"/>
                      </a:lnTo>
                      <a:lnTo>
                        <a:pt x="74" y="541"/>
                      </a:lnTo>
                      <a:lnTo>
                        <a:pt x="71" y="549"/>
                      </a:lnTo>
                      <a:lnTo>
                        <a:pt x="68" y="557"/>
                      </a:lnTo>
                      <a:lnTo>
                        <a:pt x="67" y="567"/>
                      </a:lnTo>
                      <a:lnTo>
                        <a:pt x="67" y="577"/>
                      </a:lnTo>
                      <a:lnTo>
                        <a:pt x="67" y="584"/>
                      </a:lnTo>
                      <a:lnTo>
                        <a:pt x="68" y="588"/>
                      </a:lnTo>
                      <a:lnTo>
                        <a:pt x="70" y="590"/>
                      </a:lnTo>
                      <a:lnTo>
                        <a:pt x="72" y="592"/>
                      </a:lnTo>
                      <a:lnTo>
                        <a:pt x="75" y="593"/>
                      </a:lnTo>
                      <a:lnTo>
                        <a:pt x="77" y="592"/>
                      </a:lnTo>
                      <a:lnTo>
                        <a:pt x="80" y="589"/>
                      </a:lnTo>
                      <a:lnTo>
                        <a:pt x="84" y="586"/>
                      </a:lnTo>
                      <a:lnTo>
                        <a:pt x="97" y="572"/>
                      </a:lnTo>
                      <a:lnTo>
                        <a:pt x="107" y="560"/>
                      </a:lnTo>
                      <a:lnTo>
                        <a:pt x="110" y="558"/>
                      </a:lnTo>
                      <a:lnTo>
                        <a:pt x="114" y="558"/>
                      </a:lnTo>
                      <a:lnTo>
                        <a:pt x="116" y="560"/>
                      </a:lnTo>
                      <a:lnTo>
                        <a:pt x="118" y="564"/>
                      </a:lnTo>
                      <a:lnTo>
                        <a:pt x="120" y="576"/>
                      </a:lnTo>
                      <a:lnTo>
                        <a:pt x="123" y="593"/>
                      </a:lnTo>
                      <a:lnTo>
                        <a:pt x="123" y="627"/>
                      </a:lnTo>
                      <a:lnTo>
                        <a:pt x="123" y="647"/>
                      </a:lnTo>
                      <a:lnTo>
                        <a:pt x="123" y="658"/>
                      </a:lnTo>
                      <a:lnTo>
                        <a:pt x="123" y="669"/>
                      </a:lnTo>
                      <a:lnTo>
                        <a:pt x="122" y="676"/>
                      </a:lnTo>
                      <a:lnTo>
                        <a:pt x="120" y="681"/>
                      </a:lnTo>
                      <a:lnTo>
                        <a:pt x="119" y="685"/>
                      </a:lnTo>
                      <a:lnTo>
                        <a:pt x="116" y="689"/>
                      </a:lnTo>
                      <a:lnTo>
                        <a:pt x="114" y="690"/>
                      </a:lnTo>
                      <a:lnTo>
                        <a:pt x="112" y="690"/>
                      </a:lnTo>
                      <a:lnTo>
                        <a:pt x="110" y="690"/>
                      </a:lnTo>
                      <a:lnTo>
                        <a:pt x="109" y="687"/>
                      </a:lnTo>
                      <a:lnTo>
                        <a:pt x="105" y="684"/>
                      </a:lnTo>
                      <a:lnTo>
                        <a:pt x="101" y="678"/>
                      </a:lnTo>
                      <a:lnTo>
                        <a:pt x="98" y="672"/>
                      </a:lnTo>
                      <a:lnTo>
                        <a:pt x="94" y="667"/>
                      </a:lnTo>
                      <a:lnTo>
                        <a:pt x="90" y="663"/>
                      </a:lnTo>
                      <a:lnTo>
                        <a:pt x="87" y="661"/>
                      </a:lnTo>
                      <a:lnTo>
                        <a:pt x="83" y="676"/>
                      </a:lnTo>
                      <a:lnTo>
                        <a:pt x="76" y="689"/>
                      </a:lnTo>
                      <a:lnTo>
                        <a:pt x="71" y="703"/>
                      </a:lnTo>
                      <a:lnTo>
                        <a:pt x="67" y="718"/>
                      </a:lnTo>
                      <a:lnTo>
                        <a:pt x="54" y="803"/>
                      </a:lnTo>
                      <a:lnTo>
                        <a:pt x="46" y="818"/>
                      </a:lnTo>
                      <a:lnTo>
                        <a:pt x="39" y="834"/>
                      </a:lnTo>
                      <a:lnTo>
                        <a:pt x="33" y="849"/>
                      </a:lnTo>
                      <a:lnTo>
                        <a:pt x="30" y="866"/>
                      </a:lnTo>
                      <a:lnTo>
                        <a:pt x="30" y="874"/>
                      </a:lnTo>
                      <a:lnTo>
                        <a:pt x="30" y="882"/>
                      </a:lnTo>
                      <a:lnTo>
                        <a:pt x="32" y="889"/>
                      </a:lnTo>
                      <a:lnTo>
                        <a:pt x="35" y="896"/>
                      </a:lnTo>
                      <a:lnTo>
                        <a:pt x="39" y="902"/>
                      </a:lnTo>
                      <a:lnTo>
                        <a:pt x="44" y="909"/>
                      </a:lnTo>
                      <a:lnTo>
                        <a:pt x="52" y="915"/>
                      </a:lnTo>
                      <a:lnTo>
                        <a:pt x="61" y="921"/>
                      </a:lnTo>
                      <a:lnTo>
                        <a:pt x="61" y="923"/>
                      </a:lnTo>
                      <a:lnTo>
                        <a:pt x="59" y="926"/>
                      </a:lnTo>
                      <a:lnTo>
                        <a:pt x="58" y="928"/>
                      </a:lnTo>
                      <a:lnTo>
                        <a:pt x="55" y="930"/>
                      </a:lnTo>
                      <a:lnTo>
                        <a:pt x="54" y="932"/>
                      </a:lnTo>
                      <a:lnTo>
                        <a:pt x="53" y="934"/>
                      </a:lnTo>
                      <a:lnTo>
                        <a:pt x="50" y="934"/>
                      </a:lnTo>
                      <a:lnTo>
                        <a:pt x="49" y="932"/>
                      </a:lnTo>
                      <a:lnTo>
                        <a:pt x="44" y="931"/>
                      </a:lnTo>
                      <a:lnTo>
                        <a:pt x="37" y="927"/>
                      </a:lnTo>
                      <a:lnTo>
                        <a:pt x="26" y="918"/>
                      </a:lnTo>
                      <a:lnTo>
                        <a:pt x="18" y="914"/>
                      </a:lnTo>
                      <a:lnTo>
                        <a:pt x="8" y="914"/>
                      </a:lnTo>
                      <a:lnTo>
                        <a:pt x="2" y="914"/>
                      </a:lnTo>
                      <a:lnTo>
                        <a:pt x="0" y="915"/>
                      </a:lnTo>
                      <a:lnTo>
                        <a:pt x="0" y="917"/>
                      </a:lnTo>
                      <a:lnTo>
                        <a:pt x="2" y="923"/>
                      </a:lnTo>
                      <a:lnTo>
                        <a:pt x="8" y="934"/>
                      </a:lnTo>
                      <a:lnTo>
                        <a:pt x="8" y="946"/>
                      </a:lnTo>
                      <a:lnTo>
                        <a:pt x="6" y="961"/>
                      </a:lnTo>
                      <a:lnTo>
                        <a:pt x="8" y="967"/>
                      </a:lnTo>
                      <a:lnTo>
                        <a:pt x="9" y="972"/>
                      </a:lnTo>
                      <a:lnTo>
                        <a:pt x="10" y="974"/>
                      </a:lnTo>
                      <a:lnTo>
                        <a:pt x="13" y="975"/>
                      </a:lnTo>
                      <a:lnTo>
                        <a:pt x="15" y="976"/>
                      </a:lnTo>
                      <a:lnTo>
                        <a:pt x="19" y="976"/>
                      </a:lnTo>
                      <a:lnTo>
                        <a:pt x="30" y="974"/>
                      </a:lnTo>
                      <a:lnTo>
                        <a:pt x="41" y="969"/>
                      </a:lnTo>
                      <a:lnTo>
                        <a:pt x="54" y="962"/>
                      </a:lnTo>
                      <a:lnTo>
                        <a:pt x="67" y="957"/>
                      </a:lnTo>
                      <a:lnTo>
                        <a:pt x="72" y="954"/>
                      </a:lnTo>
                      <a:lnTo>
                        <a:pt x="77" y="954"/>
                      </a:lnTo>
                      <a:lnTo>
                        <a:pt x="83" y="954"/>
                      </a:lnTo>
                      <a:lnTo>
                        <a:pt x="88" y="954"/>
                      </a:lnTo>
                      <a:lnTo>
                        <a:pt x="92" y="958"/>
                      </a:lnTo>
                      <a:lnTo>
                        <a:pt x="94" y="962"/>
                      </a:lnTo>
                      <a:lnTo>
                        <a:pt x="97" y="969"/>
                      </a:lnTo>
                      <a:lnTo>
                        <a:pt x="98" y="978"/>
                      </a:lnTo>
                      <a:lnTo>
                        <a:pt x="98" y="994"/>
                      </a:lnTo>
                      <a:lnTo>
                        <a:pt x="98" y="1022"/>
                      </a:lnTo>
                      <a:lnTo>
                        <a:pt x="98" y="1048"/>
                      </a:lnTo>
                      <a:lnTo>
                        <a:pt x="100" y="1059"/>
                      </a:lnTo>
                      <a:lnTo>
                        <a:pt x="103" y="1062"/>
                      </a:lnTo>
                      <a:lnTo>
                        <a:pt x="112" y="1063"/>
                      </a:lnTo>
                      <a:lnTo>
                        <a:pt x="123" y="1064"/>
                      </a:lnTo>
                      <a:lnTo>
                        <a:pt x="136" y="1064"/>
                      </a:lnTo>
                      <a:lnTo>
                        <a:pt x="149" y="1066"/>
                      </a:lnTo>
                      <a:lnTo>
                        <a:pt x="162" y="1067"/>
                      </a:lnTo>
                      <a:lnTo>
                        <a:pt x="173" y="1068"/>
                      </a:lnTo>
                      <a:lnTo>
                        <a:pt x="181" y="1071"/>
                      </a:lnTo>
                      <a:lnTo>
                        <a:pt x="190" y="1073"/>
                      </a:lnTo>
                      <a:lnTo>
                        <a:pt x="199" y="1075"/>
                      </a:lnTo>
                      <a:lnTo>
                        <a:pt x="210" y="1075"/>
                      </a:lnTo>
                      <a:lnTo>
                        <a:pt x="220" y="1073"/>
                      </a:lnTo>
                      <a:lnTo>
                        <a:pt x="229" y="1071"/>
                      </a:lnTo>
                      <a:lnTo>
                        <a:pt x="238" y="1067"/>
                      </a:lnTo>
                      <a:lnTo>
                        <a:pt x="246" y="1062"/>
                      </a:lnTo>
                      <a:lnTo>
                        <a:pt x="254" y="1055"/>
                      </a:lnTo>
                      <a:lnTo>
                        <a:pt x="259" y="1048"/>
                      </a:lnTo>
                      <a:lnTo>
                        <a:pt x="263" y="1040"/>
                      </a:lnTo>
                      <a:lnTo>
                        <a:pt x="264" y="1033"/>
                      </a:lnTo>
                      <a:lnTo>
                        <a:pt x="264" y="1025"/>
                      </a:lnTo>
                      <a:lnTo>
                        <a:pt x="260" y="1010"/>
                      </a:lnTo>
                      <a:lnTo>
                        <a:pt x="254" y="994"/>
                      </a:lnTo>
                      <a:lnTo>
                        <a:pt x="251" y="985"/>
                      </a:lnTo>
                      <a:lnTo>
                        <a:pt x="251" y="979"/>
                      </a:lnTo>
                      <a:lnTo>
                        <a:pt x="250" y="974"/>
                      </a:lnTo>
                      <a:lnTo>
                        <a:pt x="251" y="970"/>
                      </a:lnTo>
                      <a:lnTo>
                        <a:pt x="256" y="961"/>
                      </a:lnTo>
                      <a:lnTo>
                        <a:pt x="267" y="950"/>
                      </a:lnTo>
                      <a:lnTo>
                        <a:pt x="268" y="946"/>
                      </a:lnTo>
                      <a:lnTo>
                        <a:pt x="269" y="943"/>
                      </a:lnTo>
                      <a:lnTo>
                        <a:pt x="269" y="936"/>
                      </a:lnTo>
                      <a:lnTo>
                        <a:pt x="268" y="931"/>
                      </a:lnTo>
                      <a:lnTo>
                        <a:pt x="265" y="917"/>
                      </a:lnTo>
                      <a:lnTo>
                        <a:pt x="261" y="901"/>
                      </a:lnTo>
                      <a:lnTo>
                        <a:pt x="258" y="887"/>
                      </a:lnTo>
                      <a:lnTo>
                        <a:pt x="255" y="875"/>
                      </a:lnTo>
                      <a:lnTo>
                        <a:pt x="255" y="870"/>
                      </a:lnTo>
                      <a:lnTo>
                        <a:pt x="256" y="866"/>
                      </a:lnTo>
                      <a:lnTo>
                        <a:pt x="258" y="862"/>
                      </a:lnTo>
                      <a:lnTo>
                        <a:pt x="260" y="861"/>
                      </a:lnTo>
                      <a:lnTo>
                        <a:pt x="265" y="861"/>
                      </a:lnTo>
                      <a:lnTo>
                        <a:pt x="272" y="862"/>
                      </a:lnTo>
                      <a:lnTo>
                        <a:pt x="280" y="865"/>
                      </a:lnTo>
                      <a:lnTo>
                        <a:pt x="289" y="869"/>
                      </a:lnTo>
                      <a:lnTo>
                        <a:pt x="311" y="879"/>
                      </a:lnTo>
                      <a:lnTo>
                        <a:pt x="335" y="891"/>
                      </a:lnTo>
                      <a:lnTo>
                        <a:pt x="360" y="904"/>
                      </a:lnTo>
                      <a:lnTo>
                        <a:pt x="381" y="917"/>
                      </a:lnTo>
                      <a:lnTo>
                        <a:pt x="390" y="923"/>
                      </a:lnTo>
                      <a:lnTo>
                        <a:pt x="396" y="928"/>
                      </a:lnTo>
                      <a:lnTo>
                        <a:pt x="401" y="934"/>
                      </a:lnTo>
                      <a:lnTo>
                        <a:pt x="405" y="937"/>
                      </a:lnTo>
                      <a:lnTo>
                        <a:pt x="409" y="949"/>
                      </a:lnTo>
                      <a:lnTo>
                        <a:pt x="416" y="965"/>
                      </a:lnTo>
                      <a:lnTo>
                        <a:pt x="420" y="972"/>
                      </a:lnTo>
                      <a:lnTo>
                        <a:pt x="422" y="980"/>
                      </a:lnTo>
                      <a:lnTo>
                        <a:pt x="426" y="984"/>
                      </a:lnTo>
                      <a:lnTo>
                        <a:pt x="427" y="987"/>
                      </a:lnTo>
                      <a:lnTo>
                        <a:pt x="432" y="987"/>
                      </a:lnTo>
                      <a:lnTo>
                        <a:pt x="438" y="985"/>
                      </a:lnTo>
                      <a:lnTo>
                        <a:pt x="442" y="983"/>
                      </a:lnTo>
                      <a:lnTo>
                        <a:pt x="444" y="980"/>
                      </a:lnTo>
                      <a:lnTo>
                        <a:pt x="448" y="972"/>
                      </a:lnTo>
                      <a:lnTo>
                        <a:pt x="451" y="963"/>
                      </a:lnTo>
                      <a:lnTo>
                        <a:pt x="454" y="943"/>
                      </a:lnTo>
                      <a:lnTo>
                        <a:pt x="460" y="924"/>
                      </a:lnTo>
                      <a:lnTo>
                        <a:pt x="466" y="89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10" name="Freeform 188"/>
                <p:cNvSpPr>
                  <a:spLocks/>
                </p:cNvSpPr>
                <p:nvPr/>
              </p:nvSpPr>
              <p:spPr bwMode="auto">
                <a:xfrm>
                  <a:off x="7353500" y="5287184"/>
                  <a:ext cx="38256" cy="37933"/>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11" name="Freeform 189"/>
                <p:cNvSpPr>
                  <a:spLocks/>
                </p:cNvSpPr>
                <p:nvPr/>
              </p:nvSpPr>
              <p:spPr bwMode="auto">
                <a:xfrm>
                  <a:off x="6548313" y="4615239"/>
                  <a:ext cx="1741536" cy="1990548"/>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12" name="Freeform 196"/>
                <p:cNvSpPr>
                  <a:spLocks/>
                </p:cNvSpPr>
                <p:nvPr/>
              </p:nvSpPr>
              <p:spPr bwMode="auto">
                <a:xfrm>
                  <a:off x="5101890" y="1815467"/>
                  <a:ext cx="1082084" cy="1762953"/>
                </a:xfrm>
                <a:custGeom>
                  <a:avLst/>
                  <a:gdLst/>
                  <a:ahLst/>
                  <a:cxnLst>
                    <a:cxn ang="0">
                      <a:pos x="1694" y="1326"/>
                    </a:cxn>
                    <a:cxn ang="0">
                      <a:pos x="1541" y="1265"/>
                    </a:cxn>
                    <a:cxn ang="0">
                      <a:pos x="1708" y="1160"/>
                    </a:cxn>
                    <a:cxn ang="0">
                      <a:pos x="1830" y="1062"/>
                    </a:cxn>
                    <a:cxn ang="0">
                      <a:pos x="2118" y="689"/>
                    </a:cxn>
                    <a:cxn ang="0">
                      <a:pos x="1795" y="549"/>
                    </a:cxn>
                    <a:cxn ang="0">
                      <a:pos x="1610" y="474"/>
                    </a:cxn>
                    <a:cxn ang="0">
                      <a:pos x="1628" y="401"/>
                    </a:cxn>
                    <a:cxn ang="0">
                      <a:pos x="1991" y="212"/>
                    </a:cxn>
                    <a:cxn ang="0">
                      <a:pos x="1825" y="130"/>
                    </a:cxn>
                    <a:cxn ang="0">
                      <a:pos x="1591" y="79"/>
                    </a:cxn>
                    <a:cxn ang="0">
                      <a:pos x="1439" y="165"/>
                    </a:cxn>
                    <a:cxn ang="0">
                      <a:pos x="1387" y="283"/>
                    </a:cxn>
                    <a:cxn ang="0">
                      <a:pos x="1281" y="379"/>
                    </a:cxn>
                    <a:cxn ang="0">
                      <a:pos x="1224" y="447"/>
                    </a:cxn>
                    <a:cxn ang="0">
                      <a:pos x="1215" y="561"/>
                    </a:cxn>
                    <a:cxn ang="0">
                      <a:pos x="1128" y="664"/>
                    </a:cxn>
                    <a:cxn ang="0">
                      <a:pos x="1024" y="750"/>
                    </a:cxn>
                    <a:cxn ang="0">
                      <a:pos x="1230" y="772"/>
                    </a:cxn>
                    <a:cxn ang="0">
                      <a:pos x="1031" y="1067"/>
                    </a:cxn>
                    <a:cxn ang="0">
                      <a:pos x="1217" y="1195"/>
                    </a:cxn>
                    <a:cxn ang="0">
                      <a:pos x="1129" y="1397"/>
                    </a:cxn>
                    <a:cxn ang="0">
                      <a:pos x="969" y="1577"/>
                    </a:cxn>
                    <a:cxn ang="0">
                      <a:pos x="926" y="1691"/>
                    </a:cxn>
                    <a:cxn ang="0">
                      <a:pos x="1065" y="1786"/>
                    </a:cxn>
                    <a:cxn ang="0">
                      <a:pos x="1216" y="1750"/>
                    </a:cxn>
                    <a:cxn ang="0">
                      <a:pos x="1338" y="1799"/>
                    </a:cxn>
                    <a:cxn ang="0">
                      <a:pos x="1294" y="2052"/>
                    </a:cxn>
                    <a:cxn ang="0">
                      <a:pos x="1339" y="2194"/>
                    </a:cxn>
                    <a:cxn ang="0">
                      <a:pos x="1272" y="2287"/>
                    </a:cxn>
                    <a:cxn ang="0">
                      <a:pos x="1247" y="2496"/>
                    </a:cxn>
                    <a:cxn ang="0">
                      <a:pos x="1124" y="2491"/>
                    </a:cxn>
                    <a:cxn ang="0">
                      <a:pos x="798" y="2338"/>
                    </a:cxn>
                    <a:cxn ang="0">
                      <a:pos x="695" y="2537"/>
                    </a:cxn>
                    <a:cxn ang="0">
                      <a:pos x="815" y="2688"/>
                    </a:cxn>
                    <a:cxn ang="0">
                      <a:pos x="658" y="2848"/>
                    </a:cxn>
                    <a:cxn ang="0">
                      <a:pos x="366" y="2910"/>
                    </a:cxn>
                    <a:cxn ang="0">
                      <a:pos x="444" y="3008"/>
                    </a:cxn>
                    <a:cxn ang="0">
                      <a:pos x="463" y="3096"/>
                    </a:cxn>
                    <a:cxn ang="0">
                      <a:pos x="707" y="3125"/>
                    </a:cxn>
                    <a:cxn ang="0">
                      <a:pos x="865" y="3317"/>
                    </a:cxn>
                    <a:cxn ang="0">
                      <a:pos x="1173" y="3232"/>
                    </a:cxn>
                    <a:cxn ang="0">
                      <a:pos x="891" y="3425"/>
                    </a:cxn>
                    <a:cxn ang="0">
                      <a:pos x="562" y="3381"/>
                    </a:cxn>
                    <a:cxn ang="0">
                      <a:pos x="55" y="3611"/>
                    </a:cxn>
                    <a:cxn ang="0">
                      <a:pos x="79" y="3719"/>
                    </a:cxn>
                    <a:cxn ang="0">
                      <a:pos x="311" y="3668"/>
                    </a:cxn>
                    <a:cxn ang="0">
                      <a:pos x="452" y="3711"/>
                    </a:cxn>
                    <a:cxn ang="0">
                      <a:pos x="715" y="3622"/>
                    </a:cxn>
                    <a:cxn ang="0">
                      <a:pos x="939" y="3755"/>
                    </a:cxn>
                    <a:cxn ang="0">
                      <a:pos x="1092" y="3714"/>
                    </a:cxn>
                    <a:cxn ang="0">
                      <a:pos x="1315" y="3716"/>
                    </a:cxn>
                    <a:cxn ang="0">
                      <a:pos x="1469" y="3787"/>
                    </a:cxn>
                    <a:cxn ang="0">
                      <a:pos x="1680" y="3857"/>
                    </a:cxn>
                    <a:cxn ang="0">
                      <a:pos x="2123" y="3771"/>
                    </a:cxn>
                    <a:cxn ang="0">
                      <a:pos x="1926" y="3629"/>
                    </a:cxn>
                    <a:cxn ang="0">
                      <a:pos x="2082" y="3484"/>
                    </a:cxn>
                    <a:cxn ang="0">
                      <a:pos x="2354" y="3273"/>
                    </a:cxn>
                    <a:cxn ang="0">
                      <a:pos x="2098" y="2967"/>
                    </a:cxn>
                    <a:cxn ang="0">
                      <a:pos x="1964" y="2929"/>
                    </a:cxn>
                    <a:cxn ang="0">
                      <a:pos x="1896" y="2527"/>
                    </a:cxn>
                    <a:cxn ang="0">
                      <a:pos x="2045" y="2469"/>
                    </a:cxn>
                    <a:cxn ang="0">
                      <a:pos x="1891" y="2090"/>
                    </a:cxn>
                  </a:cxnLst>
                  <a:rect l="0" t="0" r="r" b="b"/>
                  <a:pathLst>
                    <a:path w="2373" h="3901">
                      <a:moveTo>
                        <a:pt x="1845" y="1887"/>
                      </a:moveTo>
                      <a:lnTo>
                        <a:pt x="1843" y="1848"/>
                      </a:lnTo>
                      <a:lnTo>
                        <a:pt x="1842" y="1807"/>
                      </a:lnTo>
                      <a:lnTo>
                        <a:pt x="1843" y="1786"/>
                      </a:lnTo>
                      <a:lnTo>
                        <a:pt x="1845" y="1767"/>
                      </a:lnTo>
                      <a:lnTo>
                        <a:pt x="1848" y="1747"/>
                      </a:lnTo>
                      <a:lnTo>
                        <a:pt x="1855" y="1728"/>
                      </a:lnTo>
                      <a:lnTo>
                        <a:pt x="1860" y="1713"/>
                      </a:lnTo>
                      <a:lnTo>
                        <a:pt x="1864" y="1698"/>
                      </a:lnTo>
                      <a:lnTo>
                        <a:pt x="1867" y="1684"/>
                      </a:lnTo>
                      <a:lnTo>
                        <a:pt x="1869" y="1668"/>
                      </a:lnTo>
                      <a:lnTo>
                        <a:pt x="1872" y="1638"/>
                      </a:lnTo>
                      <a:lnTo>
                        <a:pt x="1872" y="1606"/>
                      </a:lnTo>
                      <a:lnTo>
                        <a:pt x="1870" y="1590"/>
                      </a:lnTo>
                      <a:lnTo>
                        <a:pt x="1869" y="1575"/>
                      </a:lnTo>
                      <a:lnTo>
                        <a:pt x="1867" y="1561"/>
                      </a:lnTo>
                      <a:lnTo>
                        <a:pt x="1863" y="1546"/>
                      </a:lnTo>
                      <a:lnTo>
                        <a:pt x="1857" y="1532"/>
                      </a:lnTo>
                      <a:lnTo>
                        <a:pt x="1851" y="1519"/>
                      </a:lnTo>
                      <a:lnTo>
                        <a:pt x="1845" y="1506"/>
                      </a:lnTo>
                      <a:lnTo>
                        <a:pt x="1838" y="1493"/>
                      </a:lnTo>
                      <a:lnTo>
                        <a:pt x="1821" y="1469"/>
                      </a:lnTo>
                      <a:lnTo>
                        <a:pt x="1803" y="1445"/>
                      </a:lnTo>
                      <a:lnTo>
                        <a:pt x="1782" y="1423"/>
                      </a:lnTo>
                      <a:lnTo>
                        <a:pt x="1763" y="1401"/>
                      </a:lnTo>
                      <a:lnTo>
                        <a:pt x="1727" y="1362"/>
                      </a:lnTo>
                      <a:lnTo>
                        <a:pt x="1718" y="1349"/>
                      </a:lnTo>
                      <a:lnTo>
                        <a:pt x="1710" y="1339"/>
                      </a:lnTo>
                      <a:lnTo>
                        <a:pt x="1702" y="1331"/>
                      </a:lnTo>
                      <a:lnTo>
                        <a:pt x="1694" y="1326"/>
                      </a:lnTo>
                      <a:lnTo>
                        <a:pt x="1688" y="1322"/>
                      </a:lnTo>
                      <a:lnTo>
                        <a:pt x="1681" y="1321"/>
                      </a:lnTo>
                      <a:lnTo>
                        <a:pt x="1675" y="1321"/>
                      </a:lnTo>
                      <a:lnTo>
                        <a:pt x="1667" y="1322"/>
                      </a:lnTo>
                      <a:lnTo>
                        <a:pt x="1653" y="1326"/>
                      </a:lnTo>
                      <a:lnTo>
                        <a:pt x="1636" y="1331"/>
                      </a:lnTo>
                      <a:lnTo>
                        <a:pt x="1627" y="1334"/>
                      </a:lnTo>
                      <a:lnTo>
                        <a:pt x="1616" y="1335"/>
                      </a:lnTo>
                      <a:lnTo>
                        <a:pt x="1605" y="1335"/>
                      </a:lnTo>
                      <a:lnTo>
                        <a:pt x="1593" y="1335"/>
                      </a:lnTo>
                      <a:lnTo>
                        <a:pt x="1587" y="1334"/>
                      </a:lnTo>
                      <a:lnTo>
                        <a:pt x="1578" y="1331"/>
                      </a:lnTo>
                      <a:lnTo>
                        <a:pt x="1567" y="1326"/>
                      </a:lnTo>
                      <a:lnTo>
                        <a:pt x="1556" y="1321"/>
                      </a:lnTo>
                      <a:lnTo>
                        <a:pt x="1531" y="1307"/>
                      </a:lnTo>
                      <a:lnTo>
                        <a:pt x="1504" y="1290"/>
                      </a:lnTo>
                      <a:lnTo>
                        <a:pt x="1479" y="1270"/>
                      </a:lnTo>
                      <a:lnTo>
                        <a:pt x="1457" y="1254"/>
                      </a:lnTo>
                      <a:lnTo>
                        <a:pt x="1449" y="1245"/>
                      </a:lnTo>
                      <a:lnTo>
                        <a:pt x="1443" y="1237"/>
                      </a:lnTo>
                      <a:lnTo>
                        <a:pt x="1439" y="1230"/>
                      </a:lnTo>
                      <a:lnTo>
                        <a:pt x="1438" y="1225"/>
                      </a:lnTo>
                      <a:lnTo>
                        <a:pt x="1445" y="1225"/>
                      </a:lnTo>
                      <a:lnTo>
                        <a:pt x="1453" y="1226"/>
                      </a:lnTo>
                      <a:lnTo>
                        <a:pt x="1464" y="1229"/>
                      </a:lnTo>
                      <a:lnTo>
                        <a:pt x="1474" y="1233"/>
                      </a:lnTo>
                      <a:lnTo>
                        <a:pt x="1496" y="1245"/>
                      </a:lnTo>
                      <a:lnTo>
                        <a:pt x="1519" y="1256"/>
                      </a:lnTo>
                      <a:lnTo>
                        <a:pt x="1531" y="1261"/>
                      </a:lnTo>
                      <a:lnTo>
                        <a:pt x="1541" y="1265"/>
                      </a:lnTo>
                      <a:lnTo>
                        <a:pt x="1552" y="1269"/>
                      </a:lnTo>
                      <a:lnTo>
                        <a:pt x="1562" y="1270"/>
                      </a:lnTo>
                      <a:lnTo>
                        <a:pt x="1567" y="1270"/>
                      </a:lnTo>
                      <a:lnTo>
                        <a:pt x="1571" y="1269"/>
                      </a:lnTo>
                      <a:lnTo>
                        <a:pt x="1575" y="1268"/>
                      </a:lnTo>
                      <a:lnTo>
                        <a:pt x="1579" y="1265"/>
                      </a:lnTo>
                      <a:lnTo>
                        <a:pt x="1583" y="1263"/>
                      </a:lnTo>
                      <a:lnTo>
                        <a:pt x="1587" y="1260"/>
                      </a:lnTo>
                      <a:lnTo>
                        <a:pt x="1589" y="1255"/>
                      </a:lnTo>
                      <a:lnTo>
                        <a:pt x="1592" y="1250"/>
                      </a:lnTo>
                      <a:lnTo>
                        <a:pt x="1594" y="1246"/>
                      </a:lnTo>
                      <a:lnTo>
                        <a:pt x="1597" y="1242"/>
                      </a:lnTo>
                      <a:lnTo>
                        <a:pt x="1601" y="1239"/>
                      </a:lnTo>
                      <a:lnTo>
                        <a:pt x="1605" y="1237"/>
                      </a:lnTo>
                      <a:lnTo>
                        <a:pt x="1615" y="1233"/>
                      </a:lnTo>
                      <a:lnTo>
                        <a:pt x="1628" y="1230"/>
                      </a:lnTo>
                      <a:lnTo>
                        <a:pt x="1655" y="1228"/>
                      </a:lnTo>
                      <a:lnTo>
                        <a:pt x="1685" y="1228"/>
                      </a:lnTo>
                      <a:lnTo>
                        <a:pt x="1712" y="1228"/>
                      </a:lnTo>
                      <a:lnTo>
                        <a:pt x="1733" y="1226"/>
                      </a:lnTo>
                      <a:lnTo>
                        <a:pt x="1740" y="1225"/>
                      </a:lnTo>
                      <a:lnTo>
                        <a:pt x="1745" y="1223"/>
                      </a:lnTo>
                      <a:lnTo>
                        <a:pt x="1745" y="1220"/>
                      </a:lnTo>
                      <a:lnTo>
                        <a:pt x="1745" y="1217"/>
                      </a:lnTo>
                      <a:lnTo>
                        <a:pt x="1743" y="1215"/>
                      </a:lnTo>
                      <a:lnTo>
                        <a:pt x="1742" y="1212"/>
                      </a:lnTo>
                      <a:lnTo>
                        <a:pt x="1723" y="1182"/>
                      </a:lnTo>
                      <a:lnTo>
                        <a:pt x="1714" y="1166"/>
                      </a:lnTo>
                      <a:lnTo>
                        <a:pt x="1711" y="1163"/>
                      </a:lnTo>
                      <a:lnTo>
                        <a:pt x="1708" y="1160"/>
                      </a:lnTo>
                      <a:lnTo>
                        <a:pt x="1705" y="1159"/>
                      </a:lnTo>
                      <a:lnTo>
                        <a:pt x="1698" y="1156"/>
                      </a:lnTo>
                      <a:lnTo>
                        <a:pt x="1683" y="1154"/>
                      </a:lnTo>
                      <a:lnTo>
                        <a:pt x="1658" y="1150"/>
                      </a:lnTo>
                      <a:lnTo>
                        <a:pt x="1637" y="1146"/>
                      </a:lnTo>
                      <a:lnTo>
                        <a:pt x="1624" y="1143"/>
                      </a:lnTo>
                      <a:lnTo>
                        <a:pt x="1615" y="1140"/>
                      </a:lnTo>
                      <a:lnTo>
                        <a:pt x="1611" y="1137"/>
                      </a:lnTo>
                      <a:lnTo>
                        <a:pt x="1610" y="1134"/>
                      </a:lnTo>
                      <a:lnTo>
                        <a:pt x="1610" y="1133"/>
                      </a:lnTo>
                      <a:lnTo>
                        <a:pt x="1611" y="1132"/>
                      </a:lnTo>
                      <a:lnTo>
                        <a:pt x="1614" y="1131"/>
                      </a:lnTo>
                      <a:lnTo>
                        <a:pt x="1620" y="1128"/>
                      </a:lnTo>
                      <a:lnTo>
                        <a:pt x="1628" y="1125"/>
                      </a:lnTo>
                      <a:lnTo>
                        <a:pt x="1650" y="1121"/>
                      </a:lnTo>
                      <a:lnTo>
                        <a:pt x="1675" y="1119"/>
                      </a:lnTo>
                      <a:lnTo>
                        <a:pt x="1686" y="1118"/>
                      </a:lnTo>
                      <a:lnTo>
                        <a:pt x="1697" y="1119"/>
                      </a:lnTo>
                      <a:lnTo>
                        <a:pt x="1706" y="1119"/>
                      </a:lnTo>
                      <a:lnTo>
                        <a:pt x="1712" y="1120"/>
                      </a:lnTo>
                      <a:lnTo>
                        <a:pt x="1718" y="1121"/>
                      </a:lnTo>
                      <a:lnTo>
                        <a:pt x="1723" y="1121"/>
                      </a:lnTo>
                      <a:lnTo>
                        <a:pt x="1729" y="1121"/>
                      </a:lnTo>
                      <a:lnTo>
                        <a:pt x="1736" y="1120"/>
                      </a:lnTo>
                      <a:lnTo>
                        <a:pt x="1749" y="1115"/>
                      </a:lnTo>
                      <a:lnTo>
                        <a:pt x="1764" y="1109"/>
                      </a:lnTo>
                      <a:lnTo>
                        <a:pt x="1780" y="1098"/>
                      </a:lnTo>
                      <a:lnTo>
                        <a:pt x="1797" y="1088"/>
                      </a:lnTo>
                      <a:lnTo>
                        <a:pt x="1813" y="1075"/>
                      </a:lnTo>
                      <a:lnTo>
                        <a:pt x="1830" y="1062"/>
                      </a:lnTo>
                      <a:lnTo>
                        <a:pt x="1865" y="1033"/>
                      </a:lnTo>
                      <a:lnTo>
                        <a:pt x="1895" y="1005"/>
                      </a:lnTo>
                      <a:lnTo>
                        <a:pt x="1922" y="982"/>
                      </a:lnTo>
                      <a:lnTo>
                        <a:pt x="1940" y="963"/>
                      </a:lnTo>
                      <a:lnTo>
                        <a:pt x="1953" y="949"/>
                      </a:lnTo>
                      <a:lnTo>
                        <a:pt x="1966" y="934"/>
                      </a:lnTo>
                      <a:lnTo>
                        <a:pt x="1977" y="917"/>
                      </a:lnTo>
                      <a:lnTo>
                        <a:pt x="1986" y="900"/>
                      </a:lnTo>
                      <a:lnTo>
                        <a:pt x="1996" y="883"/>
                      </a:lnTo>
                      <a:lnTo>
                        <a:pt x="2006" y="866"/>
                      </a:lnTo>
                      <a:lnTo>
                        <a:pt x="2018" y="851"/>
                      </a:lnTo>
                      <a:lnTo>
                        <a:pt x="2031" y="835"/>
                      </a:lnTo>
                      <a:lnTo>
                        <a:pt x="2039" y="829"/>
                      </a:lnTo>
                      <a:lnTo>
                        <a:pt x="2048" y="822"/>
                      </a:lnTo>
                      <a:lnTo>
                        <a:pt x="2056" y="817"/>
                      </a:lnTo>
                      <a:lnTo>
                        <a:pt x="2063" y="812"/>
                      </a:lnTo>
                      <a:lnTo>
                        <a:pt x="2080" y="803"/>
                      </a:lnTo>
                      <a:lnTo>
                        <a:pt x="2095" y="795"/>
                      </a:lnTo>
                      <a:lnTo>
                        <a:pt x="2101" y="790"/>
                      </a:lnTo>
                      <a:lnTo>
                        <a:pt x="2106" y="785"/>
                      </a:lnTo>
                      <a:lnTo>
                        <a:pt x="2110" y="778"/>
                      </a:lnTo>
                      <a:lnTo>
                        <a:pt x="2114" y="770"/>
                      </a:lnTo>
                      <a:lnTo>
                        <a:pt x="2117" y="763"/>
                      </a:lnTo>
                      <a:lnTo>
                        <a:pt x="2117" y="752"/>
                      </a:lnTo>
                      <a:lnTo>
                        <a:pt x="2117" y="741"/>
                      </a:lnTo>
                      <a:lnTo>
                        <a:pt x="2114" y="728"/>
                      </a:lnTo>
                      <a:lnTo>
                        <a:pt x="2111" y="716"/>
                      </a:lnTo>
                      <a:lnTo>
                        <a:pt x="2111" y="706"/>
                      </a:lnTo>
                      <a:lnTo>
                        <a:pt x="2114" y="698"/>
                      </a:lnTo>
                      <a:lnTo>
                        <a:pt x="2118" y="689"/>
                      </a:lnTo>
                      <a:lnTo>
                        <a:pt x="2120" y="681"/>
                      </a:lnTo>
                      <a:lnTo>
                        <a:pt x="2124" y="673"/>
                      </a:lnTo>
                      <a:lnTo>
                        <a:pt x="2127" y="664"/>
                      </a:lnTo>
                      <a:lnTo>
                        <a:pt x="2127" y="655"/>
                      </a:lnTo>
                      <a:lnTo>
                        <a:pt x="2127" y="653"/>
                      </a:lnTo>
                      <a:lnTo>
                        <a:pt x="2124" y="651"/>
                      </a:lnTo>
                      <a:lnTo>
                        <a:pt x="2120" y="650"/>
                      </a:lnTo>
                      <a:lnTo>
                        <a:pt x="2115" y="649"/>
                      </a:lnTo>
                      <a:lnTo>
                        <a:pt x="2102" y="646"/>
                      </a:lnTo>
                      <a:lnTo>
                        <a:pt x="2087" y="645"/>
                      </a:lnTo>
                      <a:lnTo>
                        <a:pt x="2071" y="643"/>
                      </a:lnTo>
                      <a:lnTo>
                        <a:pt x="2056" y="641"/>
                      </a:lnTo>
                      <a:lnTo>
                        <a:pt x="2043" y="640"/>
                      </a:lnTo>
                      <a:lnTo>
                        <a:pt x="2034" y="637"/>
                      </a:lnTo>
                      <a:lnTo>
                        <a:pt x="2016" y="632"/>
                      </a:lnTo>
                      <a:lnTo>
                        <a:pt x="2000" y="625"/>
                      </a:lnTo>
                      <a:lnTo>
                        <a:pt x="1986" y="619"/>
                      </a:lnTo>
                      <a:lnTo>
                        <a:pt x="1970" y="612"/>
                      </a:lnTo>
                      <a:lnTo>
                        <a:pt x="1955" y="606"/>
                      </a:lnTo>
                      <a:lnTo>
                        <a:pt x="1939" y="599"/>
                      </a:lnTo>
                      <a:lnTo>
                        <a:pt x="1922" y="596"/>
                      </a:lnTo>
                      <a:lnTo>
                        <a:pt x="1904" y="592"/>
                      </a:lnTo>
                      <a:lnTo>
                        <a:pt x="1890" y="589"/>
                      </a:lnTo>
                      <a:lnTo>
                        <a:pt x="1876" y="584"/>
                      </a:lnTo>
                      <a:lnTo>
                        <a:pt x="1863" y="579"/>
                      </a:lnTo>
                      <a:lnTo>
                        <a:pt x="1850" y="571"/>
                      </a:lnTo>
                      <a:lnTo>
                        <a:pt x="1837" y="564"/>
                      </a:lnTo>
                      <a:lnTo>
                        <a:pt x="1824" y="558"/>
                      </a:lnTo>
                      <a:lnTo>
                        <a:pt x="1810" y="553"/>
                      </a:lnTo>
                      <a:lnTo>
                        <a:pt x="1795" y="549"/>
                      </a:lnTo>
                      <a:lnTo>
                        <a:pt x="1778" y="546"/>
                      </a:lnTo>
                      <a:lnTo>
                        <a:pt x="1762" y="545"/>
                      </a:lnTo>
                      <a:lnTo>
                        <a:pt x="1745" y="546"/>
                      </a:lnTo>
                      <a:lnTo>
                        <a:pt x="1728" y="549"/>
                      </a:lnTo>
                      <a:lnTo>
                        <a:pt x="1693" y="555"/>
                      </a:lnTo>
                      <a:lnTo>
                        <a:pt x="1658" y="563"/>
                      </a:lnTo>
                      <a:lnTo>
                        <a:pt x="1623" y="572"/>
                      </a:lnTo>
                      <a:lnTo>
                        <a:pt x="1588" y="579"/>
                      </a:lnTo>
                      <a:lnTo>
                        <a:pt x="1571" y="580"/>
                      </a:lnTo>
                      <a:lnTo>
                        <a:pt x="1556" y="580"/>
                      </a:lnTo>
                      <a:lnTo>
                        <a:pt x="1539" y="579"/>
                      </a:lnTo>
                      <a:lnTo>
                        <a:pt x="1523" y="576"/>
                      </a:lnTo>
                      <a:lnTo>
                        <a:pt x="1523" y="572"/>
                      </a:lnTo>
                      <a:lnTo>
                        <a:pt x="1525" y="568"/>
                      </a:lnTo>
                      <a:lnTo>
                        <a:pt x="1526" y="564"/>
                      </a:lnTo>
                      <a:lnTo>
                        <a:pt x="1528" y="561"/>
                      </a:lnTo>
                      <a:lnTo>
                        <a:pt x="1535" y="554"/>
                      </a:lnTo>
                      <a:lnTo>
                        <a:pt x="1541" y="548"/>
                      </a:lnTo>
                      <a:lnTo>
                        <a:pt x="1557" y="539"/>
                      </a:lnTo>
                      <a:lnTo>
                        <a:pt x="1570" y="529"/>
                      </a:lnTo>
                      <a:lnTo>
                        <a:pt x="1576" y="520"/>
                      </a:lnTo>
                      <a:lnTo>
                        <a:pt x="1580" y="514"/>
                      </a:lnTo>
                      <a:lnTo>
                        <a:pt x="1582" y="507"/>
                      </a:lnTo>
                      <a:lnTo>
                        <a:pt x="1582" y="502"/>
                      </a:lnTo>
                      <a:lnTo>
                        <a:pt x="1583" y="497"/>
                      </a:lnTo>
                      <a:lnTo>
                        <a:pt x="1584" y="492"/>
                      </a:lnTo>
                      <a:lnTo>
                        <a:pt x="1588" y="487"/>
                      </a:lnTo>
                      <a:lnTo>
                        <a:pt x="1597" y="480"/>
                      </a:lnTo>
                      <a:lnTo>
                        <a:pt x="1604" y="476"/>
                      </a:lnTo>
                      <a:lnTo>
                        <a:pt x="1610" y="474"/>
                      </a:lnTo>
                      <a:lnTo>
                        <a:pt x="1615" y="472"/>
                      </a:lnTo>
                      <a:lnTo>
                        <a:pt x="1622" y="472"/>
                      </a:lnTo>
                      <a:lnTo>
                        <a:pt x="1633" y="474"/>
                      </a:lnTo>
                      <a:lnTo>
                        <a:pt x="1648" y="476"/>
                      </a:lnTo>
                      <a:lnTo>
                        <a:pt x="1657" y="478"/>
                      </a:lnTo>
                      <a:lnTo>
                        <a:pt x="1664" y="476"/>
                      </a:lnTo>
                      <a:lnTo>
                        <a:pt x="1673" y="475"/>
                      </a:lnTo>
                      <a:lnTo>
                        <a:pt x="1681" y="471"/>
                      </a:lnTo>
                      <a:lnTo>
                        <a:pt x="1688" y="466"/>
                      </a:lnTo>
                      <a:lnTo>
                        <a:pt x="1693" y="460"/>
                      </a:lnTo>
                      <a:lnTo>
                        <a:pt x="1696" y="452"/>
                      </a:lnTo>
                      <a:lnTo>
                        <a:pt x="1697" y="444"/>
                      </a:lnTo>
                      <a:lnTo>
                        <a:pt x="1676" y="445"/>
                      </a:lnTo>
                      <a:lnTo>
                        <a:pt x="1655" y="447"/>
                      </a:lnTo>
                      <a:lnTo>
                        <a:pt x="1645" y="445"/>
                      </a:lnTo>
                      <a:lnTo>
                        <a:pt x="1636" y="444"/>
                      </a:lnTo>
                      <a:lnTo>
                        <a:pt x="1627" y="440"/>
                      </a:lnTo>
                      <a:lnTo>
                        <a:pt x="1618" y="435"/>
                      </a:lnTo>
                      <a:lnTo>
                        <a:pt x="1606" y="426"/>
                      </a:lnTo>
                      <a:lnTo>
                        <a:pt x="1589" y="410"/>
                      </a:lnTo>
                      <a:lnTo>
                        <a:pt x="1582" y="403"/>
                      </a:lnTo>
                      <a:lnTo>
                        <a:pt x="1578" y="396"/>
                      </a:lnTo>
                      <a:lnTo>
                        <a:pt x="1576" y="393"/>
                      </a:lnTo>
                      <a:lnTo>
                        <a:pt x="1578" y="392"/>
                      </a:lnTo>
                      <a:lnTo>
                        <a:pt x="1579" y="392"/>
                      </a:lnTo>
                      <a:lnTo>
                        <a:pt x="1582" y="392"/>
                      </a:lnTo>
                      <a:lnTo>
                        <a:pt x="1593" y="395"/>
                      </a:lnTo>
                      <a:lnTo>
                        <a:pt x="1605" y="397"/>
                      </a:lnTo>
                      <a:lnTo>
                        <a:pt x="1616" y="400"/>
                      </a:lnTo>
                      <a:lnTo>
                        <a:pt x="1628" y="401"/>
                      </a:lnTo>
                      <a:lnTo>
                        <a:pt x="1636" y="401"/>
                      </a:lnTo>
                      <a:lnTo>
                        <a:pt x="1642" y="400"/>
                      </a:lnTo>
                      <a:lnTo>
                        <a:pt x="1649" y="397"/>
                      </a:lnTo>
                      <a:lnTo>
                        <a:pt x="1654" y="393"/>
                      </a:lnTo>
                      <a:lnTo>
                        <a:pt x="1664" y="386"/>
                      </a:lnTo>
                      <a:lnTo>
                        <a:pt x="1676" y="378"/>
                      </a:lnTo>
                      <a:lnTo>
                        <a:pt x="1692" y="375"/>
                      </a:lnTo>
                      <a:lnTo>
                        <a:pt x="1708" y="373"/>
                      </a:lnTo>
                      <a:lnTo>
                        <a:pt x="1720" y="368"/>
                      </a:lnTo>
                      <a:lnTo>
                        <a:pt x="1729" y="362"/>
                      </a:lnTo>
                      <a:lnTo>
                        <a:pt x="1737" y="357"/>
                      </a:lnTo>
                      <a:lnTo>
                        <a:pt x="1747" y="349"/>
                      </a:lnTo>
                      <a:lnTo>
                        <a:pt x="1782" y="327"/>
                      </a:lnTo>
                      <a:lnTo>
                        <a:pt x="1822" y="304"/>
                      </a:lnTo>
                      <a:lnTo>
                        <a:pt x="1845" y="294"/>
                      </a:lnTo>
                      <a:lnTo>
                        <a:pt x="1865" y="285"/>
                      </a:lnTo>
                      <a:lnTo>
                        <a:pt x="1886" y="277"/>
                      </a:lnTo>
                      <a:lnTo>
                        <a:pt x="1904" y="272"/>
                      </a:lnTo>
                      <a:lnTo>
                        <a:pt x="1925" y="268"/>
                      </a:lnTo>
                      <a:lnTo>
                        <a:pt x="1943" y="264"/>
                      </a:lnTo>
                      <a:lnTo>
                        <a:pt x="1951" y="261"/>
                      </a:lnTo>
                      <a:lnTo>
                        <a:pt x="1957" y="259"/>
                      </a:lnTo>
                      <a:lnTo>
                        <a:pt x="1964" y="256"/>
                      </a:lnTo>
                      <a:lnTo>
                        <a:pt x="1969" y="252"/>
                      </a:lnTo>
                      <a:lnTo>
                        <a:pt x="1974" y="247"/>
                      </a:lnTo>
                      <a:lnTo>
                        <a:pt x="1979" y="242"/>
                      </a:lnTo>
                      <a:lnTo>
                        <a:pt x="1983" y="237"/>
                      </a:lnTo>
                      <a:lnTo>
                        <a:pt x="1986" y="229"/>
                      </a:lnTo>
                      <a:lnTo>
                        <a:pt x="1988" y="221"/>
                      </a:lnTo>
                      <a:lnTo>
                        <a:pt x="1991" y="212"/>
                      </a:lnTo>
                      <a:lnTo>
                        <a:pt x="1992" y="202"/>
                      </a:lnTo>
                      <a:lnTo>
                        <a:pt x="1992" y="190"/>
                      </a:lnTo>
                      <a:lnTo>
                        <a:pt x="1993" y="181"/>
                      </a:lnTo>
                      <a:lnTo>
                        <a:pt x="1996" y="173"/>
                      </a:lnTo>
                      <a:lnTo>
                        <a:pt x="2000" y="164"/>
                      </a:lnTo>
                      <a:lnTo>
                        <a:pt x="2004" y="156"/>
                      </a:lnTo>
                      <a:lnTo>
                        <a:pt x="2006" y="149"/>
                      </a:lnTo>
                      <a:lnTo>
                        <a:pt x="2010" y="141"/>
                      </a:lnTo>
                      <a:lnTo>
                        <a:pt x="2013" y="132"/>
                      </a:lnTo>
                      <a:lnTo>
                        <a:pt x="2013" y="123"/>
                      </a:lnTo>
                      <a:lnTo>
                        <a:pt x="2001" y="124"/>
                      </a:lnTo>
                      <a:lnTo>
                        <a:pt x="1990" y="127"/>
                      </a:lnTo>
                      <a:lnTo>
                        <a:pt x="1979" y="130"/>
                      </a:lnTo>
                      <a:lnTo>
                        <a:pt x="1968" y="134"/>
                      </a:lnTo>
                      <a:lnTo>
                        <a:pt x="1955" y="140"/>
                      </a:lnTo>
                      <a:lnTo>
                        <a:pt x="1943" y="143"/>
                      </a:lnTo>
                      <a:lnTo>
                        <a:pt x="1931" y="145"/>
                      </a:lnTo>
                      <a:lnTo>
                        <a:pt x="1920" y="146"/>
                      </a:lnTo>
                      <a:lnTo>
                        <a:pt x="1908" y="145"/>
                      </a:lnTo>
                      <a:lnTo>
                        <a:pt x="1898" y="141"/>
                      </a:lnTo>
                      <a:lnTo>
                        <a:pt x="1890" y="136"/>
                      </a:lnTo>
                      <a:lnTo>
                        <a:pt x="1882" y="132"/>
                      </a:lnTo>
                      <a:lnTo>
                        <a:pt x="1873" y="128"/>
                      </a:lnTo>
                      <a:lnTo>
                        <a:pt x="1864" y="127"/>
                      </a:lnTo>
                      <a:lnTo>
                        <a:pt x="1857" y="127"/>
                      </a:lnTo>
                      <a:lnTo>
                        <a:pt x="1852" y="127"/>
                      </a:lnTo>
                      <a:lnTo>
                        <a:pt x="1845" y="128"/>
                      </a:lnTo>
                      <a:lnTo>
                        <a:pt x="1837" y="130"/>
                      </a:lnTo>
                      <a:lnTo>
                        <a:pt x="1832" y="132"/>
                      </a:lnTo>
                      <a:lnTo>
                        <a:pt x="1825" y="130"/>
                      </a:lnTo>
                      <a:lnTo>
                        <a:pt x="1817" y="128"/>
                      </a:lnTo>
                      <a:lnTo>
                        <a:pt x="1810" y="125"/>
                      </a:lnTo>
                      <a:lnTo>
                        <a:pt x="1794" y="118"/>
                      </a:lnTo>
                      <a:lnTo>
                        <a:pt x="1782" y="112"/>
                      </a:lnTo>
                      <a:lnTo>
                        <a:pt x="1772" y="111"/>
                      </a:lnTo>
                      <a:lnTo>
                        <a:pt x="1760" y="111"/>
                      </a:lnTo>
                      <a:lnTo>
                        <a:pt x="1749" y="112"/>
                      </a:lnTo>
                      <a:lnTo>
                        <a:pt x="1738" y="115"/>
                      </a:lnTo>
                      <a:lnTo>
                        <a:pt x="1727" y="115"/>
                      </a:lnTo>
                      <a:lnTo>
                        <a:pt x="1718" y="114"/>
                      </a:lnTo>
                      <a:lnTo>
                        <a:pt x="1712" y="112"/>
                      </a:lnTo>
                      <a:lnTo>
                        <a:pt x="1708" y="110"/>
                      </a:lnTo>
                      <a:lnTo>
                        <a:pt x="1705" y="106"/>
                      </a:lnTo>
                      <a:lnTo>
                        <a:pt x="1701" y="101"/>
                      </a:lnTo>
                      <a:lnTo>
                        <a:pt x="1693" y="90"/>
                      </a:lnTo>
                      <a:lnTo>
                        <a:pt x="1686" y="83"/>
                      </a:lnTo>
                      <a:lnTo>
                        <a:pt x="1679" y="77"/>
                      </a:lnTo>
                      <a:lnTo>
                        <a:pt x="1672" y="75"/>
                      </a:lnTo>
                      <a:lnTo>
                        <a:pt x="1664" y="73"/>
                      </a:lnTo>
                      <a:lnTo>
                        <a:pt x="1658" y="75"/>
                      </a:lnTo>
                      <a:lnTo>
                        <a:pt x="1650" y="76"/>
                      </a:lnTo>
                      <a:lnTo>
                        <a:pt x="1644" y="79"/>
                      </a:lnTo>
                      <a:lnTo>
                        <a:pt x="1631" y="85"/>
                      </a:lnTo>
                      <a:lnTo>
                        <a:pt x="1619" y="92"/>
                      </a:lnTo>
                      <a:lnTo>
                        <a:pt x="1614" y="94"/>
                      </a:lnTo>
                      <a:lnTo>
                        <a:pt x="1610" y="95"/>
                      </a:lnTo>
                      <a:lnTo>
                        <a:pt x="1606" y="95"/>
                      </a:lnTo>
                      <a:lnTo>
                        <a:pt x="1602" y="94"/>
                      </a:lnTo>
                      <a:lnTo>
                        <a:pt x="1596" y="86"/>
                      </a:lnTo>
                      <a:lnTo>
                        <a:pt x="1591" y="79"/>
                      </a:lnTo>
                      <a:lnTo>
                        <a:pt x="1587" y="70"/>
                      </a:lnTo>
                      <a:lnTo>
                        <a:pt x="1583" y="61"/>
                      </a:lnTo>
                      <a:lnTo>
                        <a:pt x="1578" y="41"/>
                      </a:lnTo>
                      <a:lnTo>
                        <a:pt x="1572" y="23"/>
                      </a:lnTo>
                      <a:lnTo>
                        <a:pt x="1570" y="15"/>
                      </a:lnTo>
                      <a:lnTo>
                        <a:pt x="1567" y="10"/>
                      </a:lnTo>
                      <a:lnTo>
                        <a:pt x="1565" y="6"/>
                      </a:lnTo>
                      <a:lnTo>
                        <a:pt x="1562" y="4"/>
                      </a:lnTo>
                      <a:lnTo>
                        <a:pt x="1559" y="1"/>
                      </a:lnTo>
                      <a:lnTo>
                        <a:pt x="1557" y="0"/>
                      </a:lnTo>
                      <a:lnTo>
                        <a:pt x="1554" y="0"/>
                      </a:lnTo>
                      <a:lnTo>
                        <a:pt x="1550" y="1"/>
                      </a:lnTo>
                      <a:lnTo>
                        <a:pt x="1545" y="5"/>
                      </a:lnTo>
                      <a:lnTo>
                        <a:pt x="1539" y="13"/>
                      </a:lnTo>
                      <a:lnTo>
                        <a:pt x="1532" y="22"/>
                      </a:lnTo>
                      <a:lnTo>
                        <a:pt x="1526" y="33"/>
                      </a:lnTo>
                      <a:lnTo>
                        <a:pt x="1514" y="58"/>
                      </a:lnTo>
                      <a:lnTo>
                        <a:pt x="1501" y="83"/>
                      </a:lnTo>
                      <a:lnTo>
                        <a:pt x="1496" y="94"/>
                      </a:lnTo>
                      <a:lnTo>
                        <a:pt x="1490" y="103"/>
                      </a:lnTo>
                      <a:lnTo>
                        <a:pt x="1484" y="111"/>
                      </a:lnTo>
                      <a:lnTo>
                        <a:pt x="1479" y="115"/>
                      </a:lnTo>
                      <a:lnTo>
                        <a:pt x="1470" y="133"/>
                      </a:lnTo>
                      <a:lnTo>
                        <a:pt x="1460" y="154"/>
                      </a:lnTo>
                      <a:lnTo>
                        <a:pt x="1457" y="158"/>
                      </a:lnTo>
                      <a:lnTo>
                        <a:pt x="1453" y="162"/>
                      </a:lnTo>
                      <a:lnTo>
                        <a:pt x="1451" y="164"/>
                      </a:lnTo>
                      <a:lnTo>
                        <a:pt x="1447" y="165"/>
                      </a:lnTo>
                      <a:lnTo>
                        <a:pt x="1443" y="167"/>
                      </a:lnTo>
                      <a:lnTo>
                        <a:pt x="1439" y="165"/>
                      </a:lnTo>
                      <a:lnTo>
                        <a:pt x="1434" y="164"/>
                      </a:lnTo>
                      <a:lnTo>
                        <a:pt x="1429" y="160"/>
                      </a:lnTo>
                      <a:lnTo>
                        <a:pt x="1425" y="156"/>
                      </a:lnTo>
                      <a:lnTo>
                        <a:pt x="1421" y="155"/>
                      </a:lnTo>
                      <a:lnTo>
                        <a:pt x="1418" y="155"/>
                      </a:lnTo>
                      <a:lnTo>
                        <a:pt x="1416" y="155"/>
                      </a:lnTo>
                      <a:lnTo>
                        <a:pt x="1413" y="156"/>
                      </a:lnTo>
                      <a:lnTo>
                        <a:pt x="1411" y="159"/>
                      </a:lnTo>
                      <a:lnTo>
                        <a:pt x="1409" y="162"/>
                      </a:lnTo>
                      <a:lnTo>
                        <a:pt x="1408" y="164"/>
                      </a:lnTo>
                      <a:lnTo>
                        <a:pt x="1407" y="180"/>
                      </a:lnTo>
                      <a:lnTo>
                        <a:pt x="1407" y="193"/>
                      </a:lnTo>
                      <a:lnTo>
                        <a:pt x="1408" y="206"/>
                      </a:lnTo>
                      <a:lnTo>
                        <a:pt x="1407" y="215"/>
                      </a:lnTo>
                      <a:lnTo>
                        <a:pt x="1404" y="221"/>
                      </a:lnTo>
                      <a:lnTo>
                        <a:pt x="1401" y="225"/>
                      </a:lnTo>
                      <a:lnTo>
                        <a:pt x="1396" y="226"/>
                      </a:lnTo>
                      <a:lnTo>
                        <a:pt x="1391" y="226"/>
                      </a:lnTo>
                      <a:lnTo>
                        <a:pt x="1386" y="226"/>
                      </a:lnTo>
                      <a:lnTo>
                        <a:pt x="1381" y="224"/>
                      </a:lnTo>
                      <a:lnTo>
                        <a:pt x="1376" y="222"/>
                      </a:lnTo>
                      <a:lnTo>
                        <a:pt x="1370" y="221"/>
                      </a:lnTo>
                      <a:lnTo>
                        <a:pt x="1366" y="221"/>
                      </a:lnTo>
                      <a:lnTo>
                        <a:pt x="1364" y="222"/>
                      </a:lnTo>
                      <a:lnTo>
                        <a:pt x="1363" y="225"/>
                      </a:lnTo>
                      <a:lnTo>
                        <a:pt x="1364" y="232"/>
                      </a:lnTo>
                      <a:lnTo>
                        <a:pt x="1365" y="239"/>
                      </a:lnTo>
                      <a:lnTo>
                        <a:pt x="1370" y="251"/>
                      </a:lnTo>
                      <a:lnTo>
                        <a:pt x="1378" y="265"/>
                      </a:lnTo>
                      <a:lnTo>
                        <a:pt x="1387" y="283"/>
                      </a:lnTo>
                      <a:lnTo>
                        <a:pt x="1391" y="291"/>
                      </a:lnTo>
                      <a:lnTo>
                        <a:pt x="1395" y="300"/>
                      </a:lnTo>
                      <a:lnTo>
                        <a:pt x="1396" y="308"/>
                      </a:lnTo>
                      <a:lnTo>
                        <a:pt x="1396" y="314"/>
                      </a:lnTo>
                      <a:lnTo>
                        <a:pt x="1392" y="323"/>
                      </a:lnTo>
                      <a:lnTo>
                        <a:pt x="1388" y="330"/>
                      </a:lnTo>
                      <a:lnTo>
                        <a:pt x="1383" y="334"/>
                      </a:lnTo>
                      <a:lnTo>
                        <a:pt x="1377" y="335"/>
                      </a:lnTo>
                      <a:lnTo>
                        <a:pt x="1370" y="335"/>
                      </a:lnTo>
                      <a:lnTo>
                        <a:pt x="1364" y="333"/>
                      </a:lnTo>
                      <a:lnTo>
                        <a:pt x="1356" y="330"/>
                      </a:lnTo>
                      <a:lnTo>
                        <a:pt x="1350" y="325"/>
                      </a:lnTo>
                      <a:lnTo>
                        <a:pt x="1322" y="304"/>
                      </a:lnTo>
                      <a:lnTo>
                        <a:pt x="1307" y="291"/>
                      </a:lnTo>
                      <a:lnTo>
                        <a:pt x="1303" y="290"/>
                      </a:lnTo>
                      <a:lnTo>
                        <a:pt x="1300" y="290"/>
                      </a:lnTo>
                      <a:lnTo>
                        <a:pt x="1298" y="291"/>
                      </a:lnTo>
                      <a:lnTo>
                        <a:pt x="1297" y="294"/>
                      </a:lnTo>
                      <a:lnTo>
                        <a:pt x="1294" y="299"/>
                      </a:lnTo>
                      <a:lnTo>
                        <a:pt x="1293" y="307"/>
                      </a:lnTo>
                      <a:lnTo>
                        <a:pt x="1293" y="323"/>
                      </a:lnTo>
                      <a:lnTo>
                        <a:pt x="1293" y="336"/>
                      </a:lnTo>
                      <a:lnTo>
                        <a:pt x="1294" y="353"/>
                      </a:lnTo>
                      <a:lnTo>
                        <a:pt x="1293" y="366"/>
                      </a:lnTo>
                      <a:lnTo>
                        <a:pt x="1291" y="375"/>
                      </a:lnTo>
                      <a:lnTo>
                        <a:pt x="1289" y="379"/>
                      </a:lnTo>
                      <a:lnTo>
                        <a:pt x="1287" y="380"/>
                      </a:lnTo>
                      <a:lnTo>
                        <a:pt x="1285" y="380"/>
                      </a:lnTo>
                      <a:lnTo>
                        <a:pt x="1284" y="380"/>
                      </a:lnTo>
                      <a:lnTo>
                        <a:pt x="1281" y="379"/>
                      </a:lnTo>
                      <a:lnTo>
                        <a:pt x="1277" y="375"/>
                      </a:lnTo>
                      <a:lnTo>
                        <a:pt x="1272" y="369"/>
                      </a:lnTo>
                      <a:lnTo>
                        <a:pt x="1262" y="352"/>
                      </a:lnTo>
                      <a:lnTo>
                        <a:pt x="1252" y="333"/>
                      </a:lnTo>
                      <a:lnTo>
                        <a:pt x="1245" y="313"/>
                      </a:lnTo>
                      <a:lnTo>
                        <a:pt x="1241" y="298"/>
                      </a:lnTo>
                      <a:lnTo>
                        <a:pt x="1236" y="301"/>
                      </a:lnTo>
                      <a:lnTo>
                        <a:pt x="1233" y="307"/>
                      </a:lnTo>
                      <a:lnTo>
                        <a:pt x="1230" y="312"/>
                      </a:lnTo>
                      <a:lnTo>
                        <a:pt x="1229" y="318"/>
                      </a:lnTo>
                      <a:lnTo>
                        <a:pt x="1229" y="330"/>
                      </a:lnTo>
                      <a:lnTo>
                        <a:pt x="1230" y="342"/>
                      </a:lnTo>
                      <a:lnTo>
                        <a:pt x="1230" y="349"/>
                      </a:lnTo>
                      <a:lnTo>
                        <a:pt x="1230" y="356"/>
                      </a:lnTo>
                      <a:lnTo>
                        <a:pt x="1229" y="361"/>
                      </a:lnTo>
                      <a:lnTo>
                        <a:pt x="1227" y="366"/>
                      </a:lnTo>
                      <a:lnTo>
                        <a:pt x="1223" y="374"/>
                      </a:lnTo>
                      <a:lnTo>
                        <a:pt x="1219" y="387"/>
                      </a:lnTo>
                      <a:lnTo>
                        <a:pt x="1220" y="393"/>
                      </a:lnTo>
                      <a:lnTo>
                        <a:pt x="1225" y="404"/>
                      </a:lnTo>
                      <a:lnTo>
                        <a:pt x="1232" y="417"/>
                      </a:lnTo>
                      <a:lnTo>
                        <a:pt x="1238" y="430"/>
                      </a:lnTo>
                      <a:lnTo>
                        <a:pt x="1241" y="435"/>
                      </a:lnTo>
                      <a:lnTo>
                        <a:pt x="1242" y="440"/>
                      </a:lnTo>
                      <a:lnTo>
                        <a:pt x="1243" y="445"/>
                      </a:lnTo>
                      <a:lnTo>
                        <a:pt x="1242" y="448"/>
                      </a:lnTo>
                      <a:lnTo>
                        <a:pt x="1241" y="450"/>
                      </a:lnTo>
                      <a:lnTo>
                        <a:pt x="1237" y="450"/>
                      </a:lnTo>
                      <a:lnTo>
                        <a:pt x="1232" y="449"/>
                      </a:lnTo>
                      <a:lnTo>
                        <a:pt x="1224" y="447"/>
                      </a:lnTo>
                      <a:lnTo>
                        <a:pt x="1210" y="437"/>
                      </a:lnTo>
                      <a:lnTo>
                        <a:pt x="1194" y="430"/>
                      </a:lnTo>
                      <a:lnTo>
                        <a:pt x="1186" y="428"/>
                      </a:lnTo>
                      <a:lnTo>
                        <a:pt x="1181" y="430"/>
                      </a:lnTo>
                      <a:lnTo>
                        <a:pt x="1179" y="431"/>
                      </a:lnTo>
                      <a:lnTo>
                        <a:pt x="1177" y="434"/>
                      </a:lnTo>
                      <a:lnTo>
                        <a:pt x="1176" y="437"/>
                      </a:lnTo>
                      <a:lnTo>
                        <a:pt x="1176" y="443"/>
                      </a:lnTo>
                      <a:lnTo>
                        <a:pt x="1177" y="456"/>
                      </a:lnTo>
                      <a:lnTo>
                        <a:pt x="1177" y="469"/>
                      </a:lnTo>
                      <a:lnTo>
                        <a:pt x="1179" y="479"/>
                      </a:lnTo>
                      <a:lnTo>
                        <a:pt x="1181" y="487"/>
                      </a:lnTo>
                      <a:lnTo>
                        <a:pt x="1183" y="491"/>
                      </a:lnTo>
                      <a:lnTo>
                        <a:pt x="1185" y="493"/>
                      </a:lnTo>
                      <a:lnTo>
                        <a:pt x="1188" y="496"/>
                      </a:lnTo>
                      <a:lnTo>
                        <a:pt x="1192" y="497"/>
                      </a:lnTo>
                      <a:lnTo>
                        <a:pt x="1195" y="497"/>
                      </a:lnTo>
                      <a:lnTo>
                        <a:pt x="1202" y="497"/>
                      </a:lnTo>
                      <a:lnTo>
                        <a:pt x="1208" y="496"/>
                      </a:lnTo>
                      <a:lnTo>
                        <a:pt x="1215" y="493"/>
                      </a:lnTo>
                      <a:lnTo>
                        <a:pt x="1217" y="493"/>
                      </a:lnTo>
                      <a:lnTo>
                        <a:pt x="1217" y="497"/>
                      </a:lnTo>
                      <a:lnTo>
                        <a:pt x="1217" y="501"/>
                      </a:lnTo>
                      <a:lnTo>
                        <a:pt x="1216" y="507"/>
                      </a:lnTo>
                      <a:lnTo>
                        <a:pt x="1215" y="520"/>
                      </a:lnTo>
                      <a:lnTo>
                        <a:pt x="1215" y="531"/>
                      </a:lnTo>
                      <a:lnTo>
                        <a:pt x="1216" y="537"/>
                      </a:lnTo>
                      <a:lnTo>
                        <a:pt x="1216" y="545"/>
                      </a:lnTo>
                      <a:lnTo>
                        <a:pt x="1216" y="553"/>
                      </a:lnTo>
                      <a:lnTo>
                        <a:pt x="1215" y="561"/>
                      </a:lnTo>
                      <a:lnTo>
                        <a:pt x="1212" y="567"/>
                      </a:lnTo>
                      <a:lnTo>
                        <a:pt x="1210" y="575"/>
                      </a:lnTo>
                      <a:lnTo>
                        <a:pt x="1207" y="580"/>
                      </a:lnTo>
                      <a:lnTo>
                        <a:pt x="1203" y="585"/>
                      </a:lnTo>
                      <a:lnTo>
                        <a:pt x="1195" y="590"/>
                      </a:lnTo>
                      <a:lnTo>
                        <a:pt x="1189" y="594"/>
                      </a:lnTo>
                      <a:lnTo>
                        <a:pt x="1181" y="596"/>
                      </a:lnTo>
                      <a:lnTo>
                        <a:pt x="1175" y="598"/>
                      </a:lnTo>
                      <a:lnTo>
                        <a:pt x="1172" y="599"/>
                      </a:lnTo>
                      <a:lnTo>
                        <a:pt x="1171" y="601"/>
                      </a:lnTo>
                      <a:lnTo>
                        <a:pt x="1170" y="603"/>
                      </a:lnTo>
                      <a:lnTo>
                        <a:pt x="1168" y="606"/>
                      </a:lnTo>
                      <a:lnTo>
                        <a:pt x="1170" y="612"/>
                      </a:lnTo>
                      <a:lnTo>
                        <a:pt x="1175" y="623"/>
                      </a:lnTo>
                      <a:lnTo>
                        <a:pt x="1179" y="631"/>
                      </a:lnTo>
                      <a:lnTo>
                        <a:pt x="1181" y="636"/>
                      </a:lnTo>
                      <a:lnTo>
                        <a:pt x="1181" y="640"/>
                      </a:lnTo>
                      <a:lnTo>
                        <a:pt x="1180" y="643"/>
                      </a:lnTo>
                      <a:lnTo>
                        <a:pt x="1179" y="646"/>
                      </a:lnTo>
                      <a:lnTo>
                        <a:pt x="1176" y="646"/>
                      </a:lnTo>
                      <a:lnTo>
                        <a:pt x="1172" y="646"/>
                      </a:lnTo>
                      <a:lnTo>
                        <a:pt x="1167" y="646"/>
                      </a:lnTo>
                      <a:lnTo>
                        <a:pt x="1158" y="643"/>
                      </a:lnTo>
                      <a:lnTo>
                        <a:pt x="1149" y="640"/>
                      </a:lnTo>
                      <a:lnTo>
                        <a:pt x="1142" y="636"/>
                      </a:lnTo>
                      <a:lnTo>
                        <a:pt x="1140" y="633"/>
                      </a:lnTo>
                      <a:lnTo>
                        <a:pt x="1135" y="638"/>
                      </a:lnTo>
                      <a:lnTo>
                        <a:pt x="1132" y="646"/>
                      </a:lnTo>
                      <a:lnTo>
                        <a:pt x="1129" y="655"/>
                      </a:lnTo>
                      <a:lnTo>
                        <a:pt x="1128" y="664"/>
                      </a:lnTo>
                      <a:lnTo>
                        <a:pt x="1127" y="672"/>
                      </a:lnTo>
                      <a:lnTo>
                        <a:pt x="1124" y="680"/>
                      </a:lnTo>
                      <a:lnTo>
                        <a:pt x="1123" y="684"/>
                      </a:lnTo>
                      <a:lnTo>
                        <a:pt x="1122" y="685"/>
                      </a:lnTo>
                      <a:lnTo>
                        <a:pt x="1105" y="677"/>
                      </a:lnTo>
                      <a:lnTo>
                        <a:pt x="1097" y="675"/>
                      </a:lnTo>
                      <a:lnTo>
                        <a:pt x="1096" y="676"/>
                      </a:lnTo>
                      <a:lnTo>
                        <a:pt x="1096" y="680"/>
                      </a:lnTo>
                      <a:lnTo>
                        <a:pt x="1097" y="686"/>
                      </a:lnTo>
                      <a:lnTo>
                        <a:pt x="1098" y="695"/>
                      </a:lnTo>
                      <a:lnTo>
                        <a:pt x="1100" y="704"/>
                      </a:lnTo>
                      <a:lnTo>
                        <a:pt x="1098" y="712"/>
                      </a:lnTo>
                      <a:lnTo>
                        <a:pt x="1096" y="717"/>
                      </a:lnTo>
                      <a:lnTo>
                        <a:pt x="1092" y="722"/>
                      </a:lnTo>
                      <a:lnTo>
                        <a:pt x="1085" y="724"/>
                      </a:lnTo>
                      <a:lnTo>
                        <a:pt x="1078" y="726"/>
                      </a:lnTo>
                      <a:lnTo>
                        <a:pt x="1070" y="726"/>
                      </a:lnTo>
                      <a:lnTo>
                        <a:pt x="1061" y="725"/>
                      </a:lnTo>
                      <a:lnTo>
                        <a:pt x="1041" y="724"/>
                      </a:lnTo>
                      <a:lnTo>
                        <a:pt x="1022" y="720"/>
                      </a:lnTo>
                      <a:lnTo>
                        <a:pt x="1013" y="720"/>
                      </a:lnTo>
                      <a:lnTo>
                        <a:pt x="1004" y="719"/>
                      </a:lnTo>
                      <a:lnTo>
                        <a:pt x="995" y="719"/>
                      </a:lnTo>
                      <a:lnTo>
                        <a:pt x="987" y="720"/>
                      </a:lnTo>
                      <a:lnTo>
                        <a:pt x="988" y="722"/>
                      </a:lnTo>
                      <a:lnTo>
                        <a:pt x="989" y="725"/>
                      </a:lnTo>
                      <a:lnTo>
                        <a:pt x="993" y="729"/>
                      </a:lnTo>
                      <a:lnTo>
                        <a:pt x="999" y="733"/>
                      </a:lnTo>
                      <a:lnTo>
                        <a:pt x="1010" y="741"/>
                      </a:lnTo>
                      <a:lnTo>
                        <a:pt x="1024" y="750"/>
                      </a:lnTo>
                      <a:lnTo>
                        <a:pt x="1053" y="765"/>
                      </a:lnTo>
                      <a:lnTo>
                        <a:pt x="1074" y="773"/>
                      </a:lnTo>
                      <a:lnTo>
                        <a:pt x="1063" y="778"/>
                      </a:lnTo>
                      <a:lnTo>
                        <a:pt x="1044" y="789"/>
                      </a:lnTo>
                      <a:lnTo>
                        <a:pt x="1035" y="795"/>
                      </a:lnTo>
                      <a:lnTo>
                        <a:pt x="1028" y="803"/>
                      </a:lnTo>
                      <a:lnTo>
                        <a:pt x="1027" y="807"/>
                      </a:lnTo>
                      <a:lnTo>
                        <a:pt x="1027" y="811"/>
                      </a:lnTo>
                      <a:lnTo>
                        <a:pt x="1028" y="813"/>
                      </a:lnTo>
                      <a:lnTo>
                        <a:pt x="1032" y="817"/>
                      </a:lnTo>
                      <a:lnTo>
                        <a:pt x="1049" y="831"/>
                      </a:lnTo>
                      <a:lnTo>
                        <a:pt x="1062" y="840"/>
                      </a:lnTo>
                      <a:lnTo>
                        <a:pt x="1070" y="843"/>
                      </a:lnTo>
                      <a:lnTo>
                        <a:pt x="1078" y="842"/>
                      </a:lnTo>
                      <a:lnTo>
                        <a:pt x="1088" y="839"/>
                      </a:lnTo>
                      <a:lnTo>
                        <a:pt x="1101" y="835"/>
                      </a:lnTo>
                      <a:lnTo>
                        <a:pt x="1129" y="824"/>
                      </a:lnTo>
                      <a:lnTo>
                        <a:pt x="1157" y="811"/>
                      </a:lnTo>
                      <a:lnTo>
                        <a:pt x="1170" y="803"/>
                      </a:lnTo>
                      <a:lnTo>
                        <a:pt x="1183" y="795"/>
                      </a:lnTo>
                      <a:lnTo>
                        <a:pt x="1193" y="785"/>
                      </a:lnTo>
                      <a:lnTo>
                        <a:pt x="1203" y="773"/>
                      </a:lnTo>
                      <a:lnTo>
                        <a:pt x="1210" y="769"/>
                      </a:lnTo>
                      <a:lnTo>
                        <a:pt x="1219" y="763"/>
                      </a:lnTo>
                      <a:lnTo>
                        <a:pt x="1229" y="757"/>
                      </a:lnTo>
                      <a:lnTo>
                        <a:pt x="1236" y="757"/>
                      </a:lnTo>
                      <a:lnTo>
                        <a:pt x="1236" y="759"/>
                      </a:lnTo>
                      <a:lnTo>
                        <a:pt x="1236" y="763"/>
                      </a:lnTo>
                      <a:lnTo>
                        <a:pt x="1233" y="767"/>
                      </a:lnTo>
                      <a:lnTo>
                        <a:pt x="1230" y="772"/>
                      </a:lnTo>
                      <a:lnTo>
                        <a:pt x="1224" y="781"/>
                      </a:lnTo>
                      <a:lnTo>
                        <a:pt x="1220" y="787"/>
                      </a:lnTo>
                      <a:lnTo>
                        <a:pt x="1210" y="804"/>
                      </a:lnTo>
                      <a:lnTo>
                        <a:pt x="1197" y="824"/>
                      </a:lnTo>
                      <a:lnTo>
                        <a:pt x="1190" y="831"/>
                      </a:lnTo>
                      <a:lnTo>
                        <a:pt x="1184" y="840"/>
                      </a:lnTo>
                      <a:lnTo>
                        <a:pt x="1176" y="847"/>
                      </a:lnTo>
                      <a:lnTo>
                        <a:pt x="1167" y="851"/>
                      </a:lnTo>
                      <a:lnTo>
                        <a:pt x="1140" y="865"/>
                      </a:lnTo>
                      <a:lnTo>
                        <a:pt x="1102" y="887"/>
                      </a:lnTo>
                      <a:lnTo>
                        <a:pt x="1083" y="899"/>
                      </a:lnTo>
                      <a:lnTo>
                        <a:pt x="1067" y="912"/>
                      </a:lnTo>
                      <a:lnTo>
                        <a:pt x="1059" y="917"/>
                      </a:lnTo>
                      <a:lnTo>
                        <a:pt x="1054" y="923"/>
                      </a:lnTo>
                      <a:lnTo>
                        <a:pt x="1049" y="928"/>
                      </a:lnTo>
                      <a:lnTo>
                        <a:pt x="1046" y="934"/>
                      </a:lnTo>
                      <a:lnTo>
                        <a:pt x="1041" y="945"/>
                      </a:lnTo>
                      <a:lnTo>
                        <a:pt x="1036" y="956"/>
                      </a:lnTo>
                      <a:lnTo>
                        <a:pt x="1032" y="966"/>
                      </a:lnTo>
                      <a:lnTo>
                        <a:pt x="1028" y="979"/>
                      </a:lnTo>
                      <a:lnTo>
                        <a:pt x="1027" y="984"/>
                      </a:lnTo>
                      <a:lnTo>
                        <a:pt x="1027" y="991"/>
                      </a:lnTo>
                      <a:lnTo>
                        <a:pt x="1028" y="995"/>
                      </a:lnTo>
                      <a:lnTo>
                        <a:pt x="1030" y="1000"/>
                      </a:lnTo>
                      <a:lnTo>
                        <a:pt x="1034" y="1009"/>
                      </a:lnTo>
                      <a:lnTo>
                        <a:pt x="1035" y="1018"/>
                      </a:lnTo>
                      <a:lnTo>
                        <a:pt x="1032" y="1040"/>
                      </a:lnTo>
                      <a:lnTo>
                        <a:pt x="1028" y="1061"/>
                      </a:lnTo>
                      <a:lnTo>
                        <a:pt x="1030" y="1064"/>
                      </a:lnTo>
                      <a:lnTo>
                        <a:pt x="1031" y="1067"/>
                      </a:lnTo>
                      <a:lnTo>
                        <a:pt x="1032" y="1070"/>
                      </a:lnTo>
                      <a:lnTo>
                        <a:pt x="1036" y="1071"/>
                      </a:lnTo>
                      <a:lnTo>
                        <a:pt x="1040" y="1071"/>
                      </a:lnTo>
                      <a:lnTo>
                        <a:pt x="1046" y="1071"/>
                      </a:lnTo>
                      <a:lnTo>
                        <a:pt x="1054" y="1068"/>
                      </a:lnTo>
                      <a:lnTo>
                        <a:pt x="1063" y="1066"/>
                      </a:lnTo>
                      <a:lnTo>
                        <a:pt x="1093" y="1048"/>
                      </a:lnTo>
                      <a:lnTo>
                        <a:pt x="1131" y="1026"/>
                      </a:lnTo>
                      <a:lnTo>
                        <a:pt x="1138" y="1022"/>
                      </a:lnTo>
                      <a:lnTo>
                        <a:pt x="1146" y="1019"/>
                      </a:lnTo>
                      <a:lnTo>
                        <a:pt x="1154" y="1018"/>
                      </a:lnTo>
                      <a:lnTo>
                        <a:pt x="1159" y="1018"/>
                      </a:lnTo>
                      <a:lnTo>
                        <a:pt x="1162" y="1019"/>
                      </a:lnTo>
                      <a:lnTo>
                        <a:pt x="1164" y="1020"/>
                      </a:lnTo>
                      <a:lnTo>
                        <a:pt x="1166" y="1023"/>
                      </a:lnTo>
                      <a:lnTo>
                        <a:pt x="1167" y="1026"/>
                      </a:lnTo>
                      <a:lnTo>
                        <a:pt x="1168" y="1033"/>
                      </a:lnTo>
                      <a:lnTo>
                        <a:pt x="1167" y="1044"/>
                      </a:lnTo>
                      <a:lnTo>
                        <a:pt x="1164" y="1054"/>
                      </a:lnTo>
                      <a:lnTo>
                        <a:pt x="1164" y="1063"/>
                      </a:lnTo>
                      <a:lnTo>
                        <a:pt x="1164" y="1072"/>
                      </a:lnTo>
                      <a:lnTo>
                        <a:pt x="1166" y="1081"/>
                      </a:lnTo>
                      <a:lnTo>
                        <a:pt x="1170" y="1097"/>
                      </a:lnTo>
                      <a:lnTo>
                        <a:pt x="1176" y="1111"/>
                      </a:lnTo>
                      <a:lnTo>
                        <a:pt x="1184" y="1124"/>
                      </a:lnTo>
                      <a:lnTo>
                        <a:pt x="1192" y="1138"/>
                      </a:lnTo>
                      <a:lnTo>
                        <a:pt x="1201" y="1154"/>
                      </a:lnTo>
                      <a:lnTo>
                        <a:pt x="1207" y="1172"/>
                      </a:lnTo>
                      <a:lnTo>
                        <a:pt x="1211" y="1184"/>
                      </a:lnTo>
                      <a:lnTo>
                        <a:pt x="1217" y="1195"/>
                      </a:lnTo>
                      <a:lnTo>
                        <a:pt x="1223" y="1207"/>
                      </a:lnTo>
                      <a:lnTo>
                        <a:pt x="1227" y="1217"/>
                      </a:lnTo>
                      <a:lnTo>
                        <a:pt x="1219" y="1216"/>
                      </a:lnTo>
                      <a:lnTo>
                        <a:pt x="1212" y="1215"/>
                      </a:lnTo>
                      <a:lnTo>
                        <a:pt x="1205" y="1213"/>
                      </a:lnTo>
                      <a:lnTo>
                        <a:pt x="1198" y="1211"/>
                      </a:lnTo>
                      <a:lnTo>
                        <a:pt x="1186" y="1206"/>
                      </a:lnTo>
                      <a:lnTo>
                        <a:pt x="1175" y="1202"/>
                      </a:lnTo>
                      <a:lnTo>
                        <a:pt x="1170" y="1200"/>
                      </a:lnTo>
                      <a:lnTo>
                        <a:pt x="1163" y="1200"/>
                      </a:lnTo>
                      <a:lnTo>
                        <a:pt x="1158" y="1202"/>
                      </a:lnTo>
                      <a:lnTo>
                        <a:pt x="1153" y="1203"/>
                      </a:lnTo>
                      <a:lnTo>
                        <a:pt x="1148" y="1207"/>
                      </a:lnTo>
                      <a:lnTo>
                        <a:pt x="1142" y="1212"/>
                      </a:lnTo>
                      <a:lnTo>
                        <a:pt x="1137" y="1219"/>
                      </a:lnTo>
                      <a:lnTo>
                        <a:pt x="1131" y="1228"/>
                      </a:lnTo>
                      <a:lnTo>
                        <a:pt x="1123" y="1243"/>
                      </a:lnTo>
                      <a:lnTo>
                        <a:pt x="1119" y="1256"/>
                      </a:lnTo>
                      <a:lnTo>
                        <a:pt x="1118" y="1268"/>
                      </a:lnTo>
                      <a:lnTo>
                        <a:pt x="1119" y="1278"/>
                      </a:lnTo>
                      <a:lnTo>
                        <a:pt x="1125" y="1299"/>
                      </a:lnTo>
                      <a:lnTo>
                        <a:pt x="1136" y="1327"/>
                      </a:lnTo>
                      <a:lnTo>
                        <a:pt x="1138" y="1339"/>
                      </a:lnTo>
                      <a:lnTo>
                        <a:pt x="1141" y="1349"/>
                      </a:lnTo>
                      <a:lnTo>
                        <a:pt x="1142" y="1360"/>
                      </a:lnTo>
                      <a:lnTo>
                        <a:pt x="1142" y="1370"/>
                      </a:lnTo>
                      <a:lnTo>
                        <a:pt x="1141" y="1381"/>
                      </a:lnTo>
                      <a:lnTo>
                        <a:pt x="1136" y="1390"/>
                      </a:lnTo>
                      <a:lnTo>
                        <a:pt x="1133" y="1394"/>
                      </a:lnTo>
                      <a:lnTo>
                        <a:pt x="1129" y="1397"/>
                      </a:lnTo>
                      <a:lnTo>
                        <a:pt x="1125" y="1401"/>
                      </a:lnTo>
                      <a:lnTo>
                        <a:pt x="1120" y="1405"/>
                      </a:lnTo>
                      <a:lnTo>
                        <a:pt x="1113" y="1408"/>
                      </a:lnTo>
                      <a:lnTo>
                        <a:pt x="1105" y="1408"/>
                      </a:lnTo>
                      <a:lnTo>
                        <a:pt x="1096" y="1408"/>
                      </a:lnTo>
                      <a:lnTo>
                        <a:pt x="1087" y="1406"/>
                      </a:lnTo>
                      <a:lnTo>
                        <a:pt x="1078" y="1405"/>
                      </a:lnTo>
                      <a:lnTo>
                        <a:pt x="1070" y="1405"/>
                      </a:lnTo>
                      <a:lnTo>
                        <a:pt x="1066" y="1405"/>
                      </a:lnTo>
                      <a:lnTo>
                        <a:pt x="1062" y="1406"/>
                      </a:lnTo>
                      <a:lnTo>
                        <a:pt x="1059" y="1408"/>
                      </a:lnTo>
                      <a:lnTo>
                        <a:pt x="1057" y="1410"/>
                      </a:lnTo>
                      <a:lnTo>
                        <a:pt x="1050" y="1421"/>
                      </a:lnTo>
                      <a:lnTo>
                        <a:pt x="1048" y="1430"/>
                      </a:lnTo>
                      <a:lnTo>
                        <a:pt x="1045" y="1439"/>
                      </a:lnTo>
                      <a:lnTo>
                        <a:pt x="1044" y="1448"/>
                      </a:lnTo>
                      <a:lnTo>
                        <a:pt x="1040" y="1457"/>
                      </a:lnTo>
                      <a:lnTo>
                        <a:pt x="1036" y="1465"/>
                      </a:lnTo>
                      <a:lnTo>
                        <a:pt x="1032" y="1469"/>
                      </a:lnTo>
                      <a:lnTo>
                        <a:pt x="1028" y="1473"/>
                      </a:lnTo>
                      <a:lnTo>
                        <a:pt x="1023" y="1476"/>
                      </a:lnTo>
                      <a:lnTo>
                        <a:pt x="1015" y="1479"/>
                      </a:lnTo>
                      <a:lnTo>
                        <a:pt x="1004" y="1485"/>
                      </a:lnTo>
                      <a:lnTo>
                        <a:pt x="995" y="1493"/>
                      </a:lnTo>
                      <a:lnTo>
                        <a:pt x="988" y="1501"/>
                      </a:lnTo>
                      <a:lnTo>
                        <a:pt x="983" y="1510"/>
                      </a:lnTo>
                      <a:lnTo>
                        <a:pt x="977" y="1530"/>
                      </a:lnTo>
                      <a:lnTo>
                        <a:pt x="970" y="1554"/>
                      </a:lnTo>
                      <a:lnTo>
                        <a:pt x="969" y="1566"/>
                      </a:lnTo>
                      <a:lnTo>
                        <a:pt x="969" y="1577"/>
                      </a:lnTo>
                      <a:lnTo>
                        <a:pt x="967" y="1583"/>
                      </a:lnTo>
                      <a:lnTo>
                        <a:pt x="967" y="1589"/>
                      </a:lnTo>
                      <a:lnTo>
                        <a:pt x="966" y="1594"/>
                      </a:lnTo>
                      <a:lnTo>
                        <a:pt x="964" y="1599"/>
                      </a:lnTo>
                      <a:lnTo>
                        <a:pt x="958" y="1605"/>
                      </a:lnTo>
                      <a:lnTo>
                        <a:pt x="954" y="1609"/>
                      </a:lnTo>
                      <a:lnTo>
                        <a:pt x="951" y="1609"/>
                      </a:lnTo>
                      <a:lnTo>
                        <a:pt x="948" y="1606"/>
                      </a:lnTo>
                      <a:lnTo>
                        <a:pt x="945" y="1602"/>
                      </a:lnTo>
                      <a:lnTo>
                        <a:pt x="944" y="1597"/>
                      </a:lnTo>
                      <a:lnTo>
                        <a:pt x="943" y="1589"/>
                      </a:lnTo>
                      <a:lnTo>
                        <a:pt x="942" y="1581"/>
                      </a:lnTo>
                      <a:lnTo>
                        <a:pt x="939" y="1548"/>
                      </a:lnTo>
                      <a:lnTo>
                        <a:pt x="935" y="1531"/>
                      </a:lnTo>
                      <a:lnTo>
                        <a:pt x="932" y="1536"/>
                      </a:lnTo>
                      <a:lnTo>
                        <a:pt x="927" y="1541"/>
                      </a:lnTo>
                      <a:lnTo>
                        <a:pt x="922" y="1545"/>
                      </a:lnTo>
                      <a:lnTo>
                        <a:pt x="917" y="1550"/>
                      </a:lnTo>
                      <a:lnTo>
                        <a:pt x="912" y="1555"/>
                      </a:lnTo>
                      <a:lnTo>
                        <a:pt x="909" y="1562"/>
                      </a:lnTo>
                      <a:lnTo>
                        <a:pt x="908" y="1566"/>
                      </a:lnTo>
                      <a:lnTo>
                        <a:pt x="908" y="1570"/>
                      </a:lnTo>
                      <a:lnTo>
                        <a:pt x="908" y="1574"/>
                      </a:lnTo>
                      <a:lnTo>
                        <a:pt x="910" y="1579"/>
                      </a:lnTo>
                      <a:lnTo>
                        <a:pt x="917" y="1597"/>
                      </a:lnTo>
                      <a:lnTo>
                        <a:pt x="921" y="1611"/>
                      </a:lnTo>
                      <a:lnTo>
                        <a:pt x="925" y="1624"/>
                      </a:lnTo>
                      <a:lnTo>
                        <a:pt x="926" y="1636"/>
                      </a:lnTo>
                      <a:lnTo>
                        <a:pt x="927" y="1659"/>
                      </a:lnTo>
                      <a:lnTo>
                        <a:pt x="926" y="1691"/>
                      </a:lnTo>
                      <a:lnTo>
                        <a:pt x="929" y="1706"/>
                      </a:lnTo>
                      <a:lnTo>
                        <a:pt x="934" y="1723"/>
                      </a:lnTo>
                      <a:lnTo>
                        <a:pt x="936" y="1732"/>
                      </a:lnTo>
                      <a:lnTo>
                        <a:pt x="940" y="1739"/>
                      </a:lnTo>
                      <a:lnTo>
                        <a:pt x="944" y="1746"/>
                      </a:lnTo>
                      <a:lnTo>
                        <a:pt x="948" y="1748"/>
                      </a:lnTo>
                      <a:lnTo>
                        <a:pt x="949" y="1742"/>
                      </a:lnTo>
                      <a:lnTo>
                        <a:pt x="951" y="1723"/>
                      </a:lnTo>
                      <a:lnTo>
                        <a:pt x="951" y="1711"/>
                      </a:lnTo>
                      <a:lnTo>
                        <a:pt x="951" y="1699"/>
                      </a:lnTo>
                      <a:lnTo>
                        <a:pt x="952" y="1689"/>
                      </a:lnTo>
                      <a:lnTo>
                        <a:pt x="954" y="1681"/>
                      </a:lnTo>
                      <a:lnTo>
                        <a:pt x="956" y="1676"/>
                      </a:lnTo>
                      <a:lnTo>
                        <a:pt x="958" y="1673"/>
                      </a:lnTo>
                      <a:lnTo>
                        <a:pt x="961" y="1671"/>
                      </a:lnTo>
                      <a:lnTo>
                        <a:pt x="964" y="1669"/>
                      </a:lnTo>
                      <a:lnTo>
                        <a:pt x="966" y="1669"/>
                      </a:lnTo>
                      <a:lnTo>
                        <a:pt x="970" y="1671"/>
                      </a:lnTo>
                      <a:lnTo>
                        <a:pt x="974" y="1672"/>
                      </a:lnTo>
                      <a:lnTo>
                        <a:pt x="977" y="1675"/>
                      </a:lnTo>
                      <a:lnTo>
                        <a:pt x="984" y="1681"/>
                      </a:lnTo>
                      <a:lnTo>
                        <a:pt x="992" y="1690"/>
                      </a:lnTo>
                      <a:lnTo>
                        <a:pt x="1001" y="1701"/>
                      </a:lnTo>
                      <a:lnTo>
                        <a:pt x="1009" y="1712"/>
                      </a:lnTo>
                      <a:lnTo>
                        <a:pt x="1026" y="1738"/>
                      </a:lnTo>
                      <a:lnTo>
                        <a:pt x="1041" y="1761"/>
                      </a:lnTo>
                      <a:lnTo>
                        <a:pt x="1049" y="1770"/>
                      </a:lnTo>
                      <a:lnTo>
                        <a:pt x="1056" y="1778"/>
                      </a:lnTo>
                      <a:lnTo>
                        <a:pt x="1061" y="1783"/>
                      </a:lnTo>
                      <a:lnTo>
                        <a:pt x="1065" y="1786"/>
                      </a:lnTo>
                      <a:lnTo>
                        <a:pt x="1070" y="1758"/>
                      </a:lnTo>
                      <a:lnTo>
                        <a:pt x="1076" y="1717"/>
                      </a:lnTo>
                      <a:lnTo>
                        <a:pt x="1079" y="1707"/>
                      </a:lnTo>
                      <a:lnTo>
                        <a:pt x="1081" y="1698"/>
                      </a:lnTo>
                      <a:lnTo>
                        <a:pt x="1085" y="1690"/>
                      </a:lnTo>
                      <a:lnTo>
                        <a:pt x="1089" y="1682"/>
                      </a:lnTo>
                      <a:lnTo>
                        <a:pt x="1093" y="1677"/>
                      </a:lnTo>
                      <a:lnTo>
                        <a:pt x="1098" y="1673"/>
                      </a:lnTo>
                      <a:lnTo>
                        <a:pt x="1103" y="1671"/>
                      </a:lnTo>
                      <a:lnTo>
                        <a:pt x="1110" y="1671"/>
                      </a:lnTo>
                      <a:lnTo>
                        <a:pt x="1116" y="1672"/>
                      </a:lnTo>
                      <a:lnTo>
                        <a:pt x="1120" y="1675"/>
                      </a:lnTo>
                      <a:lnTo>
                        <a:pt x="1124" y="1677"/>
                      </a:lnTo>
                      <a:lnTo>
                        <a:pt x="1128" y="1680"/>
                      </a:lnTo>
                      <a:lnTo>
                        <a:pt x="1132" y="1686"/>
                      </a:lnTo>
                      <a:lnTo>
                        <a:pt x="1136" y="1693"/>
                      </a:lnTo>
                      <a:lnTo>
                        <a:pt x="1141" y="1701"/>
                      </a:lnTo>
                      <a:lnTo>
                        <a:pt x="1148" y="1707"/>
                      </a:lnTo>
                      <a:lnTo>
                        <a:pt x="1151" y="1710"/>
                      </a:lnTo>
                      <a:lnTo>
                        <a:pt x="1157" y="1712"/>
                      </a:lnTo>
                      <a:lnTo>
                        <a:pt x="1162" y="1715"/>
                      </a:lnTo>
                      <a:lnTo>
                        <a:pt x="1170" y="1716"/>
                      </a:lnTo>
                      <a:lnTo>
                        <a:pt x="1177" y="1719"/>
                      </a:lnTo>
                      <a:lnTo>
                        <a:pt x="1184" y="1724"/>
                      </a:lnTo>
                      <a:lnTo>
                        <a:pt x="1190" y="1729"/>
                      </a:lnTo>
                      <a:lnTo>
                        <a:pt x="1195" y="1734"/>
                      </a:lnTo>
                      <a:lnTo>
                        <a:pt x="1199" y="1739"/>
                      </a:lnTo>
                      <a:lnTo>
                        <a:pt x="1205" y="1745"/>
                      </a:lnTo>
                      <a:lnTo>
                        <a:pt x="1210" y="1747"/>
                      </a:lnTo>
                      <a:lnTo>
                        <a:pt x="1216" y="1750"/>
                      </a:lnTo>
                      <a:lnTo>
                        <a:pt x="1221" y="1750"/>
                      </a:lnTo>
                      <a:lnTo>
                        <a:pt x="1225" y="1748"/>
                      </a:lnTo>
                      <a:lnTo>
                        <a:pt x="1229" y="1746"/>
                      </a:lnTo>
                      <a:lnTo>
                        <a:pt x="1232" y="1743"/>
                      </a:lnTo>
                      <a:lnTo>
                        <a:pt x="1238" y="1734"/>
                      </a:lnTo>
                      <a:lnTo>
                        <a:pt x="1245" y="1724"/>
                      </a:lnTo>
                      <a:lnTo>
                        <a:pt x="1249" y="1719"/>
                      </a:lnTo>
                      <a:lnTo>
                        <a:pt x="1252" y="1713"/>
                      </a:lnTo>
                      <a:lnTo>
                        <a:pt x="1256" y="1710"/>
                      </a:lnTo>
                      <a:lnTo>
                        <a:pt x="1262" y="1706"/>
                      </a:lnTo>
                      <a:lnTo>
                        <a:pt x="1268" y="1703"/>
                      </a:lnTo>
                      <a:lnTo>
                        <a:pt x="1276" y="1702"/>
                      </a:lnTo>
                      <a:lnTo>
                        <a:pt x="1284" y="1701"/>
                      </a:lnTo>
                      <a:lnTo>
                        <a:pt x="1293" y="1703"/>
                      </a:lnTo>
                      <a:lnTo>
                        <a:pt x="1316" y="1708"/>
                      </a:lnTo>
                      <a:lnTo>
                        <a:pt x="1338" y="1716"/>
                      </a:lnTo>
                      <a:lnTo>
                        <a:pt x="1360" y="1723"/>
                      </a:lnTo>
                      <a:lnTo>
                        <a:pt x="1385" y="1728"/>
                      </a:lnTo>
                      <a:lnTo>
                        <a:pt x="1386" y="1743"/>
                      </a:lnTo>
                      <a:lnTo>
                        <a:pt x="1387" y="1764"/>
                      </a:lnTo>
                      <a:lnTo>
                        <a:pt x="1386" y="1774"/>
                      </a:lnTo>
                      <a:lnTo>
                        <a:pt x="1383" y="1782"/>
                      </a:lnTo>
                      <a:lnTo>
                        <a:pt x="1381" y="1786"/>
                      </a:lnTo>
                      <a:lnTo>
                        <a:pt x="1378" y="1789"/>
                      </a:lnTo>
                      <a:lnTo>
                        <a:pt x="1374" y="1790"/>
                      </a:lnTo>
                      <a:lnTo>
                        <a:pt x="1370" y="1790"/>
                      </a:lnTo>
                      <a:lnTo>
                        <a:pt x="1361" y="1791"/>
                      </a:lnTo>
                      <a:lnTo>
                        <a:pt x="1354" y="1792"/>
                      </a:lnTo>
                      <a:lnTo>
                        <a:pt x="1346" y="1795"/>
                      </a:lnTo>
                      <a:lnTo>
                        <a:pt x="1338" y="1799"/>
                      </a:lnTo>
                      <a:lnTo>
                        <a:pt x="1324" y="1809"/>
                      </a:lnTo>
                      <a:lnTo>
                        <a:pt x="1312" y="1821"/>
                      </a:lnTo>
                      <a:lnTo>
                        <a:pt x="1300" y="1834"/>
                      </a:lnTo>
                      <a:lnTo>
                        <a:pt x="1289" y="1847"/>
                      </a:lnTo>
                      <a:lnTo>
                        <a:pt x="1277" y="1860"/>
                      </a:lnTo>
                      <a:lnTo>
                        <a:pt x="1264" y="1872"/>
                      </a:lnTo>
                      <a:lnTo>
                        <a:pt x="1255" y="1881"/>
                      </a:lnTo>
                      <a:lnTo>
                        <a:pt x="1247" y="1888"/>
                      </a:lnTo>
                      <a:lnTo>
                        <a:pt x="1242" y="1896"/>
                      </a:lnTo>
                      <a:lnTo>
                        <a:pt x="1240" y="1905"/>
                      </a:lnTo>
                      <a:lnTo>
                        <a:pt x="1238" y="1913"/>
                      </a:lnTo>
                      <a:lnTo>
                        <a:pt x="1238" y="1922"/>
                      </a:lnTo>
                      <a:lnTo>
                        <a:pt x="1240" y="1930"/>
                      </a:lnTo>
                      <a:lnTo>
                        <a:pt x="1242" y="1939"/>
                      </a:lnTo>
                      <a:lnTo>
                        <a:pt x="1250" y="1956"/>
                      </a:lnTo>
                      <a:lnTo>
                        <a:pt x="1256" y="1974"/>
                      </a:lnTo>
                      <a:lnTo>
                        <a:pt x="1260" y="1982"/>
                      </a:lnTo>
                      <a:lnTo>
                        <a:pt x="1263" y="1991"/>
                      </a:lnTo>
                      <a:lnTo>
                        <a:pt x="1265" y="2001"/>
                      </a:lnTo>
                      <a:lnTo>
                        <a:pt x="1267" y="2010"/>
                      </a:lnTo>
                      <a:lnTo>
                        <a:pt x="1264" y="2017"/>
                      </a:lnTo>
                      <a:lnTo>
                        <a:pt x="1263" y="2023"/>
                      </a:lnTo>
                      <a:lnTo>
                        <a:pt x="1263" y="2028"/>
                      </a:lnTo>
                      <a:lnTo>
                        <a:pt x="1263" y="2032"/>
                      </a:lnTo>
                      <a:lnTo>
                        <a:pt x="1265" y="2036"/>
                      </a:lnTo>
                      <a:lnTo>
                        <a:pt x="1268" y="2040"/>
                      </a:lnTo>
                      <a:lnTo>
                        <a:pt x="1271" y="2043"/>
                      </a:lnTo>
                      <a:lnTo>
                        <a:pt x="1274" y="2045"/>
                      </a:lnTo>
                      <a:lnTo>
                        <a:pt x="1284" y="2049"/>
                      </a:lnTo>
                      <a:lnTo>
                        <a:pt x="1294" y="2052"/>
                      </a:lnTo>
                      <a:lnTo>
                        <a:pt x="1306" y="2052"/>
                      </a:lnTo>
                      <a:lnTo>
                        <a:pt x="1316" y="2053"/>
                      </a:lnTo>
                      <a:lnTo>
                        <a:pt x="1307" y="2072"/>
                      </a:lnTo>
                      <a:lnTo>
                        <a:pt x="1302" y="2085"/>
                      </a:lnTo>
                      <a:lnTo>
                        <a:pt x="1300" y="2089"/>
                      </a:lnTo>
                      <a:lnTo>
                        <a:pt x="1302" y="2093"/>
                      </a:lnTo>
                      <a:lnTo>
                        <a:pt x="1303" y="2094"/>
                      </a:lnTo>
                      <a:lnTo>
                        <a:pt x="1304" y="2096"/>
                      </a:lnTo>
                      <a:lnTo>
                        <a:pt x="1322" y="2094"/>
                      </a:lnTo>
                      <a:lnTo>
                        <a:pt x="1351" y="2092"/>
                      </a:lnTo>
                      <a:lnTo>
                        <a:pt x="1355" y="2093"/>
                      </a:lnTo>
                      <a:lnTo>
                        <a:pt x="1357" y="2093"/>
                      </a:lnTo>
                      <a:lnTo>
                        <a:pt x="1360" y="2096"/>
                      </a:lnTo>
                      <a:lnTo>
                        <a:pt x="1363" y="2097"/>
                      </a:lnTo>
                      <a:lnTo>
                        <a:pt x="1366" y="2102"/>
                      </a:lnTo>
                      <a:lnTo>
                        <a:pt x="1372" y="2106"/>
                      </a:lnTo>
                      <a:lnTo>
                        <a:pt x="1386" y="2107"/>
                      </a:lnTo>
                      <a:lnTo>
                        <a:pt x="1405" y="2105"/>
                      </a:lnTo>
                      <a:lnTo>
                        <a:pt x="1414" y="2105"/>
                      </a:lnTo>
                      <a:lnTo>
                        <a:pt x="1420" y="2107"/>
                      </a:lnTo>
                      <a:lnTo>
                        <a:pt x="1421" y="2109"/>
                      </a:lnTo>
                      <a:lnTo>
                        <a:pt x="1421" y="2112"/>
                      </a:lnTo>
                      <a:lnTo>
                        <a:pt x="1420" y="2115"/>
                      </a:lnTo>
                      <a:lnTo>
                        <a:pt x="1417" y="2120"/>
                      </a:lnTo>
                      <a:lnTo>
                        <a:pt x="1396" y="2137"/>
                      </a:lnTo>
                      <a:lnTo>
                        <a:pt x="1361" y="2167"/>
                      </a:lnTo>
                      <a:lnTo>
                        <a:pt x="1354" y="2175"/>
                      </a:lnTo>
                      <a:lnTo>
                        <a:pt x="1347" y="2181"/>
                      </a:lnTo>
                      <a:lnTo>
                        <a:pt x="1343" y="2188"/>
                      </a:lnTo>
                      <a:lnTo>
                        <a:pt x="1339" y="2194"/>
                      </a:lnTo>
                      <a:lnTo>
                        <a:pt x="1339" y="2197"/>
                      </a:lnTo>
                      <a:lnTo>
                        <a:pt x="1339" y="2199"/>
                      </a:lnTo>
                      <a:lnTo>
                        <a:pt x="1339" y="2202"/>
                      </a:lnTo>
                      <a:lnTo>
                        <a:pt x="1342" y="2203"/>
                      </a:lnTo>
                      <a:lnTo>
                        <a:pt x="1347" y="2206"/>
                      </a:lnTo>
                      <a:lnTo>
                        <a:pt x="1356" y="2207"/>
                      </a:lnTo>
                      <a:lnTo>
                        <a:pt x="1368" y="2204"/>
                      </a:lnTo>
                      <a:lnTo>
                        <a:pt x="1379" y="2201"/>
                      </a:lnTo>
                      <a:lnTo>
                        <a:pt x="1383" y="2201"/>
                      </a:lnTo>
                      <a:lnTo>
                        <a:pt x="1386" y="2202"/>
                      </a:lnTo>
                      <a:lnTo>
                        <a:pt x="1385" y="2204"/>
                      </a:lnTo>
                      <a:lnTo>
                        <a:pt x="1382" y="2211"/>
                      </a:lnTo>
                      <a:lnTo>
                        <a:pt x="1370" y="2233"/>
                      </a:lnTo>
                      <a:lnTo>
                        <a:pt x="1364" y="2245"/>
                      </a:lnTo>
                      <a:lnTo>
                        <a:pt x="1359" y="2247"/>
                      </a:lnTo>
                      <a:lnTo>
                        <a:pt x="1351" y="2250"/>
                      </a:lnTo>
                      <a:lnTo>
                        <a:pt x="1339" y="2250"/>
                      </a:lnTo>
                      <a:lnTo>
                        <a:pt x="1322" y="2248"/>
                      </a:lnTo>
                      <a:lnTo>
                        <a:pt x="1316" y="2248"/>
                      </a:lnTo>
                      <a:lnTo>
                        <a:pt x="1308" y="2250"/>
                      </a:lnTo>
                      <a:lnTo>
                        <a:pt x="1299" y="2251"/>
                      </a:lnTo>
                      <a:lnTo>
                        <a:pt x="1289" y="2254"/>
                      </a:lnTo>
                      <a:lnTo>
                        <a:pt x="1281" y="2258"/>
                      </a:lnTo>
                      <a:lnTo>
                        <a:pt x="1274" y="2261"/>
                      </a:lnTo>
                      <a:lnTo>
                        <a:pt x="1272" y="2265"/>
                      </a:lnTo>
                      <a:lnTo>
                        <a:pt x="1269" y="2268"/>
                      </a:lnTo>
                      <a:lnTo>
                        <a:pt x="1268" y="2272"/>
                      </a:lnTo>
                      <a:lnTo>
                        <a:pt x="1268" y="2276"/>
                      </a:lnTo>
                      <a:lnTo>
                        <a:pt x="1269" y="2282"/>
                      </a:lnTo>
                      <a:lnTo>
                        <a:pt x="1272" y="2287"/>
                      </a:lnTo>
                      <a:lnTo>
                        <a:pt x="1277" y="2293"/>
                      </a:lnTo>
                      <a:lnTo>
                        <a:pt x="1282" y="2296"/>
                      </a:lnTo>
                      <a:lnTo>
                        <a:pt x="1289" y="2299"/>
                      </a:lnTo>
                      <a:lnTo>
                        <a:pt x="1294" y="2304"/>
                      </a:lnTo>
                      <a:lnTo>
                        <a:pt x="1299" y="2309"/>
                      </a:lnTo>
                      <a:lnTo>
                        <a:pt x="1303" y="2315"/>
                      </a:lnTo>
                      <a:lnTo>
                        <a:pt x="1304" y="2318"/>
                      </a:lnTo>
                      <a:lnTo>
                        <a:pt x="1303" y="2321"/>
                      </a:lnTo>
                      <a:lnTo>
                        <a:pt x="1302" y="2324"/>
                      </a:lnTo>
                      <a:lnTo>
                        <a:pt x="1299" y="2325"/>
                      </a:lnTo>
                      <a:lnTo>
                        <a:pt x="1291" y="2327"/>
                      </a:lnTo>
                      <a:lnTo>
                        <a:pt x="1282" y="2330"/>
                      </a:lnTo>
                      <a:lnTo>
                        <a:pt x="1260" y="2333"/>
                      </a:lnTo>
                      <a:lnTo>
                        <a:pt x="1245" y="2338"/>
                      </a:lnTo>
                      <a:lnTo>
                        <a:pt x="1234" y="2344"/>
                      </a:lnTo>
                      <a:lnTo>
                        <a:pt x="1225" y="2352"/>
                      </a:lnTo>
                      <a:lnTo>
                        <a:pt x="1220" y="2361"/>
                      </a:lnTo>
                      <a:lnTo>
                        <a:pt x="1215" y="2370"/>
                      </a:lnTo>
                      <a:lnTo>
                        <a:pt x="1214" y="2381"/>
                      </a:lnTo>
                      <a:lnTo>
                        <a:pt x="1212" y="2391"/>
                      </a:lnTo>
                      <a:lnTo>
                        <a:pt x="1212" y="2403"/>
                      </a:lnTo>
                      <a:lnTo>
                        <a:pt x="1215" y="2416"/>
                      </a:lnTo>
                      <a:lnTo>
                        <a:pt x="1215" y="2423"/>
                      </a:lnTo>
                      <a:lnTo>
                        <a:pt x="1216" y="2431"/>
                      </a:lnTo>
                      <a:lnTo>
                        <a:pt x="1219" y="2439"/>
                      </a:lnTo>
                      <a:lnTo>
                        <a:pt x="1221" y="2445"/>
                      </a:lnTo>
                      <a:lnTo>
                        <a:pt x="1228" y="2458"/>
                      </a:lnTo>
                      <a:lnTo>
                        <a:pt x="1234" y="2471"/>
                      </a:lnTo>
                      <a:lnTo>
                        <a:pt x="1242" y="2483"/>
                      </a:lnTo>
                      <a:lnTo>
                        <a:pt x="1247" y="2496"/>
                      </a:lnTo>
                      <a:lnTo>
                        <a:pt x="1250" y="2501"/>
                      </a:lnTo>
                      <a:lnTo>
                        <a:pt x="1252" y="2508"/>
                      </a:lnTo>
                      <a:lnTo>
                        <a:pt x="1252" y="2514"/>
                      </a:lnTo>
                      <a:lnTo>
                        <a:pt x="1254" y="2522"/>
                      </a:lnTo>
                      <a:lnTo>
                        <a:pt x="1252" y="2528"/>
                      </a:lnTo>
                      <a:lnTo>
                        <a:pt x="1251" y="2533"/>
                      </a:lnTo>
                      <a:lnTo>
                        <a:pt x="1249" y="2537"/>
                      </a:lnTo>
                      <a:lnTo>
                        <a:pt x="1246" y="2540"/>
                      </a:lnTo>
                      <a:lnTo>
                        <a:pt x="1242" y="2541"/>
                      </a:lnTo>
                      <a:lnTo>
                        <a:pt x="1238" y="2541"/>
                      </a:lnTo>
                      <a:lnTo>
                        <a:pt x="1234" y="2540"/>
                      </a:lnTo>
                      <a:lnTo>
                        <a:pt x="1229" y="2539"/>
                      </a:lnTo>
                      <a:lnTo>
                        <a:pt x="1220" y="2532"/>
                      </a:lnTo>
                      <a:lnTo>
                        <a:pt x="1211" y="2523"/>
                      </a:lnTo>
                      <a:lnTo>
                        <a:pt x="1203" y="2514"/>
                      </a:lnTo>
                      <a:lnTo>
                        <a:pt x="1198" y="2504"/>
                      </a:lnTo>
                      <a:lnTo>
                        <a:pt x="1193" y="2486"/>
                      </a:lnTo>
                      <a:lnTo>
                        <a:pt x="1190" y="2473"/>
                      </a:lnTo>
                      <a:lnTo>
                        <a:pt x="1189" y="2470"/>
                      </a:lnTo>
                      <a:lnTo>
                        <a:pt x="1188" y="2469"/>
                      </a:lnTo>
                      <a:lnTo>
                        <a:pt x="1185" y="2467"/>
                      </a:lnTo>
                      <a:lnTo>
                        <a:pt x="1183" y="2467"/>
                      </a:lnTo>
                      <a:lnTo>
                        <a:pt x="1173" y="2469"/>
                      </a:lnTo>
                      <a:lnTo>
                        <a:pt x="1163" y="2473"/>
                      </a:lnTo>
                      <a:lnTo>
                        <a:pt x="1146" y="2483"/>
                      </a:lnTo>
                      <a:lnTo>
                        <a:pt x="1136" y="2491"/>
                      </a:lnTo>
                      <a:lnTo>
                        <a:pt x="1133" y="2492"/>
                      </a:lnTo>
                      <a:lnTo>
                        <a:pt x="1131" y="2492"/>
                      </a:lnTo>
                      <a:lnTo>
                        <a:pt x="1127" y="2492"/>
                      </a:lnTo>
                      <a:lnTo>
                        <a:pt x="1124" y="2491"/>
                      </a:lnTo>
                      <a:lnTo>
                        <a:pt x="1115" y="2487"/>
                      </a:lnTo>
                      <a:lnTo>
                        <a:pt x="1103" y="2478"/>
                      </a:lnTo>
                      <a:lnTo>
                        <a:pt x="1091" y="2469"/>
                      </a:lnTo>
                      <a:lnTo>
                        <a:pt x="1078" y="2462"/>
                      </a:lnTo>
                      <a:lnTo>
                        <a:pt x="1063" y="2457"/>
                      </a:lnTo>
                      <a:lnTo>
                        <a:pt x="1048" y="2452"/>
                      </a:lnTo>
                      <a:lnTo>
                        <a:pt x="1017" y="2447"/>
                      </a:lnTo>
                      <a:lnTo>
                        <a:pt x="984" y="2443"/>
                      </a:lnTo>
                      <a:lnTo>
                        <a:pt x="967" y="2440"/>
                      </a:lnTo>
                      <a:lnTo>
                        <a:pt x="952" y="2439"/>
                      </a:lnTo>
                      <a:lnTo>
                        <a:pt x="938" y="2436"/>
                      </a:lnTo>
                      <a:lnTo>
                        <a:pt x="923" y="2432"/>
                      </a:lnTo>
                      <a:lnTo>
                        <a:pt x="910" y="2429"/>
                      </a:lnTo>
                      <a:lnTo>
                        <a:pt x="900" y="2422"/>
                      </a:lnTo>
                      <a:lnTo>
                        <a:pt x="890" y="2414"/>
                      </a:lnTo>
                      <a:lnTo>
                        <a:pt x="882" y="2405"/>
                      </a:lnTo>
                      <a:lnTo>
                        <a:pt x="870" y="2383"/>
                      </a:lnTo>
                      <a:lnTo>
                        <a:pt x="861" y="2359"/>
                      </a:lnTo>
                      <a:lnTo>
                        <a:pt x="855" y="2348"/>
                      </a:lnTo>
                      <a:lnTo>
                        <a:pt x="848" y="2338"/>
                      </a:lnTo>
                      <a:lnTo>
                        <a:pt x="843" y="2334"/>
                      </a:lnTo>
                      <a:lnTo>
                        <a:pt x="839" y="2330"/>
                      </a:lnTo>
                      <a:lnTo>
                        <a:pt x="834" y="2327"/>
                      </a:lnTo>
                      <a:lnTo>
                        <a:pt x="828" y="2325"/>
                      </a:lnTo>
                      <a:lnTo>
                        <a:pt x="824" y="2324"/>
                      </a:lnTo>
                      <a:lnTo>
                        <a:pt x="820" y="2325"/>
                      </a:lnTo>
                      <a:lnTo>
                        <a:pt x="816" y="2325"/>
                      </a:lnTo>
                      <a:lnTo>
                        <a:pt x="812" y="2327"/>
                      </a:lnTo>
                      <a:lnTo>
                        <a:pt x="804" y="2331"/>
                      </a:lnTo>
                      <a:lnTo>
                        <a:pt x="798" y="2338"/>
                      </a:lnTo>
                      <a:lnTo>
                        <a:pt x="790" y="2346"/>
                      </a:lnTo>
                      <a:lnTo>
                        <a:pt x="782" y="2353"/>
                      </a:lnTo>
                      <a:lnTo>
                        <a:pt x="773" y="2360"/>
                      </a:lnTo>
                      <a:lnTo>
                        <a:pt x="764" y="2364"/>
                      </a:lnTo>
                      <a:lnTo>
                        <a:pt x="764" y="2370"/>
                      </a:lnTo>
                      <a:lnTo>
                        <a:pt x="765" y="2378"/>
                      </a:lnTo>
                      <a:lnTo>
                        <a:pt x="768" y="2386"/>
                      </a:lnTo>
                      <a:lnTo>
                        <a:pt x="772" y="2392"/>
                      </a:lnTo>
                      <a:lnTo>
                        <a:pt x="781" y="2408"/>
                      </a:lnTo>
                      <a:lnTo>
                        <a:pt x="791" y="2422"/>
                      </a:lnTo>
                      <a:lnTo>
                        <a:pt x="804" y="2436"/>
                      </a:lnTo>
                      <a:lnTo>
                        <a:pt x="817" y="2447"/>
                      </a:lnTo>
                      <a:lnTo>
                        <a:pt x="825" y="2452"/>
                      </a:lnTo>
                      <a:lnTo>
                        <a:pt x="831" y="2456"/>
                      </a:lnTo>
                      <a:lnTo>
                        <a:pt x="838" y="2458"/>
                      </a:lnTo>
                      <a:lnTo>
                        <a:pt x="844" y="2461"/>
                      </a:lnTo>
                      <a:lnTo>
                        <a:pt x="844" y="2462"/>
                      </a:lnTo>
                      <a:lnTo>
                        <a:pt x="844" y="2462"/>
                      </a:lnTo>
                      <a:lnTo>
                        <a:pt x="844" y="2467"/>
                      </a:lnTo>
                      <a:lnTo>
                        <a:pt x="843" y="2471"/>
                      </a:lnTo>
                      <a:lnTo>
                        <a:pt x="840" y="2475"/>
                      </a:lnTo>
                      <a:lnTo>
                        <a:pt x="838" y="2479"/>
                      </a:lnTo>
                      <a:lnTo>
                        <a:pt x="829" y="2487"/>
                      </a:lnTo>
                      <a:lnTo>
                        <a:pt x="818" y="2493"/>
                      </a:lnTo>
                      <a:lnTo>
                        <a:pt x="804" y="2500"/>
                      </a:lnTo>
                      <a:lnTo>
                        <a:pt x="790" y="2506"/>
                      </a:lnTo>
                      <a:lnTo>
                        <a:pt x="774" y="2511"/>
                      </a:lnTo>
                      <a:lnTo>
                        <a:pt x="758" y="2517"/>
                      </a:lnTo>
                      <a:lnTo>
                        <a:pt x="725" y="2527"/>
                      </a:lnTo>
                      <a:lnTo>
                        <a:pt x="695" y="2537"/>
                      </a:lnTo>
                      <a:lnTo>
                        <a:pt x="684" y="2543"/>
                      </a:lnTo>
                      <a:lnTo>
                        <a:pt x="673" y="2548"/>
                      </a:lnTo>
                      <a:lnTo>
                        <a:pt x="669" y="2552"/>
                      </a:lnTo>
                      <a:lnTo>
                        <a:pt x="667" y="2554"/>
                      </a:lnTo>
                      <a:lnTo>
                        <a:pt x="664" y="2557"/>
                      </a:lnTo>
                      <a:lnTo>
                        <a:pt x="663" y="2561"/>
                      </a:lnTo>
                      <a:lnTo>
                        <a:pt x="662" y="2565"/>
                      </a:lnTo>
                      <a:lnTo>
                        <a:pt x="662" y="2570"/>
                      </a:lnTo>
                      <a:lnTo>
                        <a:pt x="663" y="2572"/>
                      </a:lnTo>
                      <a:lnTo>
                        <a:pt x="664" y="2576"/>
                      </a:lnTo>
                      <a:lnTo>
                        <a:pt x="668" y="2579"/>
                      </a:lnTo>
                      <a:lnTo>
                        <a:pt x="671" y="2581"/>
                      </a:lnTo>
                      <a:lnTo>
                        <a:pt x="676" y="2584"/>
                      </a:lnTo>
                      <a:lnTo>
                        <a:pt x="681" y="2587"/>
                      </a:lnTo>
                      <a:lnTo>
                        <a:pt x="694" y="2589"/>
                      </a:lnTo>
                      <a:lnTo>
                        <a:pt x="708" y="2592"/>
                      </a:lnTo>
                      <a:lnTo>
                        <a:pt x="724" y="2594"/>
                      </a:lnTo>
                      <a:lnTo>
                        <a:pt x="741" y="2594"/>
                      </a:lnTo>
                      <a:lnTo>
                        <a:pt x="777" y="2596"/>
                      </a:lnTo>
                      <a:lnTo>
                        <a:pt x="812" y="2596"/>
                      </a:lnTo>
                      <a:lnTo>
                        <a:pt x="828" y="2596"/>
                      </a:lnTo>
                      <a:lnTo>
                        <a:pt x="840" y="2597"/>
                      </a:lnTo>
                      <a:lnTo>
                        <a:pt x="852" y="2598"/>
                      </a:lnTo>
                      <a:lnTo>
                        <a:pt x="860" y="2600"/>
                      </a:lnTo>
                      <a:lnTo>
                        <a:pt x="859" y="2609"/>
                      </a:lnTo>
                      <a:lnTo>
                        <a:pt x="852" y="2622"/>
                      </a:lnTo>
                      <a:lnTo>
                        <a:pt x="844" y="2637"/>
                      </a:lnTo>
                      <a:lnTo>
                        <a:pt x="834" y="2653"/>
                      </a:lnTo>
                      <a:lnTo>
                        <a:pt x="824" y="2671"/>
                      </a:lnTo>
                      <a:lnTo>
                        <a:pt x="815" y="2688"/>
                      </a:lnTo>
                      <a:lnTo>
                        <a:pt x="808" y="2703"/>
                      </a:lnTo>
                      <a:lnTo>
                        <a:pt x="804" y="2716"/>
                      </a:lnTo>
                      <a:lnTo>
                        <a:pt x="804" y="2723"/>
                      </a:lnTo>
                      <a:lnTo>
                        <a:pt x="804" y="2728"/>
                      </a:lnTo>
                      <a:lnTo>
                        <a:pt x="807" y="2733"/>
                      </a:lnTo>
                      <a:lnTo>
                        <a:pt x="809" y="2738"/>
                      </a:lnTo>
                      <a:lnTo>
                        <a:pt x="816" y="2746"/>
                      </a:lnTo>
                      <a:lnTo>
                        <a:pt x="822" y="2752"/>
                      </a:lnTo>
                      <a:lnTo>
                        <a:pt x="828" y="2759"/>
                      </a:lnTo>
                      <a:lnTo>
                        <a:pt x="829" y="2764"/>
                      </a:lnTo>
                      <a:lnTo>
                        <a:pt x="828" y="2765"/>
                      </a:lnTo>
                      <a:lnTo>
                        <a:pt x="825" y="2768"/>
                      </a:lnTo>
                      <a:lnTo>
                        <a:pt x="821" y="2769"/>
                      </a:lnTo>
                      <a:lnTo>
                        <a:pt x="815" y="2772"/>
                      </a:lnTo>
                      <a:lnTo>
                        <a:pt x="803" y="2776"/>
                      </a:lnTo>
                      <a:lnTo>
                        <a:pt x="793" y="2780"/>
                      </a:lnTo>
                      <a:lnTo>
                        <a:pt x="786" y="2785"/>
                      </a:lnTo>
                      <a:lnTo>
                        <a:pt x="780" y="2790"/>
                      </a:lnTo>
                      <a:lnTo>
                        <a:pt x="769" y="2803"/>
                      </a:lnTo>
                      <a:lnTo>
                        <a:pt x="761" y="2816"/>
                      </a:lnTo>
                      <a:lnTo>
                        <a:pt x="756" y="2821"/>
                      </a:lnTo>
                      <a:lnTo>
                        <a:pt x="751" y="2828"/>
                      </a:lnTo>
                      <a:lnTo>
                        <a:pt x="745" y="2833"/>
                      </a:lnTo>
                      <a:lnTo>
                        <a:pt x="737" y="2838"/>
                      </a:lnTo>
                      <a:lnTo>
                        <a:pt x="728" y="2842"/>
                      </a:lnTo>
                      <a:lnTo>
                        <a:pt x="716" y="2844"/>
                      </a:lnTo>
                      <a:lnTo>
                        <a:pt x="702" y="2847"/>
                      </a:lnTo>
                      <a:lnTo>
                        <a:pt x="686" y="2847"/>
                      </a:lnTo>
                      <a:lnTo>
                        <a:pt x="672" y="2847"/>
                      </a:lnTo>
                      <a:lnTo>
                        <a:pt x="658" y="2848"/>
                      </a:lnTo>
                      <a:lnTo>
                        <a:pt x="645" y="2851"/>
                      </a:lnTo>
                      <a:lnTo>
                        <a:pt x="632" y="2853"/>
                      </a:lnTo>
                      <a:lnTo>
                        <a:pt x="607" y="2860"/>
                      </a:lnTo>
                      <a:lnTo>
                        <a:pt x="583" y="2866"/>
                      </a:lnTo>
                      <a:lnTo>
                        <a:pt x="558" y="2873"/>
                      </a:lnTo>
                      <a:lnTo>
                        <a:pt x="533" y="2877"/>
                      </a:lnTo>
                      <a:lnTo>
                        <a:pt x="521" y="2879"/>
                      </a:lnTo>
                      <a:lnTo>
                        <a:pt x="508" y="2879"/>
                      </a:lnTo>
                      <a:lnTo>
                        <a:pt x="495" y="2879"/>
                      </a:lnTo>
                      <a:lnTo>
                        <a:pt x="480" y="2878"/>
                      </a:lnTo>
                      <a:lnTo>
                        <a:pt x="473" y="2878"/>
                      </a:lnTo>
                      <a:lnTo>
                        <a:pt x="466" y="2875"/>
                      </a:lnTo>
                      <a:lnTo>
                        <a:pt x="458" y="2872"/>
                      </a:lnTo>
                      <a:lnTo>
                        <a:pt x="451" y="2866"/>
                      </a:lnTo>
                      <a:lnTo>
                        <a:pt x="443" y="2863"/>
                      </a:lnTo>
                      <a:lnTo>
                        <a:pt x="436" y="2861"/>
                      </a:lnTo>
                      <a:lnTo>
                        <a:pt x="432" y="2861"/>
                      </a:lnTo>
                      <a:lnTo>
                        <a:pt x="430" y="2861"/>
                      </a:lnTo>
                      <a:lnTo>
                        <a:pt x="427" y="2863"/>
                      </a:lnTo>
                      <a:lnTo>
                        <a:pt x="425" y="2865"/>
                      </a:lnTo>
                      <a:lnTo>
                        <a:pt x="417" y="2874"/>
                      </a:lnTo>
                      <a:lnTo>
                        <a:pt x="409" y="2881"/>
                      </a:lnTo>
                      <a:lnTo>
                        <a:pt x="399" y="2886"/>
                      </a:lnTo>
                      <a:lnTo>
                        <a:pt x="390" y="2888"/>
                      </a:lnTo>
                      <a:lnTo>
                        <a:pt x="369" y="2892"/>
                      </a:lnTo>
                      <a:lnTo>
                        <a:pt x="347" y="2896"/>
                      </a:lnTo>
                      <a:lnTo>
                        <a:pt x="349" y="2900"/>
                      </a:lnTo>
                      <a:lnTo>
                        <a:pt x="355" y="2904"/>
                      </a:lnTo>
                      <a:lnTo>
                        <a:pt x="361" y="2907"/>
                      </a:lnTo>
                      <a:lnTo>
                        <a:pt x="366" y="2910"/>
                      </a:lnTo>
                      <a:lnTo>
                        <a:pt x="373" y="2913"/>
                      </a:lnTo>
                      <a:lnTo>
                        <a:pt x="379" y="2918"/>
                      </a:lnTo>
                      <a:lnTo>
                        <a:pt x="384" y="2923"/>
                      </a:lnTo>
                      <a:lnTo>
                        <a:pt x="390" y="2931"/>
                      </a:lnTo>
                      <a:lnTo>
                        <a:pt x="392" y="2936"/>
                      </a:lnTo>
                      <a:lnTo>
                        <a:pt x="392" y="2942"/>
                      </a:lnTo>
                      <a:lnTo>
                        <a:pt x="391" y="2947"/>
                      </a:lnTo>
                      <a:lnTo>
                        <a:pt x="387" y="2951"/>
                      </a:lnTo>
                      <a:lnTo>
                        <a:pt x="378" y="2956"/>
                      </a:lnTo>
                      <a:lnTo>
                        <a:pt x="366" y="2960"/>
                      </a:lnTo>
                      <a:lnTo>
                        <a:pt x="356" y="2962"/>
                      </a:lnTo>
                      <a:lnTo>
                        <a:pt x="348" y="2966"/>
                      </a:lnTo>
                      <a:lnTo>
                        <a:pt x="347" y="2969"/>
                      </a:lnTo>
                      <a:lnTo>
                        <a:pt x="347" y="2971"/>
                      </a:lnTo>
                      <a:lnTo>
                        <a:pt x="348" y="2974"/>
                      </a:lnTo>
                      <a:lnTo>
                        <a:pt x="353" y="2978"/>
                      </a:lnTo>
                      <a:lnTo>
                        <a:pt x="360" y="2986"/>
                      </a:lnTo>
                      <a:lnTo>
                        <a:pt x="365" y="2995"/>
                      </a:lnTo>
                      <a:lnTo>
                        <a:pt x="370" y="3004"/>
                      </a:lnTo>
                      <a:lnTo>
                        <a:pt x="374" y="3013"/>
                      </a:lnTo>
                      <a:lnTo>
                        <a:pt x="378" y="3015"/>
                      </a:lnTo>
                      <a:lnTo>
                        <a:pt x="381" y="3019"/>
                      </a:lnTo>
                      <a:lnTo>
                        <a:pt x="384" y="3022"/>
                      </a:lnTo>
                      <a:lnTo>
                        <a:pt x="388" y="3023"/>
                      </a:lnTo>
                      <a:lnTo>
                        <a:pt x="394" y="3024"/>
                      </a:lnTo>
                      <a:lnTo>
                        <a:pt x="399" y="3023"/>
                      </a:lnTo>
                      <a:lnTo>
                        <a:pt x="406" y="3022"/>
                      </a:lnTo>
                      <a:lnTo>
                        <a:pt x="414" y="3019"/>
                      </a:lnTo>
                      <a:lnTo>
                        <a:pt x="430" y="3011"/>
                      </a:lnTo>
                      <a:lnTo>
                        <a:pt x="444" y="3008"/>
                      </a:lnTo>
                      <a:lnTo>
                        <a:pt x="447" y="3008"/>
                      </a:lnTo>
                      <a:lnTo>
                        <a:pt x="449" y="3008"/>
                      </a:lnTo>
                      <a:lnTo>
                        <a:pt x="452" y="3009"/>
                      </a:lnTo>
                      <a:lnTo>
                        <a:pt x="453" y="3010"/>
                      </a:lnTo>
                      <a:lnTo>
                        <a:pt x="454" y="3013"/>
                      </a:lnTo>
                      <a:lnTo>
                        <a:pt x="454" y="3017"/>
                      </a:lnTo>
                      <a:lnTo>
                        <a:pt x="454" y="3021"/>
                      </a:lnTo>
                      <a:lnTo>
                        <a:pt x="453" y="3026"/>
                      </a:lnTo>
                      <a:lnTo>
                        <a:pt x="452" y="3028"/>
                      </a:lnTo>
                      <a:lnTo>
                        <a:pt x="449" y="3032"/>
                      </a:lnTo>
                      <a:lnTo>
                        <a:pt x="447" y="3035"/>
                      </a:lnTo>
                      <a:lnTo>
                        <a:pt x="443" y="3036"/>
                      </a:lnTo>
                      <a:lnTo>
                        <a:pt x="435" y="3040"/>
                      </a:lnTo>
                      <a:lnTo>
                        <a:pt x="426" y="3041"/>
                      </a:lnTo>
                      <a:lnTo>
                        <a:pt x="406" y="3043"/>
                      </a:lnTo>
                      <a:lnTo>
                        <a:pt x="390" y="3044"/>
                      </a:lnTo>
                      <a:lnTo>
                        <a:pt x="384" y="3045"/>
                      </a:lnTo>
                      <a:lnTo>
                        <a:pt x="381" y="3046"/>
                      </a:lnTo>
                      <a:lnTo>
                        <a:pt x="378" y="3048"/>
                      </a:lnTo>
                      <a:lnTo>
                        <a:pt x="378" y="3049"/>
                      </a:lnTo>
                      <a:lnTo>
                        <a:pt x="381" y="3052"/>
                      </a:lnTo>
                      <a:lnTo>
                        <a:pt x="388" y="3056"/>
                      </a:lnTo>
                      <a:lnTo>
                        <a:pt x="406" y="3062"/>
                      </a:lnTo>
                      <a:lnTo>
                        <a:pt x="422" y="3070"/>
                      </a:lnTo>
                      <a:lnTo>
                        <a:pt x="434" y="3080"/>
                      </a:lnTo>
                      <a:lnTo>
                        <a:pt x="444" y="3090"/>
                      </a:lnTo>
                      <a:lnTo>
                        <a:pt x="449" y="3094"/>
                      </a:lnTo>
                      <a:lnTo>
                        <a:pt x="456" y="3097"/>
                      </a:lnTo>
                      <a:lnTo>
                        <a:pt x="460" y="3097"/>
                      </a:lnTo>
                      <a:lnTo>
                        <a:pt x="463" y="3096"/>
                      </a:lnTo>
                      <a:lnTo>
                        <a:pt x="467" y="3094"/>
                      </a:lnTo>
                      <a:lnTo>
                        <a:pt x="471" y="3093"/>
                      </a:lnTo>
                      <a:lnTo>
                        <a:pt x="484" y="3084"/>
                      </a:lnTo>
                      <a:lnTo>
                        <a:pt x="498" y="3078"/>
                      </a:lnTo>
                      <a:lnTo>
                        <a:pt x="511" y="3071"/>
                      </a:lnTo>
                      <a:lnTo>
                        <a:pt x="524" y="3065"/>
                      </a:lnTo>
                      <a:lnTo>
                        <a:pt x="539" y="3061"/>
                      </a:lnTo>
                      <a:lnTo>
                        <a:pt x="553" y="3057"/>
                      </a:lnTo>
                      <a:lnTo>
                        <a:pt x="568" y="3056"/>
                      </a:lnTo>
                      <a:lnTo>
                        <a:pt x="585" y="3054"/>
                      </a:lnTo>
                      <a:lnTo>
                        <a:pt x="593" y="3054"/>
                      </a:lnTo>
                      <a:lnTo>
                        <a:pt x="598" y="3056"/>
                      </a:lnTo>
                      <a:lnTo>
                        <a:pt x="603" y="3057"/>
                      </a:lnTo>
                      <a:lnTo>
                        <a:pt x="609" y="3058"/>
                      </a:lnTo>
                      <a:lnTo>
                        <a:pt x="611" y="3061"/>
                      </a:lnTo>
                      <a:lnTo>
                        <a:pt x="614" y="3062"/>
                      </a:lnTo>
                      <a:lnTo>
                        <a:pt x="615" y="3065"/>
                      </a:lnTo>
                      <a:lnTo>
                        <a:pt x="616" y="3068"/>
                      </a:lnTo>
                      <a:lnTo>
                        <a:pt x="618" y="3075"/>
                      </a:lnTo>
                      <a:lnTo>
                        <a:pt x="620" y="3081"/>
                      </a:lnTo>
                      <a:lnTo>
                        <a:pt x="623" y="3089"/>
                      </a:lnTo>
                      <a:lnTo>
                        <a:pt x="629" y="3097"/>
                      </a:lnTo>
                      <a:lnTo>
                        <a:pt x="633" y="3101"/>
                      </a:lnTo>
                      <a:lnTo>
                        <a:pt x="638" y="3103"/>
                      </a:lnTo>
                      <a:lnTo>
                        <a:pt x="644" y="3106"/>
                      </a:lnTo>
                      <a:lnTo>
                        <a:pt x="650" y="3109"/>
                      </a:lnTo>
                      <a:lnTo>
                        <a:pt x="663" y="3113"/>
                      </a:lnTo>
                      <a:lnTo>
                        <a:pt x="677" y="3116"/>
                      </a:lnTo>
                      <a:lnTo>
                        <a:pt x="693" y="3120"/>
                      </a:lnTo>
                      <a:lnTo>
                        <a:pt x="707" y="3125"/>
                      </a:lnTo>
                      <a:lnTo>
                        <a:pt x="714" y="3128"/>
                      </a:lnTo>
                      <a:lnTo>
                        <a:pt x="720" y="3132"/>
                      </a:lnTo>
                      <a:lnTo>
                        <a:pt x="725" y="3136"/>
                      </a:lnTo>
                      <a:lnTo>
                        <a:pt x="730" y="3141"/>
                      </a:lnTo>
                      <a:lnTo>
                        <a:pt x="734" y="3145"/>
                      </a:lnTo>
                      <a:lnTo>
                        <a:pt x="737" y="3151"/>
                      </a:lnTo>
                      <a:lnTo>
                        <a:pt x="738" y="3158"/>
                      </a:lnTo>
                      <a:lnTo>
                        <a:pt x="739" y="3164"/>
                      </a:lnTo>
                      <a:lnTo>
                        <a:pt x="741" y="3179"/>
                      </a:lnTo>
                      <a:lnTo>
                        <a:pt x="739" y="3193"/>
                      </a:lnTo>
                      <a:lnTo>
                        <a:pt x="739" y="3208"/>
                      </a:lnTo>
                      <a:lnTo>
                        <a:pt x="739" y="3223"/>
                      </a:lnTo>
                      <a:lnTo>
                        <a:pt x="742" y="3229"/>
                      </a:lnTo>
                      <a:lnTo>
                        <a:pt x="743" y="3236"/>
                      </a:lnTo>
                      <a:lnTo>
                        <a:pt x="747" y="3241"/>
                      </a:lnTo>
                      <a:lnTo>
                        <a:pt x="751" y="3247"/>
                      </a:lnTo>
                      <a:lnTo>
                        <a:pt x="754" y="3255"/>
                      </a:lnTo>
                      <a:lnTo>
                        <a:pt x="758" y="3263"/>
                      </a:lnTo>
                      <a:lnTo>
                        <a:pt x="763" y="3271"/>
                      </a:lnTo>
                      <a:lnTo>
                        <a:pt x="769" y="3277"/>
                      </a:lnTo>
                      <a:lnTo>
                        <a:pt x="777" y="3284"/>
                      </a:lnTo>
                      <a:lnTo>
                        <a:pt x="786" y="3290"/>
                      </a:lnTo>
                      <a:lnTo>
                        <a:pt x="795" y="3296"/>
                      </a:lnTo>
                      <a:lnTo>
                        <a:pt x="804" y="3302"/>
                      </a:lnTo>
                      <a:lnTo>
                        <a:pt x="815" y="3306"/>
                      </a:lnTo>
                      <a:lnTo>
                        <a:pt x="825" y="3309"/>
                      </a:lnTo>
                      <a:lnTo>
                        <a:pt x="835" y="3312"/>
                      </a:lnTo>
                      <a:lnTo>
                        <a:pt x="846" y="3315"/>
                      </a:lnTo>
                      <a:lnTo>
                        <a:pt x="855" y="3316"/>
                      </a:lnTo>
                      <a:lnTo>
                        <a:pt x="865" y="3317"/>
                      </a:lnTo>
                      <a:lnTo>
                        <a:pt x="874" y="3316"/>
                      </a:lnTo>
                      <a:lnTo>
                        <a:pt x="882" y="3315"/>
                      </a:lnTo>
                      <a:lnTo>
                        <a:pt x="895" y="3309"/>
                      </a:lnTo>
                      <a:lnTo>
                        <a:pt x="908" y="3304"/>
                      </a:lnTo>
                      <a:lnTo>
                        <a:pt x="921" y="3298"/>
                      </a:lnTo>
                      <a:lnTo>
                        <a:pt x="932" y="3291"/>
                      </a:lnTo>
                      <a:lnTo>
                        <a:pt x="945" y="3285"/>
                      </a:lnTo>
                      <a:lnTo>
                        <a:pt x="958" y="3281"/>
                      </a:lnTo>
                      <a:lnTo>
                        <a:pt x="965" y="3280"/>
                      </a:lnTo>
                      <a:lnTo>
                        <a:pt x="973" y="3278"/>
                      </a:lnTo>
                      <a:lnTo>
                        <a:pt x="979" y="3278"/>
                      </a:lnTo>
                      <a:lnTo>
                        <a:pt x="986" y="3278"/>
                      </a:lnTo>
                      <a:lnTo>
                        <a:pt x="1004" y="3281"/>
                      </a:lnTo>
                      <a:lnTo>
                        <a:pt x="1019" y="3281"/>
                      </a:lnTo>
                      <a:lnTo>
                        <a:pt x="1034" y="3280"/>
                      </a:lnTo>
                      <a:lnTo>
                        <a:pt x="1048" y="3276"/>
                      </a:lnTo>
                      <a:lnTo>
                        <a:pt x="1062" y="3272"/>
                      </a:lnTo>
                      <a:lnTo>
                        <a:pt x="1075" y="3265"/>
                      </a:lnTo>
                      <a:lnTo>
                        <a:pt x="1089" y="3258"/>
                      </a:lnTo>
                      <a:lnTo>
                        <a:pt x="1105" y="3249"/>
                      </a:lnTo>
                      <a:lnTo>
                        <a:pt x="1124" y="3236"/>
                      </a:lnTo>
                      <a:lnTo>
                        <a:pt x="1144" y="3223"/>
                      </a:lnTo>
                      <a:lnTo>
                        <a:pt x="1154" y="3217"/>
                      </a:lnTo>
                      <a:lnTo>
                        <a:pt x="1164" y="3212"/>
                      </a:lnTo>
                      <a:lnTo>
                        <a:pt x="1176" y="3210"/>
                      </a:lnTo>
                      <a:lnTo>
                        <a:pt x="1188" y="3208"/>
                      </a:lnTo>
                      <a:lnTo>
                        <a:pt x="1186" y="3214"/>
                      </a:lnTo>
                      <a:lnTo>
                        <a:pt x="1184" y="3219"/>
                      </a:lnTo>
                      <a:lnTo>
                        <a:pt x="1179" y="3225"/>
                      </a:lnTo>
                      <a:lnTo>
                        <a:pt x="1173" y="3232"/>
                      </a:lnTo>
                      <a:lnTo>
                        <a:pt x="1159" y="3247"/>
                      </a:lnTo>
                      <a:lnTo>
                        <a:pt x="1142" y="3261"/>
                      </a:lnTo>
                      <a:lnTo>
                        <a:pt x="1124" y="3277"/>
                      </a:lnTo>
                      <a:lnTo>
                        <a:pt x="1106" y="3289"/>
                      </a:lnTo>
                      <a:lnTo>
                        <a:pt x="1092" y="3299"/>
                      </a:lnTo>
                      <a:lnTo>
                        <a:pt x="1081" y="3304"/>
                      </a:lnTo>
                      <a:lnTo>
                        <a:pt x="1053" y="3318"/>
                      </a:lnTo>
                      <a:lnTo>
                        <a:pt x="1026" y="3333"/>
                      </a:lnTo>
                      <a:lnTo>
                        <a:pt x="1013" y="3339"/>
                      </a:lnTo>
                      <a:lnTo>
                        <a:pt x="999" y="3346"/>
                      </a:lnTo>
                      <a:lnTo>
                        <a:pt x="983" y="3351"/>
                      </a:lnTo>
                      <a:lnTo>
                        <a:pt x="967" y="3356"/>
                      </a:lnTo>
                      <a:lnTo>
                        <a:pt x="954" y="3359"/>
                      </a:lnTo>
                      <a:lnTo>
                        <a:pt x="936" y="3361"/>
                      </a:lnTo>
                      <a:lnTo>
                        <a:pt x="927" y="3364"/>
                      </a:lnTo>
                      <a:lnTo>
                        <a:pt x="920" y="3366"/>
                      </a:lnTo>
                      <a:lnTo>
                        <a:pt x="913" y="3369"/>
                      </a:lnTo>
                      <a:lnTo>
                        <a:pt x="910" y="3373"/>
                      </a:lnTo>
                      <a:lnTo>
                        <a:pt x="908" y="3379"/>
                      </a:lnTo>
                      <a:lnTo>
                        <a:pt x="908" y="3386"/>
                      </a:lnTo>
                      <a:lnTo>
                        <a:pt x="909" y="3394"/>
                      </a:lnTo>
                      <a:lnTo>
                        <a:pt x="909" y="3401"/>
                      </a:lnTo>
                      <a:lnTo>
                        <a:pt x="909" y="3408"/>
                      </a:lnTo>
                      <a:lnTo>
                        <a:pt x="908" y="3414"/>
                      </a:lnTo>
                      <a:lnTo>
                        <a:pt x="907" y="3418"/>
                      </a:lnTo>
                      <a:lnTo>
                        <a:pt x="905" y="3421"/>
                      </a:lnTo>
                      <a:lnTo>
                        <a:pt x="903" y="3422"/>
                      </a:lnTo>
                      <a:lnTo>
                        <a:pt x="899" y="3423"/>
                      </a:lnTo>
                      <a:lnTo>
                        <a:pt x="895" y="3425"/>
                      </a:lnTo>
                      <a:lnTo>
                        <a:pt x="891" y="3425"/>
                      </a:lnTo>
                      <a:lnTo>
                        <a:pt x="885" y="3425"/>
                      </a:lnTo>
                      <a:lnTo>
                        <a:pt x="879" y="3423"/>
                      </a:lnTo>
                      <a:lnTo>
                        <a:pt x="865" y="3420"/>
                      </a:lnTo>
                      <a:lnTo>
                        <a:pt x="851" y="3413"/>
                      </a:lnTo>
                      <a:lnTo>
                        <a:pt x="822" y="3401"/>
                      </a:lnTo>
                      <a:lnTo>
                        <a:pt x="803" y="3391"/>
                      </a:lnTo>
                      <a:lnTo>
                        <a:pt x="783" y="3381"/>
                      </a:lnTo>
                      <a:lnTo>
                        <a:pt x="764" y="3373"/>
                      </a:lnTo>
                      <a:lnTo>
                        <a:pt x="745" y="3366"/>
                      </a:lnTo>
                      <a:lnTo>
                        <a:pt x="725" y="3360"/>
                      </a:lnTo>
                      <a:lnTo>
                        <a:pt x="685" y="3348"/>
                      </a:lnTo>
                      <a:lnTo>
                        <a:pt x="645" y="3335"/>
                      </a:lnTo>
                      <a:lnTo>
                        <a:pt x="623" y="3337"/>
                      </a:lnTo>
                      <a:lnTo>
                        <a:pt x="600" y="3334"/>
                      </a:lnTo>
                      <a:lnTo>
                        <a:pt x="588" y="3334"/>
                      </a:lnTo>
                      <a:lnTo>
                        <a:pt x="576" y="3333"/>
                      </a:lnTo>
                      <a:lnTo>
                        <a:pt x="565" y="3334"/>
                      </a:lnTo>
                      <a:lnTo>
                        <a:pt x="553" y="3335"/>
                      </a:lnTo>
                      <a:lnTo>
                        <a:pt x="549" y="3337"/>
                      </a:lnTo>
                      <a:lnTo>
                        <a:pt x="546" y="3338"/>
                      </a:lnTo>
                      <a:lnTo>
                        <a:pt x="544" y="3341"/>
                      </a:lnTo>
                      <a:lnTo>
                        <a:pt x="544" y="3342"/>
                      </a:lnTo>
                      <a:lnTo>
                        <a:pt x="545" y="3347"/>
                      </a:lnTo>
                      <a:lnTo>
                        <a:pt x="550" y="3353"/>
                      </a:lnTo>
                      <a:lnTo>
                        <a:pt x="555" y="3360"/>
                      </a:lnTo>
                      <a:lnTo>
                        <a:pt x="559" y="3366"/>
                      </a:lnTo>
                      <a:lnTo>
                        <a:pt x="562" y="3370"/>
                      </a:lnTo>
                      <a:lnTo>
                        <a:pt x="563" y="3374"/>
                      </a:lnTo>
                      <a:lnTo>
                        <a:pt x="563" y="3377"/>
                      </a:lnTo>
                      <a:lnTo>
                        <a:pt x="562" y="3381"/>
                      </a:lnTo>
                      <a:lnTo>
                        <a:pt x="546" y="3378"/>
                      </a:lnTo>
                      <a:lnTo>
                        <a:pt x="533" y="3375"/>
                      </a:lnTo>
                      <a:lnTo>
                        <a:pt x="521" y="3374"/>
                      </a:lnTo>
                      <a:lnTo>
                        <a:pt x="510" y="3375"/>
                      </a:lnTo>
                      <a:lnTo>
                        <a:pt x="500" y="3377"/>
                      </a:lnTo>
                      <a:lnTo>
                        <a:pt x="491" y="3379"/>
                      </a:lnTo>
                      <a:lnTo>
                        <a:pt x="483" y="3383"/>
                      </a:lnTo>
                      <a:lnTo>
                        <a:pt x="475" y="3388"/>
                      </a:lnTo>
                      <a:lnTo>
                        <a:pt x="444" y="3416"/>
                      </a:lnTo>
                      <a:lnTo>
                        <a:pt x="403" y="3452"/>
                      </a:lnTo>
                      <a:lnTo>
                        <a:pt x="383" y="3465"/>
                      </a:lnTo>
                      <a:lnTo>
                        <a:pt x="361" y="3478"/>
                      </a:lnTo>
                      <a:lnTo>
                        <a:pt x="339" y="3489"/>
                      </a:lnTo>
                      <a:lnTo>
                        <a:pt x="316" y="3500"/>
                      </a:lnTo>
                      <a:lnTo>
                        <a:pt x="268" y="3521"/>
                      </a:lnTo>
                      <a:lnTo>
                        <a:pt x="223" y="3540"/>
                      </a:lnTo>
                      <a:lnTo>
                        <a:pt x="210" y="3548"/>
                      </a:lnTo>
                      <a:lnTo>
                        <a:pt x="198" y="3556"/>
                      </a:lnTo>
                      <a:lnTo>
                        <a:pt x="186" y="3565"/>
                      </a:lnTo>
                      <a:lnTo>
                        <a:pt x="176" y="3575"/>
                      </a:lnTo>
                      <a:lnTo>
                        <a:pt x="164" y="3584"/>
                      </a:lnTo>
                      <a:lnTo>
                        <a:pt x="153" y="3593"/>
                      </a:lnTo>
                      <a:lnTo>
                        <a:pt x="141" y="3601"/>
                      </a:lnTo>
                      <a:lnTo>
                        <a:pt x="128" y="3607"/>
                      </a:lnTo>
                      <a:lnTo>
                        <a:pt x="120" y="3610"/>
                      </a:lnTo>
                      <a:lnTo>
                        <a:pt x="112" y="3611"/>
                      </a:lnTo>
                      <a:lnTo>
                        <a:pt x="103" y="3611"/>
                      </a:lnTo>
                      <a:lnTo>
                        <a:pt x="94" y="3611"/>
                      </a:lnTo>
                      <a:lnTo>
                        <a:pt x="75" y="3611"/>
                      </a:lnTo>
                      <a:lnTo>
                        <a:pt x="55" y="3611"/>
                      </a:lnTo>
                      <a:lnTo>
                        <a:pt x="46" y="3611"/>
                      </a:lnTo>
                      <a:lnTo>
                        <a:pt x="39" y="3613"/>
                      </a:lnTo>
                      <a:lnTo>
                        <a:pt x="30" y="3615"/>
                      </a:lnTo>
                      <a:lnTo>
                        <a:pt x="22" y="3619"/>
                      </a:lnTo>
                      <a:lnTo>
                        <a:pt x="15" y="3624"/>
                      </a:lnTo>
                      <a:lnTo>
                        <a:pt x="9" y="3631"/>
                      </a:lnTo>
                      <a:lnTo>
                        <a:pt x="4" y="3638"/>
                      </a:lnTo>
                      <a:lnTo>
                        <a:pt x="0" y="3649"/>
                      </a:lnTo>
                      <a:lnTo>
                        <a:pt x="0" y="3653"/>
                      </a:lnTo>
                      <a:lnTo>
                        <a:pt x="0" y="3655"/>
                      </a:lnTo>
                      <a:lnTo>
                        <a:pt x="2" y="3657"/>
                      </a:lnTo>
                      <a:lnTo>
                        <a:pt x="5" y="3658"/>
                      </a:lnTo>
                      <a:lnTo>
                        <a:pt x="14" y="3658"/>
                      </a:lnTo>
                      <a:lnTo>
                        <a:pt x="24" y="3657"/>
                      </a:lnTo>
                      <a:lnTo>
                        <a:pt x="37" y="3655"/>
                      </a:lnTo>
                      <a:lnTo>
                        <a:pt x="49" y="3654"/>
                      </a:lnTo>
                      <a:lnTo>
                        <a:pt x="54" y="3654"/>
                      </a:lnTo>
                      <a:lnTo>
                        <a:pt x="59" y="3655"/>
                      </a:lnTo>
                      <a:lnTo>
                        <a:pt x="63" y="3657"/>
                      </a:lnTo>
                      <a:lnTo>
                        <a:pt x="67" y="3659"/>
                      </a:lnTo>
                      <a:lnTo>
                        <a:pt x="71" y="3664"/>
                      </a:lnTo>
                      <a:lnTo>
                        <a:pt x="72" y="3672"/>
                      </a:lnTo>
                      <a:lnTo>
                        <a:pt x="74" y="3681"/>
                      </a:lnTo>
                      <a:lnTo>
                        <a:pt x="74" y="3690"/>
                      </a:lnTo>
                      <a:lnTo>
                        <a:pt x="74" y="3699"/>
                      </a:lnTo>
                      <a:lnTo>
                        <a:pt x="74" y="3707"/>
                      </a:lnTo>
                      <a:lnTo>
                        <a:pt x="75" y="3712"/>
                      </a:lnTo>
                      <a:lnTo>
                        <a:pt x="76" y="3715"/>
                      </a:lnTo>
                      <a:lnTo>
                        <a:pt x="77" y="3717"/>
                      </a:lnTo>
                      <a:lnTo>
                        <a:pt x="79" y="3719"/>
                      </a:lnTo>
                      <a:lnTo>
                        <a:pt x="85" y="3720"/>
                      </a:lnTo>
                      <a:lnTo>
                        <a:pt x="93" y="3719"/>
                      </a:lnTo>
                      <a:lnTo>
                        <a:pt x="98" y="3717"/>
                      </a:lnTo>
                      <a:lnTo>
                        <a:pt x="105" y="3715"/>
                      </a:lnTo>
                      <a:lnTo>
                        <a:pt x="115" y="3707"/>
                      </a:lnTo>
                      <a:lnTo>
                        <a:pt x="124" y="3698"/>
                      </a:lnTo>
                      <a:lnTo>
                        <a:pt x="134" y="3688"/>
                      </a:lnTo>
                      <a:lnTo>
                        <a:pt x="145" y="3676"/>
                      </a:lnTo>
                      <a:lnTo>
                        <a:pt x="156" y="3666"/>
                      </a:lnTo>
                      <a:lnTo>
                        <a:pt x="171" y="3655"/>
                      </a:lnTo>
                      <a:lnTo>
                        <a:pt x="182" y="3650"/>
                      </a:lnTo>
                      <a:lnTo>
                        <a:pt x="189" y="3649"/>
                      </a:lnTo>
                      <a:lnTo>
                        <a:pt x="191" y="3650"/>
                      </a:lnTo>
                      <a:lnTo>
                        <a:pt x="193" y="3651"/>
                      </a:lnTo>
                      <a:lnTo>
                        <a:pt x="195" y="3653"/>
                      </a:lnTo>
                      <a:lnTo>
                        <a:pt x="195" y="3655"/>
                      </a:lnTo>
                      <a:lnTo>
                        <a:pt x="197" y="3662"/>
                      </a:lnTo>
                      <a:lnTo>
                        <a:pt x="198" y="3668"/>
                      </a:lnTo>
                      <a:lnTo>
                        <a:pt x="201" y="3675"/>
                      </a:lnTo>
                      <a:lnTo>
                        <a:pt x="204" y="3681"/>
                      </a:lnTo>
                      <a:lnTo>
                        <a:pt x="208" y="3685"/>
                      </a:lnTo>
                      <a:lnTo>
                        <a:pt x="212" y="3686"/>
                      </a:lnTo>
                      <a:lnTo>
                        <a:pt x="219" y="3688"/>
                      </a:lnTo>
                      <a:lnTo>
                        <a:pt x="225" y="3686"/>
                      </a:lnTo>
                      <a:lnTo>
                        <a:pt x="239" y="3683"/>
                      </a:lnTo>
                      <a:lnTo>
                        <a:pt x="256" y="3677"/>
                      </a:lnTo>
                      <a:lnTo>
                        <a:pt x="274" y="3671"/>
                      </a:lnTo>
                      <a:lnTo>
                        <a:pt x="292" y="3667"/>
                      </a:lnTo>
                      <a:lnTo>
                        <a:pt x="302" y="3667"/>
                      </a:lnTo>
                      <a:lnTo>
                        <a:pt x="311" y="3668"/>
                      </a:lnTo>
                      <a:lnTo>
                        <a:pt x="318" y="3670"/>
                      </a:lnTo>
                      <a:lnTo>
                        <a:pt x="326" y="3673"/>
                      </a:lnTo>
                      <a:lnTo>
                        <a:pt x="334" y="3677"/>
                      </a:lnTo>
                      <a:lnTo>
                        <a:pt x="340" y="3680"/>
                      </a:lnTo>
                      <a:lnTo>
                        <a:pt x="347" y="3681"/>
                      </a:lnTo>
                      <a:lnTo>
                        <a:pt x="352" y="3683"/>
                      </a:lnTo>
                      <a:lnTo>
                        <a:pt x="362" y="3683"/>
                      </a:lnTo>
                      <a:lnTo>
                        <a:pt x="373" y="3681"/>
                      </a:lnTo>
                      <a:lnTo>
                        <a:pt x="377" y="3683"/>
                      </a:lnTo>
                      <a:lnTo>
                        <a:pt x="382" y="3683"/>
                      </a:lnTo>
                      <a:lnTo>
                        <a:pt x="387" y="3684"/>
                      </a:lnTo>
                      <a:lnTo>
                        <a:pt x="392" y="3688"/>
                      </a:lnTo>
                      <a:lnTo>
                        <a:pt x="397" y="3692"/>
                      </a:lnTo>
                      <a:lnTo>
                        <a:pt x="403" y="3697"/>
                      </a:lnTo>
                      <a:lnTo>
                        <a:pt x="409" y="3705"/>
                      </a:lnTo>
                      <a:lnTo>
                        <a:pt x="416" y="3714"/>
                      </a:lnTo>
                      <a:lnTo>
                        <a:pt x="419" y="3716"/>
                      </a:lnTo>
                      <a:lnTo>
                        <a:pt x="422" y="3719"/>
                      </a:lnTo>
                      <a:lnTo>
                        <a:pt x="425" y="3717"/>
                      </a:lnTo>
                      <a:lnTo>
                        <a:pt x="429" y="3716"/>
                      </a:lnTo>
                      <a:lnTo>
                        <a:pt x="434" y="3711"/>
                      </a:lnTo>
                      <a:lnTo>
                        <a:pt x="439" y="3702"/>
                      </a:lnTo>
                      <a:lnTo>
                        <a:pt x="443" y="3694"/>
                      </a:lnTo>
                      <a:lnTo>
                        <a:pt x="447" y="3688"/>
                      </a:lnTo>
                      <a:lnTo>
                        <a:pt x="448" y="3686"/>
                      </a:lnTo>
                      <a:lnTo>
                        <a:pt x="449" y="3686"/>
                      </a:lnTo>
                      <a:lnTo>
                        <a:pt x="449" y="3688"/>
                      </a:lnTo>
                      <a:lnTo>
                        <a:pt x="449" y="3690"/>
                      </a:lnTo>
                      <a:lnTo>
                        <a:pt x="451" y="3702"/>
                      </a:lnTo>
                      <a:lnTo>
                        <a:pt x="452" y="3711"/>
                      </a:lnTo>
                      <a:lnTo>
                        <a:pt x="456" y="3720"/>
                      </a:lnTo>
                      <a:lnTo>
                        <a:pt x="460" y="3728"/>
                      </a:lnTo>
                      <a:lnTo>
                        <a:pt x="465" y="3733"/>
                      </a:lnTo>
                      <a:lnTo>
                        <a:pt x="470" y="3740"/>
                      </a:lnTo>
                      <a:lnTo>
                        <a:pt x="476" y="3743"/>
                      </a:lnTo>
                      <a:lnTo>
                        <a:pt x="484" y="3749"/>
                      </a:lnTo>
                      <a:lnTo>
                        <a:pt x="517" y="3763"/>
                      </a:lnTo>
                      <a:lnTo>
                        <a:pt x="550" y="3781"/>
                      </a:lnTo>
                      <a:lnTo>
                        <a:pt x="555" y="3784"/>
                      </a:lnTo>
                      <a:lnTo>
                        <a:pt x="561" y="3785"/>
                      </a:lnTo>
                      <a:lnTo>
                        <a:pt x="566" y="3786"/>
                      </a:lnTo>
                      <a:lnTo>
                        <a:pt x="571" y="3786"/>
                      </a:lnTo>
                      <a:lnTo>
                        <a:pt x="576" y="3785"/>
                      </a:lnTo>
                      <a:lnTo>
                        <a:pt x="583" y="3782"/>
                      </a:lnTo>
                      <a:lnTo>
                        <a:pt x="588" y="3780"/>
                      </a:lnTo>
                      <a:lnTo>
                        <a:pt x="593" y="3776"/>
                      </a:lnTo>
                      <a:lnTo>
                        <a:pt x="603" y="3765"/>
                      </a:lnTo>
                      <a:lnTo>
                        <a:pt x="615" y="3754"/>
                      </a:lnTo>
                      <a:lnTo>
                        <a:pt x="625" y="3740"/>
                      </a:lnTo>
                      <a:lnTo>
                        <a:pt x="635" y="3725"/>
                      </a:lnTo>
                      <a:lnTo>
                        <a:pt x="654" y="3693"/>
                      </a:lnTo>
                      <a:lnTo>
                        <a:pt x="671" y="3662"/>
                      </a:lnTo>
                      <a:lnTo>
                        <a:pt x="684" y="3636"/>
                      </a:lnTo>
                      <a:lnTo>
                        <a:pt x="695" y="3620"/>
                      </a:lnTo>
                      <a:lnTo>
                        <a:pt x="698" y="3618"/>
                      </a:lnTo>
                      <a:lnTo>
                        <a:pt x="701" y="3616"/>
                      </a:lnTo>
                      <a:lnTo>
                        <a:pt x="703" y="3615"/>
                      </a:lnTo>
                      <a:lnTo>
                        <a:pt x="706" y="3615"/>
                      </a:lnTo>
                      <a:lnTo>
                        <a:pt x="710" y="3618"/>
                      </a:lnTo>
                      <a:lnTo>
                        <a:pt x="715" y="3622"/>
                      </a:lnTo>
                      <a:lnTo>
                        <a:pt x="719" y="3627"/>
                      </a:lnTo>
                      <a:lnTo>
                        <a:pt x="724" y="3632"/>
                      </a:lnTo>
                      <a:lnTo>
                        <a:pt x="729" y="3636"/>
                      </a:lnTo>
                      <a:lnTo>
                        <a:pt x="734" y="3638"/>
                      </a:lnTo>
                      <a:lnTo>
                        <a:pt x="746" y="3640"/>
                      </a:lnTo>
                      <a:lnTo>
                        <a:pt x="759" y="3638"/>
                      </a:lnTo>
                      <a:lnTo>
                        <a:pt x="765" y="3638"/>
                      </a:lnTo>
                      <a:lnTo>
                        <a:pt x="771" y="3638"/>
                      </a:lnTo>
                      <a:lnTo>
                        <a:pt x="777" y="3640"/>
                      </a:lnTo>
                      <a:lnTo>
                        <a:pt x="782" y="3641"/>
                      </a:lnTo>
                      <a:lnTo>
                        <a:pt x="790" y="3646"/>
                      </a:lnTo>
                      <a:lnTo>
                        <a:pt x="795" y="3651"/>
                      </a:lnTo>
                      <a:lnTo>
                        <a:pt x="796" y="3655"/>
                      </a:lnTo>
                      <a:lnTo>
                        <a:pt x="799" y="3659"/>
                      </a:lnTo>
                      <a:lnTo>
                        <a:pt x="802" y="3662"/>
                      </a:lnTo>
                      <a:lnTo>
                        <a:pt x="808" y="3663"/>
                      </a:lnTo>
                      <a:lnTo>
                        <a:pt x="818" y="3664"/>
                      </a:lnTo>
                      <a:lnTo>
                        <a:pt x="837" y="3666"/>
                      </a:lnTo>
                      <a:lnTo>
                        <a:pt x="847" y="3666"/>
                      </a:lnTo>
                      <a:lnTo>
                        <a:pt x="857" y="3667"/>
                      </a:lnTo>
                      <a:lnTo>
                        <a:pt x="868" y="3670"/>
                      </a:lnTo>
                      <a:lnTo>
                        <a:pt x="878" y="3673"/>
                      </a:lnTo>
                      <a:lnTo>
                        <a:pt x="888" y="3677"/>
                      </a:lnTo>
                      <a:lnTo>
                        <a:pt x="899" y="3683"/>
                      </a:lnTo>
                      <a:lnTo>
                        <a:pt x="908" y="3688"/>
                      </a:lnTo>
                      <a:lnTo>
                        <a:pt x="916" y="3694"/>
                      </a:lnTo>
                      <a:lnTo>
                        <a:pt x="925" y="3719"/>
                      </a:lnTo>
                      <a:lnTo>
                        <a:pt x="934" y="3745"/>
                      </a:lnTo>
                      <a:lnTo>
                        <a:pt x="936" y="3750"/>
                      </a:lnTo>
                      <a:lnTo>
                        <a:pt x="939" y="3755"/>
                      </a:lnTo>
                      <a:lnTo>
                        <a:pt x="943" y="3759"/>
                      </a:lnTo>
                      <a:lnTo>
                        <a:pt x="947" y="3762"/>
                      </a:lnTo>
                      <a:lnTo>
                        <a:pt x="951" y="3764"/>
                      </a:lnTo>
                      <a:lnTo>
                        <a:pt x="956" y="3765"/>
                      </a:lnTo>
                      <a:lnTo>
                        <a:pt x="961" y="3765"/>
                      </a:lnTo>
                      <a:lnTo>
                        <a:pt x="967" y="3764"/>
                      </a:lnTo>
                      <a:lnTo>
                        <a:pt x="980" y="3760"/>
                      </a:lnTo>
                      <a:lnTo>
                        <a:pt x="992" y="3759"/>
                      </a:lnTo>
                      <a:lnTo>
                        <a:pt x="1004" y="3759"/>
                      </a:lnTo>
                      <a:lnTo>
                        <a:pt x="1014" y="3760"/>
                      </a:lnTo>
                      <a:lnTo>
                        <a:pt x="1024" y="3762"/>
                      </a:lnTo>
                      <a:lnTo>
                        <a:pt x="1034" y="3765"/>
                      </a:lnTo>
                      <a:lnTo>
                        <a:pt x="1044" y="3768"/>
                      </a:lnTo>
                      <a:lnTo>
                        <a:pt x="1053" y="3773"/>
                      </a:lnTo>
                      <a:lnTo>
                        <a:pt x="1071" y="3781"/>
                      </a:lnTo>
                      <a:lnTo>
                        <a:pt x="1089" y="3790"/>
                      </a:lnTo>
                      <a:lnTo>
                        <a:pt x="1098" y="3794"/>
                      </a:lnTo>
                      <a:lnTo>
                        <a:pt x="1107" y="3796"/>
                      </a:lnTo>
                      <a:lnTo>
                        <a:pt x="1118" y="3798"/>
                      </a:lnTo>
                      <a:lnTo>
                        <a:pt x="1128" y="3799"/>
                      </a:lnTo>
                      <a:lnTo>
                        <a:pt x="1133" y="3799"/>
                      </a:lnTo>
                      <a:lnTo>
                        <a:pt x="1136" y="3798"/>
                      </a:lnTo>
                      <a:lnTo>
                        <a:pt x="1137" y="3794"/>
                      </a:lnTo>
                      <a:lnTo>
                        <a:pt x="1137" y="3790"/>
                      </a:lnTo>
                      <a:lnTo>
                        <a:pt x="1133" y="3780"/>
                      </a:lnTo>
                      <a:lnTo>
                        <a:pt x="1125" y="3768"/>
                      </a:lnTo>
                      <a:lnTo>
                        <a:pt x="1106" y="3742"/>
                      </a:lnTo>
                      <a:lnTo>
                        <a:pt x="1093" y="3725"/>
                      </a:lnTo>
                      <a:lnTo>
                        <a:pt x="1092" y="3719"/>
                      </a:lnTo>
                      <a:lnTo>
                        <a:pt x="1092" y="3714"/>
                      </a:lnTo>
                      <a:lnTo>
                        <a:pt x="1093" y="3711"/>
                      </a:lnTo>
                      <a:lnTo>
                        <a:pt x="1096" y="3708"/>
                      </a:lnTo>
                      <a:lnTo>
                        <a:pt x="1098" y="3708"/>
                      </a:lnTo>
                      <a:lnTo>
                        <a:pt x="1103" y="3710"/>
                      </a:lnTo>
                      <a:lnTo>
                        <a:pt x="1109" y="3711"/>
                      </a:lnTo>
                      <a:lnTo>
                        <a:pt x="1115" y="3714"/>
                      </a:lnTo>
                      <a:lnTo>
                        <a:pt x="1140" y="3728"/>
                      </a:lnTo>
                      <a:lnTo>
                        <a:pt x="1157" y="3738"/>
                      </a:lnTo>
                      <a:lnTo>
                        <a:pt x="1166" y="3743"/>
                      </a:lnTo>
                      <a:lnTo>
                        <a:pt x="1175" y="3747"/>
                      </a:lnTo>
                      <a:lnTo>
                        <a:pt x="1184" y="3749"/>
                      </a:lnTo>
                      <a:lnTo>
                        <a:pt x="1192" y="3750"/>
                      </a:lnTo>
                      <a:lnTo>
                        <a:pt x="1199" y="3750"/>
                      </a:lnTo>
                      <a:lnTo>
                        <a:pt x="1207" y="3749"/>
                      </a:lnTo>
                      <a:lnTo>
                        <a:pt x="1215" y="3747"/>
                      </a:lnTo>
                      <a:lnTo>
                        <a:pt x="1221" y="3745"/>
                      </a:lnTo>
                      <a:lnTo>
                        <a:pt x="1236" y="3740"/>
                      </a:lnTo>
                      <a:lnTo>
                        <a:pt x="1249" y="3736"/>
                      </a:lnTo>
                      <a:lnTo>
                        <a:pt x="1255" y="3733"/>
                      </a:lnTo>
                      <a:lnTo>
                        <a:pt x="1262" y="3733"/>
                      </a:lnTo>
                      <a:lnTo>
                        <a:pt x="1268" y="3733"/>
                      </a:lnTo>
                      <a:lnTo>
                        <a:pt x="1274" y="3734"/>
                      </a:lnTo>
                      <a:lnTo>
                        <a:pt x="1287" y="3737"/>
                      </a:lnTo>
                      <a:lnTo>
                        <a:pt x="1297" y="3737"/>
                      </a:lnTo>
                      <a:lnTo>
                        <a:pt x="1304" y="3737"/>
                      </a:lnTo>
                      <a:lnTo>
                        <a:pt x="1308" y="3734"/>
                      </a:lnTo>
                      <a:lnTo>
                        <a:pt x="1312" y="3730"/>
                      </a:lnTo>
                      <a:lnTo>
                        <a:pt x="1315" y="3727"/>
                      </a:lnTo>
                      <a:lnTo>
                        <a:pt x="1315" y="3721"/>
                      </a:lnTo>
                      <a:lnTo>
                        <a:pt x="1315" y="3716"/>
                      </a:lnTo>
                      <a:lnTo>
                        <a:pt x="1313" y="3705"/>
                      </a:lnTo>
                      <a:lnTo>
                        <a:pt x="1313" y="3694"/>
                      </a:lnTo>
                      <a:lnTo>
                        <a:pt x="1313" y="3690"/>
                      </a:lnTo>
                      <a:lnTo>
                        <a:pt x="1315" y="3688"/>
                      </a:lnTo>
                      <a:lnTo>
                        <a:pt x="1319" y="3685"/>
                      </a:lnTo>
                      <a:lnTo>
                        <a:pt x="1322" y="3684"/>
                      </a:lnTo>
                      <a:lnTo>
                        <a:pt x="1325" y="3686"/>
                      </a:lnTo>
                      <a:lnTo>
                        <a:pt x="1325" y="3693"/>
                      </a:lnTo>
                      <a:lnTo>
                        <a:pt x="1326" y="3699"/>
                      </a:lnTo>
                      <a:lnTo>
                        <a:pt x="1329" y="3705"/>
                      </a:lnTo>
                      <a:lnTo>
                        <a:pt x="1333" y="3710"/>
                      </a:lnTo>
                      <a:lnTo>
                        <a:pt x="1337" y="3715"/>
                      </a:lnTo>
                      <a:lnTo>
                        <a:pt x="1342" y="3719"/>
                      </a:lnTo>
                      <a:lnTo>
                        <a:pt x="1347" y="3723"/>
                      </a:lnTo>
                      <a:lnTo>
                        <a:pt x="1354" y="3725"/>
                      </a:lnTo>
                      <a:lnTo>
                        <a:pt x="1366" y="3730"/>
                      </a:lnTo>
                      <a:lnTo>
                        <a:pt x="1382" y="3734"/>
                      </a:lnTo>
                      <a:lnTo>
                        <a:pt x="1399" y="3737"/>
                      </a:lnTo>
                      <a:lnTo>
                        <a:pt x="1416" y="3740"/>
                      </a:lnTo>
                      <a:lnTo>
                        <a:pt x="1448" y="3743"/>
                      </a:lnTo>
                      <a:lnTo>
                        <a:pt x="1478" y="3749"/>
                      </a:lnTo>
                      <a:lnTo>
                        <a:pt x="1490" y="3752"/>
                      </a:lnTo>
                      <a:lnTo>
                        <a:pt x="1499" y="3759"/>
                      </a:lnTo>
                      <a:lnTo>
                        <a:pt x="1501" y="3762"/>
                      </a:lnTo>
                      <a:lnTo>
                        <a:pt x="1504" y="3765"/>
                      </a:lnTo>
                      <a:lnTo>
                        <a:pt x="1505" y="3771"/>
                      </a:lnTo>
                      <a:lnTo>
                        <a:pt x="1506" y="3776"/>
                      </a:lnTo>
                      <a:lnTo>
                        <a:pt x="1490" y="3782"/>
                      </a:lnTo>
                      <a:lnTo>
                        <a:pt x="1474" y="3785"/>
                      </a:lnTo>
                      <a:lnTo>
                        <a:pt x="1469" y="3787"/>
                      </a:lnTo>
                      <a:lnTo>
                        <a:pt x="1465" y="3791"/>
                      </a:lnTo>
                      <a:lnTo>
                        <a:pt x="1464" y="3795"/>
                      </a:lnTo>
                      <a:lnTo>
                        <a:pt x="1464" y="3798"/>
                      </a:lnTo>
                      <a:lnTo>
                        <a:pt x="1464" y="3803"/>
                      </a:lnTo>
                      <a:lnTo>
                        <a:pt x="1465" y="3808"/>
                      </a:lnTo>
                      <a:lnTo>
                        <a:pt x="1468" y="3815"/>
                      </a:lnTo>
                      <a:lnTo>
                        <a:pt x="1471" y="3820"/>
                      </a:lnTo>
                      <a:lnTo>
                        <a:pt x="1477" y="3824"/>
                      </a:lnTo>
                      <a:lnTo>
                        <a:pt x="1483" y="3826"/>
                      </a:lnTo>
                      <a:lnTo>
                        <a:pt x="1491" y="3828"/>
                      </a:lnTo>
                      <a:lnTo>
                        <a:pt x="1499" y="3828"/>
                      </a:lnTo>
                      <a:lnTo>
                        <a:pt x="1508" y="3826"/>
                      </a:lnTo>
                      <a:lnTo>
                        <a:pt x="1518" y="3825"/>
                      </a:lnTo>
                      <a:lnTo>
                        <a:pt x="1537" y="3822"/>
                      </a:lnTo>
                      <a:lnTo>
                        <a:pt x="1558" y="3820"/>
                      </a:lnTo>
                      <a:lnTo>
                        <a:pt x="1569" y="3819"/>
                      </a:lnTo>
                      <a:lnTo>
                        <a:pt x="1579" y="3819"/>
                      </a:lnTo>
                      <a:lnTo>
                        <a:pt x="1588" y="3820"/>
                      </a:lnTo>
                      <a:lnTo>
                        <a:pt x="1597" y="3822"/>
                      </a:lnTo>
                      <a:lnTo>
                        <a:pt x="1606" y="3825"/>
                      </a:lnTo>
                      <a:lnTo>
                        <a:pt x="1616" y="3826"/>
                      </a:lnTo>
                      <a:lnTo>
                        <a:pt x="1627" y="3826"/>
                      </a:lnTo>
                      <a:lnTo>
                        <a:pt x="1639" y="3825"/>
                      </a:lnTo>
                      <a:lnTo>
                        <a:pt x="1648" y="3826"/>
                      </a:lnTo>
                      <a:lnTo>
                        <a:pt x="1657" y="3829"/>
                      </a:lnTo>
                      <a:lnTo>
                        <a:pt x="1661" y="3830"/>
                      </a:lnTo>
                      <a:lnTo>
                        <a:pt x="1664" y="3833"/>
                      </a:lnTo>
                      <a:lnTo>
                        <a:pt x="1668" y="3837"/>
                      </a:lnTo>
                      <a:lnTo>
                        <a:pt x="1671" y="3841"/>
                      </a:lnTo>
                      <a:lnTo>
                        <a:pt x="1680" y="3857"/>
                      </a:lnTo>
                      <a:lnTo>
                        <a:pt x="1692" y="3876"/>
                      </a:lnTo>
                      <a:lnTo>
                        <a:pt x="1698" y="3883"/>
                      </a:lnTo>
                      <a:lnTo>
                        <a:pt x="1706" y="3890"/>
                      </a:lnTo>
                      <a:lnTo>
                        <a:pt x="1714" y="3895"/>
                      </a:lnTo>
                      <a:lnTo>
                        <a:pt x="1721" y="3896"/>
                      </a:lnTo>
                      <a:lnTo>
                        <a:pt x="1728" y="3899"/>
                      </a:lnTo>
                      <a:lnTo>
                        <a:pt x="1734" y="3901"/>
                      </a:lnTo>
                      <a:lnTo>
                        <a:pt x="1742" y="3901"/>
                      </a:lnTo>
                      <a:lnTo>
                        <a:pt x="1751" y="3901"/>
                      </a:lnTo>
                      <a:lnTo>
                        <a:pt x="1771" y="3899"/>
                      </a:lnTo>
                      <a:lnTo>
                        <a:pt x="1790" y="3895"/>
                      </a:lnTo>
                      <a:lnTo>
                        <a:pt x="1812" y="3890"/>
                      </a:lnTo>
                      <a:lnTo>
                        <a:pt x="1833" y="3885"/>
                      </a:lnTo>
                      <a:lnTo>
                        <a:pt x="1851" y="3881"/>
                      </a:lnTo>
                      <a:lnTo>
                        <a:pt x="1867" y="3879"/>
                      </a:lnTo>
                      <a:lnTo>
                        <a:pt x="1889" y="3879"/>
                      </a:lnTo>
                      <a:lnTo>
                        <a:pt x="1911" y="3878"/>
                      </a:lnTo>
                      <a:lnTo>
                        <a:pt x="1933" y="3876"/>
                      </a:lnTo>
                      <a:lnTo>
                        <a:pt x="1955" y="3872"/>
                      </a:lnTo>
                      <a:lnTo>
                        <a:pt x="1977" y="3868"/>
                      </a:lnTo>
                      <a:lnTo>
                        <a:pt x="1999" y="3861"/>
                      </a:lnTo>
                      <a:lnTo>
                        <a:pt x="2019" y="3855"/>
                      </a:lnTo>
                      <a:lnTo>
                        <a:pt x="2039" y="3846"/>
                      </a:lnTo>
                      <a:lnTo>
                        <a:pt x="2058" y="3835"/>
                      </a:lnTo>
                      <a:lnTo>
                        <a:pt x="2076" y="3824"/>
                      </a:lnTo>
                      <a:lnTo>
                        <a:pt x="2092" y="3811"/>
                      </a:lnTo>
                      <a:lnTo>
                        <a:pt x="2106" y="3796"/>
                      </a:lnTo>
                      <a:lnTo>
                        <a:pt x="2113" y="3787"/>
                      </a:lnTo>
                      <a:lnTo>
                        <a:pt x="2118" y="3780"/>
                      </a:lnTo>
                      <a:lnTo>
                        <a:pt x="2123" y="3771"/>
                      </a:lnTo>
                      <a:lnTo>
                        <a:pt x="2128" y="3762"/>
                      </a:lnTo>
                      <a:lnTo>
                        <a:pt x="2132" y="3751"/>
                      </a:lnTo>
                      <a:lnTo>
                        <a:pt x="2135" y="3741"/>
                      </a:lnTo>
                      <a:lnTo>
                        <a:pt x="2137" y="3729"/>
                      </a:lnTo>
                      <a:lnTo>
                        <a:pt x="2140" y="3719"/>
                      </a:lnTo>
                      <a:lnTo>
                        <a:pt x="2140" y="3708"/>
                      </a:lnTo>
                      <a:lnTo>
                        <a:pt x="2137" y="3701"/>
                      </a:lnTo>
                      <a:lnTo>
                        <a:pt x="2133" y="3695"/>
                      </a:lnTo>
                      <a:lnTo>
                        <a:pt x="2128" y="3690"/>
                      </a:lnTo>
                      <a:lnTo>
                        <a:pt x="2120" y="3688"/>
                      </a:lnTo>
                      <a:lnTo>
                        <a:pt x="2111" y="3685"/>
                      </a:lnTo>
                      <a:lnTo>
                        <a:pt x="2101" y="3684"/>
                      </a:lnTo>
                      <a:lnTo>
                        <a:pt x="2091" y="3684"/>
                      </a:lnTo>
                      <a:lnTo>
                        <a:pt x="2067" y="3684"/>
                      </a:lnTo>
                      <a:lnTo>
                        <a:pt x="2044" y="3684"/>
                      </a:lnTo>
                      <a:lnTo>
                        <a:pt x="2032" y="3684"/>
                      </a:lnTo>
                      <a:lnTo>
                        <a:pt x="2022" y="3683"/>
                      </a:lnTo>
                      <a:lnTo>
                        <a:pt x="2012" y="3681"/>
                      </a:lnTo>
                      <a:lnTo>
                        <a:pt x="2003" y="3679"/>
                      </a:lnTo>
                      <a:lnTo>
                        <a:pt x="1996" y="3675"/>
                      </a:lnTo>
                      <a:lnTo>
                        <a:pt x="1991" y="3671"/>
                      </a:lnTo>
                      <a:lnTo>
                        <a:pt x="1986" y="3666"/>
                      </a:lnTo>
                      <a:lnTo>
                        <a:pt x="1981" y="3660"/>
                      </a:lnTo>
                      <a:lnTo>
                        <a:pt x="1977" y="3655"/>
                      </a:lnTo>
                      <a:lnTo>
                        <a:pt x="1971" y="3650"/>
                      </a:lnTo>
                      <a:lnTo>
                        <a:pt x="1966" y="3646"/>
                      </a:lnTo>
                      <a:lnTo>
                        <a:pt x="1960" y="3642"/>
                      </a:lnTo>
                      <a:lnTo>
                        <a:pt x="1946" y="3637"/>
                      </a:lnTo>
                      <a:lnTo>
                        <a:pt x="1933" y="3632"/>
                      </a:lnTo>
                      <a:lnTo>
                        <a:pt x="1926" y="3629"/>
                      </a:lnTo>
                      <a:lnTo>
                        <a:pt x="1921" y="3626"/>
                      </a:lnTo>
                      <a:lnTo>
                        <a:pt x="1914" y="3622"/>
                      </a:lnTo>
                      <a:lnTo>
                        <a:pt x="1908" y="3616"/>
                      </a:lnTo>
                      <a:lnTo>
                        <a:pt x="1908" y="3615"/>
                      </a:lnTo>
                      <a:lnTo>
                        <a:pt x="1909" y="3614"/>
                      </a:lnTo>
                      <a:lnTo>
                        <a:pt x="1924" y="3613"/>
                      </a:lnTo>
                      <a:lnTo>
                        <a:pt x="1934" y="3610"/>
                      </a:lnTo>
                      <a:lnTo>
                        <a:pt x="1944" y="3606"/>
                      </a:lnTo>
                      <a:lnTo>
                        <a:pt x="1953" y="3601"/>
                      </a:lnTo>
                      <a:lnTo>
                        <a:pt x="1961" y="3596"/>
                      </a:lnTo>
                      <a:lnTo>
                        <a:pt x="1970" y="3592"/>
                      </a:lnTo>
                      <a:lnTo>
                        <a:pt x="1981" y="3589"/>
                      </a:lnTo>
                      <a:lnTo>
                        <a:pt x="1995" y="3588"/>
                      </a:lnTo>
                      <a:lnTo>
                        <a:pt x="2014" y="3585"/>
                      </a:lnTo>
                      <a:lnTo>
                        <a:pt x="2034" y="3581"/>
                      </a:lnTo>
                      <a:lnTo>
                        <a:pt x="2041" y="3579"/>
                      </a:lnTo>
                      <a:lnTo>
                        <a:pt x="2050" y="3575"/>
                      </a:lnTo>
                      <a:lnTo>
                        <a:pt x="2058" y="3571"/>
                      </a:lnTo>
                      <a:lnTo>
                        <a:pt x="2065" y="3566"/>
                      </a:lnTo>
                      <a:lnTo>
                        <a:pt x="2070" y="3561"/>
                      </a:lnTo>
                      <a:lnTo>
                        <a:pt x="2075" y="3556"/>
                      </a:lnTo>
                      <a:lnTo>
                        <a:pt x="2079" y="3549"/>
                      </a:lnTo>
                      <a:lnTo>
                        <a:pt x="2083" y="3541"/>
                      </a:lnTo>
                      <a:lnTo>
                        <a:pt x="2084" y="3534"/>
                      </a:lnTo>
                      <a:lnTo>
                        <a:pt x="2084" y="3524"/>
                      </a:lnTo>
                      <a:lnTo>
                        <a:pt x="2083" y="3515"/>
                      </a:lnTo>
                      <a:lnTo>
                        <a:pt x="2082" y="3505"/>
                      </a:lnTo>
                      <a:lnTo>
                        <a:pt x="2079" y="3496"/>
                      </a:lnTo>
                      <a:lnTo>
                        <a:pt x="2079" y="3488"/>
                      </a:lnTo>
                      <a:lnTo>
                        <a:pt x="2082" y="3484"/>
                      </a:lnTo>
                      <a:lnTo>
                        <a:pt x="2085" y="3480"/>
                      </a:lnTo>
                      <a:lnTo>
                        <a:pt x="2092" y="3479"/>
                      </a:lnTo>
                      <a:lnTo>
                        <a:pt x="2098" y="3479"/>
                      </a:lnTo>
                      <a:lnTo>
                        <a:pt x="2105" y="3479"/>
                      </a:lnTo>
                      <a:lnTo>
                        <a:pt x="2113" y="3480"/>
                      </a:lnTo>
                      <a:lnTo>
                        <a:pt x="2128" y="3480"/>
                      </a:lnTo>
                      <a:lnTo>
                        <a:pt x="2144" y="3479"/>
                      </a:lnTo>
                      <a:lnTo>
                        <a:pt x="2158" y="3475"/>
                      </a:lnTo>
                      <a:lnTo>
                        <a:pt x="2172" y="3469"/>
                      </a:lnTo>
                      <a:lnTo>
                        <a:pt x="2185" y="3461"/>
                      </a:lnTo>
                      <a:lnTo>
                        <a:pt x="2197" y="3452"/>
                      </a:lnTo>
                      <a:lnTo>
                        <a:pt x="2209" y="3442"/>
                      </a:lnTo>
                      <a:lnTo>
                        <a:pt x="2219" y="3430"/>
                      </a:lnTo>
                      <a:lnTo>
                        <a:pt x="2216" y="3432"/>
                      </a:lnTo>
                      <a:lnTo>
                        <a:pt x="2216" y="3435"/>
                      </a:lnTo>
                      <a:lnTo>
                        <a:pt x="2223" y="3427"/>
                      </a:lnTo>
                      <a:lnTo>
                        <a:pt x="2229" y="3422"/>
                      </a:lnTo>
                      <a:lnTo>
                        <a:pt x="2236" y="3417"/>
                      </a:lnTo>
                      <a:lnTo>
                        <a:pt x="2244" y="3412"/>
                      </a:lnTo>
                      <a:lnTo>
                        <a:pt x="2256" y="3405"/>
                      </a:lnTo>
                      <a:lnTo>
                        <a:pt x="2271" y="3398"/>
                      </a:lnTo>
                      <a:lnTo>
                        <a:pt x="2284" y="3391"/>
                      </a:lnTo>
                      <a:lnTo>
                        <a:pt x="2297" y="3382"/>
                      </a:lnTo>
                      <a:lnTo>
                        <a:pt x="2303" y="3375"/>
                      </a:lnTo>
                      <a:lnTo>
                        <a:pt x="2308" y="3369"/>
                      </a:lnTo>
                      <a:lnTo>
                        <a:pt x="2313" y="3360"/>
                      </a:lnTo>
                      <a:lnTo>
                        <a:pt x="2319" y="3351"/>
                      </a:lnTo>
                      <a:lnTo>
                        <a:pt x="2332" y="3324"/>
                      </a:lnTo>
                      <a:lnTo>
                        <a:pt x="2343" y="3298"/>
                      </a:lnTo>
                      <a:lnTo>
                        <a:pt x="2354" y="3273"/>
                      </a:lnTo>
                      <a:lnTo>
                        <a:pt x="2363" y="3249"/>
                      </a:lnTo>
                      <a:lnTo>
                        <a:pt x="2365" y="3237"/>
                      </a:lnTo>
                      <a:lnTo>
                        <a:pt x="2369" y="3224"/>
                      </a:lnTo>
                      <a:lnTo>
                        <a:pt x="2372" y="3211"/>
                      </a:lnTo>
                      <a:lnTo>
                        <a:pt x="2373" y="3198"/>
                      </a:lnTo>
                      <a:lnTo>
                        <a:pt x="2373" y="3184"/>
                      </a:lnTo>
                      <a:lnTo>
                        <a:pt x="2373" y="3168"/>
                      </a:lnTo>
                      <a:lnTo>
                        <a:pt x="2373" y="3153"/>
                      </a:lnTo>
                      <a:lnTo>
                        <a:pt x="2370" y="3136"/>
                      </a:lnTo>
                      <a:lnTo>
                        <a:pt x="2369" y="3128"/>
                      </a:lnTo>
                      <a:lnTo>
                        <a:pt x="2367" y="3119"/>
                      </a:lnTo>
                      <a:lnTo>
                        <a:pt x="2363" y="3110"/>
                      </a:lnTo>
                      <a:lnTo>
                        <a:pt x="2359" y="3100"/>
                      </a:lnTo>
                      <a:lnTo>
                        <a:pt x="2347" y="3081"/>
                      </a:lnTo>
                      <a:lnTo>
                        <a:pt x="2333" y="3063"/>
                      </a:lnTo>
                      <a:lnTo>
                        <a:pt x="2316" y="3045"/>
                      </a:lnTo>
                      <a:lnTo>
                        <a:pt x="2298" y="3027"/>
                      </a:lnTo>
                      <a:lnTo>
                        <a:pt x="2278" y="3011"/>
                      </a:lnTo>
                      <a:lnTo>
                        <a:pt x="2256" y="2997"/>
                      </a:lnTo>
                      <a:lnTo>
                        <a:pt x="2234" y="2984"/>
                      </a:lnTo>
                      <a:lnTo>
                        <a:pt x="2212" y="2973"/>
                      </a:lnTo>
                      <a:lnTo>
                        <a:pt x="2190" y="2965"/>
                      </a:lnTo>
                      <a:lnTo>
                        <a:pt x="2167" y="2960"/>
                      </a:lnTo>
                      <a:lnTo>
                        <a:pt x="2157" y="2957"/>
                      </a:lnTo>
                      <a:lnTo>
                        <a:pt x="2146" y="2957"/>
                      </a:lnTo>
                      <a:lnTo>
                        <a:pt x="2136" y="2957"/>
                      </a:lnTo>
                      <a:lnTo>
                        <a:pt x="2126" y="2958"/>
                      </a:lnTo>
                      <a:lnTo>
                        <a:pt x="2117" y="2960"/>
                      </a:lnTo>
                      <a:lnTo>
                        <a:pt x="2107" y="2964"/>
                      </a:lnTo>
                      <a:lnTo>
                        <a:pt x="2098" y="2967"/>
                      </a:lnTo>
                      <a:lnTo>
                        <a:pt x="2091" y="2973"/>
                      </a:lnTo>
                      <a:lnTo>
                        <a:pt x="2079" y="2983"/>
                      </a:lnTo>
                      <a:lnTo>
                        <a:pt x="2066" y="2996"/>
                      </a:lnTo>
                      <a:lnTo>
                        <a:pt x="2058" y="3001"/>
                      </a:lnTo>
                      <a:lnTo>
                        <a:pt x="2050" y="3004"/>
                      </a:lnTo>
                      <a:lnTo>
                        <a:pt x="2047" y="3005"/>
                      </a:lnTo>
                      <a:lnTo>
                        <a:pt x="2043" y="3005"/>
                      </a:lnTo>
                      <a:lnTo>
                        <a:pt x="2038" y="3005"/>
                      </a:lnTo>
                      <a:lnTo>
                        <a:pt x="2032" y="3004"/>
                      </a:lnTo>
                      <a:lnTo>
                        <a:pt x="2026" y="3001"/>
                      </a:lnTo>
                      <a:lnTo>
                        <a:pt x="2021" y="2999"/>
                      </a:lnTo>
                      <a:lnTo>
                        <a:pt x="2017" y="2996"/>
                      </a:lnTo>
                      <a:lnTo>
                        <a:pt x="2013" y="2993"/>
                      </a:lnTo>
                      <a:lnTo>
                        <a:pt x="2008" y="2986"/>
                      </a:lnTo>
                      <a:lnTo>
                        <a:pt x="1999" y="2978"/>
                      </a:lnTo>
                      <a:lnTo>
                        <a:pt x="1992" y="2975"/>
                      </a:lnTo>
                      <a:lnTo>
                        <a:pt x="1986" y="2974"/>
                      </a:lnTo>
                      <a:lnTo>
                        <a:pt x="1977" y="2973"/>
                      </a:lnTo>
                      <a:lnTo>
                        <a:pt x="1969" y="2971"/>
                      </a:lnTo>
                      <a:lnTo>
                        <a:pt x="1961" y="2970"/>
                      </a:lnTo>
                      <a:lnTo>
                        <a:pt x="1953" y="2967"/>
                      </a:lnTo>
                      <a:lnTo>
                        <a:pt x="1951" y="2966"/>
                      </a:lnTo>
                      <a:lnTo>
                        <a:pt x="1949" y="2965"/>
                      </a:lnTo>
                      <a:lnTo>
                        <a:pt x="1948" y="2962"/>
                      </a:lnTo>
                      <a:lnTo>
                        <a:pt x="1947" y="2960"/>
                      </a:lnTo>
                      <a:lnTo>
                        <a:pt x="1947" y="2954"/>
                      </a:lnTo>
                      <a:lnTo>
                        <a:pt x="1948" y="2949"/>
                      </a:lnTo>
                      <a:lnTo>
                        <a:pt x="1951" y="2944"/>
                      </a:lnTo>
                      <a:lnTo>
                        <a:pt x="1955" y="2939"/>
                      </a:lnTo>
                      <a:lnTo>
                        <a:pt x="1964" y="2929"/>
                      </a:lnTo>
                      <a:lnTo>
                        <a:pt x="1975" y="2917"/>
                      </a:lnTo>
                      <a:lnTo>
                        <a:pt x="1999" y="2897"/>
                      </a:lnTo>
                      <a:lnTo>
                        <a:pt x="2017" y="2881"/>
                      </a:lnTo>
                      <a:lnTo>
                        <a:pt x="2034" y="2875"/>
                      </a:lnTo>
                      <a:lnTo>
                        <a:pt x="2056" y="2866"/>
                      </a:lnTo>
                      <a:lnTo>
                        <a:pt x="2067" y="2861"/>
                      </a:lnTo>
                      <a:lnTo>
                        <a:pt x="2078" y="2856"/>
                      </a:lnTo>
                      <a:lnTo>
                        <a:pt x="2084" y="2851"/>
                      </a:lnTo>
                      <a:lnTo>
                        <a:pt x="2089" y="2847"/>
                      </a:lnTo>
                      <a:lnTo>
                        <a:pt x="2089" y="2840"/>
                      </a:lnTo>
                      <a:lnTo>
                        <a:pt x="2087" y="2829"/>
                      </a:lnTo>
                      <a:lnTo>
                        <a:pt x="2083" y="2813"/>
                      </a:lnTo>
                      <a:lnTo>
                        <a:pt x="2078" y="2795"/>
                      </a:lnTo>
                      <a:lnTo>
                        <a:pt x="2067" y="2760"/>
                      </a:lnTo>
                      <a:lnTo>
                        <a:pt x="2061" y="2736"/>
                      </a:lnTo>
                      <a:lnTo>
                        <a:pt x="2058" y="2717"/>
                      </a:lnTo>
                      <a:lnTo>
                        <a:pt x="2053" y="2693"/>
                      </a:lnTo>
                      <a:lnTo>
                        <a:pt x="2044" y="2666"/>
                      </a:lnTo>
                      <a:lnTo>
                        <a:pt x="2034" y="2637"/>
                      </a:lnTo>
                      <a:lnTo>
                        <a:pt x="2021" y="2609"/>
                      </a:lnTo>
                      <a:lnTo>
                        <a:pt x="2008" y="2584"/>
                      </a:lnTo>
                      <a:lnTo>
                        <a:pt x="2001" y="2574"/>
                      </a:lnTo>
                      <a:lnTo>
                        <a:pt x="1993" y="2565"/>
                      </a:lnTo>
                      <a:lnTo>
                        <a:pt x="1987" y="2558"/>
                      </a:lnTo>
                      <a:lnTo>
                        <a:pt x="1981" y="2553"/>
                      </a:lnTo>
                      <a:lnTo>
                        <a:pt x="1966" y="2545"/>
                      </a:lnTo>
                      <a:lnTo>
                        <a:pt x="1949" y="2540"/>
                      </a:lnTo>
                      <a:lnTo>
                        <a:pt x="1931" y="2535"/>
                      </a:lnTo>
                      <a:lnTo>
                        <a:pt x="1913" y="2531"/>
                      </a:lnTo>
                      <a:lnTo>
                        <a:pt x="1896" y="2527"/>
                      </a:lnTo>
                      <a:lnTo>
                        <a:pt x="1879" y="2522"/>
                      </a:lnTo>
                      <a:lnTo>
                        <a:pt x="1864" y="2515"/>
                      </a:lnTo>
                      <a:lnTo>
                        <a:pt x="1850" y="2508"/>
                      </a:lnTo>
                      <a:lnTo>
                        <a:pt x="1864" y="2504"/>
                      </a:lnTo>
                      <a:lnTo>
                        <a:pt x="1879" y="2502"/>
                      </a:lnTo>
                      <a:lnTo>
                        <a:pt x="1896" y="2502"/>
                      </a:lnTo>
                      <a:lnTo>
                        <a:pt x="1912" y="2505"/>
                      </a:lnTo>
                      <a:lnTo>
                        <a:pt x="1929" y="2508"/>
                      </a:lnTo>
                      <a:lnTo>
                        <a:pt x="1944" y="2511"/>
                      </a:lnTo>
                      <a:lnTo>
                        <a:pt x="1960" y="2515"/>
                      </a:lnTo>
                      <a:lnTo>
                        <a:pt x="1974" y="2521"/>
                      </a:lnTo>
                      <a:lnTo>
                        <a:pt x="1992" y="2530"/>
                      </a:lnTo>
                      <a:lnTo>
                        <a:pt x="2014" y="2543"/>
                      </a:lnTo>
                      <a:lnTo>
                        <a:pt x="2036" y="2557"/>
                      </a:lnTo>
                      <a:lnTo>
                        <a:pt x="2057" y="2568"/>
                      </a:lnTo>
                      <a:lnTo>
                        <a:pt x="2065" y="2572"/>
                      </a:lnTo>
                      <a:lnTo>
                        <a:pt x="2071" y="2574"/>
                      </a:lnTo>
                      <a:lnTo>
                        <a:pt x="2074" y="2574"/>
                      </a:lnTo>
                      <a:lnTo>
                        <a:pt x="2076" y="2574"/>
                      </a:lnTo>
                      <a:lnTo>
                        <a:pt x="2078" y="2572"/>
                      </a:lnTo>
                      <a:lnTo>
                        <a:pt x="2079" y="2571"/>
                      </a:lnTo>
                      <a:lnTo>
                        <a:pt x="2080" y="2565"/>
                      </a:lnTo>
                      <a:lnTo>
                        <a:pt x="2078" y="2555"/>
                      </a:lnTo>
                      <a:lnTo>
                        <a:pt x="2073" y="2543"/>
                      </a:lnTo>
                      <a:lnTo>
                        <a:pt x="2063" y="2524"/>
                      </a:lnTo>
                      <a:lnTo>
                        <a:pt x="2058" y="2513"/>
                      </a:lnTo>
                      <a:lnTo>
                        <a:pt x="2053" y="2501"/>
                      </a:lnTo>
                      <a:lnTo>
                        <a:pt x="2049" y="2491"/>
                      </a:lnTo>
                      <a:lnTo>
                        <a:pt x="2047" y="2479"/>
                      </a:lnTo>
                      <a:lnTo>
                        <a:pt x="2045" y="2469"/>
                      </a:lnTo>
                      <a:lnTo>
                        <a:pt x="2045" y="2457"/>
                      </a:lnTo>
                      <a:lnTo>
                        <a:pt x="2048" y="2444"/>
                      </a:lnTo>
                      <a:lnTo>
                        <a:pt x="2053" y="2431"/>
                      </a:lnTo>
                      <a:lnTo>
                        <a:pt x="2057" y="2421"/>
                      </a:lnTo>
                      <a:lnTo>
                        <a:pt x="2060" y="2412"/>
                      </a:lnTo>
                      <a:lnTo>
                        <a:pt x="2061" y="2403"/>
                      </a:lnTo>
                      <a:lnTo>
                        <a:pt x="2062" y="2394"/>
                      </a:lnTo>
                      <a:lnTo>
                        <a:pt x="2062" y="2377"/>
                      </a:lnTo>
                      <a:lnTo>
                        <a:pt x="2060" y="2360"/>
                      </a:lnTo>
                      <a:lnTo>
                        <a:pt x="2054" y="2343"/>
                      </a:lnTo>
                      <a:lnTo>
                        <a:pt x="2048" y="2326"/>
                      </a:lnTo>
                      <a:lnTo>
                        <a:pt x="2041" y="2309"/>
                      </a:lnTo>
                      <a:lnTo>
                        <a:pt x="2034" y="2290"/>
                      </a:lnTo>
                      <a:lnTo>
                        <a:pt x="2028" y="2276"/>
                      </a:lnTo>
                      <a:lnTo>
                        <a:pt x="2023" y="2260"/>
                      </a:lnTo>
                      <a:lnTo>
                        <a:pt x="2021" y="2246"/>
                      </a:lnTo>
                      <a:lnTo>
                        <a:pt x="2018" y="2230"/>
                      </a:lnTo>
                      <a:lnTo>
                        <a:pt x="2016" y="2215"/>
                      </a:lnTo>
                      <a:lnTo>
                        <a:pt x="2012" y="2199"/>
                      </a:lnTo>
                      <a:lnTo>
                        <a:pt x="2008" y="2185"/>
                      </a:lnTo>
                      <a:lnTo>
                        <a:pt x="2003" y="2169"/>
                      </a:lnTo>
                      <a:lnTo>
                        <a:pt x="1997" y="2160"/>
                      </a:lnTo>
                      <a:lnTo>
                        <a:pt x="1992" y="2151"/>
                      </a:lnTo>
                      <a:lnTo>
                        <a:pt x="1986" y="2144"/>
                      </a:lnTo>
                      <a:lnTo>
                        <a:pt x="1977" y="2137"/>
                      </a:lnTo>
                      <a:lnTo>
                        <a:pt x="1960" y="2125"/>
                      </a:lnTo>
                      <a:lnTo>
                        <a:pt x="1940" y="2115"/>
                      </a:lnTo>
                      <a:lnTo>
                        <a:pt x="1920" y="2106"/>
                      </a:lnTo>
                      <a:lnTo>
                        <a:pt x="1900" y="2096"/>
                      </a:lnTo>
                      <a:lnTo>
                        <a:pt x="1891" y="2090"/>
                      </a:lnTo>
                      <a:lnTo>
                        <a:pt x="1883" y="2085"/>
                      </a:lnTo>
                      <a:lnTo>
                        <a:pt x="1876" y="2079"/>
                      </a:lnTo>
                      <a:lnTo>
                        <a:pt x="1869" y="2072"/>
                      </a:lnTo>
                      <a:lnTo>
                        <a:pt x="1864" y="2065"/>
                      </a:lnTo>
                      <a:lnTo>
                        <a:pt x="1860" y="2055"/>
                      </a:lnTo>
                      <a:lnTo>
                        <a:pt x="1857" y="2046"/>
                      </a:lnTo>
                      <a:lnTo>
                        <a:pt x="1855" y="2036"/>
                      </a:lnTo>
                      <a:lnTo>
                        <a:pt x="1854" y="2017"/>
                      </a:lnTo>
                      <a:lnTo>
                        <a:pt x="1852" y="1997"/>
                      </a:lnTo>
                      <a:lnTo>
                        <a:pt x="1852" y="1987"/>
                      </a:lnTo>
                      <a:lnTo>
                        <a:pt x="1854" y="1978"/>
                      </a:lnTo>
                      <a:lnTo>
                        <a:pt x="1854" y="1967"/>
                      </a:lnTo>
                      <a:lnTo>
                        <a:pt x="1855" y="1958"/>
                      </a:lnTo>
                      <a:lnTo>
                        <a:pt x="1852" y="1947"/>
                      </a:lnTo>
                      <a:lnTo>
                        <a:pt x="1850" y="1936"/>
                      </a:lnTo>
                      <a:lnTo>
                        <a:pt x="1846" y="1925"/>
                      </a:lnTo>
                      <a:lnTo>
                        <a:pt x="1843" y="1913"/>
                      </a:lnTo>
                      <a:lnTo>
                        <a:pt x="1845" y="1887"/>
                      </a:lnTo>
                      <a:close/>
                    </a:path>
                  </a:pathLst>
                </a:custGeom>
                <a:solidFill>
                  <a:srgbClr val="0094CA"/>
                </a:solidFill>
                <a:ln w="3175">
                  <a:noFill/>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13" name="Freeform 197"/>
                <p:cNvSpPr>
                  <a:spLocks/>
                </p:cNvSpPr>
                <p:nvPr/>
              </p:nvSpPr>
              <p:spPr bwMode="auto">
                <a:xfrm>
                  <a:off x="6012736" y="1777535"/>
                  <a:ext cx="61937" cy="61414"/>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14" name="Freeform 199"/>
                <p:cNvSpPr>
                  <a:spLocks/>
                </p:cNvSpPr>
                <p:nvPr/>
              </p:nvSpPr>
              <p:spPr bwMode="auto">
                <a:xfrm>
                  <a:off x="5992696" y="1822692"/>
                  <a:ext cx="27326" cy="23483"/>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15" name="Freeform 201"/>
                <p:cNvSpPr>
                  <a:spLocks/>
                </p:cNvSpPr>
                <p:nvPr/>
              </p:nvSpPr>
              <p:spPr bwMode="auto">
                <a:xfrm>
                  <a:off x="5160184" y="2346520"/>
                  <a:ext cx="289649" cy="319717"/>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16" name="Freeform 202"/>
                <p:cNvSpPr>
                  <a:spLocks/>
                </p:cNvSpPr>
                <p:nvPr/>
              </p:nvSpPr>
              <p:spPr bwMode="auto">
                <a:xfrm>
                  <a:off x="5508127" y="2673462"/>
                  <a:ext cx="71047" cy="5960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17" name="Freeform 203"/>
                <p:cNvSpPr>
                  <a:spLocks/>
                </p:cNvSpPr>
                <p:nvPr/>
              </p:nvSpPr>
              <p:spPr bwMode="auto">
                <a:xfrm>
                  <a:off x="5519057" y="1791985"/>
                  <a:ext cx="154844" cy="122829"/>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18" name="Freeform 204"/>
                <p:cNvSpPr>
                  <a:spLocks/>
                </p:cNvSpPr>
                <p:nvPr/>
              </p:nvSpPr>
              <p:spPr bwMode="auto">
                <a:xfrm>
                  <a:off x="5462585" y="1909394"/>
                  <a:ext cx="41899" cy="30708"/>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19" name="Freeform 206"/>
                <p:cNvSpPr>
                  <a:spLocks/>
                </p:cNvSpPr>
                <p:nvPr/>
              </p:nvSpPr>
              <p:spPr bwMode="auto">
                <a:xfrm>
                  <a:off x="5453476" y="1949133"/>
                  <a:ext cx="30969" cy="21676"/>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20" name="Freeform 207"/>
                <p:cNvSpPr>
                  <a:spLocks/>
                </p:cNvSpPr>
                <p:nvPr/>
              </p:nvSpPr>
              <p:spPr bwMode="auto">
                <a:xfrm>
                  <a:off x="5438902" y="1979841"/>
                  <a:ext cx="20039" cy="43351"/>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21" name="Freeform 208"/>
                <p:cNvSpPr>
                  <a:spLocks/>
                </p:cNvSpPr>
                <p:nvPr/>
              </p:nvSpPr>
              <p:spPr bwMode="auto">
                <a:xfrm>
                  <a:off x="5531809" y="1945520"/>
                  <a:ext cx="92907" cy="146311"/>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22" name="Freeform 209"/>
                <p:cNvSpPr>
                  <a:spLocks/>
                </p:cNvSpPr>
                <p:nvPr/>
              </p:nvSpPr>
              <p:spPr bwMode="auto">
                <a:xfrm>
                  <a:off x="5484445" y="2149633"/>
                  <a:ext cx="80154" cy="86703"/>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23" name="Freeform 210"/>
                <p:cNvSpPr>
                  <a:spLocks/>
                </p:cNvSpPr>
                <p:nvPr/>
              </p:nvSpPr>
              <p:spPr bwMode="auto">
                <a:xfrm>
                  <a:off x="5417042" y="2297750"/>
                  <a:ext cx="58294" cy="5960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24" name="Freeform 211"/>
                <p:cNvSpPr>
                  <a:spLocks/>
                </p:cNvSpPr>
                <p:nvPr/>
              </p:nvSpPr>
              <p:spPr bwMode="auto">
                <a:xfrm>
                  <a:off x="5488089" y="2279687"/>
                  <a:ext cx="43721" cy="52383"/>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25" name="Freeform 212"/>
                <p:cNvSpPr>
                  <a:spLocks/>
                </p:cNvSpPr>
                <p:nvPr/>
              </p:nvSpPr>
              <p:spPr bwMode="auto">
                <a:xfrm>
                  <a:off x="5477159" y="2301363"/>
                  <a:ext cx="87441" cy="133667"/>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26" name="Freeform 213"/>
                <p:cNvSpPr>
                  <a:spLocks/>
                </p:cNvSpPr>
                <p:nvPr/>
              </p:nvSpPr>
              <p:spPr bwMode="auto">
                <a:xfrm>
                  <a:off x="5548204" y="2380840"/>
                  <a:ext cx="16396" cy="4696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27" name="Freeform 214"/>
                <p:cNvSpPr>
                  <a:spLocks/>
                </p:cNvSpPr>
                <p:nvPr/>
              </p:nvSpPr>
              <p:spPr bwMode="auto">
                <a:xfrm>
                  <a:off x="5575530" y="2297750"/>
                  <a:ext cx="45543" cy="54189"/>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28" name="Freeform 217"/>
                <p:cNvSpPr>
                  <a:spLocks/>
                </p:cNvSpPr>
                <p:nvPr/>
              </p:nvSpPr>
              <p:spPr bwMode="auto">
                <a:xfrm>
                  <a:off x="5449833" y="3715700"/>
                  <a:ext cx="21860" cy="25288"/>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29" name="Freeform 224"/>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30" name="Freeform 225"/>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31" name="Freeform 226"/>
                <p:cNvSpPr>
                  <a:spLocks noEditPoints="1"/>
                </p:cNvSpPr>
                <p:nvPr/>
              </p:nvSpPr>
              <p:spPr bwMode="auto">
                <a:xfrm>
                  <a:off x="5041774" y="3582034"/>
                  <a:ext cx="1865411" cy="2196467"/>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32" name="Freeform 227"/>
                <p:cNvSpPr>
                  <a:spLocks/>
                </p:cNvSpPr>
                <p:nvPr/>
              </p:nvSpPr>
              <p:spPr bwMode="auto">
                <a:xfrm>
                  <a:off x="6745055" y="5438915"/>
                  <a:ext cx="162131" cy="339585"/>
                </a:xfrm>
                <a:custGeom>
                  <a:avLst/>
                  <a:gdLst/>
                  <a:ahLst/>
                  <a:cxnLst>
                    <a:cxn ang="0">
                      <a:pos x="280" y="479"/>
                    </a:cxn>
                    <a:cxn ang="0">
                      <a:pos x="322" y="419"/>
                    </a:cxn>
                    <a:cxn ang="0">
                      <a:pos x="342" y="379"/>
                    </a:cxn>
                    <a:cxn ang="0">
                      <a:pos x="348" y="329"/>
                    </a:cxn>
                    <a:cxn ang="0">
                      <a:pos x="345" y="263"/>
                    </a:cxn>
                    <a:cxn ang="0">
                      <a:pos x="331" y="166"/>
                    </a:cxn>
                    <a:cxn ang="0">
                      <a:pos x="333" y="110"/>
                    </a:cxn>
                    <a:cxn ang="0">
                      <a:pos x="350" y="57"/>
                    </a:cxn>
                    <a:cxn ang="0">
                      <a:pos x="355" y="11"/>
                    </a:cxn>
                    <a:cxn ang="0">
                      <a:pos x="349" y="0"/>
                    </a:cxn>
                    <a:cxn ang="0">
                      <a:pos x="327" y="10"/>
                    </a:cxn>
                    <a:cxn ang="0">
                      <a:pos x="306" y="45"/>
                    </a:cxn>
                    <a:cxn ang="0">
                      <a:pos x="293" y="76"/>
                    </a:cxn>
                    <a:cxn ang="0">
                      <a:pos x="302" y="103"/>
                    </a:cxn>
                    <a:cxn ang="0">
                      <a:pos x="291" y="116"/>
                    </a:cxn>
                    <a:cxn ang="0">
                      <a:pos x="262" y="114"/>
                    </a:cxn>
                    <a:cxn ang="0">
                      <a:pos x="227" y="105"/>
                    </a:cxn>
                    <a:cxn ang="0">
                      <a:pos x="180" y="110"/>
                    </a:cxn>
                    <a:cxn ang="0">
                      <a:pos x="114" y="140"/>
                    </a:cxn>
                    <a:cxn ang="0">
                      <a:pos x="83" y="167"/>
                    </a:cxn>
                    <a:cxn ang="0">
                      <a:pos x="65" y="210"/>
                    </a:cxn>
                    <a:cxn ang="0">
                      <a:pos x="50" y="225"/>
                    </a:cxn>
                    <a:cxn ang="0">
                      <a:pos x="26" y="242"/>
                    </a:cxn>
                    <a:cxn ang="0">
                      <a:pos x="42" y="259"/>
                    </a:cxn>
                    <a:cxn ang="0">
                      <a:pos x="64" y="276"/>
                    </a:cxn>
                    <a:cxn ang="0">
                      <a:pos x="59" y="285"/>
                    </a:cxn>
                    <a:cxn ang="0">
                      <a:pos x="37" y="291"/>
                    </a:cxn>
                    <a:cxn ang="0">
                      <a:pos x="24" y="303"/>
                    </a:cxn>
                    <a:cxn ang="0">
                      <a:pos x="25" y="335"/>
                    </a:cxn>
                    <a:cxn ang="0">
                      <a:pos x="42" y="360"/>
                    </a:cxn>
                    <a:cxn ang="0">
                      <a:pos x="76" y="375"/>
                    </a:cxn>
                    <a:cxn ang="0">
                      <a:pos x="82" y="391"/>
                    </a:cxn>
                    <a:cxn ang="0">
                      <a:pos x="53" y="405"/>
                    </a:cxn>
                    <a:cxn ang="0">
                      <a:pos x="38" y="421"/>
                    </a:cxn>
                    <a:cxn ang="0">
                      <a:pos x="29" y="445"/>
                    </a:cxn>
                    <a:cxn ang="0">
                      <a:pos x="2" y="484"/>
                    </a:cxn>
                    <a:cxn ang="0">
                      <a:pos x="4" y="498"/>
                    </a:cxn>
                    <a:cxn ang="0">
                      <a:pos x="33" y="505"/>
                    </a:cxn>
                    <a:cxn ang="0">
                      <a:pos x="19" y="532"/>
                    </a:cxn>
                    <a:cxn ang="0">
                      <a:pos x="2" y="568"/>
                    </a:cxn>
                    <a:cxn ang="0">
                      <a:pos x="35" y="571"/>
                    </a:cxn>
                    <a:cxn ang="0">
                      <a:pos x="68" y="572"/>
                    </a:cxn>
                    <a:cxn ang="0">
                      <a:pos x="63" y="589"/>
                    </a:cxn>
                    <a:cxn ang="0">
                      <a:pos x="50" y="606"/>
                    </a:cxn>
                    <a:cxn ang="0">
                      <a:pos x="61" y="629"/>
                    </a:cxn>
                    <a:cxn ang="0">
                      <a:pos x="108" y="659"/>
                    </a:cxn>
                    <a:cxn ang="0">
                      <a:pos x="147" y="684"/>
                    </a:cxn>
                    <a:cxn ang="0">
                      <a:pos x="157" y="715"/>
                    </a:cxn>
                    <a:cxn ang="0">
                      <a:pos x="182" y="734"/>
                    </a:cxn>
                    <a:cxn ang="0">
                      <a:pos x="204" y="748"/>
                    </a:cxn>
                    <a:cxn ang="0">
                      <a:pos x="201" y="710"/>
                    </a:cxn>
                    <a:cxn ang="0">
                      <a:pos x="212" y="681"/>
                    </a:cxn>
                    <a:cxn ang="0">
                      <a:pos x="231" y="654"/>
                    </a:cxn>
                    <a:cxn ang="0">
                      <a:pos x="228" y="636"/>
                    </a:cxn>
                    <a:cxn ang="0">
                      <a:pos x="231" y="618"/>
                    </a:cxn>
                    <a:cxn ang="0">
                      <a:pos x="249" y="603"/>
                    </a:cxn>
                    <a:cxn ang="0">
                      <a:pos x="257" y="555"/>
                    </a:cxn>
                  </a:cxnLst>
                  <a:rect l="0" t="0" r="r" b="b"/>
                  <a:pathLst>
                    <a:path w="355" h="748">
                      <a:moveTo>
                        <a:pt x="269" y="520"/>
                      </a:moveTo>
                      <a:lnTo>
                        <a:pt x="272" y="506"/>
                      </a:lnTo>
                      <a:lnTo>
                        <a:pt x="276" y="493"/>
                      </a:lnTo>
                      <a:lnTo>
                        <a:pt x="280" y="479"/>
                      </a:lnTo>
                      <a:lnTo>
                        <a:pt x="287" y="466"/>
                      </a:lnTo>
                      <a:lnTo>
                        <a:pt x="300" y="447"/>
                      </a:lnTo>
                      <a:lnTo>
                        <a:pt x="314" y="430"/>
                      </a:lnTo>
                      <a:lnTo>
                        <a:pt x="322" y="419"/>
                      </a:lnTo>
                      <a:lnTo>
                        <a:pt x="328" y="409"/>
                      </a:lnTo>
                      <a:lnTo>
                        <a:pt x="333" y="400"/>
                      </a:lnTo>
                      <a:lnTo>
                        <a:pt x="339" y="390"/>
                      </a:lnTo>
                      <a:lnTo>
                        <a:pt x="342" y="379"/>
                      </a:lnTo>
                      <a:lnTo>
                        <a:pt x="345" y="368"/>
                      </a:lnTo>
                      <a:lnTo>
                        <a:pt x="346" y="356"/>
                      </a:lnTo>
                      <a:lnTo>
                        <a:pt x="348" y="343"/>
                      </a:lnTo>
                      <a:lnTo>
                        <a:pt x="348" y="329"/>
                      </a:lnTo>
                      <a:lnTo>
                        <a:pt x="349" y="313"/>
                      </a:lnTo>
                      <a:lnTo>
                        <a:pt x="349" y="296"/>
                      </a:lnTo>
                      <a:lnTo>
                        <a:pt x="346" y="283"/>
                      </a:lnTo>
                      <a:lnTo>
                        <a:pt x="345" y="263"/>
                      </a:lnTo>
                      <a:lnTo>
                        <a:pt x="342" y="241"/>
                      </a:lnTo>
                      <a:lnTo>
                        <a:pt x="337" y="216"/>
                      </a:lnTo>
                      <a:lnTo>
                        <a:pt x="333" y="190"/>
                      </a:lnTo>
                      <a:lnTo>
                        <a:pt x="331" y="166"/>
                      </a:lnTo>
                      <a:lnTo>
                        <a:pt x="329" y="141"/>
                      </a:lnTo>
                      <a:lnTo>
                        <a:pt x="329" y="131"/>
                      </a:lnTo>
                      <a:lnTo>
                        <a:pt x="331" y="120"/>
                      </a:lnTo>
                      <a:lnTo>
                        <a:pt x="333" y="110"/>
                      </a:lnTo>
                      <a:lnTo>
                        <a:pt x="337" y="101"/>
                      </a:lnTo>
                      <a:lnTo>
                        <a:pt x="340" y="92"/>
                      </a:lnTo>
                      <a:lnTo>
                        <a:pt x="345" y="76"/>
                      </a:lnTo>
                      <a:lnTo>
                        <a:pt x="350" y="57"/>
                      </a:lnTo>
                      <a:lnTo>
                        <a:pt x="354" y="37"/>
                      </a:lnTo>
                      <a:lnTo>
                        <a:pt x="355" y="27"/>
                      </a:lnTo>
                      <a:lnTo>
                        <a:pt x="355" y="19"/>
                      </a:lnTo>
                      <a:lnTo>
                        <a:pt x="355" y="11"/>
                      </a:lnTo>
                      <a:lnTo>
                        <a:pt x="354" y="5"/>
                      </a:lnTo>
                      <a:lnTo>
                        <a:pt x="353" y="2"/>
                      </a:lnTo>
                      <a:lnTo>
                        <a:pt x="351" y="1"/>
                      </a:lnTo>
                      <a:lnTo>
                        <a:pt x="349" y="0"/>
                      </a:lnTo>
                      <a:lnTo>
                        <a:pt x="348" y="0"/>
                      </a:lnTo>
                      <a:lnTo>
                        <a:pt x="341" y="0"/>
                      </a:lnTo>
                      <a:lnTo>
                        <a:pt x="335" y="4"/>
                      </a:lnTo>
                      <a:lnTo>
                        <a:pt x="327" y="10"/>
                      </a:lnTo>
                      <a:lnTo>
                        <a:pt x="322" y="17"/>
                      </a:lnTo>
                      <a:lnTo>
                        <a:pt x="316" y="23"/>
                      </a:lnTo>
                      <a:lnTo>
                        <a:pt x="313" y="30"/>
                      </a:lnTo>
                      <a:lnTo>
                        <a:pt x="306" y="45"/>
                      </a:lnTo>
                      <a:lnTo>
                        <a:pt x="297" y="61"/>
                      </a:lnTo>
                      <a:lnTo>
                        <a:pt x="294" y="66"/>
                      </a:lnTo>
                      <a:lnTo>
                        <a:pt x="293" y="71"/>
                      </a:lnTo>
                      <a:lnTo>
                        <a:pt x="293" y="76"/>
                      </a:lnTo>
                      <a:lnTo>
                        <a:pt x="296" y="80"/>
                      </a:lnTo>
                      <a:lnTo>
                        <a:pt x="300" y="89"/>
                      </a:lnTo>
                      <a:lnTo>
                        <a:pt x="302" y="99"/>
                      </a:lnTo>
                      <a:lnTo>
                        <a:pt x="302" y="103"/>
                      </a:lnTo>
                      <a:lnTo>
                        <a:pt x="301" y="107"/>
                      </a:lnTo>
                      <a:lnTo>
                        <a:pt x="298" y="110"/>
                      </a:lnTo>
                      <a:lnTo>
                        <a:pt x="297" y="112"/>
                      </a:lnTo>
                      <a:lnTo>
                        <a:pt x="291" y="116"/>
                      </a:lnTo>
                      <a:lnTo>
                        <a:pt x="284" y="118"/>
                      </a:lnTo>
                      <a:lnTo>
                        <a:pt x="276" y="118"/>
                      </a:lnTo>
                      <a:lnTo>
                        <a:pt x="269" y="116"/>
                      </a:lnTo>
                      <a:lnTo>
                        <a:pt x="262" y="114"/>
                      </a:lnTo>
                      <a:lnTo>
                        <a:pt x="257" y="111"/>
                      </a:lnTo>
                      <a:lnTo>
                        <a:pt x="247" y="107"/>
                      </a:lnTo>
                      <a:lnTo>
                        <a:pt x="237" y="106"/>
                      </a:lnTo>
                      <a:lnTo>
                        <a:pt x="227" y="105"/>
                      </a:lnTo>
                      <a:lnTo>
                        <a:pt x="215" y="105"/>
                      </a:lnTo>
                      <a:lnTo>
                        <a:pt x="204" y="105"/>
                      </a:lnTo>
                      <a:lnTo>
                        <a:pt x="192" y="107"/>
                      </a:lnTo>
                      <a:lnTo>
                        <a:pt x="180" y="110"/>
                      </a:lnTo>
                      <a:lnTo>
                        <a:pt x="169" y="114"/>
                      </a:lnTo>
                      <a:lnTo>
                        <a:pt x="145" y="123"/>
                      </a:lnTo>
                      <a:lnTo>
                        <a:pt x="123" y="133"/>
                      </a:lnTo>
                      <a:lnTo>
                        <a:pt x="114" y="140"/>
                      </a:lnTo>
                      <a:lnTo>
                        <a:pt x="105" y="146"/>
                      </a:lnTo>
                      <a:lnTo>
                        <a:pt x="96" y="153"/>
                      </a:lnTo>
                      <a:lnTo>
                        <a:pt x="90" y="159"/>
                      </a:lnTo>
                      <a:lnTo>
                        <a:pt x="83" y="167"/>
                      </a:lnTo>
                      <a:lnTo>
                        <a:pt x="79" y="177"/>
                      </a:lnTo>
                      <a:lnTo>
                        <a:pt x="74" y="188"/>
                      </a:lnTo>
                      <a:lnTo>
                        <a:pt x="70" y="199"/>
                      </a:lnTo>
                      <a:lnTo>
                        <a:pt x="65" y="210"/>
                      </a:lnTo>
                      <a:lnTo>
                        <a:pt x="60" y="217"/>
                      </a:lnTo>
                      <a:lnTo>
                        <a:pt x="57" y="221"/>
                      </a:lnTo>
                      <a:lnTo>
                        <a:pt x="53" y="224"/>
                      </a:lnTo>
                      <a:lnTo>
                        <a:pt x="50" y="225"/>
                      </a:lnTo>
                      <a:lnTo>
                        <a:pt x="44" y="225"/>
                      </a:lnTo>
                      <a:lnTo>
                        <a:pt x="35" y="232"/>
                      </a:lnTo>
                      <a:lnTo>
                        <a:pt x="28" y="238"/>
                      </a:lnTo>
                      <a:lnTo>
                        <a:pt x="26" y="242"/>
                      </a:lnTo>
                      <a:lnTo>
                        <a:pt x="26" y="246"/>
                      </a:lnTo>
                      <a:lnTo>
                        <a:pt x="28" y="250"/>
                      </a:lnTo>
                      <a:lnTo>
                        <a:pt x="33" y="254"/>
                      </a:lnTo>
                      <a:lnTo>
                        <a:pt x="42" y="259"/>
                      </a:lnTo>
                      <a:lnTo>
                        <a:pt x="52" y="264"/>
                      </a:lnTo>
                      <a:lnTo>
                        <a:pt x="57" y="268"/>
                      </a:lnTo>
                      <a:lnTo>
                        <a:pt x="61" y="272"/>
                      </a:lnTo>
                      <a:lnTo>
                        <a:pt x="64" y="276"/>
                      </a:lnTo>
                      <a:lnTo>
                        <a:pt x="64" y="280"/>
                      </a:lnTo>
                      <a:lnTo>
                        <a:pt x="63" y="282"/>
                      </a:lnTo>
                      <a:lnTo>
                        <a:pt x="61" y="283"/>
                      </a:lnTo>
                      <a:lnTo>
                        <a:pt x="59" y="285"/>
                      </a:lnTo>
                      <a:lnTo>
                        <a:pt x="55" y="286"/>
                      </a:lnTo>
                      <a:lnTo>
                        <a:pt x="48" y="287"/>
                      </a:lnTo>
                      <a:lnTo>
                        <a:pt x="41" y="290"/>
                      </a:lnTo>
                      <a:lnTo>
                        <a:pt x="37" y="291"/>
                      </a:lnTo>
                      <a:lnTo>
                        <a:pt x="33" y="294"/>
                      </a:lnTo>
                      <a:lnTo>
                        <a:pt x="29" y="295"/>
                      </a:lnTo>
                      <a:lnTo>
                        <a:pt x="26" y="299"/>
                      </a:lnTo>
                      <a:lnTo>
                        <a:pt x="24" y="303"/>
                      </a:lnTo>
                      <a:lnTo>
                        <a:pt x="22" y="308"/>
                      </a:lnTo>
                      <a:lnTo>
                        <a:pt x="22" y="313"/>
                      </a:lnTo>
                      <a:lnTo>
                        <a:pt x="22" y="320"/>
                      </a:lnTo>
                      <a:lnTo>
                        <a:pt x="25" y="335"/>
                      </a:lnTo>
                      <a:lnTo>
                        <a:pt x="29" y="347"/>
                      </a:lnTo>
                      <a:lnTo>
                        <a:pt x="33" y="352"/>
                      </a:lnTo>
                      <a:lnTo>
                        <a:pt x="37" y="356"/>
                      </a:lnTo>
                      <a:lnTo>
                        <a:pt x="42" y="360"/>
                      </a:lnTo>
                      <a:lnTo>
                        <a:pt x="50" y="362"/>
                      </a:lnTo>
                      <a:lnTo>
                        <a:pt x="59" y="366"/>
                      </a:lnTo>
                      <a:lnTo>
                        <a:pt x="70" y="372"/>
                      </a:lnTo>
                      <a:lnTo>
                        <a:pt x="76" y="375"/>
                      </a:lnTo>
                      <a:lnTo>
                        <a:pt x="79" y="379"/>
                      </a:lnTo>
                      <a:lnTo>
                        <a:pt x="83" y="383"/>
                      </a:lnTo>
                      <a:lnTo>
                        <a:pt x="83" y="387"/>
                      </a:lnTo>
                      <a:lnTo>
                        <a:pt x="82" y="391"/>
                      </a:lnTo>
                      <a:lnTo>
                        <a:pt x="77" y="394"/>
                      </a:lnTo>
                      <a:lnTo>
                        <a:pt x="69" y="397"/>
                      </a:lnTo>
                      <a:lnTo>
                        <a:pt x="61" y="401"/>
                      </a:lnTo>
                      <a:lnTo>
                        <a:pt x="53" y="405"/>
                      </a:lnTo>
                      <a:lnTo>
                        <a:pt x="46" y="410"/>
                      </a:lnTo>
                      <a:lnTo>
                        <a:pt x="43" y="413"/>
                      </a:lnTo>
                      <a:lnTo>
                        <a:pt x="41" y="417"/>
                      </a:lnTo>
                      <a:lnTo>
                        <a:pt x="38" y="421"/>
                      </a:lnTo>
                      <a:lnTo>
                        <a:pt x="37" y="425"/>
                      </a:lnTo>
                      <a:lnTo>
                        <a:pt x="35" y="432"/>
                      </a:lnTo>
                      <a:lnTo>
                        <a:pt x="31" y="439"/>
                      </a:lnTo>
                      <a:lnTo>
                        <a:pt x="29" y="445"/>
                      </a:lnTo>
                      <a:lnTo>
                        <a:pt x="24" y="451"/>
                      </a:lnTo>
                      <a:lnTo>
                        <a:pt x="15" y="461"/>
                      </a:lnTo>
                      <a:lnTo>
                        <a:pt x="7" y="474"/>
                      </a:lnTo>
                      <a:lnTo>
                        <a:pt x="2" y="484"/>
                      </a:lnTo>
                      <a:lnTo>
                        <a:pt x="0" y="492"/>
                      </a:lnTo>
                      <a:lnTo>
                        <a:pt x="2" y="495"/>
                      </a:lnTo>
                      <a:lnTo>
                        <a:pt x="2" y="496"/>
                      </a:lnTo>
                      <a:lnTo>
                        <a:pt x="4" y="498"/>
                      </a:lnTo>
                      <a:lnTo>
                        <a:pt x="6" y="500"/>
                      </a:lnTo>
                      <a:lnTo>
                        <a:pt x="19" y="501"/>
                      </a:lnTo>
                      <a:lnTo>
                        <a:pt x="33" y="501"/>
                      </a:lnTo>
                      <a:lnTo>
                        <a:pt x="33" y="505"/>
                      </a:lnTo>
                      <a:lnTo>
                        <a:pt x="33" y="509"/>
                      </a:lnTo>
                      <a:lnTo>
                        <a:pt x="30" y="515"/>
                      </a:lnTo>
                      <a:lnTo>
                        <a:pt x="26" y="520"/>
                      </a:lnTo>
                      <a:lnTo>
                        <a:pt x="19" y="532"/>
                      </a:lnTo>
                      <a:lnTo>
                        <a:pt x="11" y="544"/>
                      </a:lnTo>
                      <a:lnTo>
                        <a:pt x="4" y="555"/>
                      </a:lnTo>
                      <a:lnTo>
                        <a:pt x="2" y="565"/>
                      </a:lnTo>
                      <a:lnTo>
                        <a:pt x="2" y="568"/>
                      </a:lnTo>
                      <a:lnTo>
                        <a:pt x="4" y="571"/>
                      </a:lnTo>
                      <a:lnTo>
                        <a:pt x="8" y="572"/>
                      </a:lnTo>
                      <a:lnTo>
                        <a:pt x="15" y="572"/>
                      </a:lnTo>
                      <a:lnTo>
                        <a:pt x="35" y="571"/>
                      </a:lnTo>
                      <a:lnTo>
                        <a:pt x="59" y="570"/>
                      </a:lnTo>
                      <a:lnTo>
                        <a:pt x="63" y="570"/>
                      </a:lnTo>
                      <a:lnTo>
                        <a:pt x="65" y="571"/>
                      </a:lnTo>
                      <a:lnTo>
                        <a:pt x="68" y="572"/>
                      </a:lnTo>
                      <a:lnTo>
                        <a:pt x="69" y="575"/>
                      </a:lnTo>
                      <a:lnTo>
                        <a:pt x="68" y="579"/>
                      </a:lnTo>
                      <a:lnTo>
                        <a:pt x="66" y="584"/>
                      </a:lnTo>
                      <a:lnTo>
                        <a:pt x="63" y="589"/>
                      </a:lnTo>
                      <a:lnTo>
                        <a:pt x="56" y="596"/>
                      </a:lnTo>
                      <a:lnTo>
                        <a:pt x="53" y="600"/>
                      </a:lnTo>
                      <a:lnTo>
                        <a:pt x="51" y="603"/>
                      </a:lnTo>
                      <a:lnTo>
                        <a:pt x="50" y="606"/>
                      </a:lnTo>
                      <a:lnTo>
                        <a:pt x="50" y="610"/>
                      </a:lnTo>
                      <a:lnTo>
                        <a:pt x="51" y="616"/>
                      </a:lnTo>
                      <a:lnTo>
                        <a:pt x="55" y="623"/>
                      </a:lnTo>
                      <a:lnTo>
                        <a:pt x="61" y="629"/>
                      </a:lnTo>
                      <a:lnTo>
                        <a:pt x="68" y="636"/>
                      </a:lnTo>
                      <a:lnTo>
                        <a:pt x="77" y="642"/>
                      </a:lnTo>
                      <a:lnTo>
                        <a:pt x="87" y="649"/>
                      </a:lnTo>
                      <a:lnTo>
                        <a:pt x="108" y="659"/>
                      </a:lnTo>
                      <a:lnTo>
                        <a:pt x="127" y="671"/>
                      </a:lnTo>
                      <a:lnTo>
                        <a:pt x="135" y="675"/>
                      </a:lnTo>
                      <a:lnTo>
                        <a:pt x="143" y="680"/>
                      </a:lnTo>
                      <a:lnTo>
                        <a:pt x="147" y="684"/>
                      </a:lnTo>
                      <a:lnTo>
                        <a:pt x="151" y="688"/>
                      </a:lnTo>
                      <a:lnTo>
                        <a:pt x="153" y="701"/>
                      </a:lnTo>
                      <a:lnTo>
                        <a:pt x="156" y="711"/>
                      </a:lnTo>
                      <a:lnTo>
                        <a:pt x="157" y="715"/>
                      </a:lnTo>
                      <a:lnTo>
                        <a:pt x="160" y="720"/>
                      </a:lnTo>
                      <a:lnTo>
                        <a:pt x="164" y="724"/>
                      </a:lnTo>
                      <a:lnTo>
                        <a:pt x="171" y="726"/>
                      </a:lnTo>
                      <a:lnTo>
                        <a:pt x="182" y="734"/>
                      </a:lnTo>
                      <a:lnTo>
                        <a:pt x="190" y="742"/>
                      </a:lnTo>
                      <a:lnTo>
                        <a:pt x="193" y="746"/>
                      </a:lnTo>
                      <a:lnTo>
                        <a:pt x="197" y="748"/>
                      </a:lnTo>
                      <a:lnTo>
                        <a:pt x="204" y="748"/>
                      </a:lnTo>
                      <a:lnTo>
                        <a:pt x="212" y="747"/>
                      </a:lnTo>
                      <a:lnTo>
                        <a:pt x="208" y="733"/>
                      </a:lnTo>
                      <a:lnTo>
                        <a:pt x="204" y="717"/>
                      </a:lnTo>
                      <a:lnTo>
                        <a:pt x="201" y="710"/>
                      </a:lnTo>
                      <a:lnTo>
                        <a:pt x="201" y="702"/>
                      </a:lnTo>
                      <a:lnTo>
                        <a:pt x="201" y="695"/>
                      </a:lnTo>
                      <a:lnTo>
                        <a:pt x="205" y="689"/>
                      </a:lnTo>
                      <a:lnTo>
                        <a:pt x="212" y="681"/>
                      </a:lnTo>
                      <a:lnTo>
                        <a:pt x="218" y="675"/>
                      </a:lnTo>
                      <a:lnTo>
                        <a:pt x="225" y="668"/>
                      </a:lnTo>
                      <a:lnTo>
                        <a:pt x="230" y="659"/>
                      </a:lnTo>
                      <a:lnTo>
                        <a:pt x="231" y="654"/>
                      </a:lnTo>
                      <a:lnTo>
                        <a:pt x="232" y="650"/>
                      </a:lnTo>
                      <a:lnTo>
                        <a:pt x="232" y="646"/>
                      </a:lnTo>
                      <a:lnTo>
                        <a:pt x="231" y="642"/>
                      </a:lnTo>
                      <a:lnTo>
                        <a:pt x="228" y="636"/>
                      </a:lnTo>
                      <a:lnTo>
                        <a:pt x="227" y="631"/>
                      </a:lnTo>
                      <a:lnTo>
                        <a:pt x="226" y="627"/>
                      </a:lnTo>
                      <a:lnTo>
                        <a:pt x="226" y="623"/>
                      </a:lnTo>
                      <a:lnTo>
                        <a:pt x="231" y="618"/>
                      </a:lnTo>
                      <a:lnTo>
                        <a:pt x="241" y="611"/>
                      </a:lnTo>
                      <a:lnTo>
                        <a:pt x="244" y="610"/>
                      </a:lnTo>
                      <a:lnTo>
                        <a:pt x="247" y="607"/>
                      </a:lnTo>
                      <a:lnTo>
                        <a:pt x="249" y="603"/>
                      </a:lnTo>
                      <a:lnTo>
                        <a:pt x="250" y="600"/>
                      </a:lnTo>
                      <a:lnTo>
                        <a:pt x="253" y="589"/>
                      </a:lnTo>
                      <a:lnTo>
                        <a:pt x="256" y="577"/>
                      </a:lnTo>
                      <a:lnTo>
                        <a:pt x="257" y="555"/>
                      </a:lnTo>
                      <a:lnTo>
                        <a:pt x="258" y="539"/>
                      </a:lnTo>
                      <a:lnTo>
                        <a:pt x="269" y="52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33" name="Freeform 229"/>
                <p:cNvSpPr>
                  <a:spLocks/>
                </p:cNvSpPr>
                <p:nvPr/>
              </p:nvSpPr>
              <p:spPr bwMode="auto">
                <a:xfrm>
                  <a:off x="5415221" y="4456285"/>
                  <a:ext cx="21860" cy="54189"/>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34" name="Freeform 230"/>
                <p:cNvSpPr>
                  <a:spLocks/>
                </p:cNvSpPr>
                <p:nvPr/>
              </p:nvSpPr>
              <p:spPr bwMode="auto">
                <a:xfrm>
                  <a:off x="5409755" y="4411127"/>
                  <a:ext cx="40077" cy="23483"/>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35" name="Freeform 231"/>
                <p:cNvSpPr>
                  <a:spLocks/>
                </p:cNvSpPr>
                <p:nvPr/>
              </p:nvSpPr>
              <p:spPr bwMode="auto">
                <a:xfrm>
                  <a:off x="5078208" y="3582034"/>
                  <a:ext cx="1828977" cy="1793661"/>
                </a:xfrm>
                <a:custGeom>
                  <a:avLst/>
                  <a:gdLst/>
                  <a:ahLst/>
                  <a:cxnLst>
                    <a:cxn ang="0">
                      <a:pos x="621" y="2679"/>
                    </a:cxn>
                    <a:cxn ang="0">
                      <a:pos x="651" y="2569"/>
                    </a:cxn>
                    <a:cxn ang="0">
                      <a:pos x="829" y="2253"/>
                    </a:cxn>
                    <a:cxn ang="0">
                      <a:pos x="840" y="2182"/>
                    </a:cxn>
                    <a:cxn ang="0">
                      <a:pos x="835" y="1995"/>
                    </a:cxn>
                    <a:cxn ang="0">
                      <a:pos x="712" y="1739"/>
                    </a:cxn>
                    <a:cxn ang="0">
                      <a:pos x="670" y="1403"/>
                    </a:cxn>
                    <a:cxn ang="0">
                      <a:pos x="582" y="1328"/>
                    </a:cxn>
                    <a:cxn ang="0">
                      <a:pos x="531" y="1177"/>
                    </a:cxn>
                    <a:cxn ang="0">
                      <a:pos x="454" y="1120"/>
                    </a:cxn>
                    <a:cxn ang="0">
                      <a:pos x="394" y="1014"/>
                    </a:cxn>
                    <a:cxn ang="0">
                      <a:pos x="237" y="907"/>
                    </a:cxn>
                    <a:cxn ang="0">
                      <a:pos x="107" y="871"/>
                    </a:cxn>
                    <a:cxn ang="0">
                      <a:pos x="8" y="743"/>
                    </a:cxn>
                    <a:cxn ang="0">
                      <a:pos x="116" y="647"/>
                    </a:cxn>
                    <a:cxn ang="0">
                      <a:pos x="175" y="626"/>
                    </a:cxn>
                    <a:cxn ang="0">
                      <a:pos x="184" y="503"/>
                    </a:cxn>
                    <a:cxn ang="0">
                      <a:pos x="372" y="578"/>
                    </a:cxn>
                    <a:cxn ang="0">
                      <a:pos x="494" y="503"/>
                    </a:cxn>
                    <a:cxn ang="0">
                      <a:pos x="647" y="622"/>
                    </a:cxn>
                    <a:cxn ang="0">
                      <a:pos x="811" y="690"/>
                    </a:cxn>
                    <a:cxn ang="0">
                      <a:pos x="898" y="798"/>
                    </a:cxn>
                    <a:cxn ang="0">
                      <a:pos x="989" y="802"/>
                    </a:cxn>
                    <a:cxn ang="0">
                      <a:pos x="1068" y="565"/>
                    </a:cxn>
                    <a:cxn ang="0">
                      <a:pos x="1016" y="276"/>
                    </a:cxn>
                    <a:cxn ang="0">
                      <a:pos x="1256" y="367"/>
                    </a:cxn>
                    <a:cxn ang="0">
                      <a:pos x="1285" y="515"/>
                    </a:cxn>
                    <a:cxn ang="0">
                      <a:pos x="1789" y="613"/>
                    </a:cxn>
                    <a:cxn ang="0">
                      <a:pos x="1751" y="442"/>
                    </a:cxn>
                    <a:cxn ang="0">
                      <a:pos x="2147" y="284"/>
                    </a:cxn>
                    <a:cxn ang="0">
                      <a:pos x="2486" y="12"/>
                    </a:cxn>
                    <a:cxn ang="0">
                      <a:pos x="2628" y="161"/>
                    </a:cxn>
                    <a:cxn ang="0">
                      <a:pos x="2735" y="357"/>
                    </a:cxn>
                    <a:cxn ang="0">
                      <a:pos x="2896" y="634"/>
                    </a:cxn>
                    <a:cxn ang="0">
                      <a:pos x="3071" y="714"/>
                    </a:cxn>
                    <a:cxn ang="0">
                      <a:pos x="3357" y="934"/>
                    </a:cxn>
                    <a:cxn ang="0">
                      <a:pos x="3703" y="1108"/>
                    </a:cxn>
                    <a:cxn ang="0">
                      <a:pos x="3888" y="1457"/>
                    </a:cxn>
                    <a:cxn ang="0">
                      <a:pos x="3727" y="1887"/>
                    </a:cxn>
                    <a:cxn ang="0">
                      <a:pos x="3445" y="1976"/>
                    </a:cxn>
                    <a:cxn ang="0">
                      <a:pos x="3378" y="2106"/>
                    </a:cxn>
                    <a:cxn ang="0">
                      <a:pos x="3064" y="2410"/>
                    </a:cxn>
                    <a:cxn ang="0">
                      <a:pos x="3189" y="2432"/>
                    </a:cxn>
                    <a:cxn ang="0">
                      <a:pos x="3358" y="2555"/>
                    </a:cxn>
                    <a:cxn ang="0">
                      <a:pos x="3353" y="2793"/>
                    </a:cxn>
                    <a:cxn ang="0">
                      <a:pos x="3256" y="2979"/>
                    </a:cxn>
                    <a:cxn ang="0">
                      <a:pos x="3262" y="3220"/>
                    </a:cxn>
                    <a:cxn ang="0">
                      <a:pos x="3410" y="3494"/>
                    </a:cxn>
                    <a:cxn ang="0">
                      <a:pos x="3331" y="3664"/>
                    </a:cxn>
                    <a:cxn ang="0">
                      <a:pos x="3064" y="3871"/>
                    </a:cxn>
                    <a:cxn ang="0">
                      <a:pos x="2676" y="3801"/>
                    </a:cxn>
                    <a:cxn ang="0">
                      <a:pos x="2532" y="3669"/>
                    </a:cxn>
                    <a:cxn ang="0">
                      <a:pos x="2313" y="3610"/>
                    </a:cxn>
                    <a:cxn ang="0">
                      <a:pos x="2024" y="3622"/>
                    </a:cxn>
                    <a:cxn ang="0">
                      <a:pos x="1872" y="3791"/>
                    </a:cxn>
                    <a:cxn ang="0">
                      <a:pos x="1635" y="3937"/>
                    </a:cxn>
                    <a:cxn ang="0">
                      <a:pos x="1380" y="3739"/>
                    </a:cxn>
                    <a:cxn ang="0">
                      <a:pos x="1105" y="3576"/>
                    </a:cxn>
                    <a:cxn ang="0">
                      <a:pos x="916" y="3584"/>
                    </a:cxn>
                    <a:cxn ang="0">
                      <a:pos x="633" y="3454"/>
                    </a:cxn>
                    <a:cxn ang="0">
                      <a:pos x="482" y="3240"/>
                    </a:cxn>
                  </a:cxnLst>
                  <a:rect l="0" t="0" r="r" b="b"/>
                  <a:pathLst>
                    <a:path w="4019" h="3975">
                      <a:moveTo>
                        <a:pt x="324" y="3097"/>
                      </a:moveTo>
                      <a:lnTo>
                        <a:pt x="336" y="3103"/>
                      </a:lnTo>
                      <a:lnTo>
                        <a:pt x="346" y="3107"/>
                      </a:lnTo>
                      <a:lnTo>
                        <a:pt x="357" y="3108"/>
                      </a:lnTo>
                      <a:lnTo>
                        <a:pt x="367" y="3108"/>
                      </a:lnTo>
                      <a:lnTo>
                        <a:pt x="377" y="3107"/>
                      </a:lnTo>
                      <a:lnTo>
                        <a:pt x="388" y="3104"/>
                      </a:lnTo>
                      <a:lnTo>
                        <a:pt x="398" y="3100"/>
                      </a:lnTo>
                      <a:lnTo>
                        <a:pt x="407" y="3095"/>
                      </a:lnTo>
                      <a:lnTo>
                        <a:pt x="417" y="3087"/>
                      </a:lnTo>
                      <a:lnTo>
                        <a:pt x="427" y="3080"/>
                      </a:lnTo>
                      <a:lnTo>
                        <a:pt x="436" y="3071"/>
                      </a:lnTo>
                      <a:lnTo>
                        <a:pt x="445" y="3062"/>
                      </a:lnTo>
                      <a:lnTo>
                        <a:pt x="463" y="3040"/>
                      </a:lnTo>
                      <a:lnTo>
                        <a:pt x="478" y="3015"/>
                      </a:lnTo>
                      <a:lnTo>
                        <a:pt x="495" y="2989"/>
                      </a:lnTo>
                      <a:lnTo>
                        <a:pt x="509" y="2962"/>
                      </a:lnTo>
                      <a:lnTo>
                        <a:pt x="524" y="2935"/>
                      </a:lnTo>
                      <a:lnTo>
                        <a:pt x="535" y="2909"/>
                      </a:lnTo>
                      <a:lnTo>
                        <a:pt x="557" y="2862"/>
                      </a:lnTo>
                      <a:lnTo>
                        <a:pt x="574" y="2828"/>
                      </a:lnTo>
                      <a:lnTo>
                        <a:pt x="583" y="2804"/>
                      </a:lnTo>
                      <a:lnTo>
                        <a:pt x="591" y="2779"/>
                      </a:lnTo>
                      <a:lnTo>
                        <a:pt x="599" y="2755"/>
                      </a:lnTo>
                      <a:lnTo>
                        <a:pt x="605" y="2730"/>
                      </a:lnTo>
                      <a:lnTo>
                        <a:pt x="613" y="2704"/>
                      </a:lnTo>
                      <a:lnTo>
                        <a:pt x="621" y="2679"/>
                      </a:lnTo>
                      <a:lnTo>
                        <a:pt x="629" y="2656"/>
                      </a:lnTo>
                      <a:lnTo>
                        <a:pt x="638" y="2631"/>
                      </a:lnTo>
                      <a:lnTo>
                        <a:pt x="642" y="2626"/>
                      </a:lnTo>
                      <a:lnTo>
                        <a:pt x="645" y="2621"/>
                      </a:lnTo>
                      <a:lnTo>
                        <a:pt x="649" y="2617"/>
                      </a:lnTo>
                      <a:lnTo>
                        <a:pt x="653" y="2613"/>
                      </a:lnTo>
                      <a:lnTo>
                        <a:pt x="664" y="2609"/>
                      </a:lnTo>
                      <a:lnTo>
                        <a:pt x="673" y="2606"/>
                      </a:lnTo>
                      <a:lnTo>
                        <a:pt x="682" y="2602"/>
                      </a:lnTo>
                      <a:lnTo>
                        <a:pt x="687" y="2597"/>
                      </a:lnTo>
                      <a:lnTo>
                        <a:pt x="690" y="2593"/>
                      </a:lnTo>
                      <a:lnTo>
                        <a:pt x="691" y="2589"/>
                      </a:lnTo>
                      <a:lnTo>
                        <a:pt x="691" y="2585"/>
                      </a:lnTo>
                      <a:lnTo>
                        <a:pt x="690" y="2580"/>
                      </a:lnTo>
                      <a:lnTo>
                        <a:pt x="687" y="2571"/>
                      </a:lnTo>
                      <a:lnTo>
                        <a:pt x="684" y="2565"/>
                      </a:lnTo>
                      <a:lnTo>
                        <a:pt x="680" y="2563"/>
                      </a:lnTo>
                      <a:lnTo>
                        <a:pt x="678" y="2563"/>
                      </a:lnTo>
                      <a:lnTo>
                        <a:pt x="673" y="2564"/>
                      </a:lnTo>
                      <a:lnTo>
                        <a:pt x="667" y="2568"/>
                      </a:lnTo>
                      <a:lnTo>
                        <a:pt x="662" y="2574"/>
                      </a:lnTo>
                      <a:lnTo>
                        <a:pt x="656" y="2584"/>
                      </a:lnTo>
                      <a:lnTo>
                        <a:pt x="653" y="2586"/>
                      </a:lnTo>
                      <a:lnTo>
                        <a:pt x="651" y="2586"/>
                      </a:lnTo>
                      <a:lnTo>
                        <a:pt x="649" y="2585"/>
                      </a:lnTo>
                      <a:lnTo>
                        <a:pt x="649" y="2581"/>
                      </a:lnTo>
                      <a:lnTo>
                        <a:pt x="651" y="2569"/>
                      </a:lnTo>
                      <a:lnTo>
                        <a:pt x="655" y="2555"/>
                      </a:lnTo>
                      <a:lnTo>
                        <a:pt x="662" y="2521"/>
                      </a:lnTo>
                      <a:lnTo>
                        <a:pt x="670" y="2501"/>
                      </a:lnTo>
                      <a:lnTo>
                        <a:pt x="682" y="2475"/>
                      </a:lnTo>
                      <a:lnTo>
                        <a:pt x="692" y="2448"/>
                      </a:lnTo>
                      <a:lnTo>
                        <a:pt x="702" y="2420"/>
                      </a:lnTo>
                      <a:lnTo>
                        <a:pt x="712" y="2394"/>
                      </a:lnTo>
                      <a:lnTo>
                        <a:pt x="721" y="2367"/>
                      </a:lnTo>
                      <a:lnTo>
                        <a:pt x="730" y="2340"/>
                      </a:lnTo>
                      <a:lnTo>
                        <a:pt x="737" y="2312"/>
                      </a:lnTo>
                      <a:lnTo>
                        <a:pt x="745" y="2284"/>
                      </a:lnTo>
                      <a:lnTo>
                        <a:pt x="747" y="2264"/>
                      </a:lnTo>
                      <a:lnTo>
                        <a:pt x="748" y="2238"/>
                      </a:lnTo>
                      <a:lnTo>
                        <a:pt x="748" y="2226"/>
                      </a:lnTo>
                      <a:lnTo>
                        <a:pt x="750" y="2216"/>
                      </a:lnTo>
                      <a:lnTo>
                        <a:pt x="752" y="2212"/>
                      </a:lnTo>
                      <a:lnTo>
                        <a:pt x="754" y="2209"/>
                      </a:lnTo>
                      <a:lnTo>
                        <a:pt x="757" y="2208"/>
                      </a:lnTo>
                      <a:lnTo>
                        <a:pt x="761" y="2207"/>
                      </a:lnTo>
                      <a:lnTo>
                        <a:pt x="774" y="2208"/>
                      </a:lnTo>
                      <a:lnTo>
                        <a:pt x="784" y="2209"/>
                      </a:lnTo>
                      <a:lnTo>
                        <a:pt x="794" y="2213"/>
                      </a:lnTo>
                      <a:lnTo>
                        <a:pt x="802" y="2218"/>
                      </a:lnTo>
                      <a:lnTo>
                        <a:pt x="810" y="2225"/>
                      </a:lnTo>
                      <a:lnTo>
                        <a:pt x="818" y="2232"/>
                      </a:lnTo>
                      <a:lnTo>
                        <a:pt x="824" y="2242"/>
                      </a:lnTo>
                      <a:lnTo>
                        <a:pt x="829" y="2253"/>
                      </a:lnTo>
                      <a:lnTo>
                        <a:pt x="836" y="2270"/>
                      </a:lnTo>
                      <a:lnTo>
                        <a:pt x="842" y="2288"/>
                      </a:lnTo>
                      <a:lnTo>
                        <a:pt x="848" y="2306"/>
                      </a:lnTo>
                      <a:lnTo>
                        <a:pt x="851" y="2324"/>
                      </a:lnTo>
                      <a:lnTo>
                        <a:pt x="858" y="2361"/>
                      </a:lnTo>
                      <a:lnTo>
                        <a:pt x="862" y="2398"/>
                      </a:lnTo>
                      <a:lnTo>
                        <a:pt x="866" y="2435"/>
                      </a:lnTo>
                      <a:lnTo>
                        <a:pt x="870" y="2472"/>
                      </a:lnTo>
                      <a:lnTo>
                        <a:pt x="875" y="2508"/>
                      </a:lnTo>
                      <a:lnTo>
                        <a:pt x="883" y="2545"/>
                      </a:lnTo>
                      <a:lnTo>
                        <a:pt x="886" y="2542"/>
                      </a:lnTo>
                      <a:lnTo>
                        <a:pt x="889" y="2537"/>
                      </a:lnTo>
                      <a:lnTo>
                        <a:pt x="892" y="2532"/>
                      </a:lnTo>
                      <a:lnTo>
                        <a:pt x="894" y="2525"/>
                      </a:lnTo>
                      <a:lnTo>
                        <a:pt x="898" y="2510"/>
                      </a:lnTo>
                      <a:lnTo>
                        <a:pt x="899" y="2490"/>
                      </a:lnTo>
                      <a:lnTo>
                        <a:pt x="899" y="2470"/>
                      </a:lnTo>
                      <a:lnTo>
                        <a:pt x="898" y="2448"/>
                      </a:lnTo>
                      <a:lnTo>
                        <a:pt x="897" y="2424"/>
                      </a:lnTo>
                      <a:lnTo>
                        <a:pt x="893" y="2400"/>
                      </a:lnTo>
                      <a:lnTo>
                        <a:pt x="886" y="2350"/>
                      </a:lnTo>
                      <a:lnTo>
                        <a:pt x="877" y="2305"/>
                      </a:lnTo>
                      <a:lnTo>
                        <a:pt x="868" y="2267"/>
                      </a:lnTo>
                      <a:lnTo>
                        <a:pt x="862" y="2243"/>
                      </a:lnTo>
                      <a:lnTo>
                        <a:pt x="846" y="2195"/>
                      </a:lnTo>
                      <a:lnTo>
                        <a:pt x="844" y="2188"/>
                      </a:lnTo>
                      <a:lnTo>
                        <a:pt x="840" y="2182"/>
                      </a:lnTo>
                      <a:lnTo>
                        <a:pt x="833" y="2175"/>
                      </a:lnTo>
                      <a:lnTo>
                        <a:pt x="828" y="2169"/>
                      </a:lnTo>
                      <a:lnTo>
                        <a:pt x="814" y="2157"/>
                      </a:lnTo>
                      <a:lnTo>
                        <a:pt x="800" y="2146"/>
                      </a:lnTo>
                      <a:lnTo>
                        <a:pt x="793" y="2141"/>
                      </a:lnTo>
                      <a:lnTo>
                        <a:pt x="788" y="2135"/>
                      </a:lnTo>
                      <a:lnTo>
                        <a:pt x="783" y="2130"/>
                      </a:lnTo>
                      <a:lnTo>
                        <a:pt x="780" y="2125"/>
                      </a:lnTo>
                      <a:lnTo>
                        <a:pt x="779" y="2121"/>
                      </a:lnTo>
                      <a:lnTo>
                        <a:pt x="779" y="2116"/>
                      </a:lnTo>
                      <a:lnTo>
                        <a:pt x="783" y="2112"/>
                      </a:lnTo>
                      <a:lnTo>
                        <a:pt x="788" y="2108"/>
                      </a:lnTo>
                      <a:lnTo>
                        <a:pt x="797" y="2103"/>
                      </a:lnTo>
                      <a:lnTo>
                        <a:pt x="804" y="2098"/>
                      </a:lnTo>
                      <a:lnTo>
                        <a:pt x="809" y="2093"/>
                      </a:lnTo>
                      <a:lnTo>
                        <a:pt x="813" y="2087"/>
                      </a:lnTo>
                      <a:lnTo>
                        <a:pt x="815" y="2081"/>
                      </a:lnTo>
                      <a:lnTo>
                        <a:pt x="818" y="2076"/>
                      </a:lnTo>
                      <a:lnTo>
                        <a:pt x="819" y="2071"/>
                      </a:lnTo>
                      <a:lnTo>
                        <a:pt x="819" y="2064"/>
                      </a:lnTo>
                      <a:lnTo>
                        <a:pt x="819" y="2052"/>
                      </a:lnTo>
                      <a:lnTo>
                        <a:pt x="818" y="2041"/>
                      </a:lnTo>
                      <a:lnTo>
                        <a:pt x="818" y="2034"/>
                      </a:lnTo>
                      <a:lnTo>
                        <a:pt x="819" y="2028"/>
                      </a:lnTo>
                      <a:lnTo>
                        <a:pt x="820" y="2021"/>
                      </a:lnTo>
                      <a:lnTo>
                        <a:pt x="823" y="2015"/>
                      </a:lnTo>
                      <a:lnTo>
                        <a:pt x="835" y="1995"/>
                      </a:lnTo>
                      <a:lnTo>
                        <a:pt x="845" y="1980"/>
                      </a:lnTo>
                      <a:lnTo>
                        <a:pt x="850" y="1972"/>
                      </a:lnTo>
                      <a:lnTo>
                        <a:pt x="854" y="1963"/>
                      </a:lnTo>
                      <a:lnTo>
                        <a:pt x="857" y="1953"/>
                      </a:lnTo>
                      <a:lnTo>
                        <a:pt x="858" y="1941"/>
                      </a:lnTo>
                      <a:lnTo>
                        <a:pt x="859" y="1920"/>
                      </a:lnTo>
                      <a:lnTo>
                        <a:pt x="863" y="1893"/>
                      </a:lnTo>
                      <a:lnTo>
                        <a:pt x="867" y="1880"/>
                      </a:lnTo>
                      <a:lnTo>
                        <a:pt x="872" y="1868"/>
                      </a:lnTo>
                      <a:lnTo>
                        <a:pt x="876" y="1863"/>
                      </a:lnTo>
                      <a:lnTo>
                        <a:pt x="880" y="1859"/>
                      </a:lnTo>
                      <a:lnTo>
                        <a:pt x="884" y="1857"/>
                      </a:lnTo>
                      <a:lnTo>
                        <a:pt x="890" y="1856"/>
                      </a:lnTo>
                      <a:lnTo>
                        <a:pt x="890" y="1852"/>
                      </a:lnTo>
                      <a:lnTo>
                        <a:pt x="875" y="1848"/>
                      </a:lnTo>
                      <a:lnTo>
                        <a:pt x="859" y="1843"/>
                      </a:lnTo>
                      <a:lnTo>
                        <a:pt x="844" y="1837"/>
                      </a:lnTo>
                      <a:lnTo>
                        <a:pt x="829" y="1831"/>
                      </a:lnTo>
                      <a:lnTo>
                        <a:pt x="814" y="1823"/>
                      </a:lnTo>
                      <a:lnTo>
                        <a:pt x="798" y="1815"/>
                      </a:lnTo>
                      <a:lnTo>
                        <a:pt x="784" y="1806"/>
                      </a:lnTo>
                      <a:lnTo>
                        <a:pt x="771" y="1797"/>
                      </a:lnTo>
                      <a:lnTo>
                        <a:pt x="757" y="1787"/>
                      </a:lnTo>
                      <a:lnTo>
                        <a:pt x="744" y="1777"/>
                      </a:lnTo>
                      <a:lnTo>
                        <a:pt x="732" y="1765"/>
                      </a:lnTo>
                      <a:lnTo>
                        <a:pt x="722" y="1752"/>
                      </a:lnTo>
                      <a:lnTo>
                        <a:pt x="712" y="1739"/>
                      </a:lnTo>
                      <a:lnTo>
                        <a:pt x="702" y="1725"/>
                      </a:lnTo>
                      <a:lnTo>
                        <a:pt x="695" y="1710"/>
                      </a:lnTo>
                      <a:lnTo>
                        <a:pt x="688" y="1695"/>
                      </a:lnTo>
                      <a:lnTo>
                        <a:pt x="683" y="1679"/>
                      </a:lnTo>
                      <a:lnTo>
                        <a:pt x="677" y="1665"/>
                      </a:lnTo>
                      <a:lnTo>
                        <a:pt x="670" y="1651"/>
                      </a:lnTo>
                      <a:lnTo>
                        <a:pt x="662" y="1638"/>
                      </a:lnTo>
                      <a:lnTo>
                        <a:pt x="658" y="1629"/>
                      </a:lnTo>
                      <a:lnTo>
                        <a:pt x="656" y="1621"/>
                      </a:lnTo>
                      <a:lnTo>
                        <a:pt x="651" y="1613"/>
                      </a:lnTo>
                      <a:lnTo>
                        <a:pt x="647" y="1604"/>
                      </a:lnTo>
                      <a:lnTo>
                        <a:pt x="643" y="1595"/>
                      </a:lnTo>
                      <a:lnTo>
                        <a:pt x="640" y="1586"/>
                      </a:lnTo>
                      <a:lnTo>
                        <a:pt x="635" y="1565"/>
                      </a:lnTo>
                      <a:lnTo>
                        <a:pt x="631" y="1547"/>
                      </a:lnTo>
                      <a:lnTo>
                        <a:pt x="653" y="1515"/>
                      </a:lnTo>
                      <a:lnTo>
                        <a:pt x="678" y="1485"/>
                      </a:lnTo>
                      <a:lnTo>
                        <a:pt x="683" y="1477"/>
                      </a:lnTo>
                      <a:lnTo>
                        <a:pt x="686" y="1469"/>
                      </a:lnTo>
                      <a:lnTo>
                        <a:pt x="688" y="1462"/>
                      </a:lnTo>
                      <a:lnTo>
                        <a:pt x="690" y="1453"/>
                      </a:lnTo>
                      <a:lnTo>
                        <a:pt x="690" y="1445"/>
                      </a:lnTo>
                      <a:lnTo>
                        <a:pt x="687" y="1436"/>
                      </a:lnTo>
                      <a:lnTo>
                        <a:pt x="683" y="1427"/>
                      </a:lnTo>
                      <a:lnTo>
                        <a:pt x="677" y="1416"/>
                      </a:lnTo>
                      <a:lnTo>
                        <a:pt x="671" y="1410"/>
                      </a:lnTo>
                      <a:lnTo>
                        <a:pt x="670" y="1403"/>
                      </a:lnTo>
                      <a:lnTo>
                        <a:pt x="670" y="1397"/>
                      </a:lnTo>
                      <a:lnTo>
                        <a:pt x="673" y="1392"/>
                      </a:lnTo>
                      <a:lnTo>
                        <a:pt x="678" y="1387"/>
                      </a:lnTo>
                      <a:lnTo>
                        <a:pt x="684" y="1383"/>
                      </a:lnTo>
                      <a:lnTo>
                        <a:pt x="692" y="1379"/>
                      </a:lnTo>
                      <a:lnTo>
                        <a:pt x="700" y="1376"/>
                      </a:lnTo>
                      <a:lnTo>
                        <a:pt x="718" y="1371"/>
                      </a:lnTo>
                      <a:lnTo>
                        <a:pt x="736" y="1368"/>
                      </a:lnTo>
                      <a:lnTo>
                        <a:pt x="752" y="1367"/>
                      </a:lnTo>
                      <a:lnTo>
                        <a:pt x="762" y="1366"/>
                      </a:lnTo>
                      <a:lnTo>
                        <a:pt x="762" y="1366"/>
                      </a:lnTo>
                      <a:lnTo>
                        <a:pt x="763" y="1365"/>
                      </a:lnTo>
                      <a:lnTo>
                        <a:pt x="740" y="1357"/>
                      </a:lnTo>
                      <a:lnTo>
                        <a:pt x="722" y="1349"/>
                      </a:lnTo>
                      <a:lnTo>
                        <a:pt x="712" y="1346"/>
                      </a:lnTo>
                      <a:lnTo>
                        <a:pt x="700" y="1344"/>
                      </a:lnTo>
                      <a:lnTo>
                        <a:pt x="686" y="1344"/>
                      </a:lnTo>
                      <a:lnTo>
                        <a:pt x="669" y="1345"/>
                      </a:lnTo>
                      <a:lnTo>
                        <a:pt x="649" y="1348"/>
                      </a:lnTo>
                      <a:lnTo>
                        <a:pt x="630" y="1349"/>
                      </a:lnTo>
                      <a:lnTo>
                        <a:pt x="613" y="1350"/>
                      </a:lnTo>
                      <a:lnTo>
                        <a:pt x="599" y="1349"/>
                      </a:lnTo>
                      <a:lnTo>
                        <a:pt x="592" y="1346"/>
                      </a:lnTo>
                      <a:lnTo>
                        <a:pt x="588" y="1344"/>
                      </a:lnTo>
                      <a:lnTo>
                        <a:pt x="585" y="1340"/>
                      </a:lnTo>
                      <a:lnTo>
                        <a:pt x="582" y="1335"/>
                      </a:lnTo>
                      <a:lnTo>
                        <a:pt x="582" y="1328"/>
                      </a:lnTo>
                      <a:lnTo>
                        <a:pt x="582" y="1321"/>
                      </a:lnTo>
                      <a:lnTo>
                        <a:pt x="585" y="1310"/>
                      </a:lnTo>
                      <a:lnTo>
                        <a:pt x="590" y="1300"/>
                      </a:lnTo>
                      <a:lnTo>
                        <a:pt x="590" y="1293"/>
                      </a:lnTo>
                      <a:lnTo>
                        <a:pt x="588" y="1287"/>
                      </a:lnTo>
                      <a:lnTo>
                        <a:pt x="586" y="1279"/>
                      </a:lnTo>
                      <a:lnTo>
                        <a:pt x="583" y="1273"/>
                      </a:lnTo>
                      <a:lnTo>
                        <a:pt x="581" y="1266"/>
                      </a:lnTo>
                      <a:lnTo>
                        <a:pt x="581" y="1261"/>
                      </a:lnTo>
                      <a:lnTo>
                        <a:pt x="582" y="1260"/>
                      </a:lnTo>
                      <a:lnTo>
                        <a:pt x="583" y="1258"/>
                      </a:lnTo>
                      <a:lnTo>
                        <a:pt x="586" y="1257"/>
                      </a:lnTo>
                      <a:lnTo>
                        <a:pt x="590" y="1256"/>
                      </a:lnTo>
                      <a:lnTo>
                        <a:pt x="599" y="1254"/>
                      </a:lnTo>
                      <a:lnTo>
                        <a:pt x="607" y="1252"/>
                      </a:lnTo>
                      <a:lnTo>
                        <a:pt x="613" y="1247"/>
                      </a:lnTo>
                      <a:lnTo>
                        <a:pt x="620" y="1240"/>
                      </a:lnTo>
                      <a:lnTo>
                        <a:pt x="623" y="1232"/>
                      </a:lnTo>
                      <a:lnTo>
                        <a:pt x="626" y="1225"/>
                      </a:lnTo>
                      <a:lnTo>
                        <a:pt x="629" y="1216"/>
                      </a:lnTo>
                      <a:lnTo>
                        <a:pt x="629" y="1207"/>
                      </a:lnTo>
                      <a:lnTo>
                        <a:pt x="612" y="1204"/>
                      </a:lnTo>
                      <a:lnTo>
                        <a:pt x="595" y="1201"/>
                      </a:lnTo>
                      <a:lnTo>
                        <a:pt x="578" y="1199"/>
                      </a:lnTo>
                      <a:lnTo>
                        <a:pt x="561" y="1194"/>
                      </a:lnTo>
                      <a:lnTo>
                        <a:pt x="547" y="1186"/>
                      </a:lnTo>
                      <a:lnTo>
                        <a:pt x="531" y="1177"/>
                      </a:lnTo>
                      <a:lnTo>
                        <a:pt x="524" y="1172"/>
                      </a:lnTo>
                      <a:lnTo>
                        <a:pt x="516" y="1169"/>
                      </a:lnTo>
                      <a:lnTo>
                        <a:pt x="508" y="1166"/>
                      </a:lnTo>
                      <a:lnTo>
                        <a:pt x="500" y="1165"/>
                      </a:lnTo>
                      <a:lnTo>
                        <a:pt x="502" y="1161"/>
                      </a:lnTo>
                      <a:lnTo>
                        <a:pt x="503" y="1159"/>
                      </a:lnTo>
                      <a:lnTo>
                        <a:pt x="507" y="1156"/>
                      </a:lnTo>
                      <a:lnTo>
                        <a:pt x="511" y="1153"/>
                      </a:lnTo>
                      <a:lnTo>
                        <a:pt x="521" y="1151"/>
                      </a:lnTo>
                      <a:lnTo>
                        <a:pt x="533" y="1148"/>
                      </a:lnTo>
                      <a:lnTo>
                        <a:pt x="544" y="1146"/>
                      </a:lnTo>
                      <a:lnTo>
                        <a:pt x="555" y="1142"/>
                      </a:lnTo>
                      <a:lnTo>
                        <a:pt x="557" y="1139"/>
                      </a:lnTo>
                      <a:lnTo>
                        <a:pt x="561" y="1135"/>
                      </a:lnTo>
                      <a:lnTo>
                        <a:pt x="563" y="1131"/>
                      </a:lnTo>
                      <a:lnTo>
                        <a:pt x="563" y="1128"/>
                      </a:lnTo>
                      <a:lnTo>
                        <a:pt x="560" y="1124"/>
                      </a:lnTo>
                      <a:lnTo>
                        <a:pt x="552" y="1121"/>
                      </a:lnTo>
                      <a:lnTo>
                        <a:pt x="543" y="1117"/>
                      </a:lnTo>
                      <a:lnTo>
                        <a:pt x="531" y="1115"/>
                      </a:lnTo>
                      <a:lnTo>
                        <a:pt x="507" y="1109"/>
                      </a:lnTo>
                      <a:lnTo>
                        <a:pt x="493" y="1108"/>
                      </a:lnTo>
                      <a:lnTo>
                        <a:pt x="484" y="1108"/>
                      </a:lnTo>
                      <a:lnTo>
                        <a:pt x="476" y="1111"/>
                      </a:lnTo>
                      <a:lnTo>
                        <a:pt x="468" y="1113"/>
                      </a:lnTo>
                      <a:lnTo>
                        <a:pt x="461" y="1117"/>
                      </a:lnTo>
                      <a:lnTo>
                        <a:pt x="454" y="1120"/>
                      </a:lnTo>
                      <a:lnTo>
                        <a:pt x="447" y="1122"/>
                      </a:lnTo>
                      <a:lnTo>
                        <a:pt x="439" y="1124"/>
                      </a:lnTo>
                      <a:lnTo>
                        <a:pt x="433" y="1124"/>
                      </a:lnTo>
                      <a:lnTo>
                        <a:pt x="432" y="1111"/>
                      </a:lnTo>
                      <a:lnTo>
                        <a:pt x="432" y="1094"/>
                      </a:lnTo>
                      <a:lnTo>
                        <a:pt x="432" y="1085"/>
                      </a:lnTo>
                      <a:lnTo>
                        <a:pt x="433" y="1077"/>
                      </a:lnTo>
                      <a:lnTo>
                        <a:pt x="434" y="1071"/>
                      </a:lnTo>
                      <a:lnTo>
                        <a:pt x="438" y="1065"/>
                      </a:lnTo>
                      <a:lnTo>
                        <a:pt x="450" y="1054"/>
                      </a:lnTo>
                      <a:lnTo>
                        <a:pt x="456" y="1046"/>
                      </a:lnTo>
                      <a:lnTo>
                        <a:pt x="458" y="1043"/>
                      </a:lnTo>
                      <a:lnTo>
                        <a:pt x="456" y="1042"/>
                      </a:lnTo>
                      <a:lnTo>
                        <a:pt x="455" y="1041"/>
                      </a:lnTo>
                      <a:lnTo>
                        <a:pt x="452" y="1041"/>
                      </a:lnTo>
                      <a:lnTo>
                        <a:pt x="443" y="1038"/>
                      </a:lnTo>
                      <a:lnTo>
                        <a:pt x="429" y="1038"/>
                      </a:lnTo>
                      <a:lnTo>
                        <a:pt x="420" y="1037"/>
                      </a:lnTo>
                      <a:lnTo>
                        <a:pt x="414" y="1036"/>
                      </a:lnTo>
                      <a:lnTo>
                        <a:pt x="410" y="1032"/>
                      </a:lnTo>
                      <a:lnTo>
                        <a:pt x="408" y="1028"/>
                      </a:lnTo>
                      <a:lnTo>
                        <a:pt x="408" y="1024"/>
                      </a:lnTo>
                      <a:lnTo>
                        <a:pt x="408" y="1020"/>
                      </a:lnTo>
                      <a:lnTo>
                        <a:pt x="407" y="1017"/>
                      </a:lnTo>
                      <a:lnTo>
                        <a:pt x="404" y="1015"/>
                      </a:lnTo>
                      <a:lnTo>
                        <a:pt x="399" y="1014"/>
                      </a:lnTo>
                      <a:lnTo>
                        <a:pt x="394" y="1014"/>
                      </a:lnTo>
                      <a:lnTo>
                        <a:pt x="389" y="1014"/>
                      </a:lnTo>
                      <a:lnTo>
                        <a:pt x="384" y="1015"/>
                      </a:lnTo>
                      <a:lnTo>
                        <a:pt x="373" y="1017"/>
                      </a:lnTo>
                      <a:lnTo>
                        <a:pt x="363" y="1019"/>
                      </a:lnTo>
                      <a:lnTo>
                        <a:pt x="354" y="1020"/>
                      </a:lnTo>
                      <a:lnTo>
                        <a:pt x="344" y="1020"/>
                      </a:lnTo>
                      <a:lnTo>
                        <a:pt x="340" y="1017"/>
                      </a:lnTo>
                      <a:lnTo>
                        <a:pt x="336" y="1015"/>
                      </a:lnTo>
                      <a:lnTo>
                        <a:pt x="332" y="1010"/>
                      </a:lnTo>
                      <a:lnTo>
                        <a:pt x="329" y="1004"/>
                      </a:lnTo>
                      <a:lnTo>
                        <a:pt x="325" y="993"/>
                      </a:lnTo>
                      <a:lnTo>
                        <a:pt x="323" y="980"/>
                      </a:lnTo>
                      <a:lnTo>
                        <a:pt x="322" y="966"/>
                      </a:lnTo>
                      <a:lnTo>
                        <a:pt x="320" y="951"/>
                      </a:lnTo>
                      <a:lnTo>
                        <a:pt x="318" y="938"/>
                      </a:lnTo>
                      <a:lnTo>
                        <a:pt x="314" y="928"/>
                      </a:lnTo>
                      <a:lnTo>
                        <a:pt x="311" y="923"/>
                      </a:lnTo>
                      <a:lnTo>
                        <a:pt x="307" y="920"/>
                      </a:lnTo>
                      <a:lnTo>
                        <a:pt x="303" y="918"/>
                      </a:lnTo>
                      <a:lnTo>
                        <a:pt x="298" y="915"/>
                      </a:lnTo>
                      <a:lnTo>
                        <a:pt x="279" y="915"/>
                      </a:lnTo>
                      <a:lnTo>
                        <a:pt x="263" y="915"/>
                      </a:lnTo>
                      <a:lnTo>
                        <a:pt x="257" y="915"/>
                      </a:lnTo>
                      <a:lnTo>
                        <a:pt x="252" y="914"/>
                      </a:lnTo>
                      <a:lnTo>
                        <a:pt x="246" y="912"/>
                      </a:lnTo>
                      <a:lnTo>
                        <a:pt x="241" y="910"/>
                      </a:lnTo>
                      <a:lnTo>
                        <a:pt x="237" y="907"/>
                      </a:lnTo>
                      <a:lnTo>
                        <a:pt x="233" y="903"/>
                      </a:lnTo>
                      <a:lnTo>
                        <a:pt x="231" y="898"/>
                      </a:lnTo>
                      <a:lnTo>
                        <a:pt x="227" y="893"/>
                      </a:lnTo>
                      <a:lnTo>
                        <a:pt x="221" y="877"/>
                      </a:lnTo>
                      <a:lnTo>
                        <a:pt x="214" y="858"/>
                      </a:lnTo>
                      <a:lnTo>
                        <a:pt x="210" y="848"/>
                      </a:lnTo>
                      <a:lnTo>
                        <a:pt x="206" y="841"/>
                      </a:lnTo>
                      <a:lnTo>
                        <a:pt x="202" y="839"/>
                      </a:lnTo>
                      <a:lnTo>
                        <a:pt x="199" y="836"/>
                      </a:lnTo>
                      <a:lnTo>
                        <a:pt x="193" y="837"/>
                      </a:lnTo>
                      <a:lnTo>
                        <a:pt x="189" y="840"/>
                      </a:lnTo>
                      <a:lnTo>
                        <a:pt x="186" y="844"/>
                      </a:lnTo>
                      <a:lnTo>
                        <a:pt x="182" y="849"/>
                      </a:lnTo>
                      <a:lnTo>
                        <a:pt x="173" y="861"/>
                      </a:lnTo>
                      <a:lnTo>
                        <a:pt x="165" y="874"/>
                      </a:lnTo>
                      <a:lnTo>
                        <a:pt x="161" y="880"/>
                      </a:lnTo>
                      <a:lnTo>
                        <a:pt x="156" y="884"/>
                      </a:lnTo>
                      <a:lnTo>
                        <a:pt x="153" y="888"/>
                      </a:lnTo>
                      <a:lnTo>
                        <a:pt x="149" y="890"/>
                      </a:lnTo>
                      <a:lnTo>
                        <a:pt x="144" y="892"/>
                      </a:lnTo>
                      <a:lnTo>
                        <a:pt x="140" y="893"/>
                      </a:lnTo>
                      <a:lnTo>
                        <a:pt x="136" y="893"/>
                      </a:lnTo>
                      <a:lnTo>
                        <a:pt x="132" y="892"/>
                      </a:lnTo>
                      <a:lnTo>
                        <a:pt x="126" y="888"/>
                      </a:lnTo>
                      <a:lnTo>
                        <a:pt x="119" y="883"/>
                      </a:lnTo>
                      <a:lnTo>
                        <a:pt x="113" y="876"/>
                      </a:lnTo>
                      <a:lnTo>
                        <a:pt x="107" y="871"/>
                      </a:lnTo>
                      <a:lnTo>
                        <a:pt x="99" y="865"/>
                      </a:lnTo>
                      <a:lnTo>
                        <a:pt x="92" y="861"/>
                      </a:lnTo>
                      <a:lnTo>
                        <a:pt x="86" y="858"/>
                      </a:lnTo>
                      <a:lnTo>
                        <a:pt x="82" y="854"/>
                      </a:lnTo>
                      <a:lnTo>
                        <a:pt x="79" y="850"/>
                      </a:lnTo>
                      <a:lnTo>
                        <a:pt x="77" y="846"/>
                      </a:lnTo>
                      <a:lnTo>
                        <a:pt x="75" y="837"/>
                      </a:lnTo>
                      <a:lnTo>
                        <a:pt x="77" y="826"/>
                      </a:lnTo>
                      <a:lnTo>
                        <a:pt x="78" y="815"/>
                      </a:lnTo>
                      <a:lnTo>
                        <a:pt x="78" y="804"/>
                      </a:lnTo>
                      <a:lnTo>
                        <a:pt x="78" y="798"/>
                      </a:lnTo>
                      <a:lnTo>
                        <a:pt x="78" y="793"/>
                      </a:lnTo>
                      <a:lnTo>
                        <a:pt x="75" y="788"/>
                      </a:lnTo>
                      <a:lnTo>
                        <a:pt x="73" y="784"/>
                      </a:lnTo>
                      <a:lnTo>
                        <a:pt x="69" y="779"/>
                      </a:lnTo>
                      <a:lnTo>
                        <a:pt x="65" y="775"/>
                      </a:lnTo>
                      <a:lnTo>
                        <a:pt x="60" y="771"/>
                      </a:lnTo>
                      <a:lnTo>
                        <a:pt x="56" y="769"/>
                      </a:lnTo>
                      <a:lnTo>
                        <a:pt x="47" y="766"/>
                      </a:lnTo>
                      <a:lnTo>
                        <a:pt x="38" y="763"/>
                      </a:lnTo>
                      <a:lnTo>
                        <a:pt x="29" y="763"/>
                      </a:lnTo>
                      <a:lnTo>
                        <a:pt x="18" y="762"/>
                      </a:lnTo>
                      <a:lnTo>
                        <a:pt x="9" y="760"/>
                      </a:lnTo>
                      <a:lnTo>
                        <a:pt x="0" y="756"/>
                      </a:lnTo>
                      <a:lnTo>
                        <a:pt x="2" y="749"/>
                      </a:lnTo>
                      <a:lnTo>
                        <a:pt x="4" y="745"/>
                      </a:lnTo>
                      <a:lnTo>
                        <a:pt x="8" y="743"/>
                      </a:lnTo>
                      <a:lnTo>
                        <a:pt x="13" y="740"/>
                      </a:lnTo>
                      <a:lnTo>
                        <a:pt x="20" y="739"/>
                      </a:lnTo>
                      <a:lnTo>
                        <a:pt x="28" y="738"/>
                      </a:lnTo>
                      <a:lnTo>
                        <a:pt x="35" y="739"/>
                      </a:lnTo>
                      <a:lnTo>
                        <a:pt x="43" y="739"/>
                      </a:lnTo>
                      <a:lnTo>
                        <a:pt x="75" y="744"/>
                      </a:lnTo>
                      <a:lnTo>
                        <a:pt x="96" y="748"/>
                      </a:lnTo>
                      <a:lnTo>
                        <a:pt x="108" y="745"/>
                      </a:lnTo>
                      <a:lnTo>
                        <a:pt x="117" y="743"/>
                      </a:lnTo>
                      <a:lnTo>
                        <a:pt x="123" y="740"/>
                      </a:lnTo>
                      <a:lnTo>
                        <a:pt x="127" y="736"/>
                      </a:lnTo>
                      <a:lnTo>
                        <a:pt x="127" y="732"/>
                      </a:lnTo>
                      <a:lnTo>
                        <a:pt x="126" y="727"/>
                      </a:lnTo>
                      <a:lnTo>
                        <a:pt x="123" y="722"/>
                      </a:lnTo>
                      <a:lnTo>
                        <a:pt x="119" y="718"/>
                      </a:lnTo>
                      <a:lnTo>
                        <a:pt x="108" y="708"/>
                      </a:lnTo>
                      <a:lnTo>
                        <a:pt x="94" y="699"/>
                      </a:lnTo>
                      <a:lnTo>
                        <a:pt x="82" y="691"/>
                      </a:lnTo>
                      <a:lnTo>
                        <a:pt x="72" y="686"/>
                      </a:lnTo>
                      <a:lnTo>
                        <a:pt x="73" y="681"/>
                      </a:lnTo>
                      <a:lnTo>
                        <a:pt x="75" y="678"/>
                      </a:lnTo>
                      <a:lnTo>
                        <a:pt x="79" y="675"/>
                      </a:lnTo>
                      <a:lnTo>
                        <a:pt x="83" y="673"/>
                      </a:lnTo>
                      <a:lnTo>
                        <a:pt x="92" y="668"/>
                      </a:lnTo>
                      <a:lnTo>
                        <a:pt x="99" y="665"/>
                      </a:lnTo>
                      <a:lnTo>
                        <a:pt x="108" y="655"/>
                      </a:lnTo>
                      <a:lnTo>
                        <a:pt x="116" y="647"/>
                      </a:lnTo>
                      <a:lnTo>
                        <a:pt x="119" y="657"/>
                      </a:lnTo>
                      <a:lnTo>
                        <a:pt x="130" y="670"/>
                      </a:lnTo>
                      <a:lnTo>
                        <a:pt x="142" y="687"/>
                      </a:lnTo>
                      <a:lnTo>
                        <a:pt x="156" y="701"/>
                      </a:lnTo>
                      <a:lnTo>
                        <a:pt x="162" y="706"/>
                      </a:lnTo>
                      <a:lnTo>
                        <a:pt x="169" y="712"/>
                      </a:lnTo>
                      <a:lnTo>
                        <a:pt x="175" y="714"/>
                      </a:lnTo>
                      <a:lnTo>
                        <a:pt x="180" y="716"/>
                      </a:lnTo>
                      <a:lnTo>
                        <a:pt x="183" y="714"/>
                      </a:lnTo>
                      <a:lnTo>
                        <a:pt x="184" y="713"/>
                      </a:lnTo>
                      <a:lnTo>
                        <a:pt x="187" y="712"/>
                      </a:lnTo>
                      <a:lnTo>
                        <a:pt x="188" y="709"/>
                      </a:lnTo>
                      <a:lnTo>
                        <a:pt x="191" y="701"/>
                      </a:lnTo>
                      <a:lnTo>
                        <a:pt x="191" y="691"/>
                      </a:lnTo>
                      <a:lnTo>
                        <a:pt x="184" y="687"/>
                      </a:lnTo>
                      <a:lnTo>
                        <a:pt x="174" y="679"/>
                      </a:lnTo>
                      <a:lnTo>
                        <a:pt x="165" y="670"/>
                      </a:lnTo>
                      <a:lnTo>
                        <a:pt x="158" y="664"/>
                      </a:lnTo>
                      <a:lnTo>
                        <a:pt x="158" y="660"/>
                      </a:lnTo>
                      <a:lnTo>
                        <a:pt x="161" y="653"/>
                      </a:lnTo>
                      <a:lnTo>
                        <a:pt x="165" y="648"/>
                      </a:lnTo>
                      <a:lnTo>
                        <a:pt x="169" y="642"/>
                      </a:lnTo>
                      <a:lnTo>
                        <a:pt x="174" y="637"/>
                      </a:lnTo>
                      <a:lnTo>
                        <a:pt x="176" y="631"/>
                      </a:lnTo>
                      <a:lnTo>
                        <a:pt x="176" y="630"/>
                      </a:lnTo>
                      <a:lnTo>
                        <a:pt x="176" y="627"/>
                      </a:lnTo>
                      <a:lnTo>
                        <a:pt x="175" y="626"/>
                      </a:lnTo>
                      <a:lnTo>
                        <a:pt x="174" y="625"/>
                      </a:lnTo>
                      <a:lnTo>
                        <a:pt x="160" y="624"/>
                      </a:lnTo>
                      <a:lnTo>
                        <a:pt x="140" y="624"/>
                      </a:lnTo>
                      <a:lnTo>
                        <a:pt x="117" y="625"/>
                      </a:lnTo>
                      <a:lnTo>
                        <a:pt x="92" y="625"/>
                      </a:lnTo>
                      <a:lnTo>
                        <a:pt x="81" y="625"/>
                      </a:lnTo>
                      <a:lnTo>
                        <a:pt x="69" y="625"/>
                      </a:lnTo>
                      <a:lnTo>
                        <a:pt x="60" y="624"/>
                      </a:lnTo>
                      <a:lnTo>
                        <a:pt x="51" y="621"/>
                      </a:lnTo>
                      <a:lnTo>
                        <a:pt x="44" y="618"/>
                      </a:lnTo>
                      <a:lnTo>
                        <a:pt x="39" y="615"/>
                      </a:lnTo>
                      <a:lnTo>
                        <a:pt x="38" y="612"/>
                      </a:lnTo>
                      <a:lnTo>
                        <a:pt x="37" y="609"/>
                      </a:lnTo>
                      <a:lnTo>
                        <a:pt x="37" y="605"/>
                      </a:lnTo>
                      <a:lnTo>
                        <a:pt x="38" y="603"/>
                      </a:lnTo>
                      <a:lnTo>
                        <a:pt x="42" y="586"/>
                      </a:lnTo>
                      <a:lnTo>
                        <a:pt x="51" y="560"/>
                      </a:lnTo>
                      <a:lnTo>
                        <a:pt x="61" y="536"/>
                      </a:lnTo>
                      <a:lnTo>
                        <a:pt x="68" y="524"/>
                      </a:lnTo>
                      <a:lnTo>
                        <a:pt x="77" y="520"/>
                      </a:lnTo>
                      <a:lnTo>
                        <a:pt x="90" y="515"/>
                      </a:lnTo>
                      <a:lnTo>
                        <a:pt x="107" y="511"/>
                      </a:lnTo>
                      <a:lnTo>
                        <a:pt x="125" y="508"/>
                      </a:lnTo>
                      <a:lnTo>
                        <a:pt x="143" y="506"/>
                      </a:lnTo>
                      <a:lnTo>
                        <a:pt x="160" y="503"/>
                      </a:lnTo>
                      <a:lnTo>
                        <a:pt x="174" y="502"/>
                      </a:lnTo>
                      <a:lnTo>
                        <a:pt x="184" y="503"/>
                      </a:lnTo>
                      <a:lnTo>
                        <a:pt x="193" y="506"/>
                      </a:lnTo>
                      <a:lnTo>
                        <a:pt x="204" y="508"/>
                      </a:lnTo>
                      <a:lnTo>
                        <a:pt x="213" y="512"/>
                      </a:lnTo>
                      <a:lnTo>
                        <a:pt x="222" y="517"/>
                      </a:lnTo>
                      <a:lnTo>
                        <a:pt x="231" y="521"/>
                      </a:lnTo>
                      <a:lnTo>
                        <a:pt x="240" y="524"/>
                      </a:lnTo>
                      <a:lnTo>
                        <a:pt x="250" y="526"/>
                      </a:lnTo>
                      <a:lnTo>
                        <a:pt x="262" y="526"/>
                      </a:lnTo>
                      <a:lnTo>
                        <a:pt x="271" y="525"/>
                      </a:lnTo>
                      <a:lnTo>
                        <a:pt x="281" y="523"/>
                      </a:lnTo>
                      <a:lnTo>
                        <a:pt x="292" y="519"/>
                      </a:lnTo>
                      <a:lnTo>
                        <a:pt x="301" y="515"/>
                      </a:lnTo>
                      <a:lnTo>
                        <a:pt x="311" y="511"/>
                      </a:lnTo>
                      <a:lnTo>
                        <a:pt x="320" y="508"/>
                      </a:lnTo>
                      <a:lnTo>
                        <a:pt x="331" y="507"/>
                      </a:lnTo>
                      <a:lnTo>
                        <a:pt x="340" y="507"/>
                      </a:lnTo>
                      <a:lnTo>
                        <a:pt x="341" y="526"/>
                      </a:lnTo>
                      <a:lnTo>
                        <a:pt x="341" y="545"/>
                      </a:lnTo>
                      <a:lnTo>
                        <a:pt x="342" y="554"/>
                      </a:lnTo>
                      <a:lnTo>
                        <a:pt x="346" y="561"/>
                      </a:lnTo>
                      <a:lnTo>
                        <a:pt x="349" y="565"/>
                      </a:lnTo>
                      <a:lnTo>
                        <a:pt x="351" y="569"/>
                      </a:lnTo>
                      <a:lnTo>
                        <a:pt x="355" y="572"/>
                      </a:lnTo>
                      <a:lnTo>
                        <a:pt x="360" y="576"/>
                      </a:lnTo>
                      <a:lnTo>
                        <a:pt x="366" y="578"/>
                      </a:lnTo>
                      <a:lnTo>
                        <a:pt x="370" y="578"/>
                      </a:lnTo>
                      <a:lnTo>
                        <a:pt x="372" y="578"/>
                      </a:lnTo>
                      <a:lnTo>
                        <a:pt x="376" y="578"/>
                      </a:lnTo>
                      <a:lnTo>
                        <a:pt x="382" y="574"/>
                      </a:lnTo>
                      <a:lnTo>
                        <a:pt x="388" y="569"/>
                      </a:lnTo>
                      <a:lnTo>
                        <a:pt x="393" y="564"/>
                      </a:lnTo>
                      <a:lnTo>
                        <a:pt x="398" y="559"/>
                      </a:lnTo>
                      <a:lnTo>
                        <a:pt x="403" y="555"/>
                      </a:lnTo>
                      <a:lnTo>
                        <a:pt x="408" y="554"/>
                      </a:lnTo>
                      <a:lnTo>
                        <a:pt x="414" y="555"/>
                      </a:lnTo>
                      <a:lnTo>
                        <a:pt x="417" y="558"/>
                      </a:lnTo>
                      <a:lnTo>
                        <a:pt x="421" y="560"/>
                      </a:lnTo>
                      <a:lnTo>
                        <a:pt x="427" y="564"/>
                      </a:lnTo>
                      <a:lnTo>
                        <a:pt x="430" y="567"/>
                      </a:lnTo>
                      <a:lnTo>
                        <a:pt x="434" y="569"/>
                      </a:lnTo>
                      <a:lnTo>
                        <a:pt x="439" y="570"/>
                      </a:lnTo>
                      <a:lnTo>
                        <a:pt x="445" y="570"/>
                      </a:lnTo>
                      <a:lnTo>
                        <a:pt x="450" y="569"/>
                      </a:lnTo>
                      <a:lnTo>
                        <a:pt x="454" y="567"/>
                      </a:lnTo>
                      <a:lnTo>
                        <a:pt x="456" y="564"/>
                      </a:lnTo>
                      <a:lnTo>
                        <a:pt x="459" y="561"/>
                      </a:lnTo>
                      <a:lnTo>
                        <a:pt x="461" y="554"/>
                      </a:lnTo>
                      <a:lnTo>
                        <a:pt x="463" y="546"/>
                      </a:lnTo>
                      <a:lnTo>
                        <a:pt x="463" y="528"/>
                      </a:lnTo>
                      <a:lnTo>
                        <a:pt x="463" y="512"/>
                      </a:lnTo>
                      <a:lnTo>
                        <a:pt x="465" y="510"/>
                      </a:lnTo>
                      <a:lnTo>
                        <a:pt x="473" y="507"/>
                      </a:lnTo>
                      <a:lnTo>
                        <a:pt x="482" y="504"/>
                      </a:lnTo>
                      <a:lnTo>
                        <a:pt x="494" y="503"/>
                      </a:lnTo>
                      <a:lnTo>
                        <a:pt x="507" y="502"/>
                      </a:lnTo>
                      <a:lnTo>
                        <a:pt x="517" y="501"/>
                      </a:lnTo>
                      <a:lnTo>
                        <a:pt x="525" y="502"/>
                      </a:lnTo>
                      <a:lnTo>
                        <a:pt x="530" y="503"/>
                      </a:lnTo>
                      <a:lnTo>
                        <a:pt x="544" y="517"/>
                      </a:lnTo>
                      <a:lnTo>
                        <a:pt x="555" y="525"/>
                      </a:lnTo>
                      <a:lnTo>
                        <a:pt x="559" y="526"/>
                      </a:lnTo>
                      <a:lnTo>
                        <a:pt x="561" y="528"/>
                      </a:lnTo>
                      <a:lnTo>
                        <a:pt x="564" y="528"/>
                      </a:lnTo>
                      <a:lnTo>
                        <a:pt x="568" y="528"/>
                      </a:lnTo>
                      <a:lnTo>
                        <a:pt x="574" y="525"/>
                      </a:lnTo>
                      <a:lnTo>
                        <a:pt x="582" y="523"/>
                      </a:lnTo>
                      <a:lnTo>
                        <a:pt x="595" y="521"/>
                      </a:lnTo>
                      <a:lnTo>
                        <a:pt x="613" y="521"/>
                      </a:lnTo>
                      <a:lnTo>
                        <a:pt x="620" y="528"/>
                      </a:lnTo>
                      <a:lnTo>
                        <a:pt x="626" y="534"/>
                      </a:lnTo>
                      <a:lnTo>
                        <a:pt x="631" y="542"/>
                      </a:lnTo>
                      <a:lnTo>
                        <a:pt x="635" y="550"/>
                      </a:lnTo>
                      <a:lnTo>
                        <a:pt x="639" y="559"/>
                      </a:lnTo>
                      <a:lnTo>
                        <a:pt x="640" y="568"/>
                      </a:lnTo>
                      <a:lnTo>
                        <a:pt x="642" y="576"/>
                      </a:lnTo>
                      <a:lnTo>
                        <a:pt x="640" y="585"/>
                      </a:lnTo>
                      <a:lnTo>
                        <a:pt x="639" y="598"/>
                      </a:lnTo>
                      <a:lnTo>
                        <a:pt x="639" y="607"/>
                      </a:lnTo>
                      <a:lnTo>
                        <a:pt x="640" y="613"/>
                      </a:lnTo>
                      <a:lnTo>
                        <a:pt x="643" y="618"/>
                      </a:lnTo>
                      <a:lnTo>
                        <a:pt x="647" y="622"/>
                      </a:lnTo>
                      <a:lnTo>
                        <a:pt x="651" y="629"/>
                      </a:lnTo>
                      <a:lnTo>
                        <a:pt x="655" y="635"/>
                      </a:lnTo>
                      <a:lnTo>
                        <a:pt x="658" y="646"/>
                      </a:lnTo>
                      <a:lnTo>
                        <a:pt x="660" y="659"/>
                      </a:lnTo>
                      <a:lnTo>
                        <a:pt x="660" y="674"/>
                      </a:lnTo>
                      <a:lnTo>
                        <a:pt x="657" y="691"/>
                      </a:lnTo>
                      <a:lnTo>
                        <a:pt x="656" y="709"/>
                      </a:lnTo>
                      <a:lnTo>
                        <a:pt x="655" y="725"/>
                      </a:lnTo>
                      <a:lnTo>
                        <a:pt x="655" y="738"/>
                      </a:lnTo>
                      <a:lnTo>
                        <a:pt x="655" y="741"/>
                      </a:lnTo>
                      <a:lnTo>
                        <a:pt x="657" y="745"/>
                      </a:lnTo>
                      <a:lnTo>
                        <a:pt x="660" y="748"/>
                      </a:lnTo>
                      <a:lnTo>
                        <a:pt x="664" y="749"/>
                      </a:lnTo>
                      <a:lnTo>
                        <a:pt x="671" y="748"/>
                      </a:lnTo>
                      <a:lnTo>
                        <a:pt x="680" y="745"/>
                      </a:lnTo>
                      <a:lnTo>
                        <a:pt x="691" y="743"/>
                      </a:lnTo>
                      <a:lnTo>
                        <a:pt x="701" y="739"/>
                      </a:lnTo>
                      <a:lnTo>
                        <a:pt x="721" y="730"/>
                      </a:lnTo>
                      <a:lnTo>
                        <a:pt x="736" y="722"/>
                      </a:lnTo>
                      <a:lnTo>
                        <a:pt x="750" y="713"/>
                      </a:lnTo>
                      <a:lnTo>
                        <a:pt x="759" y="705"/>
                      </a:lnTo>
                      <a:lnTo>
                        <a:pt x="765" y="700"/>
                      </a:lnTo>
                      <a:lnTo>
                        <a:pt x="767" y="696"/>
                      </a:lnTo>
                      <a:lnTo>
                        <a:pt x="772" y="694"/>
                      </a:lnTo>
                      <a:lnTo>
                        <a:pt x="779" y="691"/>
                      </a:lnTo>
                      <a:lnTo>
                        <a:pt x="792" y="691"/>
                      </a:lnTo>
                      <a:lnTo>
                        <a:pt x="811" y="690"/>
                      </a:lnTo>
                      <a:lnTo>
                        <a:pt x="814" y="691"/>
                      </a:lnTo>
                      <a:lnTo>
                        <a:pt x="815" y="691"/>
                      </a:lnTo>
                      <a:lnTo>
                        <a:pt x="815" y="694"/>
                      </a:lnTo>
                      <a:lnTo>
                        <a:pt x="815" y="695"/>
                      </a:lnTo>
                      <a:lnTo>
                        <a:pt x="814" y="700"/>
                      </a:lnTo>
                      <a:lnTo>
                        <a:pt x="811" y="705"/>
                      </a:lnTo>
                      <a:lnTo>
                        <a:pt x="805" y="718"/>
                      </a:lnTo>
                      <a:lnTo>
                        <a:pt x="801" y="725"/>
                      </a:lnTo>
                      <a:lnTo>
                        <a:pt x="818" y="727"/>
                      </a:lnTo>
                      <a:lnTo>
                        <a:pt x="833" y="729"/>
                      </a:lnTo>
                      <a:lnTo>
                        <a:pt x="848" y="729"/>
                      </a:lnTo>
                      <a:lnTo>
                        <a:pt x="861" y="729"/>
                      </a:lnTo>
                      <a:lnTo>
                        <a:pt x="866" y="730"/>
                      </a:lnTo>
                      <a:lnTo>
                        <a:pt x="871" y="731"/>
                      </a:lnTo>
                      <a:lnTo>
                        <a:pt x="875" y="734"/>
                      </a:lnTo>
                      <a:lnTo>
                        <a:pt x="879" y="736"/>
                      </a:lnTo>
                      <a:lnTo>
                        <a:pt x="881" y="740"/>
                      </a:lnTo>
                      <a:lnTo>
                        <a:pt x="883" y="745"/>
                      </a:lnTo>
                      <a:lnTo>
                        <a:pt x="884" y="752"/>
                      </a:lnTo>
                      <a:lnTo>
                        <a:pt x="885" y="761"/>
                      </a:lnTo>
                      <a:lnTo>
                        <a:pt x="885" y="770"/>
                      </a:lnTo>
                      <a:lnTo>
                        <a:pt x="886" y="779"/>
                      </a:lnTo>
                      <a:lnTo>
                        <a:pt x="888" y="786"/>
                      </a:lnTo>
                      <a:lnTo>
                        <a:pt x="890" y="791"/>
                      </a:lnTo>
                      <a:lnTo>
                        <a:pt x="893" y="795"/>
                      </a:lnTo>
                      <a:lnTo>
                        <a:pt x="895" y="797"/>
                      </a:lnTo>
                      <a:lnTo>
                        <a:pt x="898" y="798"/>
                      </a:lnTo>
                      <a:lnTo>
                        <a:pt x="901" y="798"/>
                      </a:lnTo>
                      <a:lnTo>
                        <a:pt x="905" y="798"/>
                      </a:lnTo>
                      <a:lnTo>
                        <a:pt x="907" y="796"/>
                      </a:lnTo>
                      <a:lnTo>
                        <a:pt x="910" y="793"/>
                      </a:lnTo>
                      <a:lnTo>
                        <a:pt x="912" y="789"/>
                      </a:lnTo>
                      <a:lnTo>
                        <a:pt x="915" y="784"/>
                      </a:lnTo>
                      <a:lnTo>
                        <a:pt x="916" y="779"/>
                      </a:lnTo>
                      <a:lnTo>
                        <a:pt x="918" y="773"/>
                      </a:lnTo>
                      <a:lnTo>
                        <a:pt x="918" y="766"/>
                      </a:lnTo>
                      <a:lnTo>
                        <a:pt x="918" y="756"/>
                      </a:lnTo>
                      <a:lnTo>
                        <a:pt x="918" y="748"/>
                      </a:lnTo>
                      <a:lnTo>
                        <a:pt x="918" y="743"/>
                      </a:lnTo>
                      <a:lnTo>
                        <a:pt x="920" y="739"/>
                      </a:lnTo>
                      <a:lnTo>
                        <a:pt x="923" y="738"/>
                      </a:lnTo>
                      <a:lnTo>
                        <a:pt x="929" y="736"/>
                      </a:lnTo>
                      <a:lnTo>
                        <a:pt x="938" y="736"/>
                      </a:lnTo>
                      <a:lnTo>
                        <a:pt x="950" y="736"/>
                      </a:lnTo>
                      <a:lnTo>
                        <a:pt x="952" y="738"/>
                      </a:lnTo>
                      <a:lnTo>
                        <a:pt x="955" y="744"/>
                      </a:lnTo>
                      <a:lnTo>
                        <a:pt x="958" y="753"/>
                      </a:lnTo>
                      <a:lnTo>
                        <a:pt x="962" y="763"/>
                      </a:lnTo>
                      <a:lnTo>
                        <a:pt x="965" y="775"/>
                      </a:lnTo>
                      <a:lnTo>
                        <a:pt x="971" y="786"/>
                      </a:lnTo>
                      <a:lnTo>
                        <a:pt x="975" y="791"/>
                      </a:lnTo>
                      <a:lnTo>
                        <a:pt x="978" y="796"/>
                      </a:lnTo>
                      <a:lnTo>
                        <a:pt x="984" y="800"/>
                      </a:lnTo>
                      <a:lnTo>
                        <a:pt x="989" y="802"/>
                      </a:lnTo>
                      <a:lnTo>
                        <a:pt x="999" y="808"/>
                      </a:lnTo>
                      <a:lnTo>
                        <a:pt x="1015" y="815"/>
                      </a:lnTo>
                      <a:lnTo>
                        <a:pt x="1034" y="823"/>
                      </a:lnTo>
                      <a:lnTo>
                        <a:pt x="1054" y="828"/>
                      </a:lnTo>
                      <a:lnTo>
                        <a:pt x="1063" y="830"/>
                      </a:lnTo>
                      <a:lnTo>
                        <a:pt x="1070" y="830"/>
                      </a:lnTo>
                      <a:lnTo>
                        <a:pt x="1078" y="828"/>
                      </a:lnTo>
                      <a:lnTo>
                        <a:pt x="1083" y="826"/>
                      </a:lnTo>
                      <a:lnTo>
                        <a:pt x="1085" y="824"/>
                      </a:lnTo>
                      <a:lnTo>
                        <a:pt x="1086" y="822"/>
                      </a:lnTo>
                      <a:lnTo>
                        <a:pt x="1087" y="818"/>
                      </a:lnTo>
                      <a:lnTo>
                        <a:pt x="1087" y="814"/>
                      </a:lnTo>
                      <a:lnTo>
                        <a:pt x="1085" y="805"/>
                      </a:lnTo>
                      <a:lnTo>
                        <a:pt x="1079" y="793"/>
                      </a:lnTo>
                      <a:lnTo>
                        <a:pt x="1072" y="778"/>
                      </a:lnTo>
                      <a:lnTo>
                        <a:pt x="1066" y="763"/>
                      </a:lnTo>
                      <a:lnTo>
                        <a:pt x="1061" y="749"/>
                      </a:lnTo>
                      <a:lnTo>
                        <a:pt x="1057" y="736"/>
                      </a:lnTo>
                      <a:lnTo>
                        <a:pt x="1055" y="725"/>
                      </a:lnTo>
                      <a:lnTo>
                        <a:pt x="1052" y="714"/>
                      </a:lnTo>
                      <a:lnTo>
                        <a:pt x="1051" y="703"/>
                      </a:lnTo>
                      <a:lnTo>
                        <a:pt x="1051" y="692"/>
                      </a:lnTo>
                      <a:lnTo>
                        <a:pt x="1054" y="670"/>
                      </a:lnTo>
                      <a:lnTo>
                        <a:pt x="1056" y="646"/>
                      </a:lnTo>
                      <a:lnTo>
                        <a:pt x="1061" y="617"/>
                      </a:lnTo>
                      <a:lnTo>
                        <a:pt x="1066" y="583"/>
                      </a:lnTo>
                      <a:lnTo>
                        <a:pt x="1068" y="565"/>
                      </a:lnTo>
                      <a:lnTo>
                        <a:pt x="1066" y="551"/>
                      </a:lnTo>
                      <a:lnTo>
                        <a:pt x="1064" y="541"/>
                      </a:lnTo>
                      <a:lnTo>
                        <a:pt x="1060" y="532"/>
                      </a:lnTo>
                      <a:lnTo>
                        <a:pt x="1055" y="523"/>
                      </a:lnTo>
                      <a:lnTo>
                        <a:pt x="1052" y="513"/>
                      </a:lnTo>
                      <a:lnTo>
                        <a:pt x="1048" y="503"/>
                      </a:lnTo>
                      <a:lnTo>
                        <a:pt x="1048" y="490"/>
                      </a:lnTo>
                      <a:lnTo>
                        <a:pt x="1046" y="475"/>
                      </a:lnTo>
                      <a:lnTo>
                        <a:pt x="1042" y="455"/>
                      </a:lnTo>
                      <a:lnTo>
                        <a:pt x="1035" y="434"/>
                      </a:lnTo>
                      <a:lnTo>
                        <a:pt x="1029" y="414"/>
                      </a:lnTo>
                      <a:lnTo>
                        <a:pt x="1025" y="393"/>
                      </a:lnTo>
                      <a:lnTo>
                        <a:pt x="1022" y="375"/>
                      </a:lnTo>
                      <a:lnTo>
                        <a:pt x="1024" y="367"/>
                      </a:lnTo>
                      <a:lnTo>
                        <a:pt x="1025" y="361"/>
                      </a:lnTo>
                      <a:lnTo>
                        <a:pt x="1028" y="354"/>
                      </a:lnTo>
                      <a:lnTo>
                        <a:pt x="1032" y="349"/>
                      </a:lnTo>
                      <a:lnTo>
                        <a:pt x="1042" y="341"/>
                      </a:lnTo>
                      <a:lnTo>
                        <a:pt x="1048" y="333"/>
                      </a:lnTo>
                      <a:lnTo>
                        <a:pt x="1052" y="327"/>
                      </a:lnTo>
                      <a:lnTo>
                        <a:pt x="1054" y="320"/>
                      </a:lnTo>
                      <a:lnTo>
                        <a:pt x="1052" y="314"/>
                      </a:lnTo>
                      <a:lnTo>
                        <a:pt x="1050" y="309"/>
                      </a:lnTo>
                      <a:lnTo>
                        <a:pt x="1046" y="302"/>
                      </a:lnTo>
                      <a:lnTo>
                        <a:pt x="1041" y="297"/>
                      </a:lnTo>
                      <a:lnTo>
                        <a:pt x="1028" y="287"/>
                      </a:lnTo>
                      <a:lnTo>
                        <a:pt x="1016" y="276"/>
                      </a:lnTo>
                      <a:lnTo>
                        <a:pt x="1011" y="270"/>
                      </a:lnTo>
                      <a:lnTo>
                        <a:pt x="1006" y="265"/>
                      </a:lnTo>
                      <a:lnTo>
                        <a:pt x="1003" y="257"/>
                      </a:lnTo>
                      <a:lnTo>
                        <a:pt x="1002" y="251"/>
                      </a:lnTo>
                      <a:lnTo>
                        <a:pt x="1009" y="249"/>
                      </a:lnTo>
                      <a:lnTo>
                        <a:pt x="1017" y="249"/>
                      </a:lnTo>
                      <a:lnTo>
                        <a:pt x="1025" y="249"/>
                      </a:lnTo>
                      <a:lnTo>
                        <a:pt x="1034" y="252"/>
                      </a:lnTo>
                      <a:lnTo>
                        <a:pt x="1052" y="257"/>
                      </a:lnTo>
                      <a:lnTo>
                        <a:pt x="1070" y="265"/>
                      </a:lnTo>
                      <a:lnTo>
                        <a:pt x="1105" y="283"/>
                      </a:lnTo>
                      <a:lnTo>
                        <a:pt x="1135" y="296"/>
                      </a:lnTo>
                      <a:lnTo>
                        <a:pt x="1155" y="300"/>
                      </a:lnTo>
                      <a:lnTo>
                        <a:pt x="1180" y="304"/>
                      </a:lnTo>
                      <a:lnTo>
                        <a:pt x="1209" y="308"/>
                      </a:lnTo>
                      <a:lnTo>
                        <a:pt x="1235" y="315"/>
                      </a:lnTo>
                      <a:lnTo>
                        <a:pt x="1247" y="319"/>
                      </a:lnTo>
                      <a:lnTo>
                        <a:pt x="1256" y="326"/>
                      </a:lnTo>
                      <a:lnTo>
                        <a:pt x="1260" y="328"/>
                      </a:lnTo>
                      <a:lnTo>
                        <a:pt x="1262" y="332"/>
                      </a:lnTo>
                      <a:lnTo>
                        <a:pt x="1263" y="336"/>
                      </a:lnTo>
                      <a:lnTo>
                        <a:pt x="1265" y="340"/>
                      </a:lnTo>
                      <a:lnTo>
                        <a:pt x="1266" y="345"/>
                      </a:lnTo>
                      <a:lnTo>
                        <a:pt x="1265" y="349"/>
                      </a:lnTo>
                      <a:lnTo>
                        <a:pt x="1263" y="355"/>
                      </a:lnTo>
                      <a:lnTo>
                        <a:pt x="1260" y="361"/>
                      </a:lnTo>
                      <a:lnTo>
                        <a:pt x="1256" y="367"/>
                      </a:lnTo>
                      <a:lnTo>
                        <a:pt x="1250" y="374"/>
                      </a:lnTo>
                      <a:lnTo>
                        <a:pt x="1244" y="381"/>
                      </a:lnTo>
                      <a:lnTo>
                        <a:pt x="1236" y="388"/>
                      </a:lnTo>
                      <a:lnTo>
                        <a:pt x="1230" y="394"/>
                      </a:lnTo>
                      <a:lnTo>
                        <a:pt x="1226" y="401"/>
                      </a:lnTo>
                      <a:lnTo>
                        <a:pt x="1223" y="406"/>
                      </a:lnTo>
                      <a:lnTo>
                        <a:pt x="1223" y="412"/>
                      </a:lnTo>
                      <a:lnTo>
                        <a:pt x="1223" y="418"/>
                      </a:lnTo>
                      <a:lnTo>
                        <a:pt x="1225" y="423"/>
                      </a:lnTo>
                      <a:lnTo>
                        <a:pt x="1227" y="428"/>
                      </a:lnTo>
                      <a:lnTo>
                        <a:pt x="1230" y="432"/>
                      </a:lnTo>
                      <a:lnTo>
                        <a:pt x="1236" y="442"/>
                      </a:lnTo>
                      <a:lnTo>
                        <a:pt x="1240" y="453"/>
                      </a:lnTo>
                      <a:lnTo>
                        <a:pt x="1241" y="456"/>
                      </a:lnTo>
                      <a:lnTo>
                        <a:pt x="1241" y="462"/>
                      </a:lnTo>
                      <a:lnTo>
                        <a:pt x="1239" y="468"/>
                      </a:lnTo>
                      <a:lnTo>
                        <a:pt x="1236" y="473"/>
                      </a:lnTo>
                      <a:lnTo>
                        <a:pt x="1228" y="484"/>
                      </a:lnTo>
                      <a:lnTo>
                        <a:pt x="1225" y="491"/>
                      </a:lnTo>
                      <a:lnTo>
                        <a:pt x="1223" y="499"/>
                      </a:lnTo>
                      <a:lnTo>
                        <a:pt x="1225" y="504"/>
                      </a:lnTo>
                      <a:lnTo>
                        <a:pt x="1227" y="510"/>
                      </a:lnTo>
                      <a:lnTo>
                        <a:pt x="1232" y="512"/>
                      </a:lnTo>
                      <a:lnTo>
                        <a:pt x="1239" y="515"/>
                      </a:lnTo>
                      <a:lnTo>
                        <a:pt x="1248" y="516"/>
                      </a:lnTo>
                      <a:lnTo>
                        <a:pt x="1266" y="516"/>
                      </a:lnTo>
                      <a:lnTo>
                        <a:pt x="1285" y="515"/>
                      </a:lnTo>
                      <a:lnTo>
                        <a:pt x="1302" y="512"/>
                      </a:lnTo>
                      <a:lnTo>
                        <a:pt x="1317" y="510"/>
                      </a:lnTo>
                      <a:lnTo>
                        <a:pt x="1329" y="511"/>
                      </a:lnTo>
                      <a:lnTo>
                        <a:pt x="1344" y="516"/>
                      </a:lnTo>
                      <a:lnTo>
                        <a:pt x="1359" y="521"/>
                      </a:lnTo>
                      <a:lnTo>
                        <a:pt x="1376" y="529"/>
                      </a:lnTo>
                      <a:lnTo>
                        <a:pt x="1410" y="545"/>
                      </a:lnTo>
                      <a:lnTo>
                        <a:pt x="1436" y="558"/>
                      </a:lnTo>
                      <a:lnTo>
                        <a:pt x="1441" y="560"/>
                      </a:lnTo>
                      <a:lnTo>
                        <a:pt x="1445" y="564"/>
                      </a:lnTo>
                      <a:lnTo>
                        <a:pt x="1449" y="568"/>
                      </a:lnTo>
                      <a:lnTo>
                        <a:pt x="1451" y="573"/>
                      </a:lnTo>
                      <a:lnTo>
                        <a:pt x="1456" y="582"/>
                      </a:lnTo>
                      <a:lnTo>
                        <a:pt x="1460" y="594"/>
                      </a:lnTo>
                      <a:lnTo>
                        <a:pt x="1463" y="603"/>
                      </a:lnTo>
                      <a:lnTo>
                        <a:pt x="1467" y="612"/>
                      </a:lnTo>
                      <a:lnTo>
                        <a:pt x="1468" y="615"/>
                      </a:lnTo>
                      <a:lnTo>
                        <a:pt x="1471" y="617"/>
                      </a:lnTo>
                      <a:lnTo>
                        <a:pt x="1473" y="618"/>
                      </a:lnTo>
                      <a:lnTo>
                        <a:pt x="1476" y="618"/>
                      </a:lnTo>
                      <a:lnTo>
                        <a:pt x="1696" y="612"/>
                      </a:lnTo>
                      <a:lnTo>
                        <a:pt x="1717" y="612"/>
                      </a:lnTo>
                      <a:lnTo>
                        <a:pt x="1748" y="615"/>
                      </a:lnTo>
                      <a:lnTo>
                        <a:pt x="1765" y="615"/>
                      </a:lnTo>
                      <a:lnTo>
                        <a:pt x="1779" y="615"/>
                      </a:lnTo>
                      <a:lnTo>
                        <a:pt x="1784" y="615"/>
                      </a:lnTo>
                      <a:lnTo>
                        <a:pt x="1789" y="613"/>
                      </a:lnTo>
                      <a:lnTo>
                        <a:pt x="1792" y="612"/>
                      </a:lnTo>
                      <a:lnTo>
                        <a:pt x="1793" y="611"/>
                      </a:lnTo>
                      <a:lnTo>
                        <a:pt x="1792" y="611"/>
                      </a:lnTo>
                      <a:lnTo>
                        <a:pt x="1792" y="609"/>
                      </a:lnTo>
                      <a:lnTo>
                        <a:pt x="1774" y="604"/>
                      </a:lnTo>
                      <a:lnTo>
                        <a:pt x="1745" y="596"/>
                      </a:lnTo>
                      <a:lnTo>
                        <a:pt x="1709" y="585"/>
                      </a:lnTo>
                      <a:lnTo>
                        <a:pt x="1673" y="570"/>
                      </a:lnTo>
                      <a:lnTo>
                        <a:pt x="1656" y="561"/>
                      </a:lnTo>
                      <a:lnTo>
                        <a:pt x="1642" y="554"/>
                      </a:lnTo>
                      <a:lnTo>
                        <a:pt x="1629" y="545"/>
                      </a:lnTo>
                      <a:lnTo>
                        <a:pt x="1620" y="534"/>
                      </a:lnTo>
                      <a:lnTo>
                        <a:pt x="1616" y="529"/>
                      </a:lnTo>
                      <a:lnTo>
                        <a:pt x="1613" y="524"/>
                      </a:lnTo>
                      <a:lnTo>
                        <a:pt x="1612" y="519"/>
                      </a:lnTo>
                      <a:lnTo>
                        <a:pt x="1612" y="513"/>
                      </a:lnTo>
                      <a:lnTo>
                        <a:pt x="1613" y="508"/>
                      </a:lnTo>
                      <a:lnTo>
                        <a:pt x="1616" y="503"/>
                      </a:lnTo>
                      <a:lnTo>
                        <a:pt x="1620" y="498"/>
                      </a:lnTo>
                      <a:lnTo>
                        <a:pt x="1625" y="491"/>
                      </a:lnTo>
                      <a:lnTo>
                        <a:pt x="1639" y="481"/>
                      </a:lnTo>
                      <a:lnTo>
                        <a:pt x="1655" y="472"/>
                      </a:lnTo>
                      <a:lnTo>
                        <a:pt x="1671" y="463"/>
                      </a:lnTo>
                      <a:lnTo>
                        <a:pt x="1690" y="456"/>
                      </a:lnTo>
                      <a:lnTo>
                        <a:pt x="1709" y="451"/>
                      </a:lnTo>
                      <a:lnTo>
                        <a:pt x="1730" y="446"/>
                      </a:lnTo>
                      <a:lnTo>
                        <a:pt x="1751" y="442"/>
                      </a:lnTo>
                      <a:lnTo>
                        <a:pt x="1773" y="440"/>
                      </a:lnTo>
                      <a:lnTo>
                        <a:pt x="1815" y="434"/>
                      </a:lnTo>
                      <a:lnTo>
                        <a:pt x="1858" y="431"/>
                      </a:lnTo>
                      <a:lnTo>
                        <a:pt x="1879" y="428"/>
                      </a:lnTo>
                      <a:lnTo>
                        <a:pt x="1898" y="425"/>
                      </a:lnTo>
                      <a:lnTo>
                        <a:pt x="1918" y="422"/>
                      </a:lnTo>
                      <a:lnTo>
                        <a:pt x="1934" y="418"/>
                      </a:lnTo>
                      <a:lnTo>
                        <a:pt x="2011" y="398"/>
                      </a:lnTo>
                      <a:lnTo>
                        <a:pt x="2034" y="389"/>
                      </a:lnTo>
                      <a:lnTo>
                        <a:pt x="2060" y="380"/>
                      </a:lnTo>
                      <a:lnTo>
                        <a:pt x="2073" y="375"/>
                      </a:lnTo>
                      <a:lnTo>
                        <a:pt x="2085" y="370"/>
                      </a:lnTo>
                      <a:lnTo>
                        <a:pt x="2095" y="363"/>
                      </a:lnTo>
                      <a:lnTo>
                        <a:pt x="2104" y="357"/>
                      </a:lnTo>
                      <a:lnTo>
                        <a:pt x="2112" y="348"/>
                      </a:lnTo>
                      <a:lnTo>
                        <a:pt x="2121" y="339"/>
                      </a:lnTo>
                      <a:lnTo>
                        <a:pt x="2126" y="333"/>
                      </a:lnTo>
                      <a:lnTo>
                        <a:pt x="2131" y="331"/>
                      </a:lnTo>
                      <a:lnTo>
                        <a:pt x="2137" y="328"/>
                      </a:lnTo>
                      <a:lnTo>
                        <a:pt x="2140" y="327"/>
                      </a:lnTo>
                      <a:lnTo>
                        <a:pt x="2155" y="330"/>
                      </a:lnTo>
                      <a:lnTo>
                        <a:pt x="2165" y="328"/>
                      </a:lnTo>
                      <a:lnTo>
                        <a:pt x="2164" y="319"/>
                      </a:lnTo>
                      <a:lnTo>
                        <a:pt x="2160" y="310"/>
                      </a:lnTo>
                      <a:lnTo>
                        <a:pt x="2156" y="302"/>
                      </a:lnTo>
                      <a:lnTo>
                        <a:pt x="2151" y="295"/>
                      </a:lnTo>
                      <a:lnTo>
                        <a:pt x="2147" y="284"/>
                      </a:lnTo>
                      <a:lnTo>
                        <a:pt x="2146" y="274"/>
                      </a:lnTo>
                      <a:lnTo>
                        <a:pt x="2147" y="261"/>
                      </a:lnTo>
                      <a:lnTo>
                        <a:pt x="2150" y="247"/>
                      </a:lnTo>
                      <a:lnTo>
                        <a:pt x="2153" y="232"/>
                      </a:lnTo>
                      <a:lnTo>
                        <a:pt x="2157" y="217"/>
                      </a:lnTo>
                      <a:lnTo>
                        <a:pt x="2164" y="201"/>
                      </a:lnTo>
                      <a:lnTo>
                        <a:pt x="2170" y="184"/>
                      </a:lnTo>
                      <a:lnTo>
                        <a:pt x="2186" y="152"/>
                      </a:lnTo>
                      <a:lnTo>
                        <a:pt x="2200" y="121"/>
                      </a:lnTo>
                      <a:lnTo>
                        <a:pt x="2214" y="95"/>
                      </a:lnTo>
                      <a:lnTo>
                        <a:pt x="2223" y="74"/>
                      </a:lnTo>
                      <a:lnTo>
                        <a:pt x="2229" y="64"/>
                      </a:lnTo>
                      <a:lnTo>
                        <a:pt x="2234" y="56"/>
                      </a:lnTo>
                      <a:lnTo>
                        <a:pt x="2238" y="48"/>
                      </a:lnTo>
                      <a:lnTo>
                        <a:pt x="2243" y="43"/>
                      </a:lnTo>
                      <a:lnTo>
                        <a:pt x="2248" y="39"/>
                      </a:lnTo>
                      <a:lnTo>
                        <a:pt x="2253" y="35"/>
                      </a:lnTo>
                      <a:lnTo>
                        <a:pt x="2258" y="34"/>
                      </a:lnTo>
                      <a:lnTo>
                        <a:pt x="2264" y="32"/>
                      </a:lnTo>
                      <a:lnTo>
                        <a:pt x="2291" y="30"/>
                      </a:lnTo>
                      <a:lnTo>
                        <a:pt x="2331" y="29"/>
                      </a:lnTo>
                      <a:lnTo>
                        <a:pt x="2354" y="26"/>
                      </a:lnTo>
                      <a:lnTo>
                        <a:pt x="2380" y="24"/>
                      </a:lnTo>
                      <a:lnTo>
                        <a:pt x="2406" y="21"/>
                      </a:lnTo>
                      <a:lnTo>
                        <a:pt x="2433" y="19"/>
                      </a:lnTo>
                      <a:lnTo>
                        <a:pt x="2459" y="16"/>
                      </a:lnTo>
                      <a:lnTo>
                        <a:pt x="2486" y="12"/>
                      </a:lnTo>
                      <a:lnTo>
                        <a:pt x="2512" y="7"/>
                      </a:lnTo>
                      <a:lnTo>
                        <a:pt x="2537" y="0"/>
                      </a:lnTo>
                      <a:lnTo>
                        <a:pt x="2537" y="0"/>
                      </a:lnTo>
                      <a:lnTo>
                        <a:pt x="2550" y="38"/>
                      </a:lnTo>
                      <a:lnTo>
                        <a:pt x="2538" y="54"/>
                      </a:lnTo>
                      <a:lnTo>
                        <a:pt x="2525" y="68"/>
                      </a:lnTo>
                      <a:lnTo>
                        <a:pt x="2520" y="76"/>
                      </a:lnTo>
                      <a:lnTo>
                        <a:pt x="2516" y="83"/>
                      </a:lnTo>
                      <a:lnTo>
                        <a:pt x="2515" y="92"/>
                      </a:lnTo>
                      <a:lnTo>
                        <a:pt x="2515" y="104"/>
                      </a:lnTo>
                      <a:lnTo>
                        <a:pt x="2519" y="126"/>
                      </a:lnTo>
                      <a:lnTo>
                        <a:pt x="2525" y="144"/>
                      </a:lnTo>
                      <a:lnTo>
                        <a:pt x="2528" y="152"/>
                      </a:lnTo>
                      <a:lnTo>
                        <a:pt x="2532" y="160"/>
                      </a:lnTo>
                      <a:lnTo>
                        <a:pt x="2536" y="165"/>
                      </a:lnTo>
                      <a:lnTo>
                        <a:pt x="2541" y="170"/>
                      </a:lnTo>
                      <a:lnTo>
                        <a:pt x="2546" y="175"/>
                      </a:lnTo>
                      <a:lnTo>
                        <a:pt x="2552" y="178"/>
                      </a:lnTo>
                      <a:lnTo>
                        <a:pt x="2559" y="179"/>
                      </a:lnTo>
                      <a:lnTo>
                        <a:pt x="2567" y="181"/>
                      </a:lnTo>
                      <a:lnTo>
                        <a:pt x="2574" y="179"/>
                      </a:lnTo>
                      <a:lnTo>
                        <a:pt x="2584" y="177"/>
                      </a:lnTo>
                      <a:lnTo>
                        <a:pt x="2594" y="174"/>
                      </a:lnTo>
                      <a:lnTo>
                        <a:pt x="2604" y="169"/>
                      </a:lnTo>
                      <a:lnTo>
                        <a:pt x="2612" y="165"/>
                      </a:lnTo>
                      <a:lnTo>
                        <a:pt x="2620" y="162"/>
                      </a:lnTo>
                      <a:lnTo>
                        <a:pt x="2628" y="161"/>
                      </a:lnTo>
                      <a:lnTo>
                        <a:pt x="2634" y="160"/>
                      </a:lnTo>
                      <a:lnTo>
                        <a:pt x="2639" y="161"/>
                      </a:lnTo>
                      <a:lnTo>
                        <a:pt x="2644" y="161"/>
                      </a:lnTo>
                      <a:lnTo>
                        <a:pt x="2650" y="164"/>
                      </a:lnTo>
                      <a:lnTo>
                        <a:pt x="2653" y="166"/>
                      </a:lnTo>
                      <a:lnTo>
                        <a:pt x="2657" y="170"/>
                      </a:lnTo>
                      <a:lnTo>
                        <a:pt x="2660" y="174"/>
                      </a:lnTo>
                      <a:lnTo>
                        <a:pt x="2661" y="179"/>
                      </a:lnTo>
                      <a:lnTo>
                        <a:pt x="2663" y="186"/>
                      </a:lnTo>
                      <a:lnTo>
                        <a:pt x="2664" y="192"/>
                      </a:lnTo>
                      <a:lnTo>
                        <a:pt x="2664" y="199"/>
                      </a:lnTo>
                      <a:lnTo>
                        <a:pt x="2663" y="206"/>
                      </a:lnTo>
                      <a:lnTo>
                        <a:pt x="2661" y="216"/>
                      </a:lnTo>
                      <a:lnTo>
                        <a:pt x="2657" y="234"/>
                      </a:lnTo>
                      <a:lnTo>
                        <a:pt x="2656" y="249"/>
                      </a:lnTo>
                      <a:lnTo>
                        <a:pt x="2656" y="262"/>
                      </a:lnTo>
                      <a:lnTo>
                        <a:pt x="2659" y="273"/>
                      </a:lnTo>
                      <a:lnTo>
                        <a:pt x="2663" y="282"/>
                      </a:lnTo>
                      <a:lnTo>
                        <a:pt x="2668" y="288"/>
                      </a:lnTo>
                      <a:lnTo>
                        <a:pt x="2673" y="295"/>
                      </a:lnTo>
                      <a:lnTo>
                        <a:pt x="2681" y="300"/>
                      </a:lnTo>
                      <a:lnTo>
                        <a:pt x="2696" y="310"/>
                      </a:lnTo>
                      <a:lnTo>
                        <a:pt x="2712" y="320"/>
                      </a:lnTo>
                      <a:lnTo>
                        <a:pt x="2718" y="327"/>
                      </a:lnTo>
                      <a:lnTo>
                        <a:pt x="2725" y="336"/>
                      </a:lnTo>
                      <a:lnTo>
                        <a:pt x="2731" y="345"/>
                      </a:lnTo>
                      <a:lnTo>
                        <a:pt x="2735" y="357"/>
                      </a:lnTo>
                      <a:lnTo>
                        <a:pt x="2739" y="368"/>
                      </a:lnTo>
                      <a:lnTo>
                        <a:pt x="2743" y="380"/>
                      </a:lnTo>
                      <a:lnTo>
                        <a:pt x="2748" y="390"/>
                      </a:lnTo>
                      <a:lnTo>
                        <a:pt x="2753" y="401"/>
                      </a:lnTo>
                      <a:lnTo>
                        <a:pt x="2760" y="410"/>
                      </a:lnTo>
                      <a:lnTo>
                        <a:pt x="2767" y="419"/>
                      </a:lnTo>
                      <a:lnTo>
                        <a:pt x="2777" y="427"/>
                      </a:lnTo>
                      <a:lnTo>
                        <a:pt x="2787" y="434"/>
                      </a:lnTo>
                      <a:lnTo>
                        <a:pt x="2799" y="438"/>
                      </a:lnTo>
                      <a:lnTo>
                        <a:pt x="2810" y="441"/>
                      </a:lnTo>
                      <a:lnTo>
                        <a:pt x="2821" y="444"/>
                      </a:lnTo>
                      <a:lnTo>
                        <a:pt x="2832" y="445"/>
                      </a:lnTo>
                      <a:lnTo>
                        <a:pt x="2841" y="447"/>
                      </a:lnTo>
                      <a:lnTo>
                        <a:pt x="2850" y="453"/>
                      </a:lnTo>
                      <a:lnTo>
                        <a:pt x="2856" y="456"/>
                      </a:lnTo>
                      <a:lnTo>
                        <a:pt x="2859" y="460"/>
                      </a:lnTo>
                      <a:lnTo>
                        <a:pt x="2863" y="466"/>
                      </a:lnTo>
                      <a:lnTo>
                        <a:pt x="2867" y="473"/>
                      </a:lnTo>
                      <a:lnTo>
                        <a:pt x="2865" y="493"/>
                      </a:lnTo>
                      <a:lnTo>
                        <a:pt x="2865" y="515"/>
                      </a:lnTo>
                      <a:lnTo>
                        <a:pt x="2866" y="538"/>
                      </a:lnTo>
                      <a:lnTo>
                        <a:pt x="2870" y="561"/>
                      </a:lnTo>
                      <a:lnTo>
                        <a:pt x="2875" y="583"/>
                      </a:lnTo>
                      <a:lnTo>
                        <a:pt x="2881" y="605"/>
                      </a:lnTo>
                      <a:lnTo>
                        <a:pt x="2887" y="616"/>
                      </a:lnTo>
                      <a:lnTo>
                        <a:pt x="2891" y="625"/>
                      </a:lnTo>
                      <a:lnTo>
                        <a:pt x="2896" y="634"/>
                      </a:lnTo>
                      <a:lnTo>
                        <a:pt x="2902" y="642"/>
                      </a:lnTo>
                      <a:lnTo>
                        <a:pt x="2905" y="646"/>
                      </a:lnTo>
                      <a:lnTo>
                        <a:pt x="2909" y="648"/>
                      </a:lnTo>
                      <a:lnTo>
                        <a:pt x="2911" y="651"/>
                      </a:lnTo>
                      <a:lnTo>
                        <a:pt x="2915" y="652"/>
                      </a:lnTo>
                      <a:lnTo>
                        <a:pt x="2922" y="652"/>
                      </a:lnTo>
                      <a:lnTo>
                        <a:pt x="2929" y="649"/>
                      </a:lnTo>
                      <a:lnTo>
                        <a:pt x="2936" y="644"/>
                      </a:lnTo>
                      <a:lnTo>
                        <a:pt x="2944" y="639"/>
                      </a:lnTo>
                      <a:lnTo>
                        <a:pt x="2951" y="631"/>
                      </a:lnTo>
                      <a:lnTo>
                        <a:pt x="2959" y="622"/>
                      </a:lnTo>
                      <a:lnTo>
                        <a:pt x="2973" y="605"/>
                      </a:lnTo>
                      <a:lnTo>
                        <a:pt x="2989" y="589"/>
                      </a:lnTo>
                      <a:lnTo>
                        <a:pt x="2995" y="582"/>
                      </a:lnTo>
                      <a:lnTo>
                        <a:pt x="3003" y="578"/>
                      </a:lnTo>
                      <a:lnTo>
                        <a:pt x="3010" y="574"/>
                      </a:lnTo>
                      <a:lnTo>
                        <a:pt x="3016" y="574"/>
                      </a:lnTo>
                      <a:lnTo>
                        <a:pt x="3021" y="577"/>
                      </a:lnTo>
                      <a:lnTo>
                        <a:pt x="3027" y="581"/>
                      </a:lnTo>
                      <a:lnTo>
                        <a:pt x="3030" y="585"/>
                      </a:lnTo>
                      <a:lnTo>
                        <a:pt x="3033" y="591"/>
                      </a:lnTo>
                      <a:lnTo>
                        <a:pt x="3040" y="607"/>
                      </a:lnTo>
                      <a:lnTo>
                        <a:pt x="3043" y="624"/>
                      </a:lnTo>
                      <a:lnTo>
                        <a:pt x="3050" y="660"/>
                      </a:lnTo>
                      <a:lnTo>
                        <a:pt x="3056" y="687"/>
                      </a:lnTo>
                      <a:lnTo>
                        <a:pt x="3063" y="701"/>
                      </a:lnTo>
                      <a:lnTo>
                        <a:pt x="3071" y="714"/>
                      </a:lnTo>
                      <a:lnTo>
                        <a:pt x="3080" y="726"/>
                      </a:lnTo>
                      <a:lnTo>
                        <a:pt x="3089" y="736"/>
                      </a:lnTo>
                      <a:lnTo>
                        <a:pt x="3109" y="757"/>
                      </a:lnTo>
                      <a:lnTo>
                        <a:pt x="3132" y="778"/>
                      </a:lnTo>
                      <a:lnTo>
                        <a:pt x="3137" y="783"/>
                      </a:lnTo>
                      <a:lnTo>
                        <a:pt x="3142" y="789"/>
                      </a:lnTo>
                      <a:lnTo>
                        <a:pt x="3146" y="797"/>
                      </a:lnTo>
                      <a:lnTo>
                        <a:pt x="3150" y="806"/>
                      </a:lnTo>
                      <a:lnTo>
                        <a:pt x="3157" y="823"/>
                      </a:lnTo>
                      <a:lnTo>
                        <a:pt x="3165" y="841"/>
                      </a:lnTo>
                      <a:lnTo>
                        <a:pt x="3169" y="849"/>
                      </a:lnTo>
                      <a:lnTo>
                        <a:pt x="3174" y="857"/>
                      </a:lnTo>
                      <a:lnTo>
                        <a:pt x="3179" y="865"/>
                      </a:lnTo>
                      <a:lnTo>
                        <a:pt x="3185" y="871"/>
                      </a:lnTo>
                      <a:lnTo>
                        <a:pt x="3191" y="876"/>
                      </a:lnTo>
                      <a:lnTo>
                        <a:pt x="3198" y="880"/>
                      </a:lnTo>
                      <a:lnTo>
                        <a:pt x="3205" y="883"/>
                      </a:lnTo>
                      <a:lnTo>
                        <a:pt x="3214" y="883"/>
                      </a:lnTo>
                      <a:lnTo>
                        <a:pt x="3253" y="883"/>
                      </a:lnTo>
                      <a:lnTo>
                        <a:pt x="3279" y="884"/>
                      </a:lnTo>
                      <a:lnTo>
                        <a:pt x="3290" y="887"/>
                      </a:lnTo>
                      <a:lnTo>
                        <a:pt x="3303" y="893"/>
                      </a:lnTo>
                      <a:lnTo>
                        <a:pt x="3318" y="901"/>
                      </a:lnTo>
                      <a:lnTo>
                        <a:pt x="3338" y="914"/>
                      </a:lnTo>
                      <a:lnTo>
                        <a:pt x="3338" y="914"/>
                      </a:lnTo>
                      <a:lnTo>
                        <a:pt x="3347" y="924"/>
                      </a:lnTo>
                      <a:lnTo>
                        <a:pt x="3357" y="934"/>
                      </a:lnTo>
                      <a:lnTo>
                        <a:pt x="3362" y="940"/>
                      </a:lnTo>
                      <a:lnTo>
                        <a:pt x="3367" y="944"/>
                      </a:lnTo>
                      <a:lnTo>
                        <a:pt x="3374" y="947"/>
                      </a:lnTo>
                      <a:lnTo>
                        <a:pt x="3380" y="950"/>
                      </a:lnTo>
                      <a:lnTo>
                        <a:pt x="3393" y="951"/>
                      </a:lnTo>
                      <a:lnTo>
                        <a:pt x="3406" y="950"/>
                      </a:lnTo>
                      <a:lnTo>
                        <a:pt x="3424" y="947"/>
                      </a:lnTo>
                      <a:lnTo>
                        <a:pt x="3442" y="945"/>
                      </a:lnTo>
                      <a:lnTo>
                        <a:pt x="3493" y="950"/>
                      </a:lnTo>
                      <a:lnTo>
                        <a:pt x="3493" y="950"/>
                      </a:lnTo>
                      <a:lnTo>
                        <a:pt x="3507" y="962"/>
                      </a:lnTo>
                      <a:lnTo>
                        <a:pt x="3519" y="975"/>
                      </a:lnTo>
                      <a:lnTo>
                        <a:pt x="3531" y="988"/>
                      </a:lnTo>
                      <a:lnTo>
                        <a:pt x="3542" y="1001"/>
                      </a:lnTo>
                      <a:lnTo>
                        <a:pt x="3562" y="1028"/>
                      </a:lnTo>
                      <a:lnTo>
                        <a:pt x="3582" y="1056"/>
                      </a:lnTo>
                      <a:lnTo>
                        <a:pt x="3588" y="1063"/>
                      </a:lnTo>
                      <a:lnTo>
                        <a:pt x="3593" y="1069"/>
                      </a:lnTo>
                      <a:lnTo>
                        <a:pt x="3599" y="1073"/>
                      </a:lnTo>
                      <a:lnTo>
                        <a:pt x="3606" y="1077"/>
                      </a:lnTo>
                      <a:lnTo>
                        <a:pt x="3619" y="1083"/>
                      </a:lnTo>
                      <a:lnTo>
                        <a:pt x="3633" y="1087"/>
                      </a:lnTo>
                      <a:lnTo>
                        <a:pt x="3648" y="1091"/>
                      </a:lnTo>
                      <a:lnTo>
                        <a:pt x="3664" y="1094"/>
                      </a:lnTo>
                      <a:lnTo>
                        <a:pt x="3680" y="1098"/>
                      </a:lnTo>
                      <a:lnTo>
                        <a:pt x="3694" y="1103"/>
                      </a:lnTo>
                      <a:lnTo>
                        <a:pt x="3703" y="1108"/>
                      </a:lnTo>
                      <a:lnTo>
                        <a:pt x="3712" y="1113"/>
                      </a:lnTo>
                      <a:lnTo>
                        <a:pt x="3720" y="1118"/>
                      </a:lnTo>
                      <a:lnTo>
                        <a:pt x="3727" y="1125"/>
                      </a:lnTo>
                      <a:lnTo>
                        <a:pt x="3743" y="1139"/>
                      </a:lnTo>
                      <a:lnTo>
                        <a:pt x="3756" y="1153"/>
                      </a:lnTo>
                      <a:lnTo>
                        <a:pt x="3771" y="1168"/>
                      </a:lnTo>
                      <a:lnTo>
                        <a:pt x="3787" y="1181"/>
                      </a:lnTo>
                      <a:lnTo>
                        <a:pt x="3796" y="1186"/>
                      </a:lnTo>
                      <a:lnTo>
                        <a:pt x="3806" y="1191"/>
                      </a:lnTo>
                      <a:lnTo>
                        <a:pt x="3817" y="1195"/>
                      </a:lnTo>
                      <a:lnTo>
                        <a:pt x="3830" y="1199"/>
                      </a:lnTo>
                      <a:lnTo>
                        <a:pt x="3851" y="1204"/>
                      </a:lnTo>
                      <a:lnTo>
                        <a:pt x="3871" y="1210"/>
                      </a:lnTo>
                      <a:lnTo>
                        <a:pt x="3892" y="1218"/>
                      </a:lnTo>
                      <a:lnTo>
                        <a:pt x="3913" y="1226"/>
                      </a:lnTo>
                      <a:lnTo>
                        <a:pt x="3932" y="1235"/>
                      </a:lnTo>
                      <a:lnTo>
                        <a:pt x="3953" y="1245"/>
                      </a:lnTo>
                      <a:lnTo>
                        <a:pt x="3971" y="1256"/>
                      </a:lnTo>
                      <a:lnTo>
                        <a:pt x="3989" y="1267"/>
                      </a:lnTo>
                      <a:lnTo>
                        <a:pt x="4019" y="1295"/>
                      </a:lnTo>
                      <a:lnTo>
                        <a:pt x="4005" y="1319"/>
                      </a:lnTo>
                      <a:lnTo>
                        <a:pt x="3989" y="1343"/>
                      </a:lnTo>
                      <a:lnTo>
                        <a:pt x="3971" y="1367"/>
                      </a:lnTo>
                      <a:lnTo>
                        <a:pt x="3952" y="1389"/>
                      </a:lnTo>
                      <a:lnTo>
                        <a:pt x="3930" y="1412"/>
                      </a:lnTo>
                      <a:lnTo>
                        <a:pt x="3908" y="1435"/>
                      </a:lnTo>
                      <a:lnTo>
                        <a:pt x="3888" y="1457"/>
                      </a:lnTo>
                      <a:lnTo>
                        <a:pt x="3870" y="1480"/>
                      </a:lnTo>
                      <a:lnTo>
                        <a:pt x="3862" y="1492"/>
                      </a:lnTo>
                      <a:lnTo>
                        <a:pt x="3854" y="1503"/>
                      </a:lnTo>
                      <a:lnTo>
                        <a:pt x="3847" y="1515"/>
                      </a:lnTo>
                      <a:lnTo>
                        <a:pt x="3840" y="1528"/>
                      </a:lnTo>
                      <a:lnTo>
                        <a:pt x="3834" y="1542"/>
                      </a:lnTo>
                      <a:lnTo>
                        <a:pt x="3829" y="1556"/>
                      </a:lnTo>
                      <a:lnTo>
                        <a:pt x="3825" y="1571"/>
                      </a:lnTo>
                      <a:lnTo>
                        <a:pt x="3821" y="1587"/>
                      </a:lnTo>
                      <a:lnTo>
                        <a:pt x="3816" y="1603"/>
                      </a:lnTo>
                      <a:lnTo>
                        <a:pt x="3810" y="1617"/>
                      </a:lnTo>
                      <a:lnTo>
                        <a:pt x="3803" y="1631"/>
                      </a:lnTo>
                      <a:lnTo>
                        <a:pt x="3795" y="1643"/>
                      </a:lnTo>
                      <a:lnTo>
                        <a:pt x="3778" y="1668"/>
                      </a:lnTo>
                      <a:lnTo>
                        <a:pt x="3761" y="1694"/>
                      </a:lnTo>
                      <a:lnTo>
                        <a:pt x="3752" y="1710"/>
                      </a:lnTo>
                      <a:lnTo>
                        <a:pt x="3746" y="1727"/>
                      </a:lnTo>
                      <a:lnTo>
                        <a:pt x="3742" y="1744"/>
                      </a:lnTo>
                      <a:lnTo>
                        <a:pt x="3739" y="1761"/>
                      </a:lnTo>
                      <a:lnTo>
                        <a:pt x="3734" y="1796"/>
                      </a:lnTo>
                      <a:lnTo>
                        <a:pt x="3726" y="1834"/>
                      </a:lnTo>
                      <a:lnTo>
                        <a:pt x="3725" y="1841"/>
                      </a:lnTo>
                      <a:lnTo>
                        <a:pt x="3724" y="1849"/>
                      </a:lnTo>
                      <a:lnTo>
                        <a:pt x="3724" y="1858"/>
                      </a:lnTo>
                      <a:lnTo>
                        <a:pt x="3725" y="1867"/>
                      </a:lnTo>
                      <a:lnTo>
                        <a:pt x="3726" y="1878"/>
                      </a:lnTo>
                      <a:lnTo>
                        <a:pt x="3727" y="1887"/>
                      </a:lnTo>
                      <a:lnTo>
                        <a:pt x="3730" y="1897"/>
                      </a:lnTo>
                      <a:lnTo>
                        <a:pt x="3734" y="1906"/>
                      </a:lnTo>
                      <a:lnTo>
                        <a:pt x="3734" y="1906"/>
                      </a:lnTo>
                      <a:lnTo>
                        <a:pt x="3673" y="1935"/>
                      </a:lnTo>
                      <a:lnTo>
                        <a:pt x="3667" y="1940"/>
                      </a:lnTo>
                      <a:lnTo>
                        <a:pt x="3660" y="1942"/>
                      </a:lnTo>
                      <a:lnTo>
                        <a:pt x="3652" y="1946"/>
                      </a:lnTo>
                      <a:lnTo>
                        <a:pt x="3646" y="1948"/>
                      </a:lnTo>
                      <a:lnTo>
                        <a:pt x="3637" y="1948"/>
                      </a:lnTo>
                      <a:lnTo>
                        <a:pt x="3629" y="1949"/>
                      </a:lnTo>
                      <a:lnTo>
                        <a:pt x="3620" y="1948"/>
                      </a:lnTo>
                      <a:lnTo>
                        <a:pt x="3612" y="1946"/>
                      </a:lnTo>
                      <a:lnTo>
                        <a:pt x="3594" y="1942"/>
                      </a:lnTo>
                      <a:lnTo>
                        <a:pt x="3577" y="1937"/>
                      </a:lnTo>
                      <a:lnTo>
                        <a:pt x="3562" y="1932"/>
                      </a:lnTo>
                      <a:lnTo>
                        <a:pt x="3547" y="1927"/>
                      </a:lnTo>
                      <a:lnTo>
                        <a:pt x="3533" y="1922"/>
                      </a:lnTo>
                      <a:lnTo>
                        <a:pt x="3521" y="1916"/>
                      </a:lnTo>
                      <a:lnTo>
                        <a:pt x="3511" y="1915"/>
                      </a:lnTo>
                      <a:lnTo>
                        <a:pt x="3502" y="1914"/>
                      </a:lnTo>
                      <a:lnTo>
                        <a:pt x="3494" y="1916"/>
                      </a:lnTo>
                      <a:lnTo>
                        <a:pt x="3486" y="1920"/>
                      </a:lnTo>
                      <a:lnTo>
                        <a:pt x="3479" y="1929"/>
                      </a:lnTo>
                      <a:lnTo>
                        <a:pt x="3470" y="1940"/>
                      </a:lnTo>
                      <a:lnTo>
                        <a:pt x="3457" y="1957"/>
                      </a:lnTo>
                      <a:lnTo>
                        <a:pt x="3446" y="1972"/>
                      </a:lnTo>
                      <a:lnTo>
                        <a:pt x="3445" y="1976"/>
                      </a:lnTo>
                      <a:lnTo>
                        <a:pt x="3444" y="1980"/>
                      </a:lnTo>
                      <a:lnTo>
                        <a:pt x="3444" y="1984"/>
                      </a:lnTo>
                      <a:lnTo>
                        <a:pt x="3445" y="1988"/>
                      </a:lnTo>
                      <a:lnTo>
                        <a:pt x="3446" y="1992"/>
                      </a:lnTo>
                      <a:lnTo>
                        <a:pt x="3450" y="1995"/>
                      </a:lnTo>
                      <a:lnTo>
                        <a:pt x="3454" y="1999"/>
                      </a:lnTo>
                      <a:lnTo>
                        <a:pt x="3459" y="2003"/>
                      </a:lnTo>
                      <a:lnTo>
                        <a:pt x="3475" y="2008"/>
                      </a:lnTo>
                      <a:lnTo>
                        <a:pt x="3492" y="2012"/>
                      </a:lnTo>
                      <a:lnTo>
                        <a:pt x="3494" y="2014"/>
                      </a:lnTo>
                      <a:lnTo>
                        <a:pt x="3498" y="2015"/>
                      </a:lnTo>
                      <a:lnTo>
                        <a:pt x="3499" y="2016"/>
                      </a:lnTo>
                      <a:lnTo>
                        <a:pt x="3501" y="2019"/>
                      </a:lnTo>
                      <a:lnTo>
                        <a:pt x="3502" y="2021"/>
                      </a:lnTo>
                      <a:lnTo>
                        <a:pt x="3501" y="2025"/>
                      </a:lnTo>
                      <a:lnTo>
                        <a:pt x="3499" y="2029"/>
                      </a:lnTo>
                      <a:lnTo>
                        <a:pt x="3497" y="2034"/>
                      </a:lnTo>
                      <a:lnTo>
                        <a:pt x="3486" y="2047"/>
                      </a:lnTo>
                      <a:lnTo>
                        <a:pt x="3475" y="2060"/>
                      </a:lnTo>
                      <a:lnTo>
                        <a:pt x="3459" y="2073"/>
                      </a:lnTo>
                      <a:lnTo>
                        <a:pt x="3444" y="2084"/>
                      </a:lnTo>
                      <a:lnTo>
                        <a:pt x="3428" y="2094"/>
                      </a:lnTo>
                      <a:lnTo>
                        <a:pt x="3410" y="2100"/>
                      </a:lnTo>
                      <a:lnTo>
                        <a:pt x="3402" y="2103"/>
                      </a:lnTo>
                      <a:lnTo>
                        <a:pt x="3393" y="2104"/>
                      </a:lnTo>
                      <a:lnTo>
                        <a:pt x="3385" y="2106"/>
                      </a:lnTo>
                      <a:lnTo>
                        <a:pt x="3378" y="2106"/>
                      </a:lnTo>
                      <a:lnTo>
                        <a:pt x="3365" y="2104"/>
                      </a:lnTo>
                      <a:lnTo>
                        <a:pt x="3353" y="2107"/>
                      </a:lnTo>
                      <a:lnTo>
                        <a:pt x="3341" y="2111"/>
                      </a:lnTo>
                      <a:lnTo>
                        <a:pt x="3331" y="2116"/>
                      </a:lnTo>
                      <a:lnTo>
                        <a:pt x="3322" y="2124"/>
                      </a:lnTo>
                      <a:lnTo>
                        <a:pt x="3313" y="2131"/>
                      </a:lnTo>
                      <a:lnTo>
                        <a:pt x="3304" y="2141"/>
                      </a:lnTo>
                      <a:lnTo>
                        <a:pt x="3295" y="2151"/>
                      </a:lnTo>
                      <a:lnTo>
                        <a:pt x="3279" y="2173"/>
                      </a:lnTo>
                      <a:lnTo>
                        <a:pt x="3261" y="2194"/>
                      </a:lnTo>
                      <a:lnTo>
                        <a:pt x="3252" y="2204"/>
                      </a:lnTo>
                      <a:lnTo>
                        <a:pt x="3243" y="2213"/>
                      </a:lnTo>
                      <a:lnTo>
                        <a:pt x="3233" y="2221"/>
                      </a:lnTo>
                      <a:lnTo>
                        <a:pt x="3222" y="2229"/>
                      </a:lnTo>
                      <a:lnTo>
                        <a:pt x="3209" y="2236"/>
                      </a:lnTo>
                      <a:lnTo>
                        <a:pt x="3199" y="2245"/>
                      </a:lnTo>
                      <a:lnTo>
                        <a:pt x="3190" y="2256"/>
                      </a:lnTo>
                      <a:lnTo>
                        <a:pt x="3182" y="2267"/>
                      </a:lnTo>
                      <a:lnTo>
                        <a:pt x="3168" y="2292"/>
                      </a:lnTo>
                      <a:lnTo>
                        <a:pt x="3154" y="2317"/>
                      </a:lnTo>
                      <a:lnTo>
                        <a:pt x="3146" y="2330"/>
                      </a:lnTo>
                      <a:lnTo>
                        <a:pt x="3137" y="2341"/>
                      </a:lnTo>
                      <a:lnTo>
                        <a:pt x="3128" y="2353"/>
                      </a:lnTo>
                      <a:lnTo>
                        <a:pt x="3117" y="2363"/>
                      </a:lnTo>
                      <a:lnTo>
                        <a:pt x="3094" y="2384"/>
                      </a:lnTo>
                      <a:lnTo>
                        <a:pt x="3072" y="2405"/>
                      </a:lnTo>
                      <a:lnTo>
                        <a:pt x="3064" y="2410"/>
                      </a:lnTo>
                      <a:lnTo>
                        <a:pt x="3056" y="2416"/>
                      </a:lnTo>
                      <a:lnTo>
                        <a:pt x="3050" y="2423"/>
                      </a:lnTo>
                      <a:lnTo>
                        <a:pt x="3046" y="2429"/>
                      </a:lnTo>
                      <a:lnTo>
                        <a:pt x="3043" y="2437"/>
                      </a:lnTo>
                      <a:lnTo>
                        <a:pt x="3043" y="2445"/>
                      </a:lnTo>
                      <a:lnTo>
                        <a:pt x="3046" y="2454"/>
                      </a:lnTo>
                      <a:lnTo>
                        <a:pt x="3051" y="2464"/>
                      </a:lnTo>
                      <a:lnTo>
                        <a:pt x="3060" y="2477"/>
                      </a:lnTo>
                      <a:lnTo>
                        <a:pt x="3071" y="2490"/>
                      </a:lnTo>
                      <a:lnTo>
                        <a:pt x="3076" y="2494"/>
                      </a:lnTo>
                      <a:lnTo>
                        <a:pt x="3082" y="2498"/>
                      </a:lnTo>
                      <a:lnTo>
                        <a:pt x="3090" y="2502"/>
                      </a:lnTo>
                      <a:lnTo>
                        <a:pt x="3099" y="2503"/>
                      </a:lnTo>
                      <a:lnTo>
                        <a:pt x="3112" y="2505"/>
                      </a:lnTo>
                      <a:lnTo>
                        <a:pt x="3124" y="2505"/>
                      </a:lnTo>
                      <a:lnTo>
                        <a:pt x="3135" y="2502"/>
                      </a:lnTo>
                      <a:lnTo>
                        <a:pt x="3147" y="2498"/>
                      </a:lnTo>
                      <a:lnTo>
                        <a:pt x="3156" y="2492"/>
                      </a:lnTo>
                      <a:lnTo>
                        <a:pt x="3164" y="2484"/>
                      </a:lnTo>
                      <a:lnTo>
                        <a:pt x="3168" y="2480"/>
                      </a:lnTo>
                      <a:lnTo>
                        <a:pt x="3170" y="2475"/>
                      </a:lnTo>
                      <a:lnTo>
                        <a:pt x="3173" y="2468"/>
                      </a:lnTo>
                      <a:lnTo>
                        <a:pt x="3174" y="2462"/>
                      </a:lnTo>
                      <a:lnTo>
                        <a:pt x="3177" y="2454"/>
                      </a:lnTo>
                      <a:lnTo>
                        <a:pt x="3181" y="2446"/>
                      </a:lnTo>
                      <a:lnTo>
                        <a:pt x="3183" y="2438"/>
                      </a:lnTo>
                      <a:lnTo>
                        <a:pt x="3189" y="2432"/>
                      </a:lnTo>
                      <a:lnTo>
                        <a:pt x="3192" y="2427"/>
                      </a:lnTo>
                      <a:lnTo>
                        <a:pt x="3198" y="2422"/>
                      </a:lnTo>
                      <a:lnTo>
                        <a:pt x="3203" y="2418"/>
                      </a:lnTo>
                      <a:lnTo>
                        <a:pt x="3208" y="2414"/>
                      </a:lnTo>
                      <a:lnTo>
                        <a:pt x="3220" y="2407"/>
                      </a:lnTo>
                      <a:lnTo>
                        <a:pt x="3234" y="2403"/>
                      </a:lnTo>
                      <a:lnTo>
                        <a:pt x="3248" y="2400"/>
                      </a:lnTo>
                      <a:lnTo>
                        <a:pt x="3265" y="2396"/>
                      </a:lnTo>
                      <a:lnTo>
                        <a:pt x="3279" y="2394"/>
                      </a:lnTo>
                      <a:lnTo>
                        <a:pt x="3293" y="2393"/>
                      </a:lnTo>
                      <a:lnTo>
                        <a:pt x="3305" y="2394"/>
                      </a:lnTo>
                      <a:lnTo>
                        <a:pt x="3315" y="2397"/>
                      </a:lnTo>
                      <a:lnTo>
                        <a:pt x="3325" y="2401"/>
                      </a:lnTo>
                      <a:lnTo>
                        <a:pt x="3334" y="2406"/>
                      </a:lnTo>
                      <a:lnTo>
                        <a:pt x="3341" y="2413"/>
                      </a:lnTo>
                      <a:lnTo>
                        <a:pt x="3347" y="2420"/>
                      </a:lnTo>
                      <a:lnTo>
                        <a:pt x="3352" y="2429"/>
                      </a:lnTo>
                      <a:lnTo>
                        <a:pt x="3357" y="2438"/>
                      </a:lnTo>
                      <a:lnTo>
                        <a:pt x="3361" y="2449"/>
                      </a:lnTo>
                      <a:lnTo>
                        <a:pt x="3363" y="2460"/>
                      </a:lnTo>
                      <a:lnTo>
                        <a:pt x="3366" y="2484"/>
                      </a:lnTo>
                      <a:lnTo>
                        <a:pt x="3367" y="2510"/>
                      </a:lnTo>
                      <a:lnTo>
                        <a:pt x="3363" y="2520"/>
                      </a:lnTo>
                      <a:lnTo>
                        <a:pt x="3360" y="2528"/>
                      </a:lnTo>
                      <a:lnTo>
                        <a:pt x="3358" y="2537"/>
                      </a:lnTo>
                      <a:lnTo>
                        <a:pt x="3358" y="2547"/>
                      </a:lnTo>
                      <a:lnTo>
                        <a:pt x="3358" y="2555"/>
                      </a:lnTo>
                      <a:lnTo>
                        <a:pt x="3360" y="2560"/>
                      </a:lnTo>
                      <a:lnTo>
                        <a:pt x="3361" y="2567"/>
                      </a:lnTo>
                      <a:lnTo>
                        <a:pt x="3365" y="2572"/>
                      </a:lnTo>
                      <a:lnTo>
                        <a:pt x="3370" y="2581"/>
                      </a:lnTo>
                      <a:lnTo>
                        <a:pt x="3374" y="2589"/>
                      </a:lnTo>
                      <a:lnTo>
                        <a:pt x="3378" y="2597"/>
                      </a:lnTo>
                      <a:lnTo>
                        <a:pt x="3380" y="2607"/>
                      </a:lnTo>
                      <a:lnTo>
                        <a:pt x="3380" y="2617"/>
                      </a:lnTo>
                      <a:lnTo>
                        <a:pt x="3380" y="2629"/>
                      </a:lnTo>
                      <a:lnTo>
                        <a:pt x="3382" y="2641"/>
                      </a:lnTo>
                      <a:lnTo>
                        <a:pt x="3382" y="2651"/>
                      </a:lnTo>
                      <a:lnTo>
                        <a:pt x="3382" y="2651"/>
                      </a:lnTo>
                      <a:lnTo>
                        <a:pt x="3323" y="2666"/>
                      </a:lnTo>
                      <a:lnTo>
                        <a:pt x="3325" y="2678"/>
                      </a:lnTo>
                      <a:lnTo>
                        <a:pt x="3325" y="2688"/>
                      </a:lnTo>
                      <a:lnTo>
                        <a:pt x="3325" y="2700"/>
                      </a:lnTo>
                      <a:lnTo>
                        <a:pt x="3326" y="2711"/>
                      </a:lnTo>
                      <a:lnTo>
                        <a:pt x="3330" y="2717"/>
                      </a:lnTo>
                      <a:lnTo>
                        <a:pt x="3334" y="2723"/>
                      </a:lnTo>
                      <a:lnTo>
                        <a:pt x="3339" y="2727"/>
                      </a:lnTo>
                      <a:lnTo>
                        <a:pt x="3343" y="2731"/>
                      </a:lnTo>
                      <a:lnTo>
                        <a:pt x="3348" y="2735"/>
                      </a:lnTo>
                      <a:lnTo>
                        <a:pt x="3350" y="2742"/>
                      </a:lnTo>
                      <a:lnTo>
                        <a:pt x="3353" y="2748"/>
                      </a:lnTo>
                      <a:lnTo>
                        <a:pt x="3354" y="2758"/>
                      </a:lnTo>
                      <a:lnTo>
                        <a:pt x="3353" y="2775"/>
                      </a:lnTo>
                      <a:lnTo>
                        <a:pt x="3353" y="2793"/>
                      </a:lnTo>
                      <a:lnTo>
                        <a:pt x="3354" y="2802"/>
                      </a:lnTo>
                      <a:lnTo>
                        <a:pt x="3356" y="2810"/>
                      </a:lnTo>
                      <a:lnTo>
                        <a:pt x="3360" y="2817"/>
                      </a:lnTo>
                      <a:lnTo>
                        <a:pt x="3366" y="2823"/>
                      </a:lnTo>
                      <a:lnTo>
                        <a:pt x="3374" y="2830"/>
                      </a:lnTo>
                      <a:lnTo>
                        <a:pt x="3380" y="2837"/>
                      </a:lnTo>
                      <a:lnTo>
                        <a:pt x="3385" y="2844"/>
                      </a:lnTo>
                      <a:lnTo>
                        <a:pt x="3389" y="2849"/>
                      </a:lnTo>
                      <a:lnTo>
                        <a:pt x="3392" y="2856"/>
                      </a:lnTo>
                      <a:lnTo>
                        <a:pt x="3393" y="2862"/>
                      </a:lnTo>
                      <a:lnTo>
                        <a:pt x="3393" y="2869"/>
                      </a:lnTo>
                      <a:lnTo>
                        <a:pt x="3393" y="2874"/>
                      </a:lnTo>
                      <a:lnTo>
                        <a:pt x="3392" y="2880"/>
                      </a:lnTo>
                      <a:lnTo>
                        <a:pt x="3389" y="2887"/>
                      </a:lnTo>
                      <a:lnTo>
                        <a:pt x="3385" y="2892"/>
                      </a:lnTo>
                      <a:lnTo>
                        <a:pt x="3382" y="2898"/>
                      </a:lnTo>
                      <a:lnTo>
                        <a:pt x="3372" y="2910"/>
                      </a:lnTo>
                      <a:lnTo>
                        <a:pt x="3360" y="2923"/>
                      </a:lnTo>
                      <a:lnTo>
                        <a:pt x="3350" y="2932"/>
                      </a:lnTo>
                      <a:lnTo>
                        <a:pt x="3341" y="2941"/>
                      </a:lnTo>
                      <a:lnTo>
                        <a:pt x="3331" y="2949"/>
                      </a:lnTo>
                      <a:lnTo>
                        <a:pt x="3321" y="2957"/>
                      </a:lnTo>
                      <a:lnTo>
                        <a:pt x="3310" y="2963"/>
                      </a:lnTo>
                      <a:lnTo>
                        <a:pt x="3299" y="2968"/>
                      </a:lnTo>
                      <a:lnTo>
                        <a:pt x="3286" y="2972"/>
                      </a:lnTo>
                      <a:lnTo>
                        <a:pt x="3273" y="2975"/>
                      </a:lnTo>
                      <a:lnTo>
                        <a:pt x="3256" y="2979"/>
                      </a:lnTo>
                      <a:lnTo>
                        <a:pt x="3242" y="2983"/>
                      </a:lnTo>
                      <a:lnTo>
                        <a:pt x="3235" y="2986"/>
                      </a:lnTo>
                      <a:lnTo>
                        <a:pt x="3230" y="2992"/>
                      </a:lnTo>
                      <a:lnTo>
                        <a:pt x="3227" y="2999"/>
                      </a:lnTo>
                      <a:lnTo>
                        <a:pt x="3227" y="3008"/>
                      </a:lnTo>
                      <a:lnTo>
                        <a:pt x="3227" y="3019"/>
                      </a:lnTo>
                      <a:lnTo>
                        <a:pt x="3229" y="3030"/>
                      </a:lnTo>
                      <a:lnTo>
                        <a:pt x="3231" y="3042"/>
                      </a:lnTo>
                      <a:lnTo>
                        <a:pt x="3234" y="3055"/>
                      </a:lnTo>
                      <a:lnTo>
                        <a:pt x="3238" y="3067"/>
                      </a:lnTo>
                      <a:lnTo>
                        <a:pt x="3243" y="3077"/>
                      </a:lnTo>
                      <a:lnTo>
                        <a:pt x="3249" y="3086"/>
                      </a:lnTo>
                      <a:lnTo>
                        <a:pt x="3257" y="3093"/>
                      </a:lnTo>
                      <a:lnTo>
                        <a:pt x="3270" y="3102"/>
                      </a:lnTo>
                      <a:lnTo>
                        <a:pt x="3282" y="3108"/>
                      </a:lnTo>
                      <a:lnTo>
                        <a:pt x="3292" y="3115"/>
                      </a:lnTo>
                      <a:lnTo>
                        <a:pt x="3300" y="3121"/>
                      </a:lnTo>
                      <a:lnTo>
                        <a:pt x="3305" y="3129"/>
                      </a:lnTo>
                      <a:lnTo>
                        <a:pt x="3309" y="3139"/>
                      </a:lnTo>
                      <a:lnTo>
                        <a:pt x="3312" y="3154"/>
                      </a:lnTo>
                      <a:lnTo>
                        <a:pt x="3312" y="3170"/>
                      </a:lnTo>
                      <a:lnTo>
                        <a:pt x="3306" y="3178"/>
                      </a:lnTo>
                      <a:lnTo>
                        <a:pt x="3300" y="3186"/>
                      </a:lnTo>
                      <a:lnTo>
                        <a:pt x="3293" y="3192"/>
                      </a:lnTo>
                      <a:lnTo>
                        <a:pt x="3287" y="3198"/>
                      </a:lnTo>
                      <a:lnTo>
                        <a:pt x="3274" y="3209"/>
                      </a:lnTo>
                      <a:lnTo>
                        <a:pt x="3262" y="3220"/>
                      </a:lnTo>
                      <a:lnTo>
                        <a:pt x="3257" y="3226"/>
                      </a:lnTo>
                      <a:lnTo>
                        <a:pt x="3252" y="3231"/>
                      </a:lnTo>
                      <a:lnTo>
                        <a:pt x="3248" y="3239"/>
                      </a:lnTo>
                      <a:lnTo>
                        <a:pt x="3246" y="3246"/>
                      </a:lnTo>
                      <a:lnTo>
                        <a:pt x="3244" y="3255"/>
                      </a:lnTo>
                      <a:lnTo>
                        <a:pt x="3244" y="3265"/>
                      </a:lnTo>
                      <a:lnTo>
                        <a:pt x="3246" y="3275"/>
                      </a:lnTo>
                      <a:lnTo>
                        <a:pt x="3248" y="3288"/>
                      </a:lnTo>
                      <a:lnTo>
                        <a:pt x="3252" y="3305"/>
                      </a:lnTo>
                      <a:lnTo>
                        <a:pt x="3255" y="3322"/>
                      </a:lnTo>
                      <a:lnTo>
                        <a:pt x="3256" y="3339"/>
                      </a:lnTo>
                      <a:lnTo>
                        <a:pt x="3257" y="3357"/>
                      </a:lnTo>
                      <a:lnTo>
                        <a:pt x="3260" y="3374"/>
                      </a:lnTo>
                      <a:lnTo>
                        <a:pt x="3262" y="3391"/>
                      </a:lnTo>
                      <a:lnTo>
                        <a:pt x="3268" y="3407"/>
                      </a:lnTo>
                      <a:lnTo>
                        <a:pt x="3274" y="3424"/>
                      </a:lnTo>
                      <a:lnTo>
                        <a:pt x="3281" y="3432"/>
                      </a:lnTo>
                      <a:lnTo>
                        <a:pt x="3288" y="3440"/>
                      </a:lnTo>
                      <a:lnTo>
                        <a:pt x="3297" y="3445"/>
                      </a:lnTo>
                      <a:lnTo>
                        <a:pt x="3308" y="3451"/>
                      </a:lnTo>
                      <a:lnTo>
                        <a:pt x="3332" y="3459"/>
                      </a:lnTo>
                      <a:lnTo>
                        <a:pt x="3357" y="3468"/>
                      </a:lnTo>
                      <a:lnTo>
                        <a:pt x="3370" y="3472"/>
                      </a:lnTo>
                      <a:lnTo>
                        <a:pt x="3382" y="3476"/>
                      </a:lnTo>
                      <a:lnTo>
                        <a:pt x="3392" y="3481"/>
                      </a:lnTo>
                      <a:lnTo>
                        <a:pt x="3402" y="3486"/>
                      </a:lnTo>
                      <a:lnTo>
                        <a:pt x="3410" y="3494"/>
                      </a:lnTo>
                      <a:lnTo>
                        <a:pt x="3417" y="3502"/>
                      </a:lnTo>
                      <a:lnTo>
                        <a:pt x="3419" y="3506"/>
                      </a:lnTo>
                      <a:lnTo>
                        <a:pt x="3422" y="3511"/>
                      </a:lnTo>
                      <a:lnTo>
                        <a:pt x="3422" y="3516"/>
                      </a:lnTo>
                      <a:lnTo>
                        <a:pt x="3423" y="3521"/>
                      </a:lnTo>
                      <a:lnTo>
                        <a:pt x="3423" y="3529"/>
                      </a:lnTo>
                      <a:lnTo>
                        <a:pt x="3420" y="3537"/>
                      </a:lnTo>
                      <a:lnTo>
                        <a:pt x="3418" y="3543"/>
                      </a:lnTo>
                      <a:lnTo>
                        <a:pt x="3415" y="3549"/>
                      </a:lnTo>
                      <a:lnTo>
                        <a:pt x="3407" y="3560"/>
                      </a:lnTo>
                      <a:lnTo>
                        <a:pt x="3401" y="3575"/>
                      </a:lnTo>
                      <a:lnTo>
                        <a:pt x="3398" y="3586"/>
                      </a:lnTo>
                      <a:lnTo>
                        <a:pt x="3398" y="3600"/>
                      </a:lnTo>
                      <a:lnTo>
                        <a:pt x="3398" y="3615"/>
                      </a:lnTo>
                      <a:lnTo>
                        <a:pt x="3400" y="3629"/>
                      </a:lnTo>
                      <a:lnTo>
                        <a:pt x="3406" y="3657"/>
                      </a:lnTo>
                      <a:lnTo>
                        <a:pt x="3413" y="3683"/>
                      </a:lnTo>
                      <a:lnTo>
                        <a:pt x="3413" y="3683"/>
                      </a:lnTo>
                      <a:lnTo>
                        <a:pt x="3404" y="3685"/>
                      </a:lnTo>
                      <a:lnTo>
                        <a:pt x="3393" y="3687"/>
                      </a:lnTo>
                      <a:lnTo>
                        <a:pt x="3393" y="3687"/>
                      </a:lnTo>
                      <a:lnTo>
                        <a:pt x="3388" y="3676"/>
                      </a:lnTo>
                      <a:lnTo>
                        <a:pt x="3382" y="3664"/>
                      </a:lnTo>
                      <a:lnTo>
                        <a:pt x="3365" y="3661"/>
                      </a:lnTo>
                      <a:lnTo>
                        <a:pt x="3348" y="3660"/>
                      </a:lnTo>
                      <a:lnTo>
                        <a:pt x="3339" y="3661"/>
                      </a:lnTo>
                      <a:lnTo>
                        <a:pt x="3331" y="3664"/>
                      </a:lnTo>
                      <a:lnTo>
                        <a:pt x="3323" y="3668"/>
                      </a:lnTo>
                      <a:lnTo>
                        <a:pt x="3315" y="3673"/>
                      </a:lnTo>
                      <a:lnTo>
                        <a:pt x="3309" y="3712"/>
                      </a:lnTo>
                      <a:lnTo>
                        <a:pt x="3309" y="3712"/>
                      </a:lnTo>
                      <a:lnTo>
                        <a:pt x="3282" y="3721"/>
                      </a:lnTo>
                      <a:lnTo>
                        <a:pt x="3256" y="3730"/>
                      </a:lnTo>
                      <a:lnTo>
                        <a:pt x="3235" y="3739"/>
                      </a:lnTo>
                      <a:lnTo>
                        <a:pt x="3221" y="3748"/>
                      </a:lnTo>
                      <a:lnTo>
                        <a:pt x="3212" y="3756"/>
                      </a:lnTo>
                      <a:lnTo>
                        <a:pt x="3201" y="3762"/>
                      </a:lnTo>
                      <a:lnTo>
                        <a:pt x="3192" y="3768"/>
                      </a:lnTo>
                      <a:lnTo>
                        <a:pt x="3183" y="3771"/>
                      </a:lnTo>
                      <a:lnTo>
                        <a:pt x="3165" y="3778"/>
                      </a:lnTo>
                      <a:lnTo>
                        <a:pt x="3147" y="3783"/>
                      </a:lnTo>
                      <a:lnTo>
                        <a:pt x="3129" y="3788"/>
                      </a:lnTo>
                      <a:lnTo>
                        <a:pt x="3109" y="3793"/>
                      </a:lnTo>
                      <a:lnTo>
                        <a:pt x="3091" y="3800"/>
                      </a:lnTo>
                      <a:lnTo>
                        <a:pt x="3071" y="3810"/>
                      </a:lnTo>
                      <a:lnTo>
                        <a:pt x="3065" y="3814"/>
                      </a:lnTo>
                      <a:lnTo>
                        <a:pt x="3062" y="3819"/>
                      </a:lnTo>
                      <a:lnTo>
                        <a:pt x="3059" y="3823"/>
                      </a:lnTo>
                      <a:lnTo>
                        <a:pt x="3058" y="3828"/>
                      </a:lnTo>
                      <a:lnTo>
                        <a:pt x="3058" y="3840"/>
                      </a:lnTo>
                      <a:lnTo>
                        <a:pt x="3060" y="3850"/>
                      </a:lnTo>
                      <a:lnTo>
                        <a:pt x="3064" y="3860"/>
                      </a:lnTo>
                      <a:lnTo>
                        <a:pt x="3064" y="3869"/>
                      </a:lnTo>
                      <a:lnTo>
                        <a:pt x="3064" y="3871"/>
                      </a:lnTo>
                      <a:lnTo>
                        <a:pt x="3062" y="3874"/>
                      </a:lnTo>
                      <a:lnTo>
                        <a:pt x="3058" y="3875"/>
                      </a:lnTo>
                      <a:lnTo>
                        <a:pt x="3052" y="3876"/>
                      </a:lnTo>
                      <a:lnTo>
                        <a:pt x="3023" y="3876"/>
                      </a:lnTo>
                      <a:lnTo>
                        <a:pt x="2994" y="3875"/>
                      </a:lnTo>
                      <a:lnTo>
                        <a:pt x="2980" y="3874"/>
                      </a:lnTo>
                      <a:lnTo>
                        <a:pt x="2966" y="3874"/>
                      </a:lnTo>
                      <a:lnTo>
                        <a:pt x="2950" y="3874"/>
                      </a:lnTo>
                      <a:lnTo>
                        <a:pt x="2935" y="3876"/>
                      </a:lnTo>
                      <a:lnTo>
                        <a:pt x="2905" y="3880"/>
                      </a:lnTo>
                      <a:lnTo>
                        <a:pt x="2863" y="3883"/>
                      </a:lnTo>
                      <a:lnTo>
                        <a:pt x="2843" y="3883"/>
                      </a:lnTo>
                      <a:lnTo>
                        <a:pt x="2823" y="3880"/>
                      </a:lnTo>
                      <a:lnTo>
                        <a:pt x="2814" y="3879"/>
                      </a:lnTo>
                      <a:lnTo>
                        <a:pt x="2806" y="3876"/>
                      </a:lnTo>
                      <a:lnTo>
                        <a:pt x="2800" y="3874"/>
                      </a:lnTo>
                      <a:lnTo>
                        <a:pt x="2793" y="3870"/>
                      </a:lnTo>
                      <a:lnTo>
                        <a:pt x="2786" y="3862"/>
                      </a:lnTo>
                      <a:lnTo>
                        <a:pt x="2779" y="3854"/>
                      </a:lnTo>
                      <a:lnTo>
                        <a:pt x="2774" y="3847"/>
                      </a:lnTo>
                      <a:lnTo>
                        <a:pt x="2769" y="3839"/>
                      </a:lnTo>
                      <a:lnTo>
                        <a:pt x="2764" y="3831"/>
                      </a:lnTo>
                      <a:lnTo>
                        <a:pt x="2756" y="3826"/>
                      </a:lnTo>
                      <a:lnTo>
                        <a:pt x="2747" y="3819"/>
                      </a:lnTo>
                      <a:lnTo>
                        <a:pt x="2734" y="3815"/>
                      </a:lnTo>
                      <a:lnTo>
                        <a:pt x="2701" y="3809"/>
                      </a:lnTo>
                      <a:lnTo>
                        <a:pt x="2676" y="3801"/>
                      </a:lnTo>
                      <a:lnTo>
                        <a:pt x="2670" y="3799"/>
                      </a:lnTo>
                      <a:lnTo>
                        <a:pt x="2665" y="3795"/>
                      </a:lnTo>
                      <a:lnTo>
                        <a:pt x="2660" y="3791"/>
                      </a:lnTo>
                      <a:lnTo>
                        <a:pt x="2656" y="3786"/>
                      </a:lnTo>
                      <a:lnTo>
                        <a:pt x="2652" y="3779"/>
                      </a:lnTo>
                      <a:lnTo>
                        <a:pt x="2650" y="3771"/>
                      </a:lnTo>
                      <a:lnTo>
                        <a:pt x="2646" y="3764"/>
                      </a:lnTo>
                      <a:lnTo>
                        <a:pt x="2643" y="3753"/>
                      </a:lnTo>
                      <a:lnTo>
                        <a:pt x="2641" y="3744"/>
                      </a:lnTo>
                      <a:lnTo>
                        <a:pt x="2635" y="3736"/>
                      </a:lnTo>
                      <a:lnTo>
                        <a:pt x="2630" y="3730"/>
                      </a:lnTo>
                      <a:lnTo>
                        <a:pt x="2622" y="3726"/>
                      </a:lnTo>
                      <a:lnTo>
                        <a:pt x="2615" y="3722"/>
                      </a:lnTo>
                      <a:lnTo>
                        <a:pt x="2607" y="3720"/>
                      </a:lnTo>
                      <a:lnTo>
                        <a:pt x="2598" y="3717"/>
                      </a:lnTo>
                      <a:lnTo>
                        <a:pt x="2589" y="3716"/>
                      </a:lnTo>
                      <a:lnTo>
                        <a:pt x="2572" y="3712"/>
                      </a:lnTo>
                      <a:lnTo>
                        <a:pt x="2558" y="3708"/>
                      </a:lnTo>
                      <a:lnTo>
                        <a:pt x="2551" y="3704"/>
                      </a:lnTo>
                      <a:lnTo>
                        <a:pt x="2546" y="3700"/>
                      </a:lnTo>
                      <a:lnTo>
                        <a:pt x="2543" y="3695"/>
                      </a:lnTo>
                      <a:lnTo>
                        <a:pt x="2542" y="3689"/>
                      </a:lnTo>
                      <a:lnTo>
                        <a:pt x="2539" y="3677"/>
                      </a:lnTo>
                      <a:lnTo>
                        <a:pt x="2537" y="3672"/>
                      </a:lnTo>
                      <a:lnTo>
                        <a:pt x="2536" y="3670"/>
                      </a:lnTo>
                      <a:lnTo>
                        <a:pt x="2534" y="3669"/>
                      </a:lnTo>
                      <a:lnTo>
                        <a:pt x="2532" y="3669"/>
                      </a:lnTo>
                      <a:lnTo>
                        <a:pt x="2529" y="3670"/>
                      </a:lnTo>
                      <a:lnTo>
                        <a:pt x="2516" y="3678"/>
                      </a:lnTo>
                      <a:lnTo>
                        <a:pt x="2498" y="3686"/>
                      </a:lnTo>
                      <a:lnTo>
                        <a:pt x="2490" y="3690"/>
                      </a:lnTo>
                      <a:lnTo>
                        <a:pt x="2482" y="3694"/>
                      </a:lnTo>
                      <a:lnTo>
                        <a:pt x="2476" y="3695"/>
                      </a:lnTo>
                      <a:lnTo>
                        <a:pt x="2468" y="3696"/>
                      </a:lnTo>
                      <a:lnTo>
                        <a:pt x="2460" y="3696"/>
                      </a:lnTo>
                      <a:lnTo>
                        <a:pt x="2453" y="3696"/>
                      </a:lnTo>
                      <a:lnTo>
                        <a:pt x="2445" y="3694"/>
                      </a:lnTo>
                      <a:lnTo>
                        <a:pt x="2436" y="3691"/>
                      </a:lnTo>
                      <a:lnTo>
                        <a:pt x="2428" y="3687"/>
                      </a:lnTo>
                      <a:lnTo>
                        <a:pt x="2423" y="3683"/>
                      </a:lnTo>
                      <a:lnTo>
                        <a:pt x="2422" y="3678"/>
                      </a:lnTo>
                      <a:lnTo>
                        <a:pt x="2422" y="3673"/>
                      </a:lnTo>
                      <a:lnTo>
                        <a:pt x="2423" y="3668"/>
                      </a:lnTo>
                      <a:lnTo>
                        <a:pt x="2423" y="3661"/>
                      </a:lnTo>
                      <a:lnTo>
                        <a:pt x="2423" y="3656"/>
                      </a:lnTo>
                      <a:lnTo>
                        <a:pt x="2420" y="3650"/>
                      </a:lnTo>
                      <a:lnTo>
                        <a:pt x="2416" y="3646"/>
                      </a:lnTo>
                      <a:lnTo>
                        <a:pt x="2411" y="3642"/>
                      </a:lnTo>
                      <a:lnTo>
                        <a:pt x="2403" y="3638"/>
                      </a:lnTo>
                      <a:lnTo>
                        <a:pt x="2396" y="3634"/>
                      </a:lnTo>
                      <a:lnTo>
                        <a:pt x="2376" y="3628"/>
                      </a:lnTo>
                      <a:lnTo>
                        <a:pt x="2356" y="3621"/>
                      </a:lnTo>
                      <a:lnTo>
                        <a:pt x="2333" y="3615"/>
                      </a:lnTo>
                      <a:lnTo>
                        <a:pt x="2313" y="3610"/>
                      </a:lnTo>
                      <a:lnTo>
                        <a:pt x="2295" y="3603"/>
                      </a:lnTo>
                      <a:lnTo>
                        <a:pt x="2280" y="3597"/>
                      </a:lnTo>
                      <a:lnTo>
                        <a:pt x="2276" y="3594"/>
                      </a:lnTo>
                      <a:lnTo>
                        <a:pt x="2274" y="3590"/>
                      </a:lnTo>
                      <a:lnTo>
                        <a:pt x="2273" y="3585"/>
                      </a:lnTo>
                      <a:lnTo>
                        <a:pt x="2271" y="3580"/>
                      </a:lnTo>
                      <a:lnTo>
                        <a:pt x="2271" y="3569"/>
                      </a:lnTo>
                      <a:lnTo>
                        <a:pt x="2273" y="3558"/>
                      </a:lnTo>
                      <a:lnTo>
                        <a:pt x="2273" y="3546"/>
                      </a:lnTo>
                      <a:lnTo>
                        <a:pt x="2270" y="3537"/>
                      </a:lnTo>
                      <a:lnTo>
                        <a:pt x="2269" y="3533"/>
                      </a:lnTo>
                      <a:lnTo>
                        <a:pt x="2265" y="3531"/>
                      </a:lnTo>
                      <a:lnTo>
                        <a:pt x="2260" y="3529"/>
                      </a:lnTo>
                      <a:lnTo>
                        <a:pt x="2253" y="3528"/>
                      </a:lnTo>
                      <a:lnTo>
                        <a:pt x="2244" y="3529"/>
                      </a:lnTo>
                      <a:lnTo>
                        <a:pt x="2234" y="3531"/>
                      </a:lnTo>
                      <a:lnTo>
                        <a:pt x="2223" y="3533"/>
                      </a:lnTo>
                      <a:lnTo>
                        <a:pt x="2213" y="3537"/>
                      </a:lnTo>
                      <a:lnTo>
                        <a:pt x="2191" y="3545"/>
                      </a:lnTo>
                      <a:lnTo>
                        <a:pt x="2169" y="3556"/>
                      </a:lnTo>
                      <a:lnTo>
                        <a:pt x="2126" y="3581"/>
                      </a:lnTo>
                      <a:lnTo>
                        <a:pt x="2089" y="3602"/>
                      </a:lnTo>
                      <a:lnTo>
                        <a:pt x="2077" y="3607"/>
                      </a:lnTo>
                      <a:lnTo>
                        <a:pt x="2064" y="3612"/>
                      </a:lnTo>
                      <a:lnTo>
                        <a:pt x="2051" y="3616"/>
                      </a:lnTo>
                      <a:lnTo>
                        <a:pt x="2037" y="3620"/>
                      </a:lnTo>
                      <a:lnTo>
                        <a:pt x="2024" y="3622"/>
                      </a:lnTo>
                      <a:lnTo>
                        <a:pt x="2011" y="3626"/>
                      </a:lnTo>
                      <a:lnTo>
                        <a:pt x="1998" y="3632"/>
                      </a:lnTo>
                      <a:lnTo>
                        <a:pt x="1985" y="3638"/>
                      </a:lnTo>
                      <a:lnTo>
                        <a:pt x="1968" y="3647"/>
                      </a:lnTo>
                      <a:lnTo>
                        <a:pt x="1957" y="3657"/>
                      </a:lnTo>
                      <a:lnTo>
                        <a:pt x="1946" y="3668"/>
                      </a:lnTo>
                      <a:lnTo>
                        <a:pt x="1938" y="3678"/>
                      </a:lnTo>
                      <a:lnTo>
                        <a:pt x="1931" y="3690"/>
                      </a:lnTo>
                      <a:lnTo>
                        <a:pt x="1923" y="3701"/>
                      </a:lnTo>
                      <a:lnTo>
                        <a:pt x="1914" y="3713"/>
                      </a:lnTo>
                      <a:lnTo>
                        <a:pt x="1902" y="3725"/>
                      </a:lnTo>
                      <a:lnTo>
                        <a:pt x="1898" y="3726"/>
                      </a:lnTo>
                      <a:lnTo>
                        <a:pt x="1889" y="3725"/>
                      </a:lnTo>
                      <a:lnTo>
                        <a:pt x="1880" y="3722"/>
                      </a:lnTo>
                      <a:lnTo>
                        <a:pt x="1870" y="3721"/>
                      </a:lnTo>
                      <a:lnTo>
                        <a:pt x="1866" y="3721"/>
                      </a:lnTo>
                      <a:lnTo>
                        <a:pt x="1861" y="3721"/>
                      </a:lnTo>
                      <a:lnTo>
                        <a:pt x="1857" y="3724"/>
                      </a:lnTo>
                      <a:lnTo>
                        <a:pt x="1854" y="3726"/>
                      </a:lnTo>
                      <a:lnTo>
                        <a:pt x="1853" y="3730"/>
                      </a:lnTo>
                      <a:lnTo>
                        <a:pt x="1852" y="3735"/>
                      </a:lnTo>
                      <a:lnTo>
                        <a:pt x="1852" y="3743"/>
                      </a:lnTo>
                      <a:lnTo>
                        <a:pt x="1854" y="3752"/>
                      </a:lnTo>
                      <a:lnTo>
                        <a:pt x="1858" y="3765"/>
                      </a:lnTo>
                      <a:lnTo>
                        <a:pt x="1863" y="3775"/>
                      </a:lnTo>
                      <a:lnTo>
                        <a:pt x="1867" y="3783"/>
                      </a:lnTo>
                      <a:lnTo>
                        <a:pt x="1872" y="3791"/>
                      </a:lnTo>
                      <a:lnTo>
                        <a:pt x="1875" y="3799"/>
                      </a:lnTo>
                      <a:lnTo>
                        <a:pt x="1876" y="3808"/>
                      </a:lnTo>
                      <a:lnTo>
                        <a:pt x="1876" y="3821"/>
                      </a:lnTo>
                      <a:lnTo>
                        <a:pt x="1874" y="3839"/>
                      </a:lnTo>
                      <a:lnTo>
                        <a:pt x="1871" y="3856"/>
                      </a:lnTo>
                      <a:lnTo>
                        <a:pt x="1870" y="3872"/>
                      </a:lnTo>
                      <a:lnTo>
                        <a:pt x="1868" y="3889"/>
                      </a:lnTo>
                      <a:lnTo>
                        <a:pt x="1868" y="3906"/>
                      </a:lnTo>
                      <a:lnTo>
                        <a:pt x="1870" y="3941"/>
                      </a:lnTo>
                      <a:lnTo>
                        <a:pt x="1872" y="3975"/>
                      </a:lnTo>
                      <a:lnTo>
                        <a:pt x="1872" y="3975"/>
                      </a:lnTo>
                      <a:lnTo>
                        <a:pt x="1845" y="3964"/>
                      </a:lnTo>
                      <a:lnTo>
                        <a:pt x="1815" y="3952"/>
                      </a:lnTo>
                      <a:lnTo>
                        <a:pt x="1800" y="3946"/>
                      </a:lnTo>
                      <a:lnTo>
                        <a:pt x="1785" y="3941"/>
                      </a:lnTo>
                      <a:lnTo>
                        <a:pt x="1770" y="3937"/>
                      </a:lnTo>
                      <a:lnTo>
                        <a:pt x="1756" y="3935"/>
                      </a:lnTo>
                      <a:lnTo>
                        <a:pt x="1743" y="3933"/>
                      </a:lnTo>
                      <a:lnTo>
                        <a:pt x="1730" y="3935"/>
                      </a:lnTo>
                      <a:lnTo>
                        <a:pt x="1716" y="3936"/>
                      </a:lnTo>
                      <a:lnTo>
                        <a:pt x="1703" y="3939"/>
                      </a:lnTo>
                      <a:lnTo>
                        <a:pt x="1690" y="3941"/>
                      </a:lnTo>
                      <a:lnTo>
                        <a:pt x="1675" y="3942"/>
                      </a:lnTo>
                      <a:lnTo>
                        <a:pt x="1664" y="3944"/>
                      </a:lnTo>
                      <a:lnTo>
                        <a:pt x="1651" y="3942"/>
                      </a:lnTo>
                      <a:lnTo>
                        <a:pt x="1642" y="3940"/>
                      </a:lnTo>
                      <a:lnTo>
                        <a:pt x="1635" y="3937"/>
                      </a:lnTo>
                      <a:lnTo>
                        <a:pt x="1629" y="3933"/>
                      </a:lnTo>
                      <a:lnTo>
                        <a:pt x="1624" y="3928"/>
                      </a:lnTo>
                      <a:lnTo>
                        <a:pt x="1613" y="3918"/>
                      </a:lnTo>
                      <a:lnTo>
                        <a:pt x="1600" y="3909"/>
                      </a:lnTo>
                      <a:lnTo>
                        <a:pt x="1589" y="3902"/>
                      </a:lnTo>
                      <a:lnTo>
                        <a:pt x="1576" y="3898"/>
                      </a:lnTo>
                      <a:lnTo>
                        <a:pt x="1565" y="3897"/>
                      </a:lnTo>
                      <a:lnTo>
                        <a:pt x="1554" y="3896"/>
                      </a:lnTo>
                      <a:lnTo>
                        <a:pt x="1529" y="3897"/>
                      </a:lnTo>
                      <a:lnTo>
                        <a:pt x="1503" y="3900"/>
                      </a:lnTo>
                      <a:lnTo>
                        <a:pt x="1494" y="3901"/>
                      </a:lnTo>
                      <a:lnTo>
                        <a:pt x="1485" y="3900"/>
                      </a:lnTo>
                      <a:lnTo>
                        <a:pt x="1476" y="3897"/>
                      </a:lnTo>
                      <a:lnTo>
                        <a:pt x="1469" y="3895"/>
                      </a:lnTo>
                      <a:lnTo>
                        <a:pt x="1462" y="3891"/>
                      </a:lnTo>
                      <a:lnTo>
                        <a:pt x="1456" y="3887"/>
                      </a:lnTo>
                      <a:lnTo>
                        <a:pt x="1450" y="3880"/>
                      </a:lnTo>
                      <a:lnTo>
                        <a:pt x="1445" y="3875"/>
                      </a:lnTo>
                      <a:lnTo>
                        <a:pt x="1427" y="3848"/>
                      </a:lnTo>
                      <a:lnTo>
                        <a:pt x="1407" y="3819"/>
                      </a:lnTo>
                      <a:lnTo>
                        <a:pt x="1407" y="3819"/>
                      </a:lnTo>
                      <a:lnTo>
                        <a:pt x="1411" y="3800"/>
                      </a:lnTo>
                      <a:lnTo>
                        <a:pt x="1405" y="3781"/>
                      </a:lnTo>
                      <a:lnTo>
                        <a:pt x="1397" y="3762"/>
                      </a:lnTo>
                      <a:lnTo>
                        <a:pt x="1393" y="3753"/>
                      </a:lnTo>
                      <a:lnTo>
                        <a:pt x="1386" y="3746"/>
                      </a:lnTo>
                      <a:lnTo>
                        <a:pt x="1380" y="3739"/>
                      </a:lnTo>
                      <a:lnTo>
                        <a:pt x="1372" y="3733"/>
                      </a:lnTo>
                      <a:lnTo>
                        <a:pt x="1362" y="3727"/>
                      </a:lnTo>
                      <a:lnTo>
                        <a:pt x="1352" y="3724"/>
                      </a:lnTo>
                      <a:lnTo>
                        <a:pt x="1341" y="3721"/>
                      </a:lnTo>
                      <a:lnTo>
                        <a:pt x="1331" y="3720"/>
                      </a:lnTo>
                      <a:lnTo>
                        <a:pt x="1311" y="3718"/>
                      </a:lnTo>
                      <a:lnTo>
                        <a:pt x="1289" y="3718"/>
                      </a:lnTo>
                      <a:lnTo>
                        <a:pt x="1289" y="3720"/>
                      </a:lnTo>
                      <a:lnTo>
                        <a:pt x="1289" y="3721"/>
                      </a:lnTo>
                      <a:lnTo>
                        <a:pt x="1289" y="3721"/>
                      </a:lnTo>
                      <a:lnTo>
                        <a:pt x="1283" y="3699"/>
                      </a:lnTo>
                      <a:lnTo>
                        <a:pt x="1276" y="3678"/>
                      </a:lnTo>
                      <a:lnTo>
                        <a:pt x="1272" y="3669"/>
                      </a:lnTo>
                      <a:lnTo>
                        <a:pt x="1266" y="3661"/>
                      </a:lnTo>
                      <a:lnTo>
                        <a:pt x="1262" y="3657"/>
                      </a:lnTo>
                      <a:lnTo>
                        <a:pt x="1258" y="3655"/>
                      </a:lnTo>
                      <a:lnTo>
                        <a:pt x="1253" y="3652"/>
                      </a:lnTo>
                      <a:lnTo>
                        <a:pt x="1247" y="3651"/>
                      </a:lnTo>
                      <a:lnTo>
                        <a:pt x="1234" y="3647"/>
                      </a:lnTo>
                      <a:lnTo>
                        <a:pt x="1222" y="3642"/>
                      </a:lnTo>
                      <a:lnTo>
                        <a:pt x="1212" y="3637"/>
                      </a:lnTo>
                      <a:lnTo>
                        <a:pt x="1201" y="3629"/>
                      </a:lnTo>
                      <a:lnTo>
                        <a:pt x="1180" y="3615"/>
                      </a:lnTo>
                      <a:lnTo>
                        <a:pt x="1158" y="3600"/>
                      </a:lnTo>
                      <a:lnTo>
                        <a:pt x="1138" y="3591"/>
                      </a:lnTo>
                      <a:lnTo>
                        <a:pt x="1116" y="3581"/>
                      </a:lnTo>
                      <a:lnTo>
                        <a:pt x="1105" y="3576"/>
                      </a:lnTo>
                      <a:lnTo>
                        <a:pt x="1095" y="3571"/>
                      </a:lnTo>
                      <a:lnTo>
                        <a:pt x="1086" y="3564"/>
                      </a:lnTo>
                      <a:lnTo>
                        <a:pt x="1077" y="3558"/>
                      </a:lnTo>
                      <a:lnTo>
                        <a:pt x="1070" y="3553"/>
                      </a:lnTo>
                      <a:lnTo>
                        <a:pt x="1065" y="3550"/>
                      </a:lnTo>
                      <a:lnTo>
                        <a:pt x="1060" y="3549"/>
                      </a:lnTo>
                      <a:lnTo>
                        <a:pt x="1056" y="3549"/>
                      </a:lnTo>
                      <a:lnTo>
                        <a:pt x="1054" y="3551"/>
                      </a:lnTo>
                      <a:lnTo>
                        <a:pt x="1051" y="3554"/>
                      </a:lnTo>
                      <a:lnTo>
                        <a:pt x="1050" y="3558"/>
                      </a:lnTo>
                      <a:lnTo>
                        <a:pt x="1048" y="3563"/>
                      </a:lnTo>
                      <a:lnTo>
                        <a:pt x="1048" y="3575"/>
                      </a:lnTo>
                      <a:lnTo>
                        <a:pt x="1048" y="3588"/>
                      </a:lnTo>
                      <a:lnTo>
                        <a:pt x="1050" y="3599"/>
                      </a:lnTo>
                      <a:lnTo>
                        <a:pt x="1051" y="3608"/>
                      </a:lnTo>
                      <a:lnTo>
                        <a:pt x="1051" y="3615"/>
                      </a:lnTo>
                      <a:lnTo>
                        <a:pt x="1048" y="3620"/>
                      </a:lnTo>
                      <a:lnTo>
                        <a:pt x="1044" y="3622"/>
                      </a:lnTo>
                      <a:lnTo>
                        <a:pt x="1039" y="3624"/>
                      </a:lnTo>
                      <a:lnTo>
                        <a:pt x="1032" y="3624"/>
                      </a:lnTo>
                      <a:lnTo>
                        <a:pt x="1024" y="3622"/>
                      </a:lnTo>
                      <a:lnTo>
                        <a:pt x="1015" y="3620"/>
                      </a:lnTo>
                      <a:lnTo>
                        <a:pt x="1006" y="3617"/>
                      </a:lnTo>
                      <a:lnTo>
                        <a:pt x="968" y="3600"/>
                      </a:lnTo>
                      <a:lnTo>
                        <a:pt x="942" y="3589"/>
                      </a:lnTo>
                      <a:lnTo>
                        <a:pt x="929" y="3586"/>
                      </a:lnTo>
                      <a:lnTo>
                        <a:pt x="916" y="3584"/>
                      </a:lnTo>
                      <a:lnTo>
                        <a:pt x="902" y="3584"/>
                      </a:lnTo>
                      <a:lnTo>
                        <a:pt x="889" y="3584"/>
                      </a:lnTo>
                      <a:lnTo>
                        <a:pt x="864" y="3585"/>
                      </a:lnTo>
                      <a:lnTo>
                        <a:pt x="840" y="3586"/>
                      </a:lnTo>
                      <a:lnTo>
                        <a:pt x="829" y="3586"/>
                      </a:lnTo>
                      <a:lnTo>
                        <a:pt x="818" y="3585"/>
                      </a:lnTo>
                      <a:lnTo>
                        <a:pt x="807" y="3581"/>
                      </a:lnTo>
                      <a:lnTo>
                        <a:pt x="797" y="3576"/>
                      </a:lnTo>
                      <a:lnTo>
                        <a:pt x="788" y="3569"/>
                      </a:lnTo>
                      <a:lnTo>
                        <a:pt x="779" y="3559"/>
                      </a:lnTo>
                      <a:lnTo>
                        <a:pt x="770" y="3546"/>
                      </a:lnTo>
                      <a:lnTo>
                        <a:pt x="762" y="3531"/>
                      </a:lnTo>
                      <a:lnTo>
                        <a:pt x="756" y="3515"/>
                      </a:lnTo>
                      <a:lnTo>
                        <a:pt x="750" y="3503"/>
                      </a:lnTo>
                      <a:lnTo>
                        <a:pt x="745" y="3496"/>
                      </a:lnTo>
                      <a:lnTo>
                        <a:pt x="740" y="3490"/>
                      </a:lnTo>
                      <a:lnTo>
                        <a:pt x="734" y="3485"/>
                      </a:lnTo>
                      <a:lnTo>
                        <a:pt x="724" y="3483"/>
                      </a:lnTo>
                      <a:lnTo>
                        <a:pt x="713" y="3479"/>
                      </a:lnTo>
                      <a:lnTo>
                        <a:pt x="697" y="3475"/>
                      </a:lnTo>
                      <a:lnTo>
                        <a:pt x="675" y="3471"/>
                      </a:lnTo>
                      <a:lnTo>
                        <a:pt x="653" y="3468"/>
                      </a:lnTo>
                      <a:lnTo>
                        <a:pt x="648" y="3467"/>
                      </a:lnTo>
                      <a:lnTo>
                        <a:pt x="643" y="3464"/>
                      </a:lnTo>
                      <a:lnTo>
                        <a:pt x="639" y="3462"/>
                      </a:lnTo>
                      <a:lnTo>
                        <a:pt x="635" y="3459"/>
                      </a:lnTo>
                      <a:lnTo>
                        <a:pt x="633" y="3454"/>
                      </a:lnTo>
                      <a:lnTo>
                        <a:pt x="629" y="3450"/>
                      </a:lnTo>
                      <a:lnTo>
                        <a:pt x="627" y="3444"/>
                      </a:lnTo>
                      <a:lnTo>
                        <a:pt x="625" y="3437"/>
                      </a:lnTo>
                      <a:lnTo>
                        <a:pt x="622" y="3420"/>
                      </a:lnTo>
                      <a:lnTo>
                        <a:pt x="618" y="3404"/>
                      </a:lnTo>
                      <a:lnTo>
                        <a:pt x="614" y="3396"/>
                      </a:lnTo>
                      <a:lnTo>
                        <a:pt x="610" y="3389"/>
                      </a:lnTo>
                      <a:lnTo>
                        <a:pt x="608" y="3387"/>
                      </a:lnTo>
                      <a:lnTo>
                        <a:pt x="604" y="3384"/>
                      </a:lnTo>
                      <a:lnTo>
                        <a:pt x="600" y="3383"/>
                      </a:lnTo>
                      <a:lnTo>
                        <a:pt x="596" y="3382"/>
                      </a:lnTo>
                      <a:lnTo>
                        <a:pt x="585" y="3379"/>
                      </a:lnTo>
                      <a:lnTo>
                        <a:pt x="576" y="3375"/>
                      </a:lnTo>
                      <a:lnTo>
                        <a:pt x="566" y="3370"/>
                      </a:lnTo>
                      <a:lnTo>
                        <a:pt x="557" y="3363"/>
                      </a:lnTo>
                      <a:lnTo>
                        <a:pt x="550" y="3357"/>
                      </a:lnTo>
                      <a:lnTo>
                        <a:pt x="542" y="3349"/>
                      </a:lnTo>
                      <a:lnTo>
                        <a:pt x="535" y="3341"/>
                      </a:lnTo>
                      <a:lnTo>
                        <a:pt x="530" y="3332"/>
                      </a:lnTo>
                      <a:lnTo>
                        <a:pt x="520" y="3312"/>
                      </a:lnTo>
                      <a:lnTo>
                        <a:pt x="511" y="3292"/>
                      </a:lnTo>
                      <a:lnTo>
                        <a:pt x="504" y="3270"/>
                      </a:lnTo>
                      <a:lnTo>
                        <a:pt x="498" y="3251"/>
                      </a:lnTo>
                      <a:lnTo>
                        <a:pt x="496" y="3246"/>
                      </a:lnTo>
                      <a:lnTo>
                        <a:pt x="493" y="3243"/>
                      </a:lnTo>
                      <a:lnTo>
                        <a:pt x="487" y="3242"/>
                      </a:lnTo>
                      <a:lnTo>
                        <a:pt x="482" y="3240"/>
                      </a:lnTo>
                      <a:lnTo>
                        <a:pt x="468" y="3242"/>
                      </a:lnTo>
                      <a:lnTo>
                        <a:pt x="454" y="3243"/>
                      </a:lnTo>
                      <a:lnTo>
                        <a:pt x="439" y="3246"/>
                      </a:lnTo>
                      <a:lnTo>
                        <a:pt x="429" y="3246"/>
                      </a:lnTo>
                      <a:lnTo>
                        <a:pt x="425" y="3244"/>
                      </a:lnTo>
                      <a:lnTo>
                        <a:pt x="423" y="3242"/>
                      </a:lnTo>
                      <a:lnTo>
                        <a:pt x="423" y="3238"/>
                      </a:lnTo>
                      <a:lnTo>
                        <a:pt x="424" y="3233"/>
                      </a:lnTo>
                      <a:lnTo>
                        <a:pt x="430" y="3221"/>
                      </a:lnTo>
                      <a:lnTo>
                        <a:pt x="437" y="3208"/>
                      </a:lnTo>
                      <a:lnTo>
                        <a:pt x="439" y="3200"/>
                      </a:lnTo>
                      <a:lnTo>
                        <a:pt x="441" y="3194"/>
                      </a:lnTo>
                      <a:lnTo>
                        <a:pt x="441" y="3186"/>
                      </a:lnTo>
                      <a:lnTo>
                        <a:pt x="438" y="3179"/>
                      </a:lnTo>
                      <a:lnTo>
                        <a:pt x="434" y="3176"/>
                      </a:lnTo>
                      <a:lnTo>
                        <a:pt x="427" y="3170"/>
                      </a:lnTo>
                      <a:lnTo>
                        <a:pt x="417" y="3166"/>
                      </a:lnTo>
                      <a:lnTo>
                        <a:pt x="407" y="3161"/>
                      </a:lnTo>
                      <a:lnTo>
                        <a:pt x="386" y="3154"/>
                      </a:lnTo>
                      <a:lnTo>
                        <a:pt x="371" y="3148"/>
                      </a:lnTo>
                      <a:lnTo>
                        <a:pt x="324" y="3097"/>
                      </a:lnTo>
                      <a:lnTo>
                        <a:pt x="324" y="309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dirty="0">
                    <a:solidFill>
                      <a:prstClr val="black"/>
                    </a:solidFill>
                    <a:latin typeface="Calibri"/>
                  </a:endParaRPr>
                </a:p>
              </p:txBody>
            </p:sp>
            <p:sp>
              <p:nvSpPr>
                <p:cNvPr id="236" name="Freeform 234"/>
                <p:cNvSpPr>
                  <a:spLocks noEditPoints="1"/>
                </p:cNvSpPr>
                <p:nvPr/>
              </p:nvSpPr>
              <p:spPr bwMode="auto">
                <a:xfrm>
                  <a:off x="4001589" y="4606208"/>
                  <a:ext cx="2027542" cy="1717796"/>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37" name="Freeform 235"/>
                <p:cNvSpPr>
                  <a:spLocks/>
                </p:cNvSpPr>
                <p:nvPr/>
              </p:nvSpPr>
              <p:spPr bwMode="auto">
                <a:xfrm>
                  <a:off x="5504483" y="6083765"/>
                  <a:ext cx="30969" cy="25288"/>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38" name="Freeform 236"/>
                <p:cNvSpPr>
                  <a:spLocks/>
                </p:cNvSpPr>
                <p:nvPr/>
              </p:nvSpPr>
              <p:spPr bwMode="auto">
                <a:xfrm>
                  <a:off x="5471693" y="5984419"/>
                  <a:ext cx="83798" cy="68640"/>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39" name="Freeform 237"/>
                <p:cNvSpPr>
                  <a:spLocks/>
                </p:cNvSpPr>
                <p:nvPr/>
              </p:nvSpPr>
              <p:spPr bwMode="auto">
                <a:xfrm>
                  <a:off x="5684831" y="5892297"/>
                  <a:ext cx="182169" cy="124636"/>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40" name="Freeform 238"/>
                <p:cNvSpPr>
                  <a:spLocks/>
                </p:cNvSpPr>
                <p:nvPr/>
              </p:nvSpPr>
              <p:spPr bwMode="auto">
                <a:xfrm>
                  <a:off x="5932581" y="5881459"/>
                  <a:ext cx="96550" cy="75865"/>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41" name="Freeform 239"/>
                <p:cNvSpPr>
                  <a:spLocks/>
                </p:cNvSpPr>
                <p:nvPr/>
              </p:nvSpPr>
              <p:spPr bwMode="auto">
                <a:xfrm>
                  <a:off x="4001589" y="4606208"/>
                  <a:ext cx="1941922" cy="1717796"/>
                </a:xfrm>
                <a:custGeom>
                  <a:avLst/>
                  <a:gdLst/>
                  <a:ahLst/>
                  <a:cxnLst>
                    <a:cxn ang="0">
                      <a:pos x="2845" y="971"/>
                    </a:cxn>
                    <a:cxn ang="0">
                      <a:pos x="2981" y="1135"/>
                    </a:cxn>
                    <a:cxn ang="0">
                      <a:pos x="3142" y="1290"/>
                    </a:cxn>
                    <a:cxn ang="0">
                      <a:pos x="3414" y="1339"/>
                    </a:cxn>
                    <a:cxn ang="0">
                      <a:pos x="3585" y="1373"/>
                    </a:cxn>
                    <a:cxn ang="0">
                      <a:pos x="3633" y="1546"/>
                    </a:cxn>
                    <a:cxn ang="0">
                      <a:pos x="3819" y="1618"/>
                    </a:cxn>
                    <a:cxn ang="0">
                      <a:pos x="4066" y="1670"/>
                    </a:cxn>
                    <a:cxn ang="0">
                      <a:pos x="4231" y="1782"/>
                    </a:cxn>
                    <a:cxn ang="0">
                      <a:pos x="4211" y="1948"/>
                    </a:cxn>
                    <a:cxn ang="0">
                      <a:pos x="3869" y="2057"/>
                    </a:cxn>
                    <a:cxn ang="0">
                      <a:pos x="3374" y="2154"/>
                    </a:cxn>
                    <a:cxn ang="0">
                      <a:pos x="3266" y="2295"/>
                    </a:cxn>
                    <a:cxn ang="0">
                      <a:pos x="2881" y="2588"/>
                    </a:cxn>
                    <a:cxn ang="0">
                      <a:pos x="2779" y="3001"/>
                    </a:cxn>
                    <a:cxn ang="0">
                      <a:pos x="2796" y="3168"/>
                    </a:cxn>
                    <a:cxn ang="0">
                      <a:pos x="2505" y="3317"/>
                    </a:cxn>
                    <a:cxn ang="0">
                      <a:pos x="2384" y="3464"/>
                    </a:cxn>
                    <a:cxn ang="0">
                      <a:pos x="2197" y="3512"/>
                    </a:cxn>
                    <a:cxn ang="0">
                      <a:pos x="1903" y="3721"/>
                    </a:cxn>
                    <a:cxn ang="0">
                      <a:pos x="1739" y="3725"/>
                    </a:cxn>
                    <a:cxn ang="0">
                      <a:pos x="1587" y="3763"/>
                    </a:cxn>
                    <a:cxn ang="0">
                      <a:pos x="1449" y="3672"/>
                    </a:cxn>
                    <a:cxn ang="0">
                      <a:pos x="1270" y="3632"/>
                    </a:cxn>
                    <a:cxn ang="0">
                      <a:pos x="1006" y="3545"/>
                    </a:cxn>
                    <a:cxn ang="0">
                      <a:pos x="783" y="3575"/>
                    </a:cxn>
                    <a:cxn ang="0">
                      <a:pos x="577" y="3679"/>
                    </a:cxn>
                    <a:cxn ang="0">
                      <a:pos x="368" y="3575"/>
                    </a:cxn>
                    <a:cxn ang="0">
                      <a:pos x="363" y="3422"/>
                    </a:cxn>
                    <a:cxn ang="0">
                      <a:pos x="349" y="3264"/>
                    </a:cxn>
                    <a:cxn ang="0">
                      <a:pos x="288" y="3152"/>
                    </a:cxn>
                    <a:cxn ang="0">
                      <a:pos x="12" y="2815"/>
                    </a:cxn>
                    <a:cxn ang="0">
                      <a:pos x="164" y="2601"/>
                    </a:cxn>
                    <a:cxn ang="0">
                      <a:pos x="250" y="2525"/>
                    </a:cxn>
                    <a:cxn ang="0">
                      <a:pos x="379" y="2162"/>
                    </a:cxn>
                    <a:cxn ang="0">
                      <a:pos x="332" y="1907"/>
                    </a:cxn>
                    <a:cxn ang="0">
                      <a:pos x="538" y="1624"/>
                    </a:cxn>
                    <a:cxn ang="0">
                      <a:pos x="680" y="1443"/>
                    </a:cxn>
                    <a:cxn ang="0">
                      <a:pos x="888" y="1263"/>
                    </a:cxn>
                    <a:cxn ang="0">
                      <a:pos x="890" y="1085"/>
                    </a:cxn>
                    <a:cxn ang="0">
                      <a:pos x="775" y="900"/>
                    </a:cxn>
                    <a:cxn ang="0">
                      <a:pos x="509" y="825"/>
                    </a:cxn>
                    <a:cxn ang="0">
                      <a:pos x="438" y="698"/>
                    </a:cxn>
                    <a:cxn ang="0">
                      <a:pos x="197" y="712"/>
                    </a:cxn>
                    <a:cxn ang="0">
                      <a:pos x="345" y="558"/>
                    </a:cxn>
                    <a:cxn ang="0">
                      <a:pos x="349" y="502"/>
                    </a:cxn>
                    <a:cxn ang="0">
                      <a:pos x="285" y="438"/>
                    </a:cxn>
                    <a:cxn ang="0">
                      <a:pos x="267" y="400"/>
                    </a:cxn>
                    <a:cxn ang="0">
                      <a:pos x="315" y="302"/>
                    </a:cxn>
                    <a:cxn ang="0">
                      <a:pos x="248" y="248"/>
                    </a:cxn>
                    <a:cxn ang="0">
                      <a:pos x="249" y="145"/>
                    </a:cxn>
                    <a:cxn ang="0">
                      <a:pos x="368" y="115"/>
                    </a:cxn>
                    <a:cxn ang="0">
                      <a:pos x="541" y="129"/>
                    </a:cxn>
                    <a:cxn ang="0">
                      <a:pos x="636" y="112"/>
                    </a:cxn>
                    <a:cxn ang="0">
                      <a:pos x="712" y="27"/>
                    </a:cxn>
                    <a:cxn ang="0">
                      <a:pos x="848" y="65"/>
                    </a:cxn>
                    <a:cxn ang="0">
                      <a:pos x="1070" y="226"/>
                    </a:cxn>
                    <a:cxn ang="0">
                      <a:pos x="1375" y="295"/>
                    </a:cxn>
                    <a:cxn ang="0">
                      <a:pos x="1608" y="435"/>
                    </a:cxn>
                    <a:cxn ang="0">
                      <a:pos x="2048" y="597"/>
                    </a:cxn>
                    <a:cxn ang="0">
                      <a:pos x="2156" y="675"/>
                    </a:cxn>
                    <a:cxn ang="0">
                      <a:pos x="2328" y="702"/>
                    </a:cxn>
                    <a:cxn ang="0">
                      <a:pos x="2568" y="846"/>
                    </a:cxn>
                  </a:cxnLst>
                  <a:rect l="0" t="0" r="r" b="b"/>
                  <a:pathLst>
                    <a:path w="4263" h="3803">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lnTo>
                        <a:pt x="2687" y="8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42" name="Freeform 240"/>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43" name="Freeform 241"/>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44" name="Freeform 242"/>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sp>
              <p:nvSpPr>
                <p:cNvPr id="245" name="Freeform 243"/>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4400"/>
                  <a:endParaRPr lang="en-US" sz="2800">
                    <a:solidFill>
                      <a:prstClr val="black"/>
                    </a:solidFill>
                    <a:latin typeface="Calibri"/>
                  </a:endParaRPr>
                </a:p>
              </p:txBody>
            </p:sp>
          </p:grpSp>
          <p:sp>
            <p:nvSpPr>
              <p:cNvPr id="74" name="Oval 23"/>
              <p:cNvSpPr>
                <a:spLocks/>
              </p:cNvSpPr>
              <p:nvPr/>
            </p:nvSpPr>
            <p:spPr bwMode="auto">
              <a:xfrm>
                <a:off x="6305859" y="945255"/>
                <a:ext cx="2089547" cy="2037085"/>
              </a:xfrm>
              <a:prstGeom prst="ellipse">
                <a:avLst/>
              </a:prstGeom>
              <a:solidFill>
                <a:srgbClr val="D6ECEE">
                  <a:alpha val="17647"/>
                </a:srgbClr>
              </a:solidFill>
              <a:ln w="38100">
                <a:solidFill>
                  <a:schemeClr val="tx1">
                    <a:alpha val="34117"/>
                  </a:schemeClr>
                </a:solidFill>
                <a:round/>
                <a:headEnd/>
                <a:tailEnd/>
              </a:ln>
            </p:spPr>
            <p:txBody>
              <a:bodyPr lIns="0" tIns="0" rIns="0" bIns="0"/>
              <a:lstStyle/>
              <a:p>
                <a:pPr defTabSz="914400"/>
                <a:endParaRPr lang="en-US">
                  <a:solidFill>
                    <a:prstClr val="black"/>
                  </a:solidFill>
                  <a:latin typeface="Calibri"/>
                </a:endParaRPr>
              </a:p>
            </p:txBody>
          </p:sp>
          <p:sp>
            <p:nvSpPr>
              <p:cNvPr id="75" name="Oval 23"/>
              <p:cNvSpPr>
                <a:spLocks/>
              </p:cNvSpPr>
              <p:nvPr/>
            </p:nvSpPr>
            <p:spPr bwMode="auto">
              <a:xfrm>
                <a:off x="4247904" y="2924943"/>
                <a:ext cx="3924496" cy="3742257"/>
              </a:xfrm>
              <a:prstGeom prst="ellipse">
                <a:avLst/>
              </a:prstGeom>
              <a:solidFill>
                <a:srgbClr val="D6ECEE">
                  <a:alpha val="13000"/>
                </a:srgbClr>
              </a:solidFill>
              <a:ln w="38100">
                <a:solidFill>
                  <a:schemeClr val="tx1">
                    <a:alpha val="34117"/>
                  </a:schemeClr>
                </a:solidFill>
                <a:round/>
                <a:headEnd/>
                <a:tailEnd/>
              </a:ln>
            </p:spPr>
            <p:txBody>
              <a:bodyPr lIns="0" tIns="0" rIns="0" bIns="0"/>
              <a:lstStyle/>
              <a:p>
                <a:pPr defTabSz="914400"/>
                <a:endParaRPr lang="en-US">
                  <a:solidFill>
                    <a:prstClr val="black"/>
                  </a:solidFill>
                  <a:latin typeface="Calibri"/>
                </a:endParaRPr>
              </a:p>
            </p:txBody>
          </p:sp>
        </p:grpSp>
        <p:sp>
          <p:nvSpPr>
            <p:cNvPr id="72" name="Freeform 71"/>
            <p:cNvSpPr>
              <a:spLocks noChangeAspect="1"/>
            </p:cNvSpPr>
            <p:nvPr/>
          </p:nvSpPr>
          <p:spPr>
            <a:xfrm rot="2197702">
              <a:off x="4969656" y="965013"/>
              <a:ext cx="708839" cy="503991"/>
            </a:xfrm>
            <a:custGeom>
              <a:avLst/>
              <a:gdLst>
                <a:gd name="connsiteX0" fmla="*/ 449385 w 2555631"/>
                <a:gd name="connsiteY0" fmla="*/ 1582616 h 1817077"/>
                <a:gd name="connsiteX1" fmla="*/ 449385 w 2555631"/>
                <a:gd name="connsiteY1" fmla="*/ 1582616 h 1817077"/>
                <a:gd name="connsiteX2" fmla="*/ 613508 w 2555631"/>
                <a:gd name="connsiteY2" fmla="*/ 1574800 h 1817077"/>
                <a:gd name="connsiteX3" fmla="*/ 629138 w 2555631"/>
                <a:gd name="connsiteY3" fmla="*/ 1570893 h 1817077"/>
                <a:gd name="connsiteX4" fmla="*/ 633046 w 2555631"/>
                <a:gd name="connsiteY4" fmla="*/ 1555262 h 1817077"/>
                <a:gd name="connsiteX5" fmla="*/ 719015 w 2555631"/>
                <a:gd name="connsiteY5" fmla="*/ 1555262 h 1817077"/>
                <a:gd name="connsiteX6" fmla="*/ 765908 w 2555631"/>
                <a:gd name="connsiteY6" fmla="*/ 1543539 h 1817077"/>
                <a:gd name="connsiteX7" fmla="*/ 769815 w 2555631"/>
                <a:gd name="connsiteY7" fmla="*/ 1531816 h 1817077"/>
                <a:gd name="connsiteX8" fmla="*/ 789354 w 2555631"/>
                <a:gd name="connsiteY8" fmla="*/ 1547446 h 1817077"/>
                <a:gd name="connsiteX9" fmla="*/ 793262 w 2555631"/>
                <a:gd name="connsiteY9" fmla="*/ 1559170 h 1817077"/>
                <a:gd name="connsiteX10" fmla="*/ 828431 w 2555631"/>
                <a:gd name="connsiteY10" fmla="*/ 1578708 h 1817077"/>
                <a:gd name="connsiteX11" fmla="*/ 847969 w 2555631"/>
                <a:gd name="connsiteY11" fmla="*/ 1594339 h 1817077"/>
                <a:gd name="connsiteX12" fmla="*/ 875323 w 2555631"/>
                <a:gd name="connsiteY12" fmla="*/ 1609970 h 1817077"/>
                <a:gd name="connsiteX13" fmla="*/ 887046 w 2555631"/>
                <a:gd name="connsiteY13" fmla="*/ 1621693 h 1817077"/>
                <a:gd name="connsiteX14" fmla="*/ 910492 w 2555631"/>
                <a:gd name="connsiteY14" fmla="*/ 1629508 h 1817077"/>
                <a:gd name="connsiteX15" fmla="*/ 926123 w 2555631"/>
                <a:gd name="connsiteY15" fmla="*/ 1649046 h 1817077"/>
                <a:gd name="connsiteX16" fmla="*/ 941754 w 2555631"/>
                <a:gd name="connsiteY16" fmla="*/ 1664677 h 1817077"/>
                <a:gd name="connsiteX17" fmla="*/ 949569 w 2555631"/>
                <a:gd name="connsiteY17" fmla="*/ 1672493 h 1817077"/>
                <a:gd name="connsiteX18" fmla="*/ 957385 w 2555631"/>
                <a:gd name="connsiteY18" fmla="*/ 1680308 h 1817077"/>
                <a:gd name="connsiteX19" fmla="*/ 976923 w 2555631"/>
                <a:gd name="connsiteY19" fmla="*/ 1699846 h 1817077"/>
                <a:gd name="connsiteX20" fmla="*/ 988646 w 2555631"/>
                <a:gd name="connsiteY20" fmla="*/ 1723293 h 1817077"/>
                <a:gd name="connsiteX21" fmla="*/ 1012092 w 2555631"/>
                <a:gd name="connsiteY21" fmla="*/ 1731108 h 1817077"/>
                <a:gd name="connsiteX22" fmla="*/ 1137138 w 2555631"/>
                <a:gd name="connsiteY22" fmla="*/ 1738923 h 1817077"/>
                <a:gd name="connsiteX23" fmla="*/ 1176215 w 2555631"/>
                <a:gd name="connsiteY23" fmla="*/ 1754554 h 1817077"/>
                <a:gd name="connsiteX24" fmla="*/ 1180123 w 2555631"/>
                <a:gd name="connsiteY24" fmla="*/ 1770185 h 1817077"/>
                <a:gd name="connsiteX25" fmla="*/ 1191846 w 2555631"/>
                <a:gd name="connsiteY25" fmla="*/ 1778000 h 1817077"/>
                <a:gd name="connsiteX26" fmla="*/ 1199662 w 2555631"/>
                <a:gd name="connsiteY26" fmla="*/ 1785816 h 1817077"/>
                <a:gd name="connsiteX27" fmla="*/ 1215292 w 2555631"/>
                <a:gd name="connsiteY27" fmla="*/ 1789723 h 1817077"/>
                <a:gd name="connsiteX28" fmla="*/ 1227015 w 2555631"/>
                <a:gd name="connsiteY28" fmla="*/ 1793631 h 1817077"/>
                <a:gd name="connsiteX29" fmla="*/ 1250462 w 2555631"/>
                <a:gd name="connsiteY29" fmla="*/ 1805354 h 1817077"/>
                <a:gd name="connsiteX30" fmla="*/ 1266092 w 2555631"/>
                <a:gd name="connsiteY30" fmla="*/ 1809262 h 1817077"/>
                <a:gd name="connsiteX31" fmla="*/ 1281723 w 2555631"/>
                <a:gd name="connsiteY31" fmla="*/ 1817077 h 1817077"/>
                <a:gd name="connsiteX32" fmla="*/ 1426308 w 2555631"/>
                <a:gd name="connsiteY32" fmla="*/ 1805354 h 1817077"/>
                <a:gd name="connsiteX33" fmla="*/ 1516185 w 2555631"/>
                <a:gd name="connsiteY33" fmla="*/ 1762370 h 1817077"/>
                <a:gd name="connsiteX34" fmla="*/ 1551354 w 2555631"/>
                <a:gd name="connsiteY34" fmla="*/ 1711570 h 1817077"/>
                <a:gd name="connsiteX35" fmla="*/ 1598246 w 2555631"/>
                <a:gd name="connsiteY35" fmla="*/ 1637323 h 1817077"/>
                <a:gd name="connsiteX36" fmla="*/ 1672492 w 2555631"/>
                <a:gd name="connsiteY36" fmla="*/ 1602154 h 1817077"/>
                <a:gd name="connsiteX37" fmla="*/ 1731108 w 2555631"/>
                <a:gd name="connsiteY37" fmla="*/ 1598246 h 1817077"/>
                <a:gd name="connsiteX38" fmla="*/ 1727200 w 2555631"/>
                <a:gd name="connsiteY38" fmla="*/ 1551354 h 1817077"/>
                <a:gd name="connsiteX39" fmla="*/ 1774092 w 2555631"/>
                <a:gd name="connsiteY39" fmla="*/ 1563077 h 1817077"/>
                <a:gd name="connsiteX40" fmla="*/ 1820985 w 2555631"/>
                <a:gd name="connsiteY40" fmla="*/ 1574800 h 1817077"/>
                <a:gd name="connsiteX41" fmla="*/ 1985108 w 2555631"/>
                <a:gd name="connsiteY41" fmla="*/ 1395046 h 1817077"/>
                <a:gd name="connsiteX42" fmla="*/ 2098431 w 2555631"/>
                <a:gd name="connsiteY42" fmla="*/ 1359877 h 1817077"/>
                <a:gd name="connsiteX43" fmla="*/ 2129692 w 2555631"/>
                <a:gd name="connsiteY43" fmla="*/ 1312985 h 1817077"/>
                <a:gd name="connsiteX44" fmla="*/ 2207846 w 2555631"/>
                <a:gd name="connsiteY44" fmla="*/ 1359877 h 1817077"/>
                <a:gd name="connsiteX45" fmla="*/ 2239108 w 2555631"/>
                <a:gd name="connsiteY45" fmla="*/ 1305170 h 1817077"/>
                <a:gd name="connsiteX46" fmla="*/ 2286000 w 2555631"/>
                <a:gd name="connsiteY46" fmla="*/ 1254370 h 1817077"/>
                <a:gd name="connsiteX47" fmla="*/ 2336800 w 2555631"/>
                <a:gd name="connsiteY47" fmla="*/ 1238739 h 1817077"/>
                <a:gd name="connsiteX48" fmla="*/ 2332892 w 2555631"/>
                <a:gd name="connsiteY48" fmla="*/ 1184031 h 1817077"/>
                <a:gd name="connsiteX49" fmla="*/ 2332892 w 2555631"/>
                <a:gd name="connsiteY49" fmla="*/ 1184031 h 1817077"/>
                <a:gd name="connsiteX50" fmla="*/ 2340708 w 2555631"/>
                <a:gd name="connsiteY50" fmla="*/ 1113693 h 1817077"/>
                <a:gd name="connsiteX51" fmla="*/ 2379785 w 2555631"/>
                <a:gd name="connsiteY51" fmla="*/ 1109785 h 1817077"/>
                <a:gd name="connsiteX52" fmla="*/ 2348523 w 2555631"/>
                <a:gd name="connsiteY52" fmla="*/ 1062893 h 1817077"/>
                <a:gd name="connsiteX53" fmla="*/ 2430585 w 2555631"/>
                <a:gd name="connsiteY53" fmla="*/ 1090246 h 1817077"/>
                <a:gd name="connsiteX54" fmla="*/ 2446215 w 2555631"/>
                <a:gd name="connsiteY54" fmla="*/ 1039446 h 1817077"/>
                <a:gd name="connsiteX55" fmla="*/ 2481385 w 2555631"/>
                <a:gd name="connsiteY55" fmla="*/ 1016000 h 1817077"/>
                <a:gd name="connsiteX56" fmla="*/ 2481385 w 2555631"/>
                <a:gd name="connsiteY56" fmla="*/ 1016000 h 1817077"/>
                <a:gd name="connsiteX57" fmla="*/ 2457938 w 2555631"/>
                <a:gd name="connsiteY57" fmla="*/ 976923 h 1817077"/>
                <a:gd name="connsiteX58" fmla="*/ 2504831 w 2555631"/>
                <a:gd name="connsiteY58" fmla="*/ 961293 h 1817077"/>
                <a:gd name="connsiteX59" fmla="*/ 2430585 w 2555631"/>
                <a:gd name="connsiteY59" fmla="*/ 906585 h 1817077"/>
                <a:gd name="connsiteX60" fmla="*/ 2454031 w 2555631"/>
                <a:gd name="connsiteY60" fmla="*/ 871416 h 1817077"/>
                <a:gd name="connsiteX61" fmla="*/ 2508738 w 2555631"/>
                <a:gd name="connsiteY61" fmla="*/ 898770 h 1817077"/>
                <a:gd name="connsiteX62" fmla="*/ 2555631 w 2555631"/>
                <a:gd name="connsiteY62" fmla="*/ 890954 h 1817077"/>
                <a:gd name="connsiteX63" fmla="*/ 2555631 w 2555631"/>
                <a:gd name="connsiteY63" fmla="*/ 890954 h 1817077"/>
                <a:gd name="connsiteX64" fmla="*/ 2520462 w 2555631"/>
                <a:gd name="connsiteY64" fmla="*/ 836246 h 1817077"/>
                <a:gd name="connsiteX65" fmla="*/ 2500923 w 2555631"/>
                <a:gd name="connsiteY65" fmla="*/ 804985 h 1817077"/>
                <a:gd name="connsiteX66" fmla="*/ 2540000 w 2555631"/>
                <a:gd name="connsiteY66" fmla="*/ 777631 h 1817077"/>
                <a:gd name="connsiteX67" fmla="*/ 2500923 w 2555631"/>
                <a:gd name="connsiteY67" fmla="*/ 746370 h 1817077"/>
                <a:gd name="connsiteX68" fmla="*/ 2457938 w 2555631"/>
                <a:gd name="connsiteY68" fmla="*/ 750277 h 1817077"/>
                <a:gd name="connsiteX69" fmla="*/ 2520462 w 2555631"/>
                <a:gd name="connsiteY69" fmla="*/ 687754 h 1817077"/>
                <a:gd name="connsiteX70" fmla="*/ 2540000 w 2555631"/>
                <a:gd name="connsiteY70" fmla="*/ 629139 h 1817077"/>
                <a:gd name="connsiteX71" fmla="*/ 2528277 w 2555631"/>
                <a:gd name="connsiteY71" fmla="*/ 597877 h 1817077"/>
                <a:gd name="connsiteX72" fmla="*/ 2481385 w 2555631"/>
                <a:gd name="connsiteY72" fmla="*/ 597877 h 1817077"/>
                <a:gd name="connsiteX73" fmla="*/ 2481385 w 2555631"/>
                <a:gd name="connsiteY73" fmla="*/ 597877 h 1817077"/>
                <a:gd name="connsiteX74" fmla="*/ 2446215 w 2555631"/>
                <a:gd name="connsiteY74" fmla="*/ 562708 h 1817077"/>
                <a:gd name="connsiteX75" fmla="*/ 2379785 w 2555631"/>
                <a:gd name="connsiteY75" fmla="*/ 519723 h 1817077"/>
                <a:gd name="connsiteX76" fmla="*/ 2364154 w 2555631"/>
                <a:gd name="connsiteY76" fmla="*/ 488462 h 1817077"/>
                <a:gd name="connsiteX77" fmla="*/ 2356338 w 2555631"/>
                <a:gd name="connsiteY77" fmla="*/ 449385 h 1817077"/>
                <a:gd name="connsiteX78" fmla="*/ 2278185 w 2555631"/>
                <a:gd name="connsiteY78" fmla="*/ 484554 h 1817077"/>
                <a:gd name="connsiteX79" fmla="*/ 2278185 w 2555631"/>
                <a:gd name="connsiteY79" fmla="*/ 484554 h 1817077"/>
                <a:gd name="connsiteX80" fmla="*/ 2258646 w 2555631"/>
                <a:gd name="connsiteY80" fmla="*/ 422031 h 1817077"/>
                <a:gd name="connsiteX81" fmla="*/ 2305538 w 2555631"/>
                <a:gd name="connsiteY81" fmla="*/ 371231 h 1817077"/>
                <a:gd name="connsiteX82" fmla="*/ 2297723 w 2555631"/>
                <a:gd name="connsiteY82" fmla="*/ 324339 h 1817077"/>
                <a:gd name="connsiteX83" fmla="*/ 2274277 w 2555631"/>
                <a:gd name="connsiteY83" fmla="*/ 289170 h 1817077"/>
                <a:gd name="connsiteX84" fmla="*/ 2219569 w 2555631"/>
                <a:gd name="connsiteY84" fmla="*/ 304800 h 1817077"/>
                <a:gd name="connsiteX85" fmla="*/ 2188308 w 2555631"/>
                <a:gd name="connsiteY85" fmla="*/ 273539 h 1817077"/>
                <a:gd name="connsiteX86" fmla="*/ 2188308 w 2555631"/>
                <a:gd name="connsiteY86" fmla="*/ 273539 h 1817077"/>
                <a:gd name="connsiteX87" fmla="*/ 2235200 w 2555631"/>
                <a:gd name="connsiteY87" fmla="*/ 207108 h 1817077"/>
                <a:gd name="connsiteX88" fmla="*/ 2231292 w 2555631"/>
                <a:gd name="connsiteY88" fmla="*/ 156308 h 1817077"/>
                <a:gd name="connsiteX89" fmla="*/ 2293815 w 2555631"/>
                <a:gd name="connsiteY89" fmla="*/ 136770 h 1817077"/>
                <a:gd name="connsiteX90" fmla="*/ 2250831 w 2555631"/>
                <a:gd name="connsiteY90" fmla="*/ 89877 h 1817077"/>
                <a:gd name="connsiteX91" fmla="*/ 2196123 w 2555631"/>
                <a:gd name="connsiteY91" fmla="*/ 113323 h 1817077"/>
                <a:gd name="connsiteX92" fmla="*/ 2176585 w 2555631"/>
                <a:gd name="connsiteY92" fmla="*/ 160216 h 1817077"/>
                <a:gd name="connsiteX93" fmla="*/ 2133600 w 2555631"/>
                <a:gd name="connsiteY93" fmla="*/ 164123 h 1817077"/>
                <a:gd name="connsiteX94" fmla="*/ 2133600 w 2555631"/>
                <a:gd name="connsiteY94" fmla="*/ 222739 h 1817077"/>
                <a:gd name="connsiteX95" fmla="*/ 2055446 w 2555631"/>
                <a:gd name="connsiteY95" fmla="*/ 175846 h 1817077"/>
                <a:gd name="connsiteX96" fmla="*/ 2063262 w 2555631"/>
                <a:gd name="connsiteY96" fmla="*/ 113323 h 1817077"/>
                <a:gd name="connsiteX97" fmla="*/ 2028092 w 2555631"/>
                <a:gd name="connsiteY97" fmla="*/ 78154 h 1817077"/>
                <a:gd name="connsiteX98" fmla="*/ 2028092 w 2555631"/>
                <a:gd name="connsiteY98" fmla="*/ 78154 h 1817077"/>
                <a:gd name="connsiteX99" fmla="*/ 2028092 w 2555631"/>
                <a:gd name="connsiteY99" fmla="*/ 78154 h 1817077"/>
                <a:gd name="connsiteX100" fmla="*/ 1985108 w 2555631"/>
                <a:gd name="connsiteY100" fmla="*/ 74246 h 1817077"/>
                <a:gd name="connsiteX101" fmla="*/ 1977292 w 2555631"/>
                <a:gd name="connsiteY101" fmla="*/ 3908 h 1817077"/>
                <a:gd name="connsiteX102" fmla="*/ 1934308 w 2555631"/>
                <a:gd name="connsiteY102" fmla="*/ 0 h 1817077"/>
                <a:gd name="connsiteX103" fmla="*/ 1906954 w 2555631"/>
                <a:gd name="connsiteY103" fmla="*/ 39077 h 1817077"/>
                <a:gd name="connsiteX104" fmla="*/ 1856154 w 2555631"/>
                <a:gd name="connsiteY104" fmla="*/ 19539 h 1817077"/>
                <a:gd name="connsiteX105" fmla="*/ 1824892 w 2555631"/>
                <a:gd name="connsiteY105" fmla="*/ 54708 h 1817077"/>
                <a:gd name="connsiteX106" fmla="*/ 1860062 w 2555631"/>
                <a:gd name="connsiteY106" fmla="*/ 109416 h 1817077"/>
                <a:gd name="connsiteX107" fmla="*/ 1871785 w 2555631"/>
                <a:gd name="connsiteY107" fmla="*/ 160216 h 1817077"/>
                <a:gd name="connsiteX108" fmla="*/ 1875692 w 2555631"/>
                <a:gd name="connsiteY108" fmla="*/ 207108 h 1817077"/>
                <a:gd name="connsiteX109" fmla="*/ 1762369 w 2555631"/>
                <a:gd name="connsiteY109" fmla="*/ 265723 h 1817077"/>
                <a:gd name="connsiteX110" fmla="*/ 1742831 w 2555631"/>
                <a:gd name="connsiteY110" fmla="*/ 211016 h 1817077"/>
                <a:gd name="connsiteX111" fmla="*/ 1707662 w 2555631"/>
                <a:gd name="connsiteY111" fmla="*/ 214923 h 1817077"/>
                <a:gd name="connsiteX112" fmla="*/ 1680308 w 2555631"/>
                <a:gd name="connsiteY112" fmla="*/ 254000 h 1817077"/>
                <a:gd name="connsiteX113" fmla="*/ 1664677 w 2555631"/>
                <a:gd name="connsiteY113" fmla="*/ 320431 h 1817077"/>
                <a:gd name="connsiteX114" fmla="*/ 1606062 w 2555631"/>
                <a:gd name="connsiteY114" fmla="*/ 336062 h 1817077"/>
                <a:gd name="connsiteX115" fmla="*/ 1582615 w 2555631"/>
                <a:gd name="connsiteY115" fmla="*/ 289170 h 1817077"/>
                <a:gd name="connsiteX116" fmla="*/ 1547446 w 2555631"/>
                <a:gd name="connsiteY116" fmla="*/ 246185 h 1817077"/>
                <a:gd name="connsiteX117" fmla="*/ 1500554 w 2555631"/>
                <a:gd name="connsiteY117" fmla="*/ 238370 h 1817077"/>
                <a:gd name="connsiteX118" fmla="*/ 1461477 w 2555631"/>
                <a:gd name="connsiteY118" fmla="*/ 226646 h 1817077"/>
                <a:gd name="connsiteX119" fmla="*/ 1434123 w 2555631"/>
                <a:gd name="connsiteY119" fmla="*/ 257908 h 1817077"/>
                <a:gd name="connsiteX120" fmla="*/ 1445846 w 2555631"/>
                <a:gd name="connsiteY120" fmla="*/ 304800 h 1817077"/>
                <a:gd name="connsiteX121" fmla="*/ 1457569 w 2555631"/>
                <a:gd name="connsiteY121" fmla="*/ 351693 h 1817077"/>
                <a:gd name="connsiteX122" fmla="*/ 1504462 w 2555631"/>
                <a:gd name="connsiteY122" fmla="*/ 394677 h 1817077"/>
                <a:gd name="connsiteX123" fmla="*/ 1508369 w 2555631"/>
                <a:gd name="connsiteY123" fmla="*/ 445477 h 1817077"/>
                <a:gd name="connsiteX124" fmla="*/ 1508369 w 2555631"/>
                <a:gd name="connsiteY124" fmla="*/ 492370 h 1817077"/>
                <a:gd name="connsiteX125" fmla="*/ 1508369 w 2555631"/>
                <a:gd name="connsiteY125" fmla="*/ 492370 h 1817077"/>
                <a:gd name="connsiteX126" fmla="*/ 1465385 w 2555631"/>
                <a:gd name="connsiteY126" fmla="*/ 422031 h 1817077"/>
                <a:gd name="connsiteX127" fmla="*/ 1441938 w 2555631"/>
                <a:gd name="connsiteY127" fmla="*/ 371231 h 1817077"/>
                <a:gd name="connsiteX128" fmla="*/ 1414585 w 2555631"/>
                <a:gd name="connsiteY128" fmla="*/ 343877 h 1817077"/>
                <a:gd name="connsiteX129" fmla="*/ 1395046 w 2555631"/>
                <a:gd name="connsiteY129" fmla="*/ 281354 h 1817077"/>
                <a:gd name="connsiteX130" fmla="*/ 1367692 w 2555631"/>
                <a:gd name="connsiteY130" fmla="*/ 250093 h 1817077"/>
                <a:gd name="connsiteX131" fmla="*/ 1367692 w 2555631"/>
                <a:gd name="connsiteY131" fmla="*/ 250093 h 1817077"/>
                <a:gd name="connsiteX132" fmla="*/ 1293446 w 2555631"/>
                <a:gd name="connsiteY132" fmla="*/ 214923 h 1817077"/>
                <a:gd name="connsiteX133" fmla="*/ 1293446 w 2555631"/>
                <a:gd name="connsiteY133" fmla="*/ 214923 h 1817077"/>
                <a:gd name="connsiteX134" fmla="*/ 1258277 w 2555631"/>
                <a:gd name="connsiteY134" fmla="*/ 265723 h 1817077"/>
                <a:gd name="connsiteX135" fmla="*/ 1195754 w 2555631"/>
                <a:gd name="connsiteY135" fmla="*/ 285262 h 1817077"/>
                <a:gd name="connsiteX136" fmla="*/ 1195754 w 2555631"/>
                <a:gd name="connsiteY136" fmla="*/ 285262 h 1817077"/>
                <a:gd name="connsiteX137" fmla="*/ 1199662 w 2555631"/>
                <a:gd name="connsiteY137" fmla="*/ 332154 h 1817077"/>
                <a:gd name="connsiteX138" fmla="*/ 1160585 w 2555631"/>
                <a:gd name="connsiteY138" fmla="*/ 351693 h 1817077"/>
                <a:gd name="connsiteX139" fmla="*/ 1168400 w 2555631"/>
                <a:gd name="connsiteY139" fmla="*/ 386862 h 1817077"/>
                <a:gd name="connsiteX140" fmla="*/ 1199662 w 2555631"/>
                <a:gd name="connsiteY140" fmla="*/ 418123 h 1817077"/>
                <a:gd name="connsiteX141" fmla="*/ 1203569 w 2555631"/>
                <a:gd name="connsiteY141" fmla="*/ 457200 h 1817077"/>
                <a:gd name="connsiteX142" fmla="*/ 1203569 w 2555631"/>
                <a:gd name="connsiteY142" fmla="*/ 457200 h 1817077"/>
                <a:gd name="connsiteX143" fmla="*/ 1144954 w 2555631"/>
                <a:gd name="connsiteY143" fmla="*/ 484554 h 1817077"/>
                <a:gd name="connsiteX144" fmla="*/ 1129323 w 2555631"/>
                <a:gd name="connsiteY144" fmla="*/ 422031 h 1817077"/>
                <a:gd name="connsiteX145" fmla="*/ 1109785 w 2555631"/>
                <a:gd name="connsiteY145" fmla="*/ 379046 h 1817077"/>
                <a:gd name="connsiteX146" fmla="*/ 1109785 w 2555631"/>
                <a:gd name="connsiteY146" fmla="*/ 379046 h 1817077"/>
                <a:gd name="connsiteX147" fmla="*/ 1062892 w 2555631"/>
                <a:gd name="connsiteY147" fmla="*/ 379046 h 1817077"/>
                <a:gd name="connsiteX148" fmla="*/ 1062892 w 2555631"/>
                <a:gd name="connsiteY148" fmla="*/ 289170 h 1817077"/>
                <a:gd name="connsiteX149" fmla="*/ 1019908 w 2555631"/>
                <a:gd name="connsiteY149" fmla="*/ 250093 h 1817077"/>
                <a:gd name="connsiteX150" fmla="*/ 969108 w 2555631"/>
                <a:gd name="connsiteY150" fmla="*/ 265723 h 1817077"/>
                <a:gd name="connsiteX151" fmla="*/ 949569 w 2555631"/>
                <a:gd name="connsiteY151" fmla="*/ 304800 h 1817077"/>
                <a:gd name="connsiteX152" fmla="*/ 957385 w 2555631"/>
                <a:gd name="connsiteY152" fmla="*/ 363416 h 1817077"/>
                <a:gd name="connsiteX153" fmla="*/ 957385 w 2555631"/>
                <a:gd name="connsiteY153" fmla="*/ 363416 h 1817077"/>
                <a:gd name="connsiteX154" fmla="*/ 984738 w 2555631"/>
                <a:gd name="connsiteY154" fmla="*/ 433754 h 1817077"/>
                <a:gd name="connsiteX155" fmla="*/ 992554 w 2555631"/>
                <a:gd name="connsiteY155" fmla="*/ 484554 h 1817077"/>
                <a:gd name="connsiteX156" fmla="*/ 984738 w 2555631"/>
                <a:gd name="connsiteY156" fmla="*/ 531446 h 1817077"/>
                <a:gd name="connsiteX157" fmla="*/ 980831 w 2555631"/>
                <a:gd name="connsiteY157" fmla="*/ 570523 h 1817077"/>
                <a:gd name="connsiteX158" fmla="*/ 949569 w 2555631"/>
                <a:gd name="connsiteY158" fmla="*/ 625231 h 1817077"/>
                <a:gd name="connsiteX159" fmla="*/ 949569 w 2555631"/>
                <a:gd name="connsiteY159" fmla="*/ 625231 h 1817077"/>
                <a:gd name="connsiteX160" fmla="*/ 894862 w 2555631"/>
                <a:gd name="connsiteY160" fmla="*/ 550985 h 1817077"/>
                <a:gd name="connsiteX161" fmla="*/ 898769 w 2555631"/>
                <a:gd name="connsiteY161" fmla="*/ 500185 h 1817077"/>
                <a:gd name="connsiteX162" fmla="*/ 847969 w 2555631"/>
                <a:gd name="connsiteY162" fmla="*/ 593970 h 1817077"/>
                <a:gd name="connsiteX163" fmla="*/ 820615 w 2555631"/>
                <a:gd name="connsiteY163" fmla="*/ 636954 h 1817077"/>
                <a:gd name="connsiteX164" fmla="*/ 840154 w 2555631"/>
                <a:gd name="connsiteY164" fmla="*/ 691662 h 1817077"/>
                <a:gd name="connsiteX165" fmla="*/ 820615 w 2555631"/>
                <a:gd name="connsiteY165" fmla="*/ 738554 h 1817077"/>
                <a:gd name="connsiteX166" fmla="*/ 816708 w 2555631"/>
                <a:gd name="connsiteY166" fmla="*/ 793262 h 1817077"/>
                <a:gd name="connsiteX167" fmla="*/ 793262 w 2555631"/>
                <a:gd name="connsiteY167" fmla="*/ 746370 h 1817077"/>
                <a:gd name="connsiteX168" fmla="*/ 793262 w 2555631"/>
                <a:gd name="connsiteY168" fmla="*/ 746370 h 1817077"/>
                <a:gd name="connsiteX169" fmla="*/ 781538 w 2555631"/>
                <a:gd name="connsiteY169" fmla="*/ 664308 h 1817077"/>
                <a:gd name="connsiteX170" fmla="*/ 746369 w 2555631"/>
                <a:gd name="connsiteY170" fmla="*/ 640862 h 1817077"/>
                <a:gd name="connsiteX171" fmla="*/ 781538 w 2555631"/>
                <a:gd name="connsiteY171" fmla="*/ 578339 h 1817077"/>
                <a:gd name="connsiteX172" fmla="*/ 722923 w 2555631"/>
                <a:gd name="connsiteY172" fmla="*/ 543170 h 1817077"/>
                <a:gd name="connsiteX173" fmla="*/ 679938 w 2555631"/>
                <a:gd name="connsiteY173" fmla="*/ 539262 h 1817077"/>
                <a:gd name="connsiteX174" fmla="*/ 652585 w 2555631"/>
                <a:gd name="connsiteY174" fmla="*/ 492370 h 1817077"/>
                <a:gd name="connsiteX175" fmla="*/ 652585 w 2555631"/>
                <a:gd name="connsiteY175" fmla="*/ 492370 h 1817077"/>
                <a:gd name="connsiteX176" fmla="*/ 719015 w 2555631"/>
                <a:gd name="connsiteY176" fmla="*/ 508000 h 1817077"/>
                <a:gd name="connsiteX177" fmla="*/ 746369 w 2555631"/>
                <a:gd name="connsiteY177" fmla="*/ 472831 h 1817077"/>
                <a:gd name="connsiteX178" fmla="*/ 777631 w 2555631"/>
                <a:gd name="connsiteY178" fmla="*/ 445477 h 1817077"/>
                <a:gd name="connsiteX179" fmla="*/ 758092 w 2555631"/>
                <a:gd name="connsiteY179" fmla="*/ 351693 h 1817077"/>
                <a:gd name="connsiteX180" fmla="*/ 719015 w 2555631"/>
                <a:gd name="connsiteY180" fmla="*/ 312616 h 1817077"/>
                <a:gd name="connsiteX181" fmla="*/ 715108 w 2555631"/>
                <a:gd name="connsiteY181" fmla="*/ 265723 h 1817077"/>
                <a:gd name="connsiteX182" fmla="*/ 676031 w 2555631"/>
                <a:gd name="connsiteY182" fmla="*/ 281354 h 1817077"/>
                <a:gd name="connsiteX183" fmla="*/ 652585 w 2555631"/>
                <a:gd name="connsiteY183" fmla="*/ 218831 h 1817077"/>
                <a:gd name="connsiteX184" fmla="*/ 621323 w 2555631"/>
                <a:gd name="connsiteY184" fmla="*/ 207108 h 1817077"/>
                <a:gd name="connsiteX185" fmla="*/ 578338 w 2555631"/>
                <a:gd name="connsiteY185" fmla="*/ 175846 h 1817077"/>
                <a:gd name="connsiteX186" fmla="*/ 578338 w 2555631"/>
                <a:gd name="connsiteY186" fmla="*/ 175846 h 1817077"/>
                <a:gd name="connsiteX187" fmla="*/ 496277 w 2555631"/>
                <a:gd name="connsiteY187" fmla="*/ 70339 h 1817077"/>
                <a:gd name="connsiteX188" fmla="*/ 461108 w 2555631"/>
                <a:gd name="connsiteY188" fmla="*/ 31262 h 1817077"/>
                <a:gd name="connsiteX189" fmla="*/ 437662 w 2555631"/>
                <a:gd name="connsiteY189" fmla="*/ 66431 h 1817077"/>
                <a:gd name="connsiteX190" fmla="*/ 379046 w 2555631"/>
                <a:gd name="connsiteY190" fmla="*/ 39077 h 1817077"/>
                <a:gd name="connsiteX191" fmla="*/ 339969 w 2555631"/>
                <a:gd name="connsiteY191" fmla="*/ 54708 h 1817077"/>
                <a:gd name="connsiteX192" fmla="*/ 324338 w 2555631"/>
                <a:gd name="connsiteY192" fmla="*/ 109416 h 1817077"/>
                <a:gd name="connsiteX193" fmla="*/ 363415 w 2555631"/>
                <a:gd name="connsiteY193" fmla="*/ 160216 h 1817077"/>
                <a:gd name="connsiteX194" fmla="*/ 425938 w 2555631"/>
                <a:gd name="connsiteY194" fmla="*/ 144585 h 1817077"/>
                <a:gd name="connsiteX195" fmla="*/ 468923 w 2555631"/>
                <a:gd name="connsiteY195" fmla="*/ 175846 h 1817077"/>
                <a:gd name="connsiteX196" fmla="*/ 410308 w 2555631"/>
                <a:gd name="connsiteY196" fmla="*/ 183662 h 1817077"/>
                <a:gd name="connsiteX197" fmla="*/ 375138 w 2555631"/>
                <a:gd name="connsiteY197" fmla="*/ 214923 h 1817077"/>
                <a:gd name="connsiteX198" fmla="*/ 418123 w 2555631"/>
                <a:gd name="connsiteY198" fmla="*/ 254000 h 1817077"/>
                <a:gd name="connsiteX199" fmla="*/ 480646 w 2555631"/>
                <a:gd name="connsiteY199" fmla="*/ 281354 h 1817077"/>
                <a:gd name="connsiteX200" fmla="*/ 488462 w 2555631"/>
                <a:gd name="connsiteY200" fmla="*/ 324339 h 1817077"/>
                <a:gd name="connsiteX201" fmla="*/ 488462 w 2555631"/>
                <a:gd name="connsiteY201" fmla="*/ 324339 h 1817077"/>
                <a:gd name="connsiteX202" fmla="*/ 508000 w 2555631"/>
                <a:gd name="connsiteY202" fmla="*/ 422031 h 1817077"/>
                <a:gd name="connsiteX203" fmla="*/ 457200 w 2555631"/>
                <a:gd name="connsiteY203" fmla="*/ 332154 h 1817077"/>
                <a:gd name="connsiteX204" fmla="*/ 433754 w 2555631"/>
                <a:gd name="connsiteY204" fmla="*/ 289170 h 1817077"/>
                <a:gd name="connsiteX205" fmla="*/ 394677 w 2555631"/>
                <a:gd name="connsiteY205" fmla="*/ 336062 h 1817077"/>
                <a:gd name="connsiteX206" fmla="*/ 394677 w 2555631"/>
                <a:gd name="connsiteY206" fmla="*/ 336062 h 1817077"/>
                <a:gd name="connsiteX207" fmla="*/ 316523 w 2555631"/>
                <a:gd name="connsiteY207" fmla="*/ 222739 h 1817077"/>
                <a:gd name="connsiteX208" fmla="*/ 277446 w 2555631"/>
                <a:gd name="connsiteY208" fmla="*/ 218831 h 1817077"/>
                <a:gd name="connsiteX209" fmla="*/ 214923 w 2555631"/>
                <a:gd name="connsiteY209" fmla="*/ 242277 h 1817077"/>
                <a:gd name="connsiteX210" fmla="*/ 214923 w 2555631"/>
                <a:gd name="connsiteY210" fmla="*/ 242277 h 1817077"/>
                <a:gd name="connsiteX211" fmla="*/ 250092 w 2555631"/>
                <a:gd name="connsiteY211" fmla="*/ 300893 h 1817077"/>
                <a:gd name="connsiteX212" fmla="*/ 187569 w 2555631"/>
                <a:gd name="connsiteY212" fmla="*/ 304800 h 1817077"/>
                <a:gd name="connsiteX213" fmla="*/ 175846 w 2555631"/>
                <a:gd name="connsiteY213" fmla="*/ 351693 h 1817077"/>
                <a:gd name="connsiteX214" fmla="*/ 250092 w 2555631"/>
                <a:gd name="connsiteY214" fmla="*/ 402493 h 1817077"/>
                <a:gd name="connsiteX215" fmla="*/ 293077 w 2555631"/>
                <a:gd name="connsiteY215" fmla="*/ 422031 h 1817077"/>
                <a:gd name="connsiteX216" fmla="*/ 160215 w 2555631"/>
                <a:gd name="connsiteY216" fmla="*/ 390770 h 1817077"/>
                <a:gd name="connsiteX217" fmla="*/ 171938 w 2555631"/>
                <a:gd name="connsiteY217" fmla="*/ 441570 h 1817077"/>
                <a:gd name="connsiteX218" fmla="*/ 257908 w 2555631"/>
                <a:gd name="connsiteY218" fmla="*/ 476739 h 1817077"/>
                <a:gd name="connsiteX219" fmla="*/ 308708 w 2555631"/>
                <a:gd name="connsiteY219" fmla="*/ 476739 h 1817077"/>
                <a:gd name="connsiteX220" fmla="*/ 308708 w 2555631"/>
                <a:gd name="connsiteY220" fmla="*/ 476739 h 1817077"/>
                <a:gd name="connsiteX221" fmla="*/ 242277 w 2555631"/>
                <a:gd name="connsiteY221" fmla="*/ 504093 h 1817077"/>
                <a:gd name="connsiteX222" fmla="*/ 281354 w 2555631"/>
                <a:gd name="connsiteY222" fmla="*/ 539262 h 1817077"/>
                <a:gd name="connsiteX223" fmla="*/ 281354 w 2555631"/>
                <a:gd name="connsiteY223" fmla="*/ 539262 h 1817077"/>
                <a:gd name="connsiteX224" fmla="*/ 160215 w 2555631"/>
                <a:gd name="connsiteY224" fmla="*/ 484554 h 1817077"/>
                <a:gd name="connsiteX225" fmla="*/ 113323 w 2555631"/>
                <a:gd name="connsiteY225" fmla="*/ 449385 h 1817077"/>
                <a:gd name="connsiteX226" fmla="*/ 97692 w 2555631"/>
                <a:gd name="connsiteY226" fmla="*/ 504093 h 1817077"/>
                <a:gd name="connsiteX227" fmla="*/ 132862 w 2555631"/>
                <a:gd name="connsiteY227" fmla="*/ 543170 h 1817077"/>
                <a:gd name="connsiteX228" fmla="*/ 128954 w 2555631"/>
                <a:gd name="connsiteY228" fmla="*/ 586154 h 1817077"/>
                <a:gd name="connsiteX229" fmla="*/ 46892 w 2555631"/>
                <a:gd name="connsiteY229" fmla="*/ 554893 h 1817077"/>
                <a:gd name="connsiteX230" fmla="*/ 35169 w 2555631"/>
                <a:gd name="connsiteY230" fmla="*/ 597877 h 1817077"/>
                <a:gd name="connsiteX231" fmla="*/ 0 w 2555631"/>
                <a:gd name="connsiteY231" fmla="*/ 625231 h 1817077"/>
                <a:gd name="connsiteX232" fmla="*/ 121138 w 2555631"/>
                <a:gd name="connsiteY232" fmla="*/ 648677 h 1817077"/>
                <a:gd name="connsiteX233" fmla="*/ 160215 w 2555631"/>
                <a:gd name="connsiteY233" fmla="*/ 699477 h 1817077"/>
                <a:gd name="connsiteX234" fmla="*/ 222738 w 2555631"/>
                <a:gd name="connsiteY234" fmla="*/ 676031 h 1817077"/>
                <a:gd name="connsiteX235" fmla="*/ 269631 w 2555631"/>
                <a:gd name="connsiteY235" fmla="*/ 640862 h 1817077"/>
                <a:gd name="connsiteX236" fmla="*/ 375138 w 2555631"/>
                <a:gd name="connsiteY236" fmla="*/ 593970 h 1817077"/>
                <a:gd name="connsiteX237" fmla="*/ 418123 w 2555631"/>
                <a:gd name="connsiteY237" fmla="*/ 562708 h 1817077"/>
                <a:gd name="connsiteX238" fmla="*/ 418123 w 2555631"/>
                <a:gd name="connsiteY238" fmla="*/ 625231 h 1817077"/>
                <a:gd name="connsiteX239" fmla="*/ 511908 w 2555631"/>
                <a:gd name="connsiteY239" fmla="*/ 601785 h 1817077"/>
                <a:gd name="connsiteX240" fmla="*/ 515815 w 2555631"/>
                <a:gd name="connsiteY240" fmla="*/ 660400 h 1817077"/>
                <a:gd name="connsiteX241" fmla="*/ 566615 w 2555631"/>
                <a:gd name="connsiteY241" fmla="*/ 660400 h 1817077"/>
                <a:gd name="connsiteX242" fmla="*/ 566615 w 2555631"/>
                <a:gd name="connsiteY242" fmla="*/ 660400 h 1817077"/>
                <a:gd name="connsiteX243" fmla="*/ 617415 w 2555631"/>
                <a:gd name="connsiteY243" fmla="*/ 629139 h 1817077"/>
                <a:gd name="connsiteX244" fmla="*/ 664308 w 2555631"/>
                <a:gd name="connsiteY244" fmla="*/ 660400 h 1817077"/>
                <a:gd name="connsiteX245" fmla="*/ 488462 w 2555631"/>
                <a:gd name="connsiteY245" fmla="*/ 769816 h 1817077"/>
                <a:gd name="connsiteX246" fmla="*/ 453292 w 2555631"/>
                <a:gd name="connsiteY246" fmla="*/ 797170 h 1817077"/>
                <a:gd name="connsiteX247" fmla="*/ 492369 w 2555631"/>
                <a:gd name="connsiteY247" fmla="*/ 832339 h 1817077"/>
                <a:gd name="connsiteX248" fmla="*/ 566615 w 2555631"/>
                <a:gd name="connsiteY248" fmla="*/ 851877 h 1817077"/>
                <a:gd name="connsiteX249" fmla="*/ 613508 w 2555631"/>
                <a:gd name="connsiteY249" fmla="*/ 859693 h 1817077"/>
                <a:gd name="connsiteX250" fmla="*/ 629138 w 2555631"/>
                <a:gd name="connsiteY250" fmla="*/ 797170 h 1817077"/>
                <a:gd name="connsiteX251" fmla="*/ 672123 w 2555631"/>
                <a:gd name="connsiteY251" fmla="*/ 801077 h 1817077"/>
                <a:gd name="connsiteX252" fmla="*/ 672123 w 2555631"/>
                <a:gd name="connsiteY252" fmla="*/ 855785 h 1817077"/>
                <a:gd name="connsiteX253" fmla="*/ 625231 w 2555631"/>
                <a:gd name="connsiteY253" fmla="*/ 910493 h 1817077"/>
                <a:gd name="connsiteX254" fmla="*/ 484554 w 2555631"/>
                <a:gd name="connsiteY254" fmla="*/ 871416 h 1817077"/>
                <a:gd name="connsiteX255" fmla="*/ 461108 w 2555631"/>
                <a:gd name="connsiteY255" fmla="*/ 902677 h 1817077"/>
                <a:gd name="connsiteX256" fmla="*/ 418123 w 2555631"/>
                <a:gd name="connsiteY256" fmla="*/ 902677 h 1817077"/>
                <a:gd name="connsiteX257" fmla="*/ 343877 w 2555631"/>
                <a:gd name="connsiteY257" fmla="*/ 910493 h 1817077"/>
                <a:gd name="connsiteX258" fmla="*/ 324338 w 2555631"/>
                <a:gd name="connsiteY258" fmla="*/ 945662 h 1817077"/>
                <a:gd name="connsiteX259" fmla="*/ 250092 w 2555631"/>
                <a:gd name="connsiteY259" fmla="*/ 941754 h 1817077"/>
                <a:gd name="connsiteX260" fmla="*/ 207108 w 2555631"/>
                <a:gd name="connsiteY260" fmla="*/ 984739 h 1817077"/>
                <a:gd name="connsiteX261" fmla="*/ 156308 w 2555631"/>
                <a:gd name="connsiteY261" fmla="*/ 953477 h 1817077"/>
                <a:gd name="connsiteX262" fmla="*/ 117231 w 2555631"/>
                <a:gd name="connsiteY262" fmla="*/ 996462 h 1817077"/>
                <a:gd name="connsiteX263" fmla="*/ 156308 w 2555631"/>
                <a:gd name="connsiteY263" fmla="*/ 1058985 h 1817077"/>
                <a:gd name="connsiteX264" fmla="*/ 218831 w 2555631"/>
                <a:gd name="connsiteY264" fmla="*/ 1098062 h 1817077"/>
                <a:gd name="connsiteX265" fmla="*/ 246185 w 2555631"/>
                <a:gd name="connsiteY265" fmla="*/ 1039446 h 1817077"/>
                <a:gd name="connsiteX266" fmla="*/ 293077 w 2555631"/>
                <a:gd name="connsiteY266" fmla="*/ 1043354 h 1817077"/>
                <a:gd name="connsiteX267" fmla="*/ 375138 w 2555631"/>
                <a:gd name="connsiteY267" fmla="*/ 1023816 h 1817077"/>
                <a:gd name="connsiteX268" fmla="*/ 433754 w 2555631"/>
                <a:gd name="connsiteY268" fmla="*/ 1039446 h 1817077"/>
                <a:gd name="connsiteX269" fmla="*/ 492369 w 2555631"/>
                <a:gd name="connsiteY269" fmla="*/ 1031631 h 1817077"/>
                <a:gd name="connsiteX270" fmla="*/ 511908 w 2555631"/>
                <a:gd name="connsiteY270" fmla="*/ 1094154 h 1817077"/>
                <a:gd name="connsiteX271" fmla="*/ 500185 w 2555631"/>
                <a:gd name="connsiteY271" fmla="*/ 1144954 h 1817077"/>
                <a:gd name="connsiteX272" fmla="*/ 531446 w 2555631"/>
                <a:gd name="connsiteY272" fmla="*/ 1184031 h 1817077"/>
                <a:gd name="connsiteX273" fmla="*/ 656492 w 2555631"/>
                <a:gd name="connsiteY273" fmla="*/ 1160585 h 1817077"/>
                <a:gd name="connsiteX274" fmla="*/ 586154 w 2555631"/>
                <a:gd name="connsiteY274" fmla="*/ 1215293 h 1817077"/>
                <a:gd name="connsiteX275" fmla="*/ 586154 w 2555631"/>
                <a:gd name="connsiteY275" fmla="*/ 1266093 h 1817077"/>
                <a:gd name="connsiteX276" fmla="*/ 586154 w 2555631"/>
                <a:gd name="connsiteY276" fmla="*/ 1266093 h 1817077"/>
                <a:gd name="connsiteX277" fmla="*/ 609600 w 2555631"/>
                <a:gd name="connsiteY277" fmla="*/ 1305170 h 1817077"/>
                <a:gd name="connsiteX278" fmla="*/ 672123 w 2555631"/>
                <a:gd name="connsiteY278" fmla="*/ 1254370 h 1817077"/>
                <a:gd name="connsiteX279" fmla="*/ 750277 w 2555631"/>
                <a:gd name="connsiteY279" fmla="*/ 1270000 h 1817077"/>
                <a:gd name="connsiteX280" fmla="*/ 668215 w 2555631"/>
                <a:gd name="connsiteY280" fmla="*/ 1289539 h 1817077"/>
                <a:gd name="connsiteX281" fmla="*/ 633046 w 2555631"/>
                <a:gd name="connsiteY281" fmla="*/ 1312985 h 1817077"/>
                <a:gd name="connsiteX282" fmla="*/ 644769 w 2555631"/>
                <a:gd name="connsiteY282" fmla="*/ 1363785 h 1817077"/>
                <a:gd name="connsiteX283" fmla="*/ 593969 w 2555631"/>
                <a:gd name="connsiteY283" fmla="*/ 1426308 h 1817077"/>
                <a:gd name="connsiteX284" fmla="*/ 558800 w 2555631"/>
                <a:gd name="connsiteY284" fmla="*/ 1461477 h 1817077"/>
                <a:gd name="connsiteX285" fmla="*/ 515815 w 2555631"/>
                <a:gd name="connsiteY285" fmla="*/ 1481016 h 1817077"/>
                <a:gd name="connsiteX286" fmla="*/ 480646 w 2555631"/>
                <a:gd name="connsiteY286" fmla="*/ 1488831 h 1817077"/>
                <a:gd name="connsiteX287" fmla="*/ 441569 w 2555631"/>
                <a:gd name="connsiteY287" fmla="*/ 1438031 h 1817077"/>
                <a:gd name="connsiteX288" fmla="*/ 418123 w 2555631"/>
                <a:gd name="connsiteY288" fmla="*/ 1488831 h 1817077"/>
                <a:gd name="connsiteX289" fmla="*/ 449385 w 2555631"/>
                <a:gd name="connsiteY289" fmla="*/ 1582616 h 181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2555631" h="1817077">
                  <a:moveTo>
                    <a:pt x="449385" y="1582616"/>
                  </a:moveTo>
                  <a:lnTo>
                    <a:pt x="449385" y="1582616"/>
                  </a:lnTo>
                  <a:cubicBezTo>
                    <a:pt x="518133" y="1580706"/>
                    <a:pt x="557277" y="1586046"/>
                    <a:pt x="613508" y="1574800"/>
                  </a:cubicBezTo>
                  <a:cubicBezTo>
                    <a:pt x="618774" y="1573747"/>
                    <a:pt x="623928" y="1572195"/>
                    <a:pt x="629138" y="1570893"/>
                  </a:cubicBezTo>
                  <a:cubicBezTo>
                    <a:pt x="630441" y="1565683"/>
                    <a:pt x="628351" y="1557870"/>
                    <a:pt x="633046" y="1555262"/>
                  </a:cubicBezTo>
                  <a:cubicBezTo>
                    <a:pt x="648524" y="1546663"/>
                    <a:pt x="712891" y="1554825"/>
                    <a:pt x="719015" y="1555262"/>
                  </a:cubicBezTo>
                  <a:cubicBezTo>
                    <a:pt x="735940" y="1553569"/>
                    <a:pt x="756101" y="1559883"/>
                    <a:pt x="765908" y="1543539"/>
                  </a:cubicBezTo>
                  <a:cubicBezTo>
                    <a:pt x="768027" y="1540007"/>
                    <a:pt x="768513" y="1535724"/>
                    <a:pt x="769815" y="1531816"/>
                  </a:cubicBezTo>
                  <a:cubicBezTo>
                    <a:pt x="775138" y="1535365"/>
                    <a:pt x="785643" y="1541261"/>
                    <a:pt x="789354" y="1547446"/>
                  </a:cubicBezTo>
                  <a:cubicBezTo>
                    <a:pt x="791473" y="1550978"/>
                    <a:pt x="790349" y="1556257"/>
                    <a:pt x="793262" y="1559170"/>
                  </a:cubicBezTo>
                  <a:cubicBezTo>
                    <a:pt x="806697" y="1572605"/>
                    <a:pt x="813691" y="1573794"/>
                    <a:pt x="828431" y="1578708"/>
                  </a:cubicBezTo>
                  <a:cubicBezTo>
                    <a:pt x="845908" y="1604925"/>
                    <a:pt x="825320" y="1579239"/>
                    <a:pt x="847969" y="1594339"/>
                  </a:cubicBezTo>
                  <a:cubicBezTo>
                    <a:pt x="875906" y="1612964"/>
                    <a:pt x="842264" y="1601705"/>
                    <a:pt x="875323" y="1609970"/>
                  </a:cubicBezTo>
                  <a:cubicBezTo>
                    <a:pt x="879231" y="1613878"/>
                    <a:pt x="882215" y="1619009"/>
                    <a:pt x="887046" y="1621693"/>
                  </a:cubicBezTo>
                  <a:cubicBezTo>
                    <a:pt x="894247" y="1625694"/>
                    <a:pt x="910492" y="1629508"/>
                    <a:pt x="910492" y="1629508"/>
                  </a:cubicBezTo>
                  <a:cubicBezTo>
                    <a:pt x="937086" y="1656099"/>
                    <a:pt x="896561" y="1614557"/>
                    <a:pt x="926123" y="1649046"/>
                  </a:cubicBezTo>
                  <a:cubicBezTo>
                    <a:pt x="930918" y="1654641"/>
                    <a:pt x="936544" y="1659467"/>
                    <a:pt x="941754" y="1664677"/>
                  </a:cubicBezTo>
                  <a:lnTo>
                    <a:pt x="949569" y="1672493"/>
                  </a:lnTo>
                  <a:cubicBezTo>
                    <a:pt x="952174" y="1675098"/>
                    <a:pt x="955341" y="1677242"/>
                    <a:pt x="957385" y="1680308"/>
                  </a:cubicBezTo>
                  <a:cubicBezTo>
                    <a:pt x="967805" y="1695939"/>
                    <a:pt x="961292" y="1689426"/>
                    <a:pt x="976923" y="1699846"/>
                  </a:cubicBezTo>
                  <a:cubicBezTo>
                    <a:pt x="979052" y="1706233"/>
                    <a:pt x="982267" y="1719306"/>
                    <a:pt x="988646" y="1723293"/>
                  </a:cubicBezTo>
                  <a:cubicBezTo>
                    <a:pt x="995632" y="1727659"/>
                    <a:pt x="1003870" y="1730594"/>
                    <a:pt x="1012092" y="1731108"/>
                  </a:cubicBezTo>
                  <a:lnTo>
                    <a:pt x="1137138" y="1738923"/>
                  </a:lnTo>
                  <a:cubicBezTo>
                    <a:pt x="1151189" y="1741733"/>
                    <a:pt x="1165774" y="1742372"/>
                    <a:pt x="1176215" y="1754554"/>
                  </a:cubicBezTo>
                  <a:cubicBezTo>
                    <a:pt x="1179710" y="1758632"/>
                    <a:pt x="1177144" y="1765716"/>
                    <a:pt x="1180123" y="1770185"/>
                  </a:cubicBezTo>
                  <a:cubicBezTo>
                    <a:pt x="1182728" y="1774093"/>
                    <a:pt x="1188179" y="1775066"/>
                    <a:pt x="1191846" y="1778000"/>
                  </a:cubicBezTo>
                  <a:cubicBezTo>
                    <a:pt x="1194723" y="1780302"/>
                    <a:pt x="1196366" y="1784168"/>
                    <a:pt x="1199662" y="1785816"/>
                  </a:cubicBezTo>
                  <a:cubicBezTo>
                    <a:pt x="1204465" y="1788218"/>
                    <a:pt x="1210128" y="1788248"/>
                    <a:pt x="1215292" y="1789723"/>
                  </a:cubicBezTo>
                  <a:cubicBezTo>
                    <a:pt x="1219253" y="1790855"/>
                    <a:pt x="1223331" y="1791789"/>
                    <a:pt x="1227015" y="1793631"/>
                  </a:cubicBezTo>
                  <a:cubicBezTo>
                    <a:pt x="1249851" y="1805049"/>
                    <a:pt x="1227541" y="1798805"/>
                    <a:pt x="1250462" y="1805354"/>
                  </a:cubicBezTo>
                  <a:cubicBezTo>
                    <a:pt x="1255626" y="1806829"/>
                    <a:pt x="1261064" y="1807376"/>
                    <a:pt x="1266092" y="1809262"/>
                  </a:cubicBezTo>
                  <a:cubicBezTo>
                    <a:pt x="1271546" y="1811307"/>
                    <a:pt x="1281723" y="1817077"/>
                    <a:pt x="1281723" y="1817077"/>
                  </a:cubicBezTo>
                  <a:lnTo>
                    <a:pt x="1426308" y="1805354"/>
                  </a:lnTo>
                  <a:lnTo>
                    <a:pt x="1516185" y="1762370"/>
                  </a:lnTo>
                  <a:lnTo>
                    <a:pt x="1551354" y="1711570"/>
                  </a:lnTo>
                  <a:lnTo>
                    <a:pt x="1598246" y="1637323"/>
                  </a:lnTo>
                  <a:lnTo>
                    <a:pt x="1672492" y="1602154"/>
                  </a:lnTo>
                  <a:lnTo>
                    <a:pt x="1731108" y="1598246"/>
                  </a:lnTo>
                  <a:lnTo>
                    <a:pt x="1727200" y="1551354"/>
                  </a:lnTo>
                  <a:lnTo>
                    <a:pt x="1774092" y="1563077"/>
                  </a:lnTo>
                  <a:lnTo>
                    <a:pt x="1820985" y="1574800"/>
                  </a:lnTo>
                  <a:lnTo>
                    <a:pt x="1985108" y="1395046"/>
                  </a:lnTo>
                  <a:lnTo>
                    <a:pt x="2098431" y="1359877"/>
                  </a:lnTo>
                  <a:lnTo>
                    <a:pt x="2129692" y="1312985"/>
                  </a:lnTo>
                  <a:lnTo>
                    <a:pt x="2207846" y="1359877"/>
                  </a:lnTo>
                  <a:lnTo>
                    <a:pt x="2239108" y="1305170"/>
                  </a:lnTo>
                  <a:lnTo>
                    <a:pt x="2286000" y="1254370"/>
                  </a:lnTo>
                  <a:lnTo>
                    <a:pt x="2336800" y="1238739"/>
                  </a:lnTo>
                  <a:lnTo>
                    <a:pt x="2332892" y="1184031"/>
                  </a:lnTo>
                  <a:lnTo>
                    <a:pt x="2332892" y="1184031"/>
                  </a:lnTo>
                  <a:lnTo>
                    <a:pt x="2340708" y="1113693"/>
                  </a:lnTo>
                  <a:lnTo>
                    <a:pt x="2379785" y="1109785"/>
                  </a:lnTo>
                  <a:lnTo>
                    <a:pt x="2348523" y="1062893"/>
                  </a:lnTo>
                  <a:lnTo>
                    <a:pt x="2430585" y="1090246"/>
                  </a:lnTo>
                  <a:lnTo>
                    <a:pt x="2446215" y="1039446"/>
                  </a:lnTo>
                  <a:lnTo>
                    <a:pt x="2481385" y="1016000"/>
                  </a:lnTo>
                  <a:lnTo>
                    <a:pt x="2481385" y="1016000"/>
                  </a:lnTo>
                  <a:lnTo>
                    <a:pt x="2457938" y="976923"/>
                  </a:lnTo>
                  <a:lnTo>
                    <a:pt x="2504831" y="961293"/>
                  </a:lnTo>
                  <a:lnTo>
                    <a:pt x="2430585" y="906585"/>
                  </a:lnTo>
                  <a:lnTo>
                    <a:pt x="2454031" y="871416"/>
                  </a:lnTo>
                  <a:lnTo>
                    <a:pt x="2508738" y="898770"/>
                  </a:lnTo>
                  <a:lnTo>
                    <a:pt x="2555631" y="890954"/>
                  </a:lnTo>
                  <a:lnTo>
                    <a:pt x="2555631" y="890954"/>
                  </a:lnTo>
                  <a:lnTo>
                    <a:pt x="2520462" y="836246"/>
                  </a:lnTo>
                  <a:lnTo>
                    <a:pt x="2500923" y="804985"/>
                  </a:lnTo>
                  <a:lnTo>
                    <a:pt x="2540000" y="777631"/>
                  </a:lnTo>
                  <a:lnTo>
                    <a:pt x="2500923" y="746370"/>
                  </a:lnTo>
                  <a:lnTo>
                    <a:pt x="2457938" y="750277"/>
                  </a:lnTo>
                  <a:lnTo>
                    <a:pt x="2520462" y="687754"/>
                  </a:lnTo>
                  <a:lnTo>
                    <a:pt x="2540000" y="629139"/>
                  </a:lnTo>
                  <a:lnTo>
                    <a:pt x="2528277" y="597877"/>
                  </a:lnTo>
                  <a:lnTo>
                    <a:pt x="2481385" y="597877"/>
                  </a:lnTo>
                  <a:lnTo>
                    <a:pt x="2481385" y="597877"/>
                  </a:lnTo>
                  <a:lnTo>
                    <a:pt x="2446215" y="562708"/>
                  </a:lnTo>
                  <a:lnTo>
                    <a:pt x="2379785" y="519723"/>
                  </a:lnTo>
                  <a:lnTo>
                    <a:pt x="2364154" y="488462"/>
                  </a:lnTo>
                  <a:lnTo>
                    <a:pt x="2356338" y="449385"/>
                  </a:lnTo>
                  <a:lnTo>
                    <a:pt x="2278185" y="484554"/>
                  </a:lnTo>
                  <a:lnTo>
                    <a:pt x="2278185" y="484554"/>
                  </a:lnTo>
                  <a:lnTo>
                    <a:pt x="2258646" y="422031"/>
                  </a:lnTo>
                  <a:lnTo>
                    <a:pt x="2305538" y="371231"/>
                  </a:lnTo>
                  <a:lnTo>
                    <a:pt x="2297723" y="324339"/>
                  </a:lnTo>
                  <a:lnTo>
                    <a:pt x="2274277" y="289170"/>
                  </a:lnTo>
                  <a:lnTo>
                    <a:pt x="2219569" y="304800"/>
                  </a:lnTo>
                  <a:lnTo>
                    <a:pt x="2188308" y="273539"/>
                  </a:lnTo>
                  <a:lnTo>
                    <a:pt x="2188308" y="273539"/>
                  </a:lnTo>
                  <a:lnTo>
                    <a:pt x="2235200" y="207108"/>
                  </a:lnTo>
                  <a:lnTo>
                    <a:pt x="2231292" y="156308"/>
                  </a:lnTo>
                  <a:lnTo>
                    <a:pt x="2293815" y="136770"/>
                  </a:lnTo>
                  <a:lnTo>
                    <a:pt x="2250831" y="89877"/>
                  </a:lnTo>
                  <a:lnTo>
                    <a:pt x="2196123" y="113323"/>
                  </a:lnTo>
                  <a:lnTo>
                    <a:pt x="2176585" y="160216"/>
                  </a:lnTo>
                  <a:lnTo>
                    <a:pt x="2133600" y="164123"/>
                  </a:lnTo>
                  <a:lnTo>
                    <a:pt x="2133600" y="222739"/>
                  </a:lnTo>
                  <a:lnTo>
                    <a:pt x="2055446" y="175846"/>
                  </a:lnTo>
                  <a:lnTo>
                    <a:pt x="2063262" y="113323"/>
                  </a:lnTo>
                  <a:lnTo>
                    <a:pt x="2028092" y="78154"/>
                  </a:lnTo>
                  <a:lnTo>
                    <a:pt x="2028092" y="78154"/>
                  </a:lnTo>
                  <a:lnTo>
                    <a:pt x="2028092" y="78154"/>
                  </a:lnTo>
                  <a:lnTo>
                    <a:pt x="1985108" y="74246"/>
                  </a:lnTo>
                  <a:lnTo>
                    <a:pt x="1977292" y="3908"/>
                  </a:lnTo>
                  <a:lnTo>
                    <a:pt x="1934308" y="0"/>
                  </a:lnTo>
                  <a:lnTo>
                    <a:pt x="1906954" y="39077"/>
                  </a:lnTo>
                  <a:lnTo>
                    <a:pt x="1856154" y="19539"/>
                  </a:lnTo>
                  <a:lnTo>
                    <a:pt x="1824892" y="54708"/>
                  </a:lnTo>
                  <a:lnTo>
                    <a:pt x="1860062" y="109416"/>
                  </a:lnTo>
                  <a:lnTo>
                    <a:pt x="1871785" y="160216"/>
                  </a:lnTo>
                  <a:lnTo>
                    <a:pt x="1875692" y="207108"/>
                  </a:lnTo>
                  <a:lnTo>
                    <a:pt x="1762369" y="265723"/>
                  </a:lnTo>
                  <a:lnTo>
                    <a:pt x="1742831" y="211016"/>
                  </a:lnTo>
                  <a:lnTo>
                    <a:pt x="1707662" y="214923"/>
                  </a:lnTo>
                  <a:lnTo>
                    <a:pt x="1680308" y="254000"/>
                  </a:lnTo>
                  <a:lnTo>
                    <a:pt x="1664677" y="320431"/>
                  </a:lnTo>
                  <a:lnTo>
                    <a:pt x="1606062" y="336062"/>
                  </a:lnTo>
                  <a:lnTo>
                    <a:pt x="1582615" y="289170"/>
                  </a:lnTo>
                  <a:lnTo>
                    <a:pt x="1547446" y="246185"/>
                  </a:lnTo>
                  <a:lnTo>
                    <a:pt x="1500554" y="238370"/>
                  </a:lnTo>
                  <a:lnTo>
                    <a:pt x="1461477" y="226646"/>
                  </a:lnTo>
                  <a:lnTo>
                    <a:pt x="1434123" y="257908"/>
                  </a:lnTo>
                  <a:lnTo>
                    <a:pt x="1445846" y="304800"/>
                  </a:lnTo>
                  <a:lnTo>
                    <a:pt x="1457569" y="351693"/>
                  </a:lnTo>
                  <a:lnTo>
                    <a:pt x="1504462" y="394677"/>
                  </a:lnTo>
                  <a:lnTo>
                    <a:pt x="1508369" y="445477"/>
                  </a:lnTo>
                  <a:lnTo>
                    <a:pt x="1508369" y="492370"/>
                  </a:lnTo>
                  <a:lnTo>
                    <a:pt x="1508369" y="492370"/>
                  </a:lnTo>
                  <a:lnTo>
                    <a:pt x="1465385" y="422031"/>
                  </a:lnTo>
                  <a:lnTo>
                    <a:pt x="1441938" y="371231"/>
                  </a:lnTo>
                  <a:lnTo>
                    <a:pt x="1414585" y="343877"/>
                  </a:lnTo>
                  <a:lnTo>
                    <a:pt x="1395046" y="281354"/>
                  </a:lnTo>
                  <a:lnTo>
                    <a:pt x="1367692" y="250093"/>
                  </a:lnTo>
                  <a:lnTo>
                    <a:pt x="1367692" y="250093"/>
                  </a:lnTo>
                  <a:lnTo>
                    <a:pt x="1293446" y="214923"/>
                  </a:lnTo>
                  <a:lnTo>
                    <a:pt x="1293446" y="214923"/>
                  </a:lnTo>
                  <a:lnTo>
                    <a:pt x="1258277" y="265723"/>
                  </a:lnTo>
                  <a:lnTo>
                    <a:pt x="1195754" y="285262"/>
                  </a:lnTo>
                  <a:lnTo>
                    <a:pt x="1195754" y="285262"/>
                  </a:lnTo>
                  <a:lnTo>
                    <a:pt x="1199662" y="332154"/>
                  </a:lnTo>
                  <a:lnTo>
                    <a:pt x="1160585" y="351693"/>
                  </a:lnTo>
                  <a:lnTo>
                    <a:pt x="1168400" y="386862"/>
                  </a:lnTo>
                  <a:lnTo>
                    <a:pt x="1199662" y="418123"/>
                  </a:lnTo>
                  <a:lnTo>
                    <a:pt x="1203569" y="457200"/>
                  </a:lnTo>
                  <a:lnTo>
                    <a:pt x="1203569" y="457200"/>
                  </a:lnTo>
                  <a:lnTo>
                    <a:pt x="1144954" y="484554"/>
                  </a:lnTo>
                  <a:lnTo>
                    <a:pt x="1129323" y="422031"/>
                  </a:lnTo>
                  <a:lnTo>
                    <a:pt x="1109785" y="379046"/>
                  </a:lnTo>
                  <a:lnTo>
                    <a:pt x="1109785" y="379046"/>
                  </a:lnTo>
                  <a:lnTo>
                    <a:pt x="1062892" y="379046"/>
                  </a:lnTo>
                  <a:lnTo>
                    <a:pt x="1062892" y="289170"/>
                  </a:lnTo>
                  <a:lnTo>
                    <a:pt x="1019908" y="250093"/>
                  </a:lnTo>
                  <a:lnTo>
                    <a:pt x="969108" y="265723"/>
                  </a:lnTo>
                  <a:lnTo>
                    <a:pt x="949569" y="304800"/>
                  </a:lnTo>
                  <a:lnTo>
                    <a:pt x="957385" y="363416"/>
                  </a:lnTo>
                  <a:lnTo>
                    <a:pt x="957385" y="363416"/>
                  </a:lnTo>
                  <a:lnTo>
                    <a:pt x="984738" y="433754"/>
                  </a:lnTo>
                  <a:lnTo>
                    <a:pt x="992554" y="484554"/>
                  </a:lnTo>
                  <a:lnTo>
                    <a:pt x="984738" y="531446"/>
                  </a:lnTo>
                  <a:lnTo>
                    <a:pt x="980831" y="570523"/>
                  </a:lnTo>
                  <a:lnTo>
                    <a:pt x="949569" y="625231"/>
                  </a:lnTo>
                  <a:lnTo>
                    <a:pt x="949569" y="625231"/>
                  </a:lnTo>
                  <a:lnTo>
                    <a:pt x="894862" y="550985"/>
                  </a:lnTo>
                  <a:lnTo>
                    <a:pt x="898769" y="500185"/>
                  </a:lnTo>
                  <a:lnTo>
                    <a:pt x="847969" y="593970"/>
                  </a:lnTo>
                  <a:lnTo>
                    <a:pt x="820615" y="636954"/>
                  </a:lnTo>
                  <a:lnTo>
                    <a:pt x="840154" y="691662"/>
                  </a:lnTo>
                  <a:lnTo>
                    <a:pt x="820615" y="738554"/>
                  </a:lnTo>
                  <a:lnTo>
                    <a:pt x="816708" y="793262"/>
                  </a:lnTo>
                  <a:lnTo>
                    <a:pt x="793262" y="746370"/>
                  </a:lnTo>
                  <a:lnTo>
                    <a:pt x="793262" y="746370"/>
                  </a:lnTo>
                  <a:lnTo>
                    <a:pt x="781538" y="664308"/>
                  </a:lnTo>
                  <a:lnTo>
                    <a:pt x="746369" y="640862"/>
                  </a:lnTo>
                  <a:lnTo>
                    <a:pt x="781538" y="578339"/>
                  </a:lnTo>
                  <a:lnTo>
                    <a:pt x="722923" y="543170"/>
                  </a:lnTo>
                  <a:lnTo>
                    <a:pt x="679938" y="539262"/>
                  </a:lnTo>
                  <a:lnTo>
                    <a:pt x="652585" y="492370"/>
                  </a:lnTo>
                  <a:lnTo>
                    <a:pt x="652585" y="492370"/>
                  </a:lnTo>
                  <a:lnTo>
                    <a:pt x="719015" y="508000"/>
                  </a:lnTo>
                  <a:lnTo>
                    <a:pt x="746369" y="472831"/>
                  </a:lnTo>
                  <a:lnTo>
                    <a:pt x="777631" y="445477"/>
                  </a:lnTo>
                  <a:lnTo>
                    <a:pt x="758092" y="351693"/>
                  </a:lnTo>
                  <a:lnTo>
                    <a:pt x="719015" y="312616"/>
                  </a:lnTo>
                  <a:lnTo>
                    <a:pt x="715108" y="265723"/>
                  </a:lnTo>
                  <a:lnTo>
                    <a:pt x="676031" y="281354"/>
                  </a:lnTo>
                  <a:lnTo>
                    <a:pt x="652585" y="218831"/>
                  </a:lnTo>
                  <a:lnTo>
                    <a:pt x="621323" y="207108"/>
                  </a:lnTo>
                  <a:lnTo>
                    <a:pt x="578338" y="175846"/>
                  </a:lnTo>
                  <a:lnTo>
                    <a:pt x="578338" y="175846"/>
                  </a:lnTo>
                  <a:lnTo>
                    <a:pt x="496277" y="70339"/>
                  </a:lnTo>
                  <a:lnTo>
                    <a:pt x="461108" y="31262"/>
                  </a:lnTo>
                  <a:lnTo>
                    <a:pt x="437662" y="66431"/>
                  </a:lnTo>
                  <a:lnTo>
                    <a:pt x="379046" y="39077"/>
                  </a:lnTo>
                  <a:lnTo>
                    <a:pt x="339969" y="54708"/>
                  </a:lnTo>
                  <a:lnTo>
                    <a:pt x="324338" y="109416"/>
                  </a:lnTo>
                  <a:lnTo>
                    <a:pt x="363415" y="160216"/>
                  </a:lnTo>
                  <a:lnTo>
                    <a:pt x="425938" y="144585"/>
                  </a:lnTo>
                  <a:lnTo>
                    <a:pt x="468923" y="175846"/>
                  </a:lnTo>
                  <a:lnTo>
                    <a:pt x="410308" y="183662"/>
                  </a:lnTo>
                  <a:lnTo>
                    <a:pt x="375138" y="214923"/>
                  </a:lnTo>
                  <a:lnTo>
                    <a:pt x="418123" y="254000"/>
                  </a:lnTo>
                  <a:lnTo>
                    <a:pt x="480646" y="281354"/>
                  </a:lnTo>
                  <a:lnTo>
                    <a:pt x="488462" y="324339"/>
                  </a:lnTo>
                  <a:lnTo>
                    <a:pt x="488462" y="324339"/>
                  </a:lnTo>
                  <a:lnTo>
                    <a:pt x="508000" y="422031"/>
                  </a:lnTo>
                  <a:lnTo>
                    <a:pt x="457200" y="332154"/>
                  </a:lnTo>
                  <a:lnTo>
                    <a:pt x="433754" y="289170"/>
                  </a:lnTo>
                  <a:lnTo>
                    <a:pt x="394677" y="336062"/>
                  </a:lnTo>
                  <a:lnTo>
                    <a:pt x="394677" y="336062"/>
                  </a:lnTo>
                  <a:lnTo>
                    <a:pt x="316523" y="222739"/>
                  </a:lnTo>
                  <a:lnTo>
                    <a:pt x="277446" y="218831"/>
                  </a:lnTo>
                  <a:lnTo>
                    <a:pt x="214923" y="242277"/>
                  </a:lnTo>
                  <a:lnTo>
                    <a:pt x="214923" y="242277"/>
                  </a:lnTo>
                  <a:lnTo>
                    <a:pt x="250092" y="300893"/>
                  </a:lnTo>
                  <a:lnTo>
                    <a:pt x="187569" y="304800"/>
                  </a:lnTo>
                  <a:lnTo>
                    <a:pt x="175846" y="351693"/>
                  </a:lnTo>
                  <a:lnTo>
                    <a:pt x="250092" y="402493"/>
                  </a:lnTo>
                  <a:lnTo>
                    <a:pt x="293077" y="422031"/>
                  </a:lnTo>
                  <a:lnTo>
                    <a:pt x="160215" y="390770"/>
                  </a:lnTo>
                  <a:lnTo>
                    <a:pt x="171938" y="441570"/>
                  </a:lnTo>
                  <a:lnTo>
                    <a:pt x="257908" y="476739"/>
                  </a:lnTo>
                  <a:lnTo>
                    <a:pt x="308708" y="476739"/>
                  </a:lnTo>
                  <a:lnTo>
                    <a:pt x="308708" y="476739"/>
                  </a:lnTo>
                  <a:lnTo>
                    <a:pt x="242277" y="504093"/>
                  </a:lnTo>
                  <a:lnTo>
                    <a:pt x="281354" y="539262"/>
                  </a:lnTo>
                  <a:lnTo>
                    <a:pt x="281354" y="539262"/>
                  </a:lnTo>
                  <a:lnTo>
                    <a:pt x="160215" y="484554"/>
                  </a:lnTo>
                  <a:lnTo>
                    <a:pt x="113323" y="449385"/>
                  </a:lnTo>
                  <a:lnTo>
                    <a:pt x="97692" y="504093"/>
                  </a:lnTo>
                  <a:lnTo>
                    <a:pt x="132862" y="543170"/>
                  </a:lnTo>
                  <a:lnTo>
                    <a:pt x="128954" y="586154"/>
                  </a:lnTo>
                  <a:lnTo>
                    <a:pt x="46892" y="554893"/>
                  </a:lnTo>
                  <a:lnTo>
                    <a:pt x="35169" y="597877"/>
                  </a:lnTo>
                  <a:lnTo>
                    <a:pt x="0" y="625231"/>
                  </a:lnTo>
                  <a:lnTo>
                    <a:pt x="121138" y="648677"/>
                  </a:lnTo>
                  <a:lnTo>
                    <a:pt x="160215" y="699477"/>
                  </a:lnTo>
                  <a:lnTo>
                    <a:pt x="222738" y="676031"/>
                  </a:lnTo>
                  <a:lnTo>
                    <a:pt x="269631" y="640862"/>
                  </a:lnTo>
                  <a:lnTo>
                    <a:pt x="375138" y="593970"/>
                  </a:lnTo>
                  <a:lnTo>
                    <a:pt x="418123" y="562708"/>
                  </a:lnTo>
                  <a:lnTo>
                    <a:pt x="418123" y="625231"/>
                  </a:lnTo>
                  <a:lnTo>
                    <a:pt x="511908" y="601785"/>
                  </a:lnTo>
                  <a:lnTo>
                    <a:pt x="515815" y="660400"/>
                  </a:lnTo>
                  <a:lnTo>
                    <a:pt x="566615" y="660400"/>
                  </a:lnTo>
                  <a:lnTo>
                    <a:pt x="566615" y="660400"/>
                  </a:lnTo>
                  <a:lnTo>
                    <a:pt x="617415" y="629139"/>
                  </a:lnTo>
                  <a:lnTo>
                    <a:pt x="664308" y="660400"/>
                  </a:lnTo>
                  <a:lnTo>
                    <a:pt x="488462" y="769816"/>
                  </a:lnTo>
                  <a:lnTo>
                    <a:pt x="453292" y="797170"/>
                  </a:lnTo>
                  <a:lnTo>
                    <a:pt x="492369" y="832339"/>
                  </a:lnTo>
                  <a:lnTo>
                    <a:pt x="566615" y="851877"/>
                  </a:lnTo>
                  <a:lnTo>
                    <a:pt x="613508" y="859693"/>
                  </a:lnTo>
                  <a:lnTo>
                    <a:pt x="629138" y="797170"/>
                  </a:lnTo>
                  <a:lnTo>
                    <a:pt x="672123" y="801077"/>
                  </a:lnTo>
                  <a:lnTo>
                    <a:pt x="672123" y="855785"/>
                  </a:lnTo>
                  <a:lnTo>
                    <a:pt x="625231" y="910493"/>
                  </a:lnTo>
                  <a:lnTo>
                    <a:pt x="484554" y="871416"/>
                  </a:lnTo>
                  <a:lnTo>
                    <a:pt x="461108" y="902677"/>
                  </a:lnTo>
                  <a:lnTo>
                    <a:pt x="418123" y="902677"/>
                  </a:lnTo>
                  <a:lnTo>
                    <a:pt x="343877" y="910493"/>
                  </a:lnTo>
                  <a:lnTo>
                    <a:pt x="324338" y="945662"/>
                  </a:lnTo>
                  <a:lnTo>
                    <a:pt x="250092" y="941754"/>
                  </a:lnTo>
                  <a:lnTo>
                    <a:pt x="207108" y="984739"/>
                  </a:lnTo>
                  <a:lnTo>
                    <a:pt x="156308" y="953477"/>
                  </a:lnTo>
                  <a:lnTo>
                    <a:pt x="117231" y="996462"/>
                  </a:lnTo>
                  <a:lnTo>
                    <a:pt x="156308" y="1058985"/>
                  </a:lnTo>
                  <a:lnTo>
                    <a:pt x="218831" y="1098062"/>
                  </a:lnTo>
                  <a:lnTo>
                    <a:pt x="246185" y="1039446"/>
                  </a:lnTo>
                  <a:lnTo>
                    <a:pt x="293077" y="1043354"/>
                  </a:lnTo>
                  <a:lnTo>
                    <a:pt x="375138" y="1023816"/>
                  </a:lnTo>
                  <a:lnTo>
                    <a:pt x="433754" y="1039446"/>
                  </a:lnTo>
                  <a:lnTo>
                    <a:pt x="492369" y="1031631"/>
                  </a:lnTo>
                  <a:lnTo>
                    <a:pt x="511908" y="1094154"/>
                  </a:lnTo>
                  <a:lnTo>
                    <a:pt x="500185" y="1144954"/>
                  </a:lnTo>
                  <a:lnTo>
                    <a:pt x="531446" y="1184031"/>
                  </a:lnTo>
                  <a:lnTo>
                    <a:pt x="656492" y="1160585"/>
                  </a:lnTo>
                  <a:lnTo>
                    <a:pt x="586154" y="1215293"/>
                  </a:lnTo>
                  <a:lnTo>
                    <a:pt x="586154" y="1266093"/>
                  </a:lnTo>
                  <a:lnTo>
                    <a:pt x="586154" y="1266093"/>
                  </a:lnTo>
                  <a:lnTo>
                    <a:pt x="609600" y="1305170"/>
                  </a:lnTo>
                  <a:lnTo>
                    <a:pt x="672123" y="1254370"/>
                  </a:lnTo>
                  <a:lnTo>
                    <a:pt x="750277" y="1270000"/>
                  </a:lnTo>
                  <a:lnTo>
                    <a:pt x="668215" y="1289539"/>
                  </a:lnTo>
                  <a:lnTo>
                    <a:pt x="633046" y="1312985"/>
                  </a:lnTo>
                  <a:lnTo>
                    <a:pt x="644769" y="1363785"/>
                  </a:lnTo>
                  <a:lnTo>
                    <a:pt x="593969" y="1426308"/>
                  </a:lnTo>
                  <a:lnTo>
                    <a:pt x="558800" y="1461477"/>
                  </a:lnTo>
                  <a:lnTo>
                    <a:pt x="515815" y="1481016"/>
                  </a:lnTo>
                  <a:lnTo>
                    <a:pt x="480646" y="1488831"/>
                  </a:lnTo>
                  <a:lnTo>
                    <a:pt x="441569" y="1438031"/>
                  </a:lnTo>
                  <a:lnTo>
                    <a:pt x="418123" y="1488831"/>
                  </a:lnTo>
                  <a:lnTo>
                    <a:pt x="449385" y="1582616"/>
                  </a:lnTo>
                  <a:close/>
                </a:path>
              </a:pathLst>
            </a:custGeom>
            <a:solidFill>
              <a:srgbClr val="1C95C8"/>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46" name="Slide Number Placeholder 1"/>
          <p:cNvSpPr txBox="1">
            <a:spLocks/>
          </p:cNvSpPr>
          <p:nvPr/>
        </p:nvSpPr>
        <p:spPr>
          <a:xfrm>
            <a:off x="6553200" y="6356373"/>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8C62C7-F79B-CD4A-A5DF-5683BBEC4A65}" type="slidenum">
              <a:rPr lang="sv-SE" smtClean="0"/>
              <a:pPr/>
              <a:t>44</a:t>
            </a:fld>
            <a:endParaRPr lang="sv-SE"/>
          </a:p>
        </p:txBody>
      </p:sp>
      <p:sp>
        <p:nvSpPr>
          <p:cNvPr id="247" name="Rectangle 246"/>
          <p:cNvSpPr/>
          <p:nvPr/>
        </p:nvSpPr>
        <p:spPr>
          <a:xfrm>
            <a:off x="92916" y="92337"/>
            <a:ext cx="2244996" cy="559220"/>
          </a:xfrm>
          <a:prstGeom prst="rect">
            <a:avLst/>
          </a:prstGeom>
          <a:solidFill>
            <a:schemeClr val="bg1">
              <a:lumMod val="6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SPARE SLIDE</a:t>
            </a:r>
            <a:endParaRPr lang="sv-SE" sz="2400" b="1" dirty="0">
              <a:solidFill>
                <a:schemeClr val="tx1"/>
              </a:solidFill>
            </a:endParaRPr>
          </a:p>
        </p:txBody>
      </p:sp>
    </p:spTree>
    <p:extLst>
      <p:ext uri="{BB962C8B-B14F-4D97-AF65-F5344CB8AC3E}">
        <p14:creationId xmlns:p14="http://schemas.microsoft.com/office/powerpoint/2010/main" val="82883193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600" dirty="0">
                <a:solidFill>
                  <a:schemeClr val="lt1"/>
                </a:solidFill>
                <a:ea typeface="Calibri"/>
                <a:cs typeface="Calibri"/>
                <a:sym typeface="Calibri"/>
              </a:rPr>
              <a:t>The ESS </a:t>
            </a:r>
            <a:r>
              <a:rPr lang="en-GB" sz="3600" dirty="0" err="1">
                <a:solidFill>
                  <a:schemeClr val="lt1"/>
                </a:solidFill>
                <a:ea typeface="Calibri"/>
                <a:cs typeface="Calibri"/>
                <a:sym typeface="Calibri"/>
              </a:rPr>
              <a:t>Linac</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45</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7" name="Shape 89"/>
          <p:cNvSpPr txBox="1">
            <a:spLocks/>
          </p:cNvSpPr>
          <p:nvPr/>
        </p:nvSpPr>
        <p:spPr>
          <a:xfrm>
            <a:off x="457200" y="1600200"/>
            <a:ext cx="8229600" cy="4756150"/>
          </a:xfrm>
          <a:prstGeom prst="rect">
            <a:avLst/>
          </a:prstGeom>
          <a:noFill/>
          <a:ln>
            <a:noFill/>
          </a:ln>
        </p:spPr>
        <p:txBody>
          <a:bodyPr vert="horz" lIns="91425" tIns="45700" rIns="91425" bIns="45700" rtlCol="0" anchor="t" anchorCtr="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165100">
              <a:spcBef>
                <a:spcPts val="0"/>
              </a:spcBef>
            </a:pPr>
            <a:r>
              <a:rPr lang="en-US" dirty="0" smtClean="0"/>
              <a:t>The European Spallation Source (ESS) will house the most powerful proton </a:t>
            </a:r>
            <a:r>
              <a:rPr lang="en-US" dirty="0" err="1" smtClean="0"/>
              <a:t>linac</a:t>
            </a:r>
            <a:r>
              <a:rPr lang="en-US" dirty="0" smtClean="0"/>
              <a:t> ever built.</a:t>
            </a:r>
          </a:p>
          <a:p>
            <a:pPr lvl="1" indent="-133350">
              <a:spcBef>
                <a:spcPts val="0"/>
              </a:spcBef>
            </a:pPr>
            <a:r>
              <a:rPr lang="en-US" dirty="0" smtClean="0"/>
              <a:t>Average beam power of 5 MW.</a:t>
            </a:r>
          </a:p>
          <a:p>
            <a:pPr lvl="1" indent="-133350">
              <a:spcBef>
                <a:spcPts val="0"/>
              </a:spcBef>
            </a:pPr>
            <a:r>
              <a:rPr lang="en-US" dirty="0" smtClean="0"/>
              <a:t>Peak beam power of 125 MW </a:t>
            </a:r>
          </a:p>
          <a:p>
            <a:pPr lvl="1" indent="-133350">
              <a:spcBef>
                <a:spcPts val="0"/>
              </a:spcBef>
            </a:pPr>
            <a:r>
              <a:rPr lang="en-US" dirty="0" smtClean="0"/>
              <a:t>Acceleration to 2 GeV</a:t>
            </a:r>
          </a:p>
          <a:p>
            <a:pPr lvl="1" indent="-133350">
              <a:spcBef>
                <a:spcPts val="0"/>
              </a:spcBef>
            </a:pPr>
            <a:r>
              <a:rPr lang="en-US" dirty="0" smtClean="0"/>
              <a:t>Peak proton beam current of 62.5 mA</a:t>
            </a:r>
          </a:p>
          <a:p>
            <a:pPr lvl="1" indent="-133350">
              <a:spcBef>
                <a:spcPts val="0"/>
              </a:spcBef>
            </a:pPr>
            <a:r>
              <a:rPr lang="en-US" dirty="0" smtClean="0"/>
              <a:t>Pulse length of 2.86 </a:t>
            </a:r>
            <a:r>
              <a:rPr lang="en-US" dirty="0" err="1" smtClean="0"/>
              <a:t>ms</a:t>
            </a:r>
            <a:r>
              <a:rPr lang="en-US" dirty="0" smtClean="0"/>
              <a:t> at a rate of 14 Hz (4% duty factor)</a:t>
            </a:r>
          </a:p>
          <a:p>
            <a:pPr indent="-165100">
              <a:spcBef>
                <a:spcPts val="0"/>
              </a:spcBef>
            </a:pPr>
            <a:r>
              <a:rPr lang="en-US" dirty="0" smtClean="0"/>
              <a:t>97% of the acceleration is provided by superconducting cavities.</a:t>
            </a:r>
          </a:p>
          <a:p>
            <a:pPr indent="-165100">
              <a:spcBef>
                <a:spcPts val="0"/>
              </a:spcBef>
            </a:pPr>
            <a:r>
              <a:rPr lang="en-US" dirty="0" smtClean="0"/>
              <a:t>The </a:t>
            </a:r>
            <a:r>
              <a:rPr lang="en-US" dirty="0" err="1" smtClean="0"/>
              <a:t>linac</a:t>
            </a:r>
            <a:r>
              <a:rPr lang="en-US" dirty="0" smtClean="0"/>
              <a:t> will require over 150 individual high power RF sources </a:t>
            </a:r>
          </a:p>
          <a:p>
            <a:pPr lvl="1" indent="-133350">
              <a:spcBef>
                <a:spcPts val="0"/>
              </a:spcBef>
            </a:pPr>
            <a:r>
              <a:rPr lang="en-US" dirty="0" smtClean="0"/>
              <a:t>with 80% of the RF power sources  requiring over 1.1 MW of peak RF power</a:t>
            </a:r>
          </a:p>
          <a:p>
            <a:pPr lvl="1" indent="-133350">
              <a:spcBef>
                <a:spcPts val="0"/>
              </a:spcBef>
            </a:pPr>
            <a:r>
              <a:rPr lang="en-US" dirty="0" smtClean="0"/>
              <a:t>We expect to spend over 200 M€ on the RF system alone</a:t>
            </a:r>
          </a:p>
        </p:txBody>
      </p:sp>
      <p:sp>
        <p:nvSpPr>
          <p:cNvPr id="8" name="Rectangle 7"/>
          <p:cNvSpPr/>
          <p:nvPr/>
        </p:nvSpPr>
        <p:spPr>
          <a:xfrm>
            <a:off x="92916" y="92337"/>
            <a:ext cx="2244996" cy="559220"/>
          </a:xfrm>
          <a:prstGeom prst="rect">
            <a:avLst/>
          </a:prstGeom>
          <a:solidFill>
            <a:schemeClr val="bg1">
              <a:lumMod val="6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SPARE SLIDE</a:t>
            </a:r>
            <a:endParaRPr lang="sv-SE" sz="2400" b="1" dirty="0">
              <a:solidFill>
                <a:schemeClr val="tx1"/>
              </a:solidFill>
            </a:endParaRPr>
          </a:p>
        </p:txBody>
      </p:sp>
    </p:spTree>
    <p:extLst>
      <p:ext uri="{BB962C8B-B14F-4D97-AF65-F5344CB8AC3E}">
        <p14:creationId xmlns:p14="http://schemas.microsoft.com/office/powerpoint/2010/main" val="419484484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7139136" cy="922114"/>
          </a:xfrm>
        </p:spPr>
        <p:txBody>
          <a:bodyPr lIns="85699" tIns="42850" rIns="85699" bIns="42850">
            <a:normAutofit/>
          </a:bodyPr>
          <a:lstStyle/>
          <a:p>
            <a:r>
              <a:rPr lang="en-GB" sz="3600" dirty="0">
                <a:solidFill>
                  <a:schemeClr val="lt1"/>
                </a:solidFill>
                <a:ea typeface="Calibri"/>
                <a:cs typeface="Calibri"/>
                <a:sym typeface="Calibri"/>
              </a:rPr>
              <a:t>The Long Pulse Concept</a:t>
            </a:r>
            <a:endParaRPr lang="en-US" sz="3600" dirty="0"/>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46</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8" name="Shape 153"/>
          <p:cNvSpPr txBox="1">
            <a:spLocks/>
          </p:cNvSpPr>
          <p:nvPr/>
        </p:nvSpPr>
        <p:spPr>
          <a:xfrm>
            <a:off x="457200" y="1600200"/>
            <a:ext cx="4038599" cy="452610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65100" algn="l" rtl="0">
              <a:lnSpc>
                <a:spcPct val="100000"/>
              </a:lnSpc>
              <a:spcBef>
                <a:spcPts val="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1pPr>
            <a:lvl2pPr marL="742950" marR="0" lvl="1" indent="-133350" algn="l" rtl="0">
              <a:lnSpc>
                <a:spcPct val="100000"/>
              </a:lnSpc>
              <a:spcBef>
                <a:spcPts val="0"/>
              </a:spcBef>
              <a:spcAft>
                <a:spcPts val="0"/>
              </a:spcAft>
              <a:buClr>
                <a:srgbClr val="7F7F7F"/>
              </a:buClr>
              <a:buSzPct val="100000"/>
              <a:buFont typeface="Arial"/>
              <a:buChar char="–"/>
              <a:defRPr sz="1800" b="0" i="0" u="none" strike="noStrike" cap="none">
                <a:solidFill>
                  <a:srgbClr val="7F7F7F"/>
                </a:solidFill>
                <a:latin typeface="Calibri"/>
                <a:ea typeface="Calibri"/>
                <a:cs typeface="Calibri"/>
                <a:sym typeface="Calibri"/>
              </a:defRPr>
            </a:lvl2pPr>
            <a:lvl3pPr marL="1143000" marR="0" lvl="2" indent="-101600" algn="l" rtl="0">
              <a:lnSpc>
                <a:spcPct val="100000"/>
              </a:lnSpc>
              <a:spcBef>
                <a:spcPts val="0"/>
              </a:spcBef>
              <a:spcAft>
                <a:spcPts val="0"/>
              </a:spcAft>
              <a:buClr>
                <a:srgbClr val="7F7F7F"/>
              </a:buClr>
              <a:buSzPct val="100000"/>
              <a:buFont typeface="Arial"/>
              <a:buChar char="•"/>
              <a:defRPr sz="1800" b="0" i="0" u="none" strike="noStrike" cap="none">
                <a:solidFill>
                  <a:srgbClr val="7F7F7F"/>
                </a:solidFill>
                <a:latin typeface="Calibri"/>
                <a:ea typeface="Calibri"/>
                <a:cs typeface="Calibri"/>
                <a:sym typeface="Calibri"/>
              </a:defRPr>
            </a:lvl3pPr>
            <a:lvl4pPr marL="1600200" marR="0" lvl="3" indent="-114300" algn="l" rtl="0">
              <a:lnSpc>
                <a:spcPct val="100000"/>
              </a:lnSpc>
              <a:spcBef>
                <a:spcPts val="0"/>
              </a:spcBef>
              <a:spcAft>
                <a:spcPts val="0"/>
              </a:spcAft>
              <a:buClr>
                <a:srgbClr val="7F7F7F"/>
              </a:buClr>
              <a:buSzPct val="100000"/>
              <a:buFont typeface="Arial"/>
              <a:buChar char="–"/>
              <a:defRPr sz="1800" b="0" i="0" u="none" strike="noStrike" cap="none">
                <a:solidFill>
                  <a:srgbClr val="7F7F7F"/>
                </a:solidFill>
                <a:latin typeface="Calibri"/>
                <a:ea typeface="Calibri"/>
                <a:cs typeface="Calibri"/>
                <a:sym typeface="Calibri"/>
              </a:defRPr>
            </a:lvl4pPr>
            <a:lvl5pPr marL="2057400" marR="0" lvl="4" indent="-1016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342900" marR="0" lvl="0" indent="-165100" algn="l" defTabSz="914400" rtl="0" eaLnBrk="1" fontAlgn="auto" latinLnBrk="0" hangingPunct="1">
              <a:lnSpc>
                <a:spcPct val="100000"/>
              </a:lnSpc>
              <a:spcBef>
                <a:spcPts val="0"/>
              </a:spcBef>
              <a:spcAft>
                <a:spcPts val="0"/>
              </a:spcAft>
              <a:buClr>
                <a:srgbClr val="1F497D"/>
              </a:buClr>
              <a:buSzPct val="100000"/>
              <a:buFont typeface="Arial"/>
              <a:buChar char="•"/>
              <a:tabLst/>
              <a:defRPr/>
            </a:pPr>
            <a:r>
              <a:rPr kumimoji="0" lang="en-GB" sz="1800" b="0" i="0" u="none" strike="noStrike" kern="0" cap="none" spc="0" normalizeH="0" baseline="0" noProof="0" dirty="0" smtClean="0">
                <a:ln>
                  <a:noFill/>
                </a:ln>
                <a:solidFill>
                  <a:srgbClr val="1F497D"/>
                </a:solidFill>
                <a:effectLst/>
                <a:uLnTx/>
                <a:uFillTx/>
                <a:latin typeface="Calibri"/>
                <a:sym typeface="Calibri"/>
              </a:rPr>
              <a:t>Advantage  - No compressor ring required</a:t>
            </a:r>
          </a:p>
          <a:p>
            <a:pPr marL="742950" marR="0" lvl="1" indent="-133350" algn="l" defTabSz="914400" rtl="0" eaLnBrk="1" fontAlgn="auto" latinLnBrk="0" hangingPunct="1">
              <a:lnSpc>
                <a:spcPct val="100000"/>
              </a:lnSpc>
              <a:spcBef>
                <a:spcPts val="0"/>
              </a:spcBef>
              <a:spcAft>
                <a:spcPts val="0"/>
              </a:spcAft>
              <a:buClr>
                <a:srgbClr val="7F7F7F"/>
              </a:buClr>
              <a:buSzPct val="100000"/>
              <a:buFont typeface="Arial"/>
              <a:buChar char="–"/>
              <a:tabLst/>
              <a:defRPr/>
            </a:pPr>
            <a:r>
              <a:rPr kumimoji="0" lang="en-GB" sz="1800" b="0" i="0" u="none" strike="noStrike" kern="0" cap="none" spc="0" normalizeH="0" baseline="0" noProof="0" dirty="0" smtClean="0">
                <a:ln>
                  <a:noFill/>
                </a:ln>
                <a:solidFill>
                  <a:srgbClr val="7F7F7F"/>
                </a:solidFill>
                <a:effectLst/>
                <a:uLnTx/>
                <a:uFillTx/>
                <a:latin typeface="Calibri"/>
                <a:sym typeface="Calibri"/>
              </a:rPr>
              <a:t>No space charge tune shift so peak beam current can be supplied at almost any energy</a:t>
            </a:r>
          </a:p>
          <a:p>
            <a:pPr marL="742950" marR="0" lvl="1" indent="-133350" algn="l" defTabSz="914400" rtl="0" eaLnBrk="1" fontAlgn="auto" latinLnBrk="0" hangingPunct="1">
              <a:lnSpc>
                <a:spcPct val="100000"/>
              </a:lnSpc>
              <a:spcBef>
                <a:spcPts val="0"/>
              </a:spcBef>
              <a:spcAft>
                <a:spcPts val="0"/>
              </a:spcAft>
              <a:buClr>
                <a:srgbClr val="7F7F7F"/>
              </a:buClr>
              <a:buSzPct val="100000"/>
              <a:buFont typeface="Arial"/>
              <a:buChar char="–"/>
              <a:tabLst/>
              <a:defRPr/>
            </a:pPr>
            <a:r>
              <a:rPr kumimoji="0" lang="en-GB" sz="1800" b="0" i="0" u="none" strike="noStrike" kern="0" cap="none" spc="0" normalizeH="0" baseline="0" noProof="0" dirty="0" smtClean="0">
                <a:ln>
                  <a:noFill/>
                </a:ln>
                <a:solidFill>
                  <a:srgbClr val="7F7F7F"/>
                </a:solidFill>
                <a:effectLst/>
                <a:uLnTx/>
                <a:uFillTx/>
                <a:latin typeface="Calibri"/>
                <a:sym typeface="Calibri"/>
              </a:rPr>
              <a:t>Relaxed constraints on beam emittance </a:t>
            </a:r>
          </a:p>
          <a:p>
            <a:pPr marL="1143000" marR="0" lvl="2" indent="-101600" algn="l" defTabSz="914400" rtl="0" eaLnBrk="1" fontAlgn="auto" latinLnBrk="0" hangingPunct="1">
              <a:lnSpc>
                <a:spcPct val="100000"/>
              </a:lnSpc>
              <a:spcBef>
                <a:spcPts val="0"/>
              </a:spcBef>
              <a:spcAft>
                <a:spcPts val="0"/>
              </a:spcAft>
              <a:buClr>
                <a:srgbClr val="7F7F7F"/>
              </a:buClr>
              <a:buSzPct val="100000"/>
              <a:buFont typeface="Arial"/>
              <a:buChar char="•"/>
              <a:tabLst/>
              <a:defRPr/>
            </a:pPr>
            <a:r>
              <a:rPr kumimoji="0" lang="en-GB" sz="1800" b="0" i="0" u="none" strike="noStrike" kern="0" cap="none" spc="0" normalizeH="0" baseline="0" noProof="0" dirty="0" smtClean="0">
                <a:ln>
                  <a:noFill/>
                </a:ln>
                <a:solidFill>
                  <a:srgbClr val="7F7F7F"/>
                </a:solidFill>
                <a:effectLst/>
                <a:uLnTx/>
                <a:uFillTx/>
                <a:latin typeface="Calibri"/>
                <a:sym typeface="Calibri"/>
              </a:rPr>
              <a:t>This is especially true if the beam expansion system for the target is based on raster scanning of the beam on the target.</a:t>
            </a:r>
          </a:p>
          <a:p>
            <a:pPr marL="742950" marR="0" lvl="1" indent="-133350" algn="l" defTabSz="914400" rtl="0" eaLnBrk="1" fontAlgn="auto" latinLnBrk="0" hangingPunct="1">
              <a:lnSpc>
                <a:spcPct val="100000"/>
              </a:lnSpc>
              <a:spcBef>
                <a:spcPts val="0"/>
              </a:spcBef>
              <a:spcAft>
                <a:spcPts val="0"/>
              </a:spcAft>
              <a:buClr>
                <a:srgbClr val="7F7F7F"/>
              </a:buClr>
              <a:buSzPct val="100000"/>
              <a:buFont typeface="Arial"/>
              <a:buChar char="–"/>
              <a:tabLst/>
              <a:defRPr/>
            </a:pPr>
            <a:r>
              <a:rPr kumimoji="0" lang="en-GB" sz="1800" b="0" i="0" u="none" strike="noStrike" kern="0" cap="none" spc="0" normalizeH="0" baseline="0" noProof="0" dirty="0" smtClean="0">
                <a:ln>
                  <a:noFill/>
                </a:ln>
                <a:solidFill>
                  <a:srgbClr val="7F7F7F"/>
                </a:solidFill>
                <a:effectLst/>
                <a:uLnTx/>
                <a:uFillTx/>
                <a:latin typeface="Calibri"/>
                <a:sym typeface="Calibri"/>
              </a:rPr>
              <a:t>No H- and associated intra-beam stripping losses</a:t>
            </a:r>
          </a:p>
          <a:p>
            <a:pPr marL="742950" marR="0" lvl="1" indent="-133350" algn="l" defTabSz="914400" rtl="0" eaLnBrk="1" fontAlgn="auto" latinLnBrk="0" hangingPunct="1">
              <a:lnSpc>
                <a:spcPct val="100000"/>
              </a:lnSpc>
              <a:spcBef>
                <a:spcPts val="0"/>
              </a:spcBef>
              <a:spcAft>
                <a:spcPts val="0"/>
              </a:spcAft>
              <a:buClr>
                <a:srgbClr val="7F7F7F"/>
              </a:buClr>
              <a:buSzPct val="100000"/>
              <a:buFont typeface="Arial"/>
              <a:buChar char="–"/>
              <a:tabLst/>
              <a:defRPr/>
            </a:pPr>
            <a:r>
              <a:rPr kumimoji="0" lang="en-GB" sz="1800" b="0" i="0" u="none" strike="noStrike" kern="0" cap="none" spc="0" normalizeH="0" baseline="0" noProof="0" dirty="0" smtClean="0">
                <a:ln>
                  <a:noFill/>
                </a:ln>
                <a:solidFill>
                  <a:srgbClr val="7F7F7F"/>
                </a:solidFill>
                <a:effectLst/>
                <a:uLnTx/>
                <a:uFillTx/>
                <a:latin typeface="Calibri"/>
                <a:sym typeface="Calibri"/>
              </a:rPr>
              <a:t>Permits the implementation of target raster scanning</a:t>
            </a:r>
            <a:endParaRPr kumimoji="0" lang="en-GB" sz="1800" b="0" i="0" u="none" strike="noStrike" kern="0" cap="none" spc="0" normalizeH="0" baseline="0" noProof="0" dirty="0">
              <a:ln>
                <a:noFill/>
              </a:ln>
              <a:solidFill>
                <a:srgbClr val="7F7F7F"/>
              </a:solidFill>
              <a:effectLst/>
              <a:uLnTx/>
              <a:uFillTx/>
              <a:latin typeface="Calibri"/>
              <a:sym typeface="Calibri"/>
            </a:endParaRPr>
          </a:p>
        </p:txBody>
      </p:sp>
      <p:sp>
        <p:nvSpPr>
          <p:cNvPr id="10" name="Shape 155"/>
          <p:cNvSpPr txBox="1">
            <a:spLocks/>
          </p:cNvSpPr>
          <p:nvPr/>
        </p:nvSpPr>
        <p:spPr>
          <a:xfrm>
            <a:off x="4648200" y="1600200"/>
            <a:ext cx="4038599" cy="45261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65100" algn="l" rtl="0">
              <a:lnSpc>
                <a:spcPct val="100000"/>
              </a:lnSpc>
              <a:spcBef>
                <a:spcPts val="0"/>
              </a:spcBef>
              <a:spcAft>
                <a:spcPts val="0"/>
              </a:spcAft>
              <a:buClr>
                <a:schemeClr val="dk2"/>
              </a:buClr>
              <a:buSzPct val="100000"/>
              <a:buFont typeface="Arial"/>
              <a:buChar char="•"/>
              <a:defRPr sz="1800" b="0" i="0" u="none" strike="noStrike" cap="none">
                <a:solidFill>
                  <a:schemeClr val="dk2"/>
                </a:solidFill>
                <a:latin typeface="Calibri"/>
                <a:ea typeface="Calibri"/>
                <a:cs typeface="Calibri"/>
                <a:sym typeface="Calibri"/>
              </a:defRPr>
            </a:lvl1pPr>
            <a:lvl2pPr marL="742950" marR="0" lvl="1" indent="-133350" algn="l" rtl="0">
              <a:lnSpc>
                <a:spcPct val="100000"/>
              </a:lnSpc>
              <a:spcBef>
                <a:spcPts val="0"/>
              </a:spcBef>
              <a:spcAft>
                <a:spcPts val="0"/>
              </a:spcAft>
              <a:buClr>
                <a:srgbClr val="7F7F7F"/>
              </a:buClr>
              <a:buSzPct val="100000"/>
              <a:buFont typeface="Arial"/>
              <a:buChar char="–"/>
              <a:defRPr sz="1800" b="0" i="0" u="none" strike="noStrike" cap="none">
                <a:solidFill>
                  <a:srgbClr val="7F7F7F"/>
                </a:solidFill>
                <a:latin typeface="Calibri"/>
                <a:ea typeface="Calibri"/>
                <a:cs typeface="Calibri"/>
                <a:sym typeface="Calibri"/>
              </a:defRPr>
            </a:lvl2pPr>
            <a:lvl3pPr marL="1143000" marR="0" lvl="2" indent="-101600" algn="l" rtl="0">
              <a:lnSpc>
                <a:spcPct val="100000"/>
              </a:lnSpc>
              <a:spcBef>
                <a:spcPts val="0"/>
              </a:spcBef>
              <a:spcAft>
                <a:spcPts val="0"/>
              </a:spcAft>
              <a:buClr>
                <a:srgbClr val="7F7F7F"/>
              </a:buClr>
              <a:buSzPct val="100000"/>
              <a:buFont typeface="Arial"/>
              <a:buChar char="•"/>
              <a:defRPr sz="1800" b="0" i="0" u="none" strike="noStrike" cap="none">
                <a:solidFill>
                  <a:srgbClr val="7F7F7F"/>
                </a:solidFill>
                <a:latin typeface="Calibri"/>
                <a:ea typeface="Calibri"/>
                <a:cs typeface="Calibri"/>
                <a:sym typeface="Calibri"/>
              </a:defRPr>
            </a:lvl3pPr>
            <a:lvl4pPr marL="1600200" marR="0" lvl="3" indent="-114300" algn="l" rtl="0">
              <a:lnSpc>
                <a:spcPct val="100000"/>
              </a:lnSpc>
              <a:spcBef>
                <a:spcPts val="0"/>
              </a:spcBef>
              <a:spcAft>
                <a:spcPts val="0"/>
              </a:spcAft>
              <a:buClr>
                <a:srgbClr val="7F7F7F"/>
              </a:buClr>
              <a:buSzPct val="100000"/>
              <a:buFont typeface="Arial"/>
              <a:buChar char="–"/>
              <a:defRPr sz="1800" b="0" i="0" u="none" strike="noStrike" cap="none">
                <a:solidFill>
                  <a:srgbClr val="7F7F7F"/>
                </a:solidFill>
                <a:latin typeface="Calibri"/>
                <a:ea typeface="Calibri"/>
                <a:cs typeface="Calibri"/>
                <a:sym typeface="Calibri"/>
              </a:defRPr>
            </a:lvl4pPr>
            <a:lvl5pPr marL="2057400" marR="0" lvl="4" indent="-1016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342900" marR="0" lvl="0" indent="-165100" algn="l" defTabSz="914400" rtl="0" eaLnBrk="1" fontAlgn="auto" latinLnBrk="0" hangingPunct="1">
              <a:lnSpc>
                <a:spcPct val="100000"/>
              </a:lnSpc>
              <a:spcBef>
                <a:spcPts val="0"/>
              </a:spcBef>
              <a:spcAft>
                <a:spcPts val="0"/>
              </a:spcAft>
              <a:buClr>
                <a:srgbClr val="1F497D"/>
              </a:buClr>
              <a:buSzPct val="100000"/>
              <a:buFont typeface="Arial"/>
              <a:buChar char="•"/>
              <a:tabLst/>
              <a:defRPr/>
            </a:pPr>
            <a:r>
              <a:rPr kumimoji="0" lang="en-GB" sz="1800" b="0" i="0" u="none" strike="noStrike" kern="0" cap="none" spc="0" normalizeH="0" baseline="0" noProof="0" smtClean="0">
                <a:ln>
                  <a:noFill/>
                </a:ln>
                <a:solidFill>
                  <a:srgbClr val="1F497D"/>
                </a:solidFill>
                <a:effectLst/>
                <a:uLnTx/>
                <a:uFillTx/>
                <a:latin typeface="Calibri"/>
                <a:sym typeface="Calibri"/>
              </a:rPr>
              <a:t>Disadvantage - Experiment requirements “imprint” Linac pulse structure</a:t>
            </a:r>
          </a:p>
          <a:p>
            <a:pPr marL="742950" marR="0" lvl="1" indent="-133350" algn="l" defTabSz="914400" rtl="0" eaLnBrk="1" fontAlgn="auto" latinLnBrk="0" hangingPunct="1">
              <a:lnSpc>
                <a:spcPct val="100000"/>
              </a:lnSpc>
              <a:spcBef>
                <a:spcPts val="0"/>
              </a:spcBef>
              <a:spcAft>
                <a:spcPts val="0"/>
              </a:spcAft>
              <a:buClr>
                <a:srgbClr val="7F7F7F"/>
              </a:buClr>
              <a:buSzPct val="100000"/>
              <a:buFont typeface="Arial"/>
              <a:buChar char="–"/>
              <a:tabLst/>
              <a:defRPr/>
            </a:pPr>
            <a:r>
              <a:rPr kumimoji="0" lang="en-GB" sz="1800" b="0" i="0" u="none" strike="noStrike" kern="0" cap="none" spc="0" normalizeH="0" baseline="0" noProof="0" smtClean="0">
                <a:ln>
                  <a:noFill/>
                </a:ln>
                <a:solidFill>
                  <a:srgbClr val="7F7F7F"/>
                </a:solidFill>
                <a:effectLst/>
                <a:uLnTx/>
                <a:uFillTx/>
                <a:latin typeface="Calibri"/>
                <a:sym typeface="Calibri"/>
              </a:rPr>
              <a:t>Duty factor is large for a copper linac</a:t>
            </a:r>
          </a:p>
          <a:p>
            <a:pPr marL="742950" marR="0" lvl="1" indent="-133350" algn="l" defTabSz="914400" rtl="0" eaLnBrk="1" fontAlgn="auto" latinLnBrk="0" hangingPunct="1">
              <a:lnSpc>
                <a:spcPct val="100000"/>
              </a:lnSpc>
              <a:spcBef>
                <a:spcPts val="0"/>
              </a:spcBef>
              <a:spcAft>
                <a:spcPts val="0"/>
              </a:spcAft>
              <a:buClr>
                <a:srgbClr val="7F7F7F"/>
              </a:buClr>
              <a:buSzPct val="100000"/>
              <a:buFont typeface="Arial"/>
              <a:buChar char="–"/>
              <a:tabLst/>
              <a:defRPr/>
            </a:pPr>
            <a:r>
              <a:rPr kumimoji="0" lang="en-GB" sz="1800" b="0" i="0" u="none" strike="noStrike" kern="0" cap="none" spc="0" normalizeH="0" baseline="0" noProof="0" smtClean="0">
                <a:ln>
                  <a:noFill/>
                </a:ln>
                <a:solidFill>
                  <a:srgbClr val="7F7F7F"/>
                </a:solidFill>
                <a:effectLst/>
                <a:uLnTx/>
                <a:uFillTx/>
                <a:latin typeface="Calibri"/>
                <a:sym typeface="Calibri"/>
              </a:rPr>
              <a:t>Duty factor is small for a superconducting linac</a:t>
            </a:r>
            <a:endParaRPr kumimoji="0" lang="en-GB" sz="1800" b="0" i="0" u="none" strike="noStrike" kern="0" cap="none" spc="0" normalizeH="0" baseline="0" noProof="0" dirty="0">
              <a:ln>
                <a:noFill/>
              </a:ln>
              <a:solidFill>
                <a:srgbClr val="7F7F7F"/>
              </a:solidFill>
              <a:effectLst/>
              <a:uLnTx/>
              <a:uFillTx/>
              <a:latin typeface="Calibri"/>
              <a:sym typeface="Calibri"/>
            </a:endParaRPr>
          </a:p>
        </p:txBody>
      </p:sp>
      <p:pic>
        <p:nvPicPr>
          <p:cNvPr id="11" name="Shape 154"/>
          <p:cNvPicPr preferRelativeResize="0"/>
          <p:nvPr/>
        </p:nvPicPr>
        <p:blipFill rotWithShape="1">
          <a:blip r:embed="rId2">
            <a:alphaModFix/>
          </a:blip>
          <a:srcRect l="7007"/>
          <a:stretch/>
        </p:blipFill>
        <p:spPr>
          <a:xfrm>
            <a:off x="4952189" y="4108275"/>
            <a:ext cx="4116900" cy="2362200"/>
          </a:xfrm>
          <a:prstGeom prst="rect">
            <a:avLst/>
          </a:prstGeom>
          <a:noFill/>
          <a:ln>
            <a:noFill/>
          </a:ln>
        </p:spPr>
      </p:pic>
      <p:sp>
        <p:nvSpPr>
          <p:cNvPr id="9" name="Rectangle 8"/>
          <p:cNvSpPr/>
          <p:nvPr/>
        </p:nvSpPr>
        <p:spPr>
          <a:xfrm>
            <a:off x="92916" y="92337"/>
            <a:ext cx="2244996" cy="559220"/>
          </a:xfrm>
          <a:prstGeom prst="rect">
            <a:avLst/>
          </a:prstGeom>
          <a:solidFill>
            <a:schemeClr val="bg1">
              <a:lumMod val="6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SPARE SLIDE</a:t>
            </a:r>
            <a:endParaRPr lang="sv-SE" sz="2400" b="1" dirty="0">
              <a:solidFill>
                <a:schemeClr val="tx1"/>
              </a:solidFill>
            </a:endParaRPr>
          </a:p>
        </p:txBody>
      </p:sp>
    </p:spTree>
    <p:extLst>
      <p:ext uri="{BB962C8B-B14F-4D97-AF65-F5344CB8AC3E}">
        <p14:creationId xmlns:p14="http://schemas.microsoft.com/office/powerpoint/2010/main" val="67464893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fontScale="90000"/>
          </a:bodyPr>
          <a:lstStyle/>
          <a:p>
            <a:pPr marL="360363" indent="-360363"/>
            <a:r>
              <a:rPr lang="en-US" altLang="sv-SE" sz="3600" dirty="0"/>
              <a:t>Target station converts protons to </a:t>
            </a:r>
            <a:r>
              <a:rPr lang="en-US" altLang="en-US" sz="3600" dirty="0"/>
              <a:t>“</a:t>
            </a:r>
            <a:r>
              <a:rPr lang="en-US" altLang="sv-SE" sz="3600" dirty="0"/>
              <a:t>slow</a:t>
            </a:r>
            <a:r>
              <a:rPr lang="en-US" altLang="en-US" sz="3600" dirty="0"/>
              <a:t>”</a:t>
            </a:r>
            <a:r>
              <a:rPr lang="en-US" altLang="sv-SE" sz="3600" dirty="0"/>
              <a:t> neutrons</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47</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7" name="Content Placeholder 28"/>
          <p:cNvSpPr>
            <a:spLocks noGrp="1"/>
          </p:cNvSpPr>
          <p:nvPr>
            <p:ph sz="half" idx="4294967295"/>
          </p:nvPr>
        </p:nvSpPr>
        <p:spPr>
          <a:xfrm>
            <a:off x="5338763" y="1228725"/>
            <a:ext cx="4149725" cy="5638800"/>
          </a:xfrm>
          <a:prstGeom prst="rect">
            <a:avLst/>
          </a:prstGeom>
        </p:spPr>
        <p:txBody>
          <a:bodyPr rtlCol="0">
            <a:noAutofit/>
          </a:bodyPr>
          <a:lstStyle/>
          <a:p>
            <a:pPr fontAlgn="auto">
              <a:spcAft>
                <a:spcPts val="0"/>
              </a:spcAft>
              <a:defRPr/>
            </a:pPr>
            <a:r>
              <a:rPr lang="en-US" sz="2400" dirty="0">
                <a:solidFill>
                  <a:prstClr val="black"/>
                </a:solidFill>
              </a:rPr>
              <a:t>Diameter ~ 11 m </a:t>
            </a:r>
          </a:p>
          <a:p>
            <a:pPr fontAlgn="auto">
              <a:spcAft>
                <a:spcPts val="0"/>
              </a:spcAft>
              <a:defRPr/>
            </a:pPr>
            <a:r>
              <a:rPr lang="en-US" sz="2400" dirty="0">
                <a:solidFill>
                  <a:prstClr val="black"/>
                </a:solidFill>
              </a:rPr>
              <a:t>Height ~ 8 m</a:t>
            </a:r>
          </a:p>
          <a:p>
            <a:pPr fontAlgn="auto">
              <a:spcAft>
                <a:spcPts val="0"/>
              </a:spcAft>
              <a:defRPr/>
            </a:pPr>
            <a:r>
              <a:rPr lang="en-US" sz="2400" dirty="0">
                <a:solidFill>
                  <a:prstClr val="black"/>
                </a:solidFill>
              </a:rPr>
              <a:t>Mass ~ 7000 ton (mainly steel)</a:t>
            </a:r>
          </a:p>
          <a:p>
            <a:pPr marL="0" indent="0" defTabSz="972530" eaLnBrk="1" fontAlgn="auto" hangingPunct="1">
              <a:spcAft>
                <a:spcPts val="640"/>
              </a:spcAft>
              <a:buFont typeface="Arial" charset="0"/>
              <a:buNone/>
              <a:defRPr/>
            </a:pPr>
            <a:r>
              <a:rPr lang="en-US" sz="2100" u="sng" dirty="0" smtClean="0">
                <a:solidFill>
                  <a:schemeClr val="tx1"/>
                </a:solidFill>
                <a:latin typeface="Arial" panose="020B0604020202020204" pitchFamily="34" charset="0"/>
                <a:ea typeface="+mn-ea"/>
                <a:cs typeface="Arial" panose="020B0604020202020204" pitchFamily="34" charset="0"/>
              </a:rPr>
              <a:t>Functions</a:t>
            </a:r>
            <a:r>
              <a:rPr lang="en-US" sz="2100" dirty="0">
                <a:solidFill>
                  <a:schemeClr val="tx1"/>
                </a:solidFill>
                <a:latin typeface="Arial" panose="020B0604020202020204" pitchFamily="34" charset="0"/>
                <a:ea typeface="+mn-ea"/>
                <a:cs typeface="Arial" panose="020B0604020202020204" pitchFamily="34" charset="0"/>
              </a:rPr>
              <a:t>:</a:t>
            </a:r>
          </a:p>
          <a:p>
            <a:pPr marL="238047" indent="-238047" defTabSz="972530" eaLnBrk="1" fontAlgn="auto" hangingPunct="1">
              <a:spcAft>
                <a:spcPts val="640"/>
              </a:spcAft>
              <a:buFont typeface="Arial"/>
              <a:buChar char="•"/>
              <a:defRPr/>
            </a:pPr>
            <a:r>
              <a:rPr lang="en-US" sz="2100" dirty="0">
                <a:solidFill>
                  <a:schemeClr val="tx1"/>
                </a:solidFill>
                <a:latin typeface="Arial" panose="020B0604020202020204" pitchFamily="34" charset="0"/>
                <a:ea typeface="+mn-ea"/>
                <a:cs typeface="Arial" panose="020B0604020202020204" pitchFamily="34" charset="0"/>
              </a:rPr>
              <a:t>Convert protons to usable neutrons</a:t>
            </a:r>
          </a:p>
          <a:p>
            <a:pPr marL="238047" indent="-238047" defTabSz="972530" eaLnBrk="1" fontAlgn="auto" hangingPunct="1">
              <a:spcAft>
                <a:spcPts val="640"/>
              </a:spcAft>
              <a:buFont typeface="Arial"/>
              <a:buChar char="•"/>
              <a:defRPr/>
            </a:pPr>
            <a:r>
              <a:rPr lang="en-US" sz="2100" dirty="0">
                <a:solidFill>
                  <a:schemeClr val="tx1"/>
                </a:solidFill>
                <a:latin typeface="Arial" panose="020B0604020202020204" pitchFamily="34" charset="0"/>
                <a:ea typeface="+mn-ea"/>
                <a:cs typeface="Arial" panose="020B0604020202020204" pitchFamily="34" charset="0"/>
              </a:rPr>
              <a:t>Heat removal</a:t>
            </a:r>
          </a:p>
          <a:p>
            <a:pPr marL="238047" indent="-238047" defTabSz="972530" eaLnBrk="1" fontAlgn="auto" hangingPunct="1">
              <a:spcBef>
                <a:spcPts val="640"/>
              </a:spcBef>
              <a:spcAft>
                <a:spcPts val="640"/>
              </a:spcAft>
              <a:buFont typeface="Arial"/>
              <a:buChar char="•"/>
              <a:defRPr/>
            </a:pPr>
            <a:r>
              <a:rPr lang="en-US" sz="2100" dirty="0">
                <a:solidFill>
                  <a:schemeClr val="tx1"/>
                </a:solidFill>
                <a:latin typeface="Arial" panose="020B0604020202020204" pitchFamily="34" charset="0"/>
                <a:ea typeface="+mn-ea"/>
                <a:cs typeface="Arial" panose="020B0604020202020204" pitchFamily="34" charset="0"/>
              </a:rPr>
              <a:t>Confinement and shielding</a:t>
            </a:r>
          </a:p>
          <a:p>
            <a:pPr marL="0" indent="0" defTabSz="972530" eaLnBrk="1" fontAlgn="auto" hangingPunct="1">
              <a:spcBef>
                <a:spcPts val="640"/>
              </a:spcBef>
              <a:spcAft>
                <a:spcPts val="640"/>
              </a:spcAft>
              <a:buFont typeface="Arial" charset="0"/>
              <a:buNone/>
              <a:defRPr/>
            </a:pPr>
            <a:r>
              <a:rPr lang="en-US" sz="2100" u="sng" dirty="0" smtClean="0">
                <a:solidFill>
                  <a:schemeClr val="tx1"/>
                </a:solidFill>
                <a:latin typeface="Arial" panose="020B0604020202020204" pitchFamily="34" charset="0"/>
                <a:ea typeface="+mn-ea"/>
                <a:cs typeface="Arial" panose="020B0604020202020204" pitchFamily="34" charset="0"/>
              </a:rPr>
              <a:t>Unique </a:t>
            </a:r>
            <a:r>
              <a:rPr lang="en-US" sz="2100" u="sng" dirty="0">
                <a:solidFill>
                  <a:schemeClr val="tx1"/>
                </a:solidFill>
                <a:latin typeface="Arial" panose="020B0604020202020204" pitchFamily="34" charset="0"/>
                <a:ea typeface="+mn-ea"/>
                <a:cs typeface="Arial" panose="020B0604020202020204" pitchFamily="34" charset="0"/>
              </a:rPr>
              <a:t>features</a:t>
            </a:r>
            <a:r>
              <a:rPr lang="en-US" sz="2100" dirty="0">
                <a:solidFill>
                  <a:schemeClr val="tx1"/>
                </a:solidFill>
                <a:latin typeface="Arial" panose="020B0604020202020204" pitchFamily="34" charset="0"/>
                <a:ea typeface="+mn-ea"/>
                <a:cs typeface="Arial" panose="020B0604020202020204" pitchFamily="34" charset="0"/>
              </a:rPr>
              <a:t>:</a:t>
            </a:r>
          </a:p>
          <a:p>
            <a:pPr marL="243112" lvl="1" indent="-238047" defTabSz="972530" eaLnBrk="1" fontAlgn="auto" hangingPunct="1">
              <a:spcBef>
                <a:spcPts val="640"/>
              </a:spcBef>
              <a:spcAft>
                <a:spcPts val="640"/>
              </a:spcAft>
              <a:buFont typeface="Arial"/>
              <a:buChar char="•"/>
              <a:defRPr/>
            </a:pPr>
            <a:r>
              <a:rPr lang="en-US" sz="2100" dirty="0">
                <a:solidFill>
                  <a:schemeClr val="tx1"/>
                </a:solidFill>
                <a:latin typeface="Arial" panose="020B0604020202020204" pitchFamily="34" charset="0"/>
                <a:ea typeface="+mn-ea"/>
                <a:cs typeface="Arial" panose="020B0604020202020204" pitchFamily="34" charset="0"/>
              </a:rPr>
              <a:t>Rotating target</a:t>
            </a:r>
          </a:p>
          <a:p>
            <a:pPr marL="243112" lvl="1" indent="-238047" defTabSz="972530" eaLnBrk="1" fontAlgn="auto" hangingPunct="1">
              <a:spcBef>
                <a:spcPts val="640"/>
              </a:spcBef>
              <a:spcAft>
                <a:spcPts val="640"/>
              </a:spcAft>
              <a:buFont typeface="Arial"/>
              <a:buChar char="•"/>
              <a:defRPr/>
            </a:pPr>
            <a:r>
              <a:rPr lang="en-US" sz="2100" dirty="0">
                <a:solidFill>
                  <a:schemeClr val="tx1"/>
                </a:solidFill>
                <a:latin typeface="Arial" panose="020B0604020202020204" pitchFamily="34" charset="0"/>
                <a:ea typeface="+mn-ea"/>
                <a:cs typeface="Arial" panose="020B0604020202020204" pitchFamily="34" charset="0"/>
              </a:rPr>
              <a:t>He-cooled W target</a:t>
            </a:r>
          </a:p>
          <a:p>
            <a:pPr marL="243112" lvl="1" indent="-238047" defTabSz="972530" eaLnBrk="1" fontAlgn="auto" hangingPunct="1">
              <a:spcBef>
                <a:spcPts val="640"/>
              </a:spcBef>
              <a:spcAft>
                <a:spcPts val="640"/>
              </a:spcAft>
              <a:buFont typeface="Arial"/>
              <a:buChar char="•"/>
              <a:defRPr/>
            </a:pPr>
            <a:r>
              <a:rPr lang="en-US" sz="2100" dirty="0">
                <a:solidFill>
                  <a:schemeClr val="tx1"/>
                </a:solidFill>
                <a:latin typeface="Arial" panose="020B0604020202020204" pitchFamily="34" charset="0"/>
                <a:ea typeface="+mn-ea"/>
                <a:cs typeface="Arial" panose="020B0604020202020204" pitchFamily="34" charset="0"/>
              </a:rPr>
              <a:t>High brightness moderators</a:t>
            </a:r>
          </a:p>
        </p:txBody>
      </p:sp>
      <p:grpSp>
        <p:nvGrpSpPr>
          <p:cNvPr id="8" name="Group 4"/>
          <p:cNvGrpSpPr>
            <a:grpSpLocks noChangeAspect="1"/>
          </p:cNvGrpSpPr>
          <p:nvPr/>
        </p:nvGrpSpPr>
        <p:grpSpPr bwMode="auto">
          <a:xfrm>
            <a:off x="-195263" y="1528763"/>
            <a:ext cx="5407026" cy="5138737"/>
            <a:chOff x="2154872" y="1255866"/>
            <a:chExt cx="4815722" cy="4577658"/>
          </a:xfrm>
        </p:grpSpPr>
        <p:pic>
          <p:nvPicPr>
            <p:cNvPr id="9" name="Content Placeholder 7" descr="3D Cut monolit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4872" y="1255866"/>
              <a:ext cx="4815722" cy="457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6"/>
            <p:cNvGrpSpPr>
              <a:grpSpLocks/>
            </p:cNvGrpSpPr>
            <p:nvPr/>
          </p:nvGrpSpPr>
          <p:grpSpPr bwMode="auto">
            <a:xfrm>
              <a:off x="2485724" y="4282183"/>
              <a:ext cx="1893862" cy="571040"/>
              <a:chOff x="3322410" y="4613260"/>
              <a:chExt cx="1893862" cy="571040"/>
            </a:xfrm>
          </p:grpSpPr>
          <p:cxnSp>
            <p:nvCxnSpPr>
              <p:cNvPr id="26" name="Straight Arrow Connector 25"/>
              <p:cNvCxnSpPr>
                <a:cxnSpLocks noChangeShapeType="1"/>
              </p:cNvCxnSpPr>
              <p:nvPr/>
            </p:nvCxnSpPr>
            <p:spPr bwMode="auto">
              <a:xfrm flipV="1">
                <a:off x="4016631" y="4613260"/>
                <a:ext cx="0" cy="278590"/>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7" name="TextBox 26"/>
              <p:cNvSpPr txBox="1">
                <a:spLocks noChangeArrowheads="1"/>
              </p:cNvSpPr>
              <p:nvPr/>
            </p:nvSpPr>
            <p:spPr bwMode="auto">
              <a:xfrm>
                <a:off x="3322410" y="4891850"/>
                <a:ext cx="1893862" cy="2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73138" eaLnBrk="0" hangingPunct="0">
                  <a:defRPr sz="3200">
                    <a:solidFill>
                      <a:srgbClr val="000000"/>
                    </a:solidFill>
                    <a:latin typeface="Gill Sans" charset="0"/>
                    <a:ea typeface="ヒラギノ角ゴ ProN W3" charset="-128"/>
                    <a:sym typeface="Gill Sans" charset="0"/>
                  </a:defRPr>
                </a:lvl1pPr>
                <a:lvl2pPr marL="742950" indent="-285750" defTabSz="973138" eaLnBrk="0" hangingPunct="0">
                  <a:defRPr sz="3200">
                    <a:solidFill>
                      <a:srgbClr val="000000"/>
                    </a:solidFill>
                    <a:latin typeface="Gill Sans" charset="0"/>
                    <a:ea typeface="ヒラギノ角ゴ ProN W3" charset="-128"/>
                    <a:sym typeface="Gill Sans" charset="0"/>
                  </a:defRPr>
                </a:lvl2pPr>
                <a:lvl3pPr marL="1143000" indent="-228600" defTabSz="973138" eaLnBrk="0" hangingPunct="0">
                  <a:defRPr sz="3200">
                    <a:solidFill>
                      <a:srgbClr val="000000"/>
                    </a:solidFill>
                    <a:latin typeface="Gill Sans" charset="0"/>
                    <a:ea typeface="ヒラギノ角ゴ ProN W3" charset="-128"/>
                    <a:sym typeface="Gill Sans" charset="0"/>
                  </a:defRPr>
                </a:lvl3pPr>
                <a:lvl4pPr marL="1600200" indent="-228600" defTabSz="973138" eaLnBrk="0" hangingPunct="0">
                  <a:defRPr sz="3200">
                    <a:solidFill>
                      <a:srgbClr val="000000"/>
                    </a:solidFill>
                    <a:latin typeface="Gill Sans" charset="0"/>
                    <a:ea typeface="ヒラギノ角ゴ ProN W3" charset="-128"/>
                    <a:sym typeface="Gill Sans" charset="0"/>
                  </a:defRPr>
                </a:lvl4pPr>
                <a:lvl5pPr marL="2057400" indent="-228600" defTabSz="973138" eaLnBrk="0" hangingPunct="0">
                  <a:defRPr sz="3200">
                    <a:solidFill>
                      <a:srgbClr val="000000"/>
                    </a:solidFill>
                    <a:latin typeface="Gill Sans" charset="0"/>
                    <a:ea typeface="ヒラギノ角ゴ ProN W3" charset="-128"/>
                    <a:sym typeface="Gill Sans" charset="0"/>
                  </a:defRPr>
                </a:lvl5pPr>
                <a:lvl6pPr marL="25146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GB" altLang="sv-SE" sz="1500" b="1">
                    <a:solidFill>
                      <a:srgbClr val="FFFFFF"/>
                    </a:solidFill>
                    <a:latin typeface="Arial" pitchFamily="34" charset="0"/>
                    <a:cs typeface="Arial" pitchFamily="34" charset="0"/>
                  </a:rPr>
                  <a:t>Proton beam window</a:t>
                </a:r>
              </a:p>
            </p:txBody>
          </p:sp>
        </p:grpSp>
        <p:grpSp>
          <p:nvGrpSpPr>
            <p:cNvPr id="11" name="Group 7"/>
            <p:cNvGrpSpPr>
              <a:grpSpLocks/>
            </p:cNvGrpSpPr>
            <p:nvPr/>
          </p:nvGrpSpPr>
          <p:grpSpPr bwMode="auto">
            <a:xfrm>
              <a:off x="3789333" y="4282183"/>
              <a:ext cx="2498000" cy="996705"/>
              <a:chOff x="3323198" y="4153885"/>
              <a:chExt cx="2498000" cy="996705"/>
            </a:xfrm>
          </p:grpSpPr>
          <p:cxnSp>
            <p:nvCxnSpPr>
              <p:cNvPr id="24" name="Straight Arrow Connector 23"/>
              <p:cNvCxnSpPr>
                <a:cxnSpLocks noChangeShapeType="1"/>
              </p:cNvCxnSpPr>
              <p:nvPr/>
            </p:nvCxnSpPr>
            <p:spPr bwMode="auto">
              <a:xfrm flipV="1">
                <a:off x="4245058" y="4153885"/>
                <a:ext cx="0" cy="738195"/>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 name="TextBox 24"/>
              <p:cNvSpPr txBox="1">
                <a:spLocks noChangeArrowheads="1"/>
              </p:cNvSpPr>
              <p:nvPr/>
            </p:nvSpPr>
            <p:spPr bwMode="auto">
              <a:xfrm>
                <a:off x="3323198" y="4858140"/>
                <a:ext cx="2498000" cy="2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73138" eaLnBrk="0" hangingPunct="0">
                  <a:defRPr sz="3200">
                    <a:solidFill>
                      <a:srgbClr val="000000"/>
                    </a:solidFill>
                    <a:latin typeface="Gill Sans" charset="0"/>
                    <a:ea typeface="ヒラギノ角ゴ ProN W3" charset="-128"/>
                    <a:sym typeface="Gill Sans" charset="0"/>
                  </a:defRPr>
                </a:lvl1pPr>
                <a:lvl2pPr marL="742950" indent="-285750" defTabSz="973138" eaLnBrk="0" hangingPunct="0">
                  <a:defRPr sz="3200">
                    <a:solidFill>
                      <a:srgbClr val="000000"/>
                    </a:solidFill>
                    <a:latin typeface="Gill Sans" charset="0"/>
                    <a:ea typeface="ヒラギノ角ゴ ProN W3" charset="-128"/>
                    <a:sym typeface="Gill Sans" charset="0"/>
                  </a:defRPr>
                </a:lvl2pPr>
                <a:lvl3pPr marL="1143000" indent="-228600" defTabSz="973138" eaLnBrk="0" hangingPunct="0">
                  <a:defRPr sz="3200">
                    <a:solidFill>
                      <a:srgbClr val="000000"/>
                    </a:solidFill>
                    <a:latin typeface="Gill Sans" charset="0"/>
                    <a:ea typeface="ヒラギノ角ゴ ProN W3" charset="-128"/>
                    <a:sym typeface="Gill Sans" charset="0"/>
                  </a:defRPr>
                </a:lvl3pPr>
                <a:lvl4pPr marL="1600200" indent="-228600" defTabSz="973138" eaLnBrk="0" hangingPunct="0">
                  <a:defRPr sz="3200">
                    <a:solidFill>
                      <a:srgbClr val="000000"/>
                    </a:solidFill>
                    <a:latin typeface="Gill Sans" charset="0"/>
                    <a:ea typeface="ヒラギノ角ゴ ProN W3" charset="-128"/>
                    <a:sym typeface="Gill Sans" charset="0"/>
                  </a:defRPr>
                </a:lvl4pPr>
                <a:lvl5pPr marL="2057400" indent="-228600" defTabSz="973138" eaLnBrk="0" hangingPunct="0">
                  <a:defRPr sz="3200">
                    <a:solidFill>
                      <a:srgbClr val="000000"/>
                    </a:solidFill>
                    <a:latin typeface="Gill Sans" charset="0"/>
                    <a:ea typeface="ヒラギノ角ゴ ProN W3" charset="-128"/>
                    <a:sym typeface="Gill Sans" charset="0"/>
                  </a:defRPr>
                </a:lvl5pPr>
                <a:lvl6pPr marL="25146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GB" altLang="sv-SE" sz="1500" b="1">
                    <a:solidFill>
                      <a:srgbClr val="FFFFFF"/>
                    </a:solidFill>
                    <a:latin typeface="Arial" pitchFamily="34" charset="0"/>
                    <a:cs typeface="Arial" pitchFamily="34" charset="0"/>
                  </a:rPr>
                  <a:t>Moderator and reflector plug</a:t>
                </a:r>
              </a:p>
            </p:txBody>
          </p:sp>
        </p:grpSp>
        <p:grpSp>
          <p:nvGrpSpPr>
            <p:cNvPr id="12" name="Group 8"/>
            <p:cNvGrpSpPr>
              <a:grpSpLocks/>
            </p:cNvGrpSpPr>
            <p:nvPr/>
          </p:nvGrpSpPr>
          <p:grpSpPr bwMode="auto">
            <a:xfrm>
              <a:off x="4790370" y="3956926"/>
              <a:ext cx="1205784" cy="1067412"/>
              <a:chOff x="3322473" y="4194030"/>
              <a:chExt cx="1205784" cy="1067412"/>
            </a:xfrm>
          </p:grpSpPr>
          <p:cxnSp>
            <p:nvCxnSpPr>
              <p:cNvPr id="22" name="Straight Arrow Connector 21"/>
              <p:cNvCxnSpPr>
                <a:cxnSpLocks noChangeShapeType="1"/>
                <a:stCxn id="23" idx="0"/>
              </p:cNvCxnSpPr>
              <p:nvPr/>
            </p:nvCxnSpPr>
            <p:spPr bwMode="auto">
              <a:xfrm flipH="1" flipV="1">
                <a:off x="3626460" y="4194030"/>
                <a:ext cx="298905" cy="774962"/>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3" name="TextBox 22"/>
              <p:cNvSpPr txBox="1">
                <a:spLocks noChangeArrowheads="1"/>
              </p:cNvSpPr>
              <p:nvPr/>
            </p:nvSpPr>
            <p:spPr bwMode="auto">
              <a:xfrm>
                <a:off x="3322473" y="4968992"/>
                <a:ext cx="1205784" cy="2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73138" eaLnBrk="0" hangingPunct="0">
                  <a:defRPr sz="3200">
                    <a:solidFill>
                      <a:srgbClr val="000000"/>
                    </a:solidFill>
                    <a:latin typeface="Gill Sans" charset="0"/>
                    <a:ea typeface="ヒラギノ角ゴ ProN W3" charset="-128"/>
                    <a:sym typeface="Gill Sans" charset="0"/>
                  </a:defRPr>
                </a:lvl1pPr>
                <a:lvl2pPr marL="742950" indent="-285750" defTabSz="973138" eaLnBrk="0" hangingPunct="0">
                  <a:defRPr sz="3200">
                    <a:solidFill>
                      <a:srgbClr val="000000"/>
                    </a:solidFill>
                    <a:latin typeface="Gill Sans" charset="0"/>
                    <a:ea typeface="ヒラギノ角ゴ ProN W3" charset="-128"/>
                    <a:sym typeface="Gill Sans" charset="0"/>
                  </a:defRPr>
                </a:lvl2pPr>
                <a:lvl3pPr marL="1143000" indent="-228600" defTabSz="973138" eaLnBrk="0" hangingPunct="0">
                  <a:defRPr sz="3200">
                    <a:solidFill>
                      <a:srgbClr val="000000"/>
                    </a:solidFill>
                    <a:latin typeface="Gill Sans" charset="0"/>
                    <a:ea typeface="ヒラギノ角ゴ ProN W3" charset="-128"/>
                    <a:sym typeface="Gill Sans" charset="0"/>
                  </a:defRPr>
                </a:lvl3pPr>
                <a:lvl4pPr marL="1600200" indent="-228600" defTabSz="973138" eaLnBrk="0" hangingPunct="0">
                  <a:defRPr sz="3200">
                    <a:solidFill>
                      <a:srgbClr val="000000"/>
                    </a:solidFill>
                    <a:latin typeface="Gill Sans" charset="0"/>
                    <a:ea typeface="ヒラギノ角ゴ ProN W3" charset="-128"/>
                    <a:sym typeface="Gill Sans" charset="0"/>
                  </a:defRPr>
                </a:lvl4pPr>
                <a:lvl5pPr marL="2057400" indent="-228600" defTabSz="973138" eaLnBrk="0" hangingPunct="0">
                  <a:defRPr sz="3200">
                    <a:solidFill>
                      <a:srgbClr val="000000"/>
                    </a:solidFill>
                    <a:latin typeface="Gill Sans" charset="0"/>
                    <a:ea typeface="ヒラギノ角ゴ ProN W3" charset="-128"/>
                    <a:sym typeface="Gill Sans" charset="0"/>
                  </a:defRPr>
                </a:lvl5pPr>
                <a:lvl6pPr marL="25146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GB" altLang="sv-SE" sz="1500" b="1">
                    <a:solidFill>
                      <a:srgbClr val="FFFFFF"/>
                    </a:solidFill>
                    <a:latin typeface="Arial" pitchFamily="34" charset="0"/>
                    <a:cs typeface="Arial" pitchFamily="34" charset="0"/>
                  </a:rPr>
                  <a:t>Target wheel</a:t>
                </a:r>
              </a:p>
            </p:txBody>
          </p:sp>
        </p:grpSp>
        <p:grpSp>
          <p:nvGrpSpPr>
            <p:cNvPr id="13" name="Group 9"/>
            <p:cNvGrpSpPr>
              <a:grpSpLocks/>
            </p:cNvGrpSpPr>
            <p:nvPr/>
          </p:nvGrpSpPr>
          <p:grpSpPr bwMode="auto">
            <a:xfrm>
              <a:off x="5145257" y="3968239"/>
              <a:ext cx="1688189" cy="796140"/>
              <a:chOff x="3212683" y="4474946"/>
              <a:chExt cx="1688189" cy="796140"/>
            </a:xfrm>
          </p:grpSpPr>
          <p:cxnSp>
            <p:nvCxnSpPr>
              <p:cNvPr id="20" name="Straight Arrow Connector 19"/>
              <p:cNvCxnSpPr>
                <a:cxnSpLocks noChangeShapeType="1"/>
                <a:stCxn id="21" idx="0"/>
              </p:cNvCxnSpPr>
              <p:nvPr/>
            </p:nvCxnSpPr>
            <p:spPr bwMode="auto">
              <a:xfrm flipV="1">
                <a:off x="4056778" y="4474945"/>
                <a:ext cx="226223" cy="302632"/>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 name="TextBox 20"/>
              <p:cNvSpPr txBox="1">
                <a:spLocks noChangeArrowheads="1"/>
              </p:cNvSpPr>
              <p:nvPr/>
            </p:nvSpPr>
            <p:spPr bwMode="auto">
              <a:xfrm>
                <a:off x="3212683" y="4777577"/>
                <a:ext cx="1688189" cy="49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73138" eaLnBrk="0" hangingPunct="0">
                  <a:defRPr sz="3200">
                    <a:solidFill>
                      <a:srgbClr val="000000"/>
                    </a:solidFill>
                    <a:latin typeface="Gill Sans" charset="0"/>
                    <a:ea typeface="ヒラギノ角ゴ ProN W3" charset="-128"/>
                    <a:sym typeface="Gill Sans" charset="0"/>
                  </a:defRPr>
                </a:lvl1pPr>
                <a:lvl2pPr marL="742950" indent="-285750" defTabSz="973138" eaLnBrk="0" hangingPunct="0">
                  <a:defRPr sz="3200">
                    <a:solidFill>
                      <a:srgbClr val="000000"/>
                    </a:solidFill>
                    <a:latin typeface="Gill Sans" charset="0"/>
                    <a:ea typeface="ヒラギノ角ゴ ProN W3" charset="-128"/>
                    <a:sym typeface="Gill Sans" charset="0"/>
                  </a:defRPr>
                </a:lvl2pPr>
                <a:lvl3pPr marL="1143000" indent="-228600" defTabSz="973138" eaLnBrk="0" hangingPunct="0">
                  <a:defRPr sz="3200">
                    <a:solidFill>
                      <a:srgbClr val="000000"/>
                    </a:solidFill>
                    <a:latin typeface="Gill Sans" charset="0"/>
                    <a:ea typeface="ヒラギノ角ゴ ProN W3" charset="-128"/>
                    <a:sym typeface="Gill Sans" charset="0"/>
                  </a:defRPr>
                </a:lvl3pPr>
                <a:lvl4pPr marL="1600200" indent="-228600" defTabSz="973138" eaLnBrk="0" hangingPunct="0">
                  <a:defRPr sz="3200">
                    <a:solidFill>
                      <a:srgbClr val="000000"/>
                    </a:solidFill>
                    <a:latin typeface="Gill Sans" charset="0"/>
                    <a:ea typeface="ヒラギノ角ゴ ProN W3" charset="-128"/>
                    <a:sym typeface="Gill Sans" charset="0"/>
                  </a:defRPr>
                </a:lvl4pPr>
                <a:lvl5pPr marL="2057400" indent="-228600" defTabSz="973138" eaLnBrk="0" hangingPunct="0">
                  <a:defRPr sz="3200">
                    <a:solidFill>
                      <a:srgbClr val="000000"/>
                    </a:solidFill>
                    <a:latin typeface="Gill Sans" charset="0"/>
                    <a:ea typeface="ヒラギノ角ゴ ProN W3" charset="-128"/>
                    <a:sym typeface="Gill Sans" charset="0"/>
                  </a:defRPr>
                </a:lvl5pPr>
                <a:lvl6pPr marL="25146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r>
                  <a:rPr lang="en-GB" altLang="sv-SE" sz="1500" b="1">
                    <a:solidFill>
                      <a:srgbClr val="FFFFFF"/>
                    </a:solidFill>
                    <a:latin typeface="Arial" pitchFamily="34" charset="0"/>
                    <a:cs typeface="Arial" pitchFamily="34" charset="0"/>
                  </a:rPr>
                  <a:t>Neutron beam extraction</a:t>
                </a:r>
              </a:p>
            </p:txBody>
          </p:sp>
        </p:grpSp>
        <p:grpSp>
          <p:nvGrpSpPr>
            <p:cNvPr id="14" name="Group 10"/>
            <p:cNvGrpSpPr>
              <a:grpSpLocks/>
            </p:cNvGrpSpPr>
            <p:nvPr/>
          </p:nvGrpSpPr>
          <p:grpSpPr bwMode="auto">
            <a:xfrm>
              <a:off x="2485724" y="1255866"/>
              <a:ext cx="2044490" cy="524655"/>
              <a:chOff x="199711" y="4367106"/>
              <a:chExt cx="2044490" cy="524655"/>
            </a:xfrm>
          </p:grpSpPr>
          <p:cxnSp>
            <p:nvCxnSpPr>
              <p:cNvPr id="18" name="Straight Arrow Connector 17"/>
              <p:cNvCxnSpPr>
                <a:cxnSpLocks noChangeShapeType="1"/>
              </p:cNvCxnSpPr>
              <p:nvPr/>
            </p:nvCxnSpPr>
            <p:spPr bwMode="auto">
              <a:xfrm>
                <a:off x="1503321" y="4654181"/>
                <a:ext cx="740880" cy="23758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 name="TextBox 18"/>
              <p:cNvSpPr txBox="1">
                <a:spLocks noChangeArrowheads="1"/>
              </p:cNvSpPr>
              <p:nvPr/>
            </p:nvSpPr>
            <p:spPr bwMode="auto">
              <a:xfrm>
                <a:off x="199711" y="4367106"/>
                <a:ext cx="1850268" cy="2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73138" eaLnBrk="0" hangingPunct="0">
                  <a:defRPr sz="3200">
                    <a:solidFill>
                      <a:srgbClr val="000000"/>
                    </a:solidFill>
                    <a:latin typeface="Gill Sans" charset="0"/>
                    <a:ea typeface="ヒラギノ角ゴ ProN W3" charset="-128"/>
                    <a:sym typeface="Gill Sans" charset="0"/>
                  </a:defRPr>
                </a:lvl1pPr>
                <a:lvl2pPr marL="742950" indent="-285750" defTabSz="973138" eaLnBrk="0" hangingPunct="0">
                  <a:defRPr sz="3200">
                    <a:solidFill>
                      <a:srgbClr val="000000"/>
                    </a:solidFill>
                    <a:latin typeface="Gill Sans" charset="0"/>
                    <a:ea typeface="ヒラギノ角ゴ ProN W3" charset="-128"/>
                    <a:sym typeface="Gill Sans" charset="0"/>
                  </a:defRPr>
                </a:lvl2pPr>
                <a:lvl3pPr marL="1143000" indent="-228600" defTabSz="973138" eaLnBrk="0" hangingPunct="0">
                  <a:defRPr sz="3200">
                    <a:solidFill>
                      <a:srgbClr val="000000"/>
                    </a:solidFill>
                    <a:latin typeface="Gill Sans" charset="0"/>
                    <a:ea typeface="ヒラギノ角ゴ ProN W3" charset="-128"/>
                    <a:sym typeface="Gill Sans" charset="0"/>
                  </a:defRPr>
                </a:lvl3pPr>
                <a:lvl4pPr marL="1600200" indent="-228600" defTabSz="973138" eaLnBrk="0" hangingPunct="0">
                  <a:defRPr sz="3200">
                    <a:solidFill>
                      <a:srgbClr val="000000"/>
                    </a:solidFill>
                    <a:latin typeface="Gill Sans" charset="0"/>
                    <a:ea typeface="ヒラギノ角ゴ ProN W3" charset="-128"/>
                    <a:sym typeface="Gill Sans" charset="0"/>
                  </a:defRPr>
                </a:lvl4pPr>
                <a:lvl5pPr marL="2057400" indent="-228600" defTabSz="973138" eaLnBrk="0" hangingPunct="0">
                  <a:defRPr sz="3200">
                    <a:solidFill>
                      <a:srgbClr val="000000"/>
                    </a:solidFill>
                    <a:latin typeface="Gill Sans" charset="0"/>
                    <a:ea typeface="ヒラギノ角ゴ ProN W3" charset="-128"/>
                    <a:sym typeface="Gill Sans" charset="0"/>
                  </a:defRPr>
                </a:lvl5pPr>
                <a:lvl6pPr marL="25146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GB" altLang="sv-SE" sz="1500" b="1">
                    <a:latin typeface="Arial" pitchFamily="34" charset="0"/>
                    <a:cs typeface="Arial" pitchFamily="34" charset="0"/>
                  </a:rPr>
                  <a:t>Target drive housing</a:t>
                </a:r>
              </a:p>
            </p:txBody>
          </p:sp>
        </p:grpSp>
        <p:grpSp>
          <p:nvGrpSpPr>
            <p:cNvPr id="15" name="Group 11"/>
            <p:cNvGrpSpPr>
              <a:grpSpLocks/>
            </p:cNvGrpSpPr>
            <p:nvPr/>
          </p:nvGrpSpPr>
          <p:grpSpPr bwMode="auto">
            <a:xfrm>
              <a:off x="4818648" y="4040360"/>
              <a:ext cx="1995476" cy="1678334"/>
              <a:chOff x="2491205" y="3649325"/>
              <a:chExt cx="1995476" cy="1678334"/>
            </a:xfrm>
          </p:grpSpPr>
          <p:cxnSp>
            <p:nvCxnSpPr>
              <p:cNvPr id="16" name="Straight Arrow Connector 15"/>
              <p:cNvCxnSpPr>
                <a:cxnSpLocks noChangeShapeType="1"/>
              </p:cNvCxnSpPr>
              <p:nvPr/>
            </p:nvCxnSpPr>
            <p:spPr bwMode="auto">
              <a:xfrm flipV="1">
                <a:off x="3960240" y="3649325"/>
                <a:ext cx="525968" cy="1385883"/>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 name="TextBox 16"/>
              <p:cNvSpPr txBox="1">
                <a:spLocks noChangeArrowheads="1"/>
              </p:cNvSpPr>
              <p:nvPr/>
            </p:nvSpPr>
            <p:spPr bwMode="auto">
              <a:xfrm>
                <a:off x="2491205" y="5035209"/>
                <a:ext cx="1995476" cy="2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73138" eaLnBrk="0" hangingPunct="0">
                  <a:defRPr sz="3200">
                    <a:solidFill>
                      <a:srgbClr val="000000"/>
                    </a:solidFill>
                    <a:latin typeface="Gill Sans" charset="0"/>
                    <a:ea typeface="ヒラギノ角ゴ ProN W3" charset="-128"/>
                    <a:sym typeface="Gill Sans" charset="0"/>
                  </a:defRPr>
                </a:lvl1pPr>
                <a:lvl2pPr marL="742950" indent="-285750" defTabSz="973138" eaLnBrk="0" hangingPunct="0">
                  <a:defRPr sz="3200">
                    <a:solidFill>
                      <a:srgbClr val="000000"/>
                    </a:solidFill>
                    <a:latin typeface="Gill Sans" charset="0"/>
                    <a:ea typeface="ヒラギノ角ゴ ProN W3" charset="-128"/>
                    <a:sym typeface="Gill Sans" charset="0"/>
                  </a:defRPr>
                </a:lvl2pPr>
                <a:lvl3pPr marL="1143000" indent="-228600" defTabSz="973138" eaLnBrk="0" hangingPunct="0">
                  <a:defRPr sz="3200">
                    <a:solidFill>
                      <a:srgbClr val="000000"/>
                    </a:solidFill>
                    <a:latin typeface="Gill Sans" charset="0"/>
                    <a:ea typeface="ヒラギノ角ゴ ProN W3" charset="-128"/>
                    <a:sym typeface="Gill Sans" charset="0"/>
                  </a:defRPr>
                </a:lvl3pPr>
                <a:lvl4pPr marL="1600200" indent="-228600" defTabSz="973138" eaLnBrk="0" hangingPunct="0">
                  <a:defRPr sz="3200">
                    <a:solidFill>
                      <a:srgbClr val="000000"/>
                    </a:solidFill>
                    <a:latin typeface="Gill Sans" charset="0"/>
                    <a:ea typeface="ヒラギノ角ゴ ProN W3" charset="-128"/>
                    <a:sym typeface="Gill Sans" charset="0"/>
                  </a:defRPr>
                </a:lvl4pPr>
                <a:lvl5pPr marL="2057400" indent="-228600" defTabSz="973138" eaLnBrk="0" hangingPunct="0">
                  <a:defRPr sz="3200">
                    <a:solidFill>
                      <a:srgbClr val="000000"/>
                    </a:solidFill>
                    <a:latin typeface="Gill Sans" charset="0"/>
                    <a:ea typeface="ヒラギノ角ゴ ProN W3" charset="-128"/>
                    <a:sym typeface="Gill Sans" charset="0"/>
                  </a:defRPr>
                </a:lvl5pPr>
                <a:lvl6pPr marL="25146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GB" altLang="sv-SE" sz="1500" b="1">
                    <a:latin typeface="Arial" pitchFamily="34" charset="0"/>
                    <a:cs typeface="Arial" pitchFamily="34" charset="0"/>
                  </a:rPr>
                  <a:t>Neutron beam window</a:t>
                </a:r>
              </a:p>
            </p:txBody>
          </p:sp>
        </p:grpSp>
      </p:grpSp>
      <p:sp>
        <p:nvSpPr>
          <p:cNvPr id="28" name="TextBox 27"/>
          <p:cNvSpPr txBox="1">
            <a:spLocks noChangeArrowheads="1"/>
          </p:cNvSpPr>
          <p:nvPr/>
        </p:nvSpPr>
        <p:spPr bwMode="auto">
          <a:xfrm>
            <a:off x="3417888" y="3378200"/>
            <a:ext cx="1897062"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243" tIns="48623" rIns="97243" bIns="48623">
            <a:spAutoFit/>
          </a:bodyPr>
          <a:lstStyle>
            <a:lvl1pPr defTabSz="973138" eaLnBrk="0" hangingPunct="0">
              <a:defRPr sz="3200">
                <a:solidFill>
                  <a:srgbClr val="000000"/>
                </a:solidFill>
                <a:latin typeface="Gill Sans" charset="0"/>
                <a:ea typeface="ヒラギノ角ゴ ProN W3" charset="-128"/>
                <a:sym typeface="Gill Sans" charset="0"/>
              </a:defRPr>
            </a:lvl1pPr>
            <a:lvl2pPr marL="742950" indent="-285750" defTabSz="973138" eaLnBrk="0" hangingPunct="0">
              <a:defRPr sz="3200">
                <a:solidFill>
                  <a:srgbClr val="000000"/>
                </a:solidFill>
                <a:latin typeface="Gill Sans" charset="0"/>
                <a:ea typeface="ヒラギノ角ゴ ProN W3" charset="-128"/>
                <a:sym typeface="Gill Sans" charset="0"/>
              </a:defRPr>
            </a:lvl2pPr>
            <a:lvl3pPr marL="1143000" indent="-228600" defTabSz="973138" eaLnBrk="0" hangingPunct="0">
              <a:defRPr sz="3200">
                <a:solidFill>
                  <a:srgbClr val="000000"/>
                </a:solidFill>
                <a:latin typeface="Gill Sans" charset="0"/>
                <a:ea typeface="ヒラギノ角ゴ ProN W3" charset="-128"/>
                <a:sym typeface="Gill Sans" charset="0"/>
              </a:defRPr>
            </a:lvl3pPr>
            <a:lvl4pPr marL="1600200" indent="-228600" defTabSz="973138" eaLnBrk="0" hangingPunct="0">
              <a:defRPr sz="3200">
                <a:solidFill>
                  <a:srgbClr val="000000"/>
                </a:solidFill>
                <a:latin typeface="Gill Sans" charset="0"/>
                <a:ea typeface="ヒラギノ角ゴ ProN W3" charset="-128"/>
                <a:sym typeface="Gill Sans" charset="0"/>
              </a:defRPr>
            </a:lvl4pPr>
            <a:lvl5pPr marL="2057400" indent="-228600" defTabSz="973138" eaLnBrk="0" hangingPunct="0">
              <a:defRPr sz="3200">
                <a:solidFill>
                  <a:srgbClr val="000000"/>
                </a:solidFill>
                <a:latin typeface="Gill Sans" charset="0"/>
                <a:ea typeface="ヒラギノ角ゴ ProN W3" charset="-128"/>
                <a:sym typeface="Gill Sans" charset="0"/>
              </a:defRPr>
            </a:lvl5pPr>
            <a:lvl6pPr marL="25146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r>
              <a:rPr lang="en-GB" altLang="sv-SE" sz="1500" b="1">
                <a:solidFill>
                  <a:srgbClr val="FFFFFF"/>
                </a:solidFill>
                <a:latin typeface="Arial" pitchFamily="34" charset="0"/>
                <a:cs typeface="Arial" pitchFamily="34" charset="0"/>
              </a:rPr>
              <a:t>Steel</a:t>
            </a:r>
          </a:p>
          <a:p>
            <a:pPr eaLnBrk="1" hangingPunct="1"/>
            <a:r>
              <a:rPr lang="en-GB" altLang="sv-SE" sz="1500" b="1">
                <a:solidFill>
                  <a:srgbClr val="FFFFFF"/>
                </a:solidFill>
                <a:latin typeface="Arial" pitchFamily="34" charset="0"/>
                <a:cs typeface="Arial" pitchFamily="34" charset="0"/>
              </a:rPr>
              <a:t>shielding</a:t>
            </a:r>
          </a:p>
        </p:txBody>
      </p:sp>
      <p:sp>
        <p:nvSpPr>
          <p:cNvPr id="29" name="TextBox 29"/>
          <p:cNvSpPr txBox="1">
            <a:spLocks noChangeArrowheads="1"/>
          </p:cNvSpPr>
          <p:nvPr/>
        </p:nvSpPr>
        <p:spPr bwMode="auto">
          <a:xfrm>
            <a:off x="806450" y="3148013"/>
            <a:ext cx="189547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243" tIns="48623" rIns="97243" bIns="48623">
            <a:spAutoFit/>
          </a:bodyPr>
          <a:lstStyle>
            <a:lvl1pPr defTabSz="973138" eaLnBrk="0" hangingPunct="0">
              <a:defRPr sz="3200">
                <a:solidFill>
                  <a:srgbClr val="000000"/>
                </a:solidFill>
                <a:latin typeface="Gill Sans" charset="0"/>
                <a:ea typeface="ヒラギノ角ゴ ProN W3" charset="-128"/>
                <a:sym typeface="Gill Sans" charset="0"/>
              </a:defRPr>
            </a:lvl1pPr>
            <a:lvl2pPr marL="742950" indent="-285750" defTabSz="973138" eaLnBrk="0" hangingPunct="0">
              <a:defRPr sz="3200">
                <a:solidFill>
                  <a:srgbClr val="000000"/>
                </a:solidFill>
                <a:latin typeface="Gill Sans" charset="0"/>
                <a:ea typeface="ヒラギノ角ゴ ProN W3" charset="-128"/>
                <a:sym typeface="Gill Sans" charset="0"/>
              </a:defRPr>
            </a:lvl2pPr>
            <a:lvl3pPr marL="1143000" indent="-228600" defTabSz="973138" eaLnBrk="0" hangingPunct="0">
              <a:defRPr sz="3200">
                <a:solidFill>
                  <a:srgbClr val="000000"/>
                </a:solidFill>
                <a:latin typeface="Gill Sans" charset="0"/>
                <a:ea typeface="ヒラギノ角ゴ ProN W3" charset="-128"/>
                <a:sym typeface="Gill Sans" charset="0"/>
              </a:defRPr>
            </a:lvl3pPr>
            <a:lvl4pPr marL="1600200" indent="-228600" defTabSz="973138" eaLnBrk="0" hangingPunct="0">
              <a:defRPr sz="3200">
                <a:solidFill>
                  <a:srgbClr val="000000"/>
                </a:solidFill>
                <a:latin typeface="Gill Sans" charset="0"/>
                <a:ea typeface="ヒラギノ角ゴ ProN W3" charset="-128"/>
                <a:sym typeface="Gill Sans" charset="0"/>
              </a:defRPr>
            </a:lvl4pPr>
            <a:lvl5pPr marL="2057400" indent="-228600" defTabSz="973138" eaLnBrk="0" hangingPunct="0">
              <a:defRPr sz="3200">
                <a:solidFill>
                  <a:srgbClr val="000000"/>
                </a:solidFill>
                <a:latin typeface="Gill Sans" charset="0"/>
                <a:ea typeface="ヒラギノ角ゴ ProN W3" charset="-128"/>
                <a:sym typeface="Gill Sans" charset="0"/>
              </a:defRPr>
            </a:lvl5pPr>
            <a:lvl6pPr marL="25146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defTabSz="973138"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r>
              <a:rPr lang="en-GB" altLang="sv-SE" sz="1500" b="1">
                <a:solidFill>
                  <a:srgbClr val="FFFFFF"/>
                </a:solidFill>
                <a:latin typeface="Arial" pitchFamily="34" charset="0"/>
                <a:cs typeface="Arial" pitchFamily="34" charset="0"/>
              </a:rPr>
              <a:t>Monolith</a:t>
            </a:r>
          </a:p>
          <a:p>
            <a:pPr eaLnBrk="1" hangingPunct="1"/>
            <a:r>
              <a:rPr lang="en-GB" altLang="sv-SE" sz="1500" b="1">
                <a:solidFill>
                  <a:srgbClr val="FFFFFF"/>
                </a:solidFill>
                <a:latin typeface="Arial" pitchFamily="34" charset="0"/>
                <a:cs typeface="Arial" pitchFamily="34" charset="0"/>
              </a:rPr>
              <a:t>liner</a:t>
            </a:r>
          </a:p>
        </p:txBody>
      </p:sp>
      <p:cxnSp>
        <p:nvCxnSpPr>
          <p:cNvPr id="30" name="Straight Arrow Connector 29"/>
          <p:cNvCxnSpPr>
            <a:cxnSpLocks noChangeShapeType="1"/>
          </p:cNvCxnSpPr>
          <p:nvPr/>
        </p:nvCxnSpPr>
        <p:spPr bwMode="auto">
          <a:xfrm flipH="1">
            <a:off x="268288" y="3378200"/>
            <a:ext cx="998537" cy="384175"/>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1" name="Rectangle 30"/>
          <p:cNvSpPr/>
          <p:nvPr/>
        </p:nvSpPr>
        <p:spPr>
          <a:xfrm>
            <a:off x="92916" y="92337"/>
            <a:ext cx="2244996" cy="559220"/>
          </a:xfrm>
          <a:prstGeom prst="rect">
            <a:avLst/>
          </a:prstGeom>
          <a:solidFill>
            <a:schemeClr val="bg1">
              <a:lumMod val="6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SPARE SLIDE</a:t>
            </a:r>
            <a:endParaRPr lang="sv-SE" sz="2400" b="1" dirty="0">
              <a:solidFill>
                <a:schemeClr val="tx1"/>
              </a:solidFill>
            </a:endParaRPr>
          </a:p>
        </p:txBody>
      </p:sp>
    </p:spTree>
    <p:extLst>
      <p:ext uri="{BB962C8B-B14F-4D97-AF65-F5344CB8AC3E}">
        <p14:creationId xmlns:p14="http://schemas.microsoft.com/office/powerpoint/2010/main" val="76335275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smtClean="0"/>
              <a:t>ESS Instruments index</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48</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grpSp>
        <p:nvGrpSpPr>
          <p:cNvPr id="7" name="Group 34"/>
          <p:cNvGrpSpPr>
            <a:grpSpLocks/>
          </p:cNvGrpSpPr>
          <p:nvPr/>
        </p:nvGrpSpPr>
        <p:grpSpPr bwMode="auto">
          <a:xfrm>
            <a:off x="4873625" y="1198563"/>
            <a:ext cx="4141788" cy="214312"/>
            <a:chOff x="0" y="0"/>
            <a:chExt cx="3881437" cy="201612"/>
          </a:xfrm>
        </p:grpSpPr>
        <p:pic>
          <p:nvPicPr>
            <p:cNvPr id="8" name="image4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86" y="1493"/>
              <a:ext cx="193402" cy="194145"/>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9" name="image4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87"/>
              <a:ext cx="193402" cy="195638"/>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0" name="image4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596" y="5974"/>
              <a:ext cx="193402" cy="194145"/>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1" name="image4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380" y="5974"/>
              <a:ext cx="191915" cy="194145"/>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2" name="image4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6844" y="1493"/>
              <a:ext cx="193402" cy="194145"/>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3" name="image4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6547" y="1493"/>
              <a:ext cx="191914" cy="194145"/>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4" name="image4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951" y="1493"/>
              <a:ext cx="191915" cy="194145"/>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5" name="image39.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44761" y="7467"/>
              <a:ext cx="191915" cy="194145"/>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6" name="image38.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7439" y="2987"/>
              <a:ext cx="193402" cy="195638"/>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7" name="image37.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2976" y="5974"/>
              <a:ext cx="191914" cy="194145"/>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8" name="image36.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75357" y="1493"/>
              <a:ext cx="191914" cy="194145"/>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9" name="image3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14166" y="0"/>
              <a:ext cx="191914" cy="194145"/>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20" name="image49.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67141" y="1493"/>
              <a:ext cx="191915" cy="194145"/>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21" name="image48.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83571" y="1493"/>
              <a:ext cx="191915" cy="194145"/>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22" name="image47.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96249" y="1493"/>
              <a:ext cx="193402" cy="194145"/>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23" name="image34.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1190" y="5974"/>
              <a:ext cx="193402" cy="194145"/>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24" name="image33.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88035" y="2987"/>
              <a:ext cx="193402" cy="195638"/>
            </a:xfrm>
            <a:prstGeom prst="rect">
              <a:avLst/>
            </a:prstGeom>
            <a:noFill/>
            <a:ln>
              <a:noFill/>
            </a:ln>
            <a:effectLst>
              <a:outerShdw blurRad="88900" dist="50800" dir="2700000" rotWithShape="0">
                <a:srgbClr val="808080">
                  <a:alpha val="40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grpSp>
      <p:pic>
        <p:nvPicPr>
          <p:cNvPr id="25" name="Picture 1" descr="Picture_Instrument_TDR_Overview.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38586" y="1638300"/>
            <a:ext cx="7287037"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eft Arrow 10"/>
          <p:cNvSpPr>
            <a:spLocks noChangeAspect="1"/>
          </p:cNvSpPr>
          <p:nvPr/>
        </p:nvSpPr>
        <p:spPr bwMode="auto">
          <a:xfrm rot="19910085">
            <a:off x="5602288" y="3478213"/>
            <a:ext cx="1785937" cy="385762"/>
          </a:xfrm>
          <a:prstGeom prst="leftArrow">
            <a:avLst>
              <a:gd name="adj1" fmla="val 50000"/>
              <a:gd name="adj2" fmla="val 50090"/>
            </a:avLst>
          </a:prstGeom>
          <a:solidFill>
            <a:srgbClr val="660066"/>
          </a:solidFill>
          <a:ln w="25400">
            <a:solidFill>
              <a:srgbClr val="000000"/>
            </a:solidFill>
            <a:round/>
            <a:headEnd/>
            <a:tailEnd/>
          </a:ln>
        </p:spPr>
        <p:txBody>
          <a:bodyPr lIns="97274" tIns="48638" rIns="97274" bIns="48638"/>
          <a:lstStyle>
            <a:lvl1pPr defTabSz="968375" eaLnBrk="0" hangingPunct="0">
              <a:defRPr sz="3200">
                <a:solidFill>
                  <a:srgbClr val="000000"/>
                </a:solidFill>
                <a:latin typeface="Gill Sans" charset="0"/>
                <a:ea typeface="ヒラギノ角ゴ ProN W3" charset="-128"/>
                <a:sym typeface="Gill Sans" charset="0"/>
              </a:defRPr>
            </a:lvl1pPr>
            <a:lvl2pPr marL="742950" indent="-285750" defTabSz="968375" eaLnBrk="0" hangingPunct="0">
              <a:defRPr sz="3200">
                <a:solidFill>
                  <a:srgbClr val="000000"/>
                </a:solidFill>
                <a:latin typeface="Gill Sans" charset="0"/>
                <a:ea typeface="ヒラギノ角ゴ ProN W3" charset="-128"/>
                <a:sym typeface="Gill Sans" charset="0"/>
              </a:defRPr>
            </a:lvl2pPr>
            <a:lvl3pPr marL="1143000" indent="-228600" defTabSz="968375" eaLnBrk="0" hangingPunct="0">
              <a:defRPr sz="3200">
                <a:solidFill>
                  <a:srgbClr val="000000"/>
                </a:solidFill>
                <a:latin typeface="Gill Sans" charset="0"/>
                <a:ea typeface="ヒラギノ角ゴ ProN W3" charset="-128"/>
                <a:sym typeface="Gill Sans" charset="0"/>
              </a:defRPr>
            </a:lvl3pPr>
            <a:lvl4pPr marL="1600200" indent="-228600" defTabSz="968375" eaLnBrk="0" hangingPunct="0">
              <a:defRPr sz="3200">
                <a:solidFill>
                  <a:srgbClr val="000000"/>
                </a:solidFill>
                <a:latin typeface="Gill Sans" charset="0"/>
                <a:ea typeface="ヒラギノ角ゴ ProN W3" charset="-128"/>
                <a:sym typeface="Gill Sans" charset="0"/>
              </a:defRPr>
            </a:lvl4pPr>
            <a:lvl5pPr marL="2057400" indent="-228600" defTabSz="968375" eaLnBrk="0" hangingPunct="0">
              <a:defRPr sz="3200">
                <a:solidFill>
                  <a:srgbClr val="000000"/>
                </a:solidFill>
                <a:latin typeface="Gill Sans" charset="0"/>
                <a:ea typeface="ヒラギノ角ゴ ProN W3" charset="-128"/>
                <a:sym typeface="Gill Sans" charset="0"/>
              </a:defRPr>
            </a:lvl5pPr>
            <a:lvl6pPr marL="2514600" indent="-228600" algn="ctr" defTabSz="968375"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defTabSz="968375"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defTabSz="968375"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defTabSz="968375"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endParaRPr lang="sv-SE" altLang="sv-SE" sz="4500">
              <a:latin typeface="Calibri" pitchFamily="34" charset="0"/>
            </a:endParaRPr>
          </a:p>
        </p:txBody>
      </p:sp>
      <p:sp>
        <p:nvSpPr>
          <p:cNvPr id="28" name="TextBox 27"/>
          <p:cNvSpPr txBox="1"/>
          <p:nvPr/>
        </p:nvSpPr>
        <p:spPr>
          <a:xfrm>
            <a:off x="6103938" y="1531051"/>
            <a:ext cx="3033718" cy="1390892"/>
          </a:xfrm>
          <a:prstGeom prst="rect">
            <a:avLst/>
          </a:prstGeom>
          <a:solidFill>
            <a:schemeClr val="bg1"/>
          </a:solidFill>
          <a:effectLst>
            <a:glow rad="63500">
              <a:schemeClr val="accent1">
                <a:satMod val="175000"/>
                <a:alpha val="40000"/>
              </a:schemeClr>
            </a:glow>
          </a:effectLst>
        </p:spPr>
        <p:txBody>
          <a:bodyPr wrap="square" lIns="97279" tIns="48640" rIns="97279" bIns="48640">
            <a:spAutoFit/>
          </a:bodyPr>
          <a:lstStyle/>
          <a:p>
            <a:pPr algn="l" defTabSz="484982" fontAlgn="auto">
              <a:spcBef>
                <a:spcPts val="0"/>
              </a:spcBef>
              <a:spcAft>
                <a:spcPts val="0"/>
              </a:spcAft>
              <a:defRPr/>
            </a:pPr>
            <a:r>
              <a:rPr lang="en-US" sz="2100" dirty="0">
                <a:solidFill>
                  <a:prstClr val="black"/>
                </a:solidFill>
                <a:latin typeface="Calibri"/>
                <a:ea typeface="+mn-ea"/>
              </a:rPr>
              <a:t>These instruments are gradually being replaced by instrument concepts selected for construction.</a:t>
            </a:r>
          </a:p>
        </p:txBody>
      </p:sp>
      <p:sp>
        <p:nvSpPr>
          <p:cNvPr id="27" name="Rectangle 26"/>
          <p:cNvSpPr/>
          <p:nvPr/>
        </p:nvSpPr>
        <p:spPr>
          <a:xfrm>
            <a:off x="92916" y="92337"/>
            <a:ext cx="2244996" cy="559220"/>
          </a:xfrm>
          <a:prstGeom prst="rect">
            <a:avLst/>
          </a:prstGeom>
          <a:solidFill>
            <a:schemeClr val="bg1">
              <a:lumMod val="6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SPARE SLIDE</a:t>
            </a:r>
            <a:endParaRPr lang="sv-SE" sz="2400" b="1" dirty="0">
              <a:solidFill>
                <a:schemeClr val="tx1"/>
              </a:solidFill>
            </a:endParaRPr>
          </a:p>
        </p:txBody>
      </p:sp>
    </p:spTree>
    <p:extLst>
      <p:ext uri="{BB962C8B-B14F-4D97-AF65-F5344CB8AC3E}">
        <p14:creationId xmlns:p14="http://schemas.microsoft.com/office/powerpoint/2010/main" val="4208898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7139136" cy="922114"/>
          </a:xfrm>
        </p:spPr>
        <p:txBody>
          <a:bodyPr lIns="85699" tIns="42850" rIns="85699" bIns="42850">
            <a:normAutofit fontScale="90000"/>
          </a:bodyPr>
          <a:lstStyle/>
          <a:p>
            <a:r>
              <a:rPr lang="en-US" sz="3600" dirty="0"/>
              <a:t>Science Drivers for the Reference Instrument Suite </a:t>
            </a: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49</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227" y="1588310"/>
            <a:ext cx="7552786" cy="4768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92916" y="92337"/>
            <a:ext cx="2244996" cy="559220"/>
          </a:xfrm>
          <a:prstGeom prst="rect">
            <a:avLst/>
          </a:prstGeom>
          <a:solidFill>
            <a:schemeClr val="bg1">
              <a:lumMod val="6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SPARE SLIDE</a:t>
            </a:r>
            <a:endParaRPr lang="sv-SE" sz="2400" b="1" dirty="0">
              <a:solidFill>
                <a:schemeClr val="tx1"/>
              </a:solidFill>
            </a:endParaRPr>
          </a:p>
        </p:txBody>
      </p:sp>
    </p:spTree>
    <p:extLst>
      <p:ext uri="{BB962C8B-B14F-4D97-AF65-F5344CB8AC3E}">
        <p14:creationId xmlns:p14="http://schemas.microsoft.com/office/powerpoint/2010/main" val="7553795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altLang="sv-SE" sz="3600" dirty="0">
                <a:solidFill>
                  <a:srgbClr val="FFFFFF"/>
                </a:solidFill>
              </a:rPr>
              <a:t>Accelerator </a:t>
            </a:r>
            <a:r>
              <a:rPr lang="en-US" altLang="sv-SE" sz="3600" dirty="0">
                <a:solidFill>
                  <a:srgbClr val="FFFFFF"/>
                </a:solidFill>
              </a:rPr>
              <a:t>Selected </a:t>
            </a:r>
            <a:r>
              <a:rPr lang="en-US" altLang="sv-SE" sz="3600" dirty="0"/>
              <a:t>technologies</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5</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7" name="Picture 9"/>
          <p:cNvPicPr>
            <a:picLocks noChangeAspect="1"/>
          </p:cNvPicPr>
          <p:nvPr/>
        </p:nvPicPr>
        <p:blipFill>
          <a:blip r:embed="rId3">
            <a:extLst>
              <a:ext uri="{28A0092B-C50C-407E-A947-70E740481C1C}">
                <a14:useLocalDpi xmlns:a14="http://schemas.microsoft.com/office/drawing/2010/main" val="0"/>
              </a:ext>
            </a:extLst>
          </a:blip>
          <a:srcRect l="6322" t="-1770" r="13979" b="1770"/>
          <a:stretch>
            <a:fillRect/>
          </a:stretch>
        </p:blipFill>
        <p:spPr bwMode="auto">
          <a:xfrm>
            <a:off x="2697377" y="1677293"/>
            <a:ext cx="3887613" cy="489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958427" y="1680270"/>
            <a:ext cx="1926697" cy="830461"/>
          </a:xfrm>
          <a:prstGeom prst="rect">
            <a:avLst/>
          </a:prstGeom>
          <a:noFill/>
        </p:spPr>
        <p:txBody>
          <a:bodyPr lIns="91392" tIns="45696" rIns="91392" bIns="45696">
            <a:spAutoFit/>
          </a:bodyPr>
          <a:lstStyle/>
          <a:p>
            <a:pPr defTabSz="456957">
              <a:defRPr/>
            </a:pPr>
            <a:r>
              <a:rPr lang="en-US" sz="4800" dirty="0">
                <a:solidFill>
                  <a:srgbClr val="1F497D">
                    <a:lumMod val="40000"/>
                    <a:lumOff val="60000"/>
                  </a:srgbClr>
                </a:solidFill>
                <a:latin typeface="Calibri"/>
                <a:sym typeface="Gill Sans" charset="0"/>
              </a:rPr>
              <a:t>ESS AD</a:t>
            </a:r>
          </a:p>
        </p:txBody>
      </p:sp>
      <p:grpSp>
        <p:nvGrpSpPr>
          <p:cNvPr id="9" name="Group 8"/>
          <p:cNvGrpSpPr>
            <a:grpSpLocks/>
          </p:cNvGrpSpPr>
          <p:nvPr/>
        </p:nvGrpSpPr>
        <p:grpSpPr bwMode="auto">
          <a:xfrm>
            <a:off x="3384739" y="1622227"/>
            <a:ext cx="5759261" cy="5156895"/>
            <a:chOff x="3384671" y="1621913"/>
            <a:chExt cx="5759329" cy="5157792"/>
          </a:xfrm>
        </p:grpSpPr>
        <p:pic>
          <p:nvPicPr>
            <p:cNvPr id="10"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12981" y="1671687"/>
              <a:ext cx="1231019" cy="64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3"/>
            <p:cNvGrpSpPr>
              <a:grpSpLocks/>
            </p:cNvGrpSpPr>
            <p:nvPr/>
          </p:nvGrpSpPr>
          <p:grpSpPr bwMode="auto">
            <a:xfrm>
              <a:off x="3384671" y="1621913"/>
              <a:ext cx="5433683" cy="5157792"/>
              <a:chOff x="3384671" y="1621913"/>
              <a:chExt cx="5433683" cy="5157792"/>
            </a:xfrm>
          </p:grpSpPr>
          <p:pic>
            <p:nvPicPr>
              <p:cNvPr id="12"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188" y="5721140"/>
                <a:ext cx="793622" cy="105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70240" y="1621913"/>
                <a:ext cx="687948" cy="88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07608" y="2744040"/>
                <a:ext cx="1810746" cy="74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07608" y="3585297"/>
                <a:ext cx="1810746" cy="95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p:cNvCxnSpPr>
                <a:cxnSpLocks noChangeShapeType="1"/>
                <a:stCxn id="13" idx="1"/>
              </p:cNvCxnSpPr>
              <p:nvPr/>
            </p:nvCxnSpPr>
            <p:spPr bwMode="auto">
              <a:xfrm flipH="1">
                <a:off x="4853143" y="2066987"/>
                <a:ext cx="2316528" cy="1891934"/>
              </a:xfrm>
              <a:prstGeom prst="straightConnector1">
                <a:avLst/>
              </a:prstGeom>
              <a:noFill/>
              <a:ln w="25400">
                <a:solidFill>
                  <a:srgbClr val="D99694"/>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p:cNvCxnSpPr>
                <a:cxnSpLocks noChangeShapeType="1"/>
                <a:stCxn id="10" idx="1"/>
              </p:cNvCxnSpPr>
              <p:nvPr/>
            </p:nvCxnSpPr>
            <p:spPr bwMode="auto">
              <a:xfrm flipH="1">
                <a:off x="4853143" y="1992560"/>
                <a:ext cx="3058947" cy="1966361"/>
              </a:xfrm>
              <a:prstGeom prst="straightConnector1">
                <a:avLst/>
              </a:prstGeom>
              <a:noFill/>
              <a:ln w="25400">
                <a:solidFill>
                  <a:srgbClr val="D99694"/>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Arrow Connector 17"/>
              <p:cNvCxnSpPr>
                <a:cxnSpLocks noChangeShapeType="1"/>
                <a:stCxn id="14" idx="1"/>
              </p:cNvCxnSpPr>
              <p:nvPr/>
            </p:nvCxnSpPr>
            <p:spPr bwMode="auto">
              <a:xfrm flipH="1">
                <a:off x="4853143" y="3114919"/>
                <a:ext cx="2154355" cy="844002"/>
              </a:xfrm>
              <a:prstGeom prst="straightConnector1">
                <a:avLst/>
              </a:prstGeom>
              <a:noFill/>
              <a:ln w="25400">
                <a:solidFill>
                  <a:srgbClr val="D99694"/>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Arrow Connector 18"/>
              <p:cNvCxnSpPr>
                <a:cxnSpLocks noChangeShapeType="1"/>
                <a:stCxn id="15" idx="1"/>
              </p:cNvCxnSpPr>
              <p:nvPr/>
            </p:nvCxnSpPr>
            <p:spPr bwMode="auto">
              <a:xfrm flipH="1" flipV="1">
                <a:off x="4853143" y="3958921"/>
                <a:ext cx="2154355" cy="102710"/>
              </a:xfrm>
              <a:prstGeom prst="straightConnector1">
                <a:avLst/>
              </a:prstGeom>
              <a:noFill/>
              <a:ln w="25400">
                <a:solidFill>
                  <a:srgbClr val="D99694"/>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Arrow Connector 19"/>
              <p:cNvCxnSpPr>
                <a:cxnSpLocks noChangeShapeType="1"/>
                <a:stCxn id="15" idx="1"/>
              </p:cNvCxnSpPr>
              <p:nvPr/>
            </p:nvCxnSpPr>
            <p:spPr bwMode="auto">
              <a:xfrm flipH="1">
                <a:off x="4933485" y="4061631"/>
                <a:ext cx="2074013" cy="1216137"/>
              </a:xfrm>
              <a:prstGeom prst="straightConnector1">
                <a:avLst/>
              </a:prstGeom>
              <a:noFill/>
              <a:ln w="25400">
                <a:solidFill>
                  <a:srgbClr val="D99694"/>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Arrow Connector 20"/>
              <p:cNvCxnSpPr>
                <a:cxnSpLocks noChangeShapeType="1"/>
                <a:stCxn id="15" idx="1"/>
              </p:cNvCxnSpPr>
              <p:nvPr/>
            </p:nvCxnSpPr>
            <p:spPr bwMode="auto">
              <a:xfrm flipH="1">
                <a:off x="3384671" y="4061631"/>
                <a:ext cx="3622828" cy="1460257"/>
              </a:xfrm>
              <a:prstGeom prst="straightConnector1">
                <a:avLst/>
              </a:prstGeom>
              <a:noFill/>
              <a:ln w="25400">
                <a:solidFill>
                  <a:srgbClr val="D99694"/>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Arrow Connector 21"/>
              <p:cNvCxnSpPr>
                <a:cxnSpLocks noChangeShapeType="1"/>
                <a:stCxn id="23" idx="1"/>
              </p:cNvCxnSpPr>
              <p:nvPr/>
            </p:nvCxnSpPr>
            <p:spPr bwMode="auto">
              <a:xfrm flipH="1" flipV="1">
                <a:off x="4853143" y="4021440"/>
                <a:ext cx="2154355" cy="1110451"/>
              </a:xfrm>
              <a:prstGeom prst="straightConnector1">
                <a:avLst/>
              </a:prstGeom>
              <a:noFill/>
              <a:ln w="25400">
                <a:solidFill>
                  <a:srgbClr val="D99694"/>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3" name="Picture 2" descr="G:\Collaboration Area\ACCSYS Integration\Meetings\20141125_Integration_meeting\Tunnel installatio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7608" y="4655340"/>
                <a:ext cx="1810746" cy="95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a:cxnSpLocks noChangeShapeType="1"/>
                <a:stCxn id="12" idx="1"/>
              </p:cNvCxnSpPr>
              <p:nvPr/>
            </p:nvCxnSpPr>
            <p:spPr bwMode="auto">
              <a:xfrm flipH="1" flipV="1">
                <a:off x="4933485" y="4034837"/>
                <a:ext cx="2925043" cy="2214948"/>
              </a:xfrm>
              <a:prstGeom prst="straightConnector1">
                <a:avLst/>
              </a:prstGeom>
              <a:noFill/>
              <a:ln w="25400">
                <a:solidFill>
                  <a:srgbClr val="D99694"/>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5" name="Picture 4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53830" y="5974181"/>
                <a:ext cx="862736" cy="77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p:cNvCxnSpPr>
                <a:cxnSpLocks noChangeShapeType="1"/>
                <a:stCxn id="25" idx="1"/>
              </p:cNvCxnSpPr>
              <p:nvPr/>
            </p:nvCxnSpPr>
            <p:spPr bwMode="auto">
              <a:xfrm flipH="1" flipV="1">
                <a:off x="4933485" y="4061631"/>
                <a:ext cx="1819598" cy="2298306"/>
              </a:xfrm>
              <a:prstGeom prst="straightConnector1">
                <a:avLst/>
              </a:prstGeom>
              <a:noFill/>
              <a:ln w="25400">
                <a:solidFill>
                  <a:srgbClr val="E6B9B8"/>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sp>
        <p:nvSpPr>
          <p:cNvPr id="27" name="TextBox 26"/>
          <p:cNvSpPr txBox="1"/>
          <p:nvPr/>
        </p:nvSpPr>
        <p:spPr>
          <a:xfrm>
            <a:off x="297560" y="1680270"/>
            <a:ext cx="3645103" cy="830461"/>
          </a:xfrm>
          <a:prstGeom prst="rect">
            <a:avLst/>
          </a:prstGeom>
          <a:noFill/>
        </p:spPr>
        <p:txBody>
          <a:bodyPr lIns="91392" tIns="45696" rIns="91392" bIns="45696">
            <a:spAutoFit/>
          </a:bodyPr>
          <a:lstStyle/>
          <a:p>
            <a:pPr defTabSz="456957">
              <a:defRPr/>
            </a:pPr>
            <a:r>
              <a:rPr lang="en-US" sz="4800" dirty="0">
                <a:solidFill>
                  <a:srgbClr val="1F497D">
                    <a:lumMod val="40000"/>
                    <a:lumOff val="60000"/>
                  </a:srgbClr>
                </a:solidFill>
                <a:latin typeface="Calibri"/>
                <a:sym typeface="Gill Sans" charset="0"/>
              </a:rPr>
              <a:t>PARTNERS</a:t>
            </a:r>
          </a:p>
        </p:txBody>
      </p:sp>
      <p:grpSp>
        <p:nvGrpSpPr>
          <p:cNvPr id="28" name="Group 27"/>
          <p:cNvGrpSpPr>
            <a:grpSpLocks/>
          </p:cNvGrpSpPr>
          <p:nvPr/>
        </p:nvGrpSpPr>
        <p:grpSpPr bwMode="auto">
          <a:xfrm>
            <a:off x="203829" y="1482329"/>
            <a:ext cx="4976680" cy="5140523"/>
            <a:chOff x="204528" y="1482561"/>
            <a:chExt cx="4975533" cy="5140106"/>
          </a:xfrm>
        </p:grpSpPr>
        <p:pic>
          <p:nvPicPr>
            <p:cNvPr id="29" name="Image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3022" y="3486729"/>
              <a:ext cx="531847" cy="54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698665" y="1816244"/>
              <a:ext cx="747204" cy="99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5790" y="5874514"/>
              <a:ext cx="836510" cy="74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5" descr="C:\Users\bousson\AppData\Local\Microsoft\Windows\Temporary Internet Files\Content.Outlook\5YZ7TAU1\IMG_0006 (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86265" y="3585297"/>
              <a:ext cx="996885" cy="74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 descr="2.jpg"/>
            <p:cNvPicPr>
              <a:picLocks noChangeAspect="1"/>
            </p:cNvPicPr>
            <p:nvPr/>
          </p:nvPicPr>
          <p:blipFill>
            <a:blip r:embed="rId15">
              <a:extLst>
                <a:ext uri="{28A0092B-C50C-407E-A947-70E740481C1C}">
                  <a14:useLocalDpi xmlns:a14="http://schemas.microsoft.com/office/drawing/2010/main" val="0"/>
                </a:ext>
              </a:extLst>
            </a:blip>
            <a:srcRect l="-40"/>
            <a:stretch>
              <a:fillRect/>
            </a:stretch>
          </p:blipFill>
          <p:spPr bwMode="auto">
            <a:xfrm>
              <a:off x="3107307" y="2650696"/>
              <a:ext cx="982135" cy="44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0" descr="IMG_037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3762" y="2130704"/>
              <a:ext cx="812250" cy="10843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 name="Picture 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4528" y="4415270"/>
              <a:ext cx="2227384" cy="66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IMG_0906.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318416" y="6106712"/>
              <a:ext cx="640511" cy="50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droppedImage.pdf"/>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802054" y="5482736"/>
              <a:ext cx="761576" cy="476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38" name="Straight Arrow Connector 37"/>
            <p:cNvCxnSpPr>
              <a:cxnSpLocks noChangeShapeType="1"/>
              <a:stCxn id="51" idx="2"/>
            </p:cNvCxnSpPr>
            <p:nvPr/>
          </p:nvCxnSpPr>
          <p:spPr bwMode="auto">
            <a:xfrm>
              <a:off x="4103144" y="2650767"/>
              <a:ext cx="504247" cy="122326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 name="Straight Arrow Connector 38"/>
            <p:cNvCxnSpPr>
              <a:cxnSpLocks noChangeShapeType="1"/>
              <a:stCxn id="30" idx="3"/>
            </p:cNvCxnSpPr>
            <p:nvPr/>
          </p:nvCxnSpPr>
          <p:spPr bwMode="auto">
            <a:xfrm>
              <a:off x="2446121" y="2314443"/>
              <a:ext cx="1206326" cy="1851272"/>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Straight Arrow Connector 39"/>
            <p:cNvCxnSpPr>
              <a:cxnSpLocks noChangeShapeType="1"/>
              <a:stCxn id="30" idx="2"/>
            </p:cNvCxnSpPr>
            <p:nvPr/>
          </p:nvCxnSpPr>
          <p:spPr bwMode="auto">
            <a:xfrm>
              <a:off x="2072770" y="2812976"/>
              <a:ext cx="2454299" cy="2506062"/>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Straight Arrow Connector 40"/>
            <p:cNvCxnSpPr>
              <a:cxnSpLocks noChangeShapeType="1"/>
              <a:stCxn id="34" idx="3"/>
            </p:cNvCxnSpPr>
            <p:nvPr/>
          </p:nvCxnSpPr>
          <p:spPr bwMode="auto">
            <a:xfrm>
              <a:off x="1406391" y="2673089"/>
              <a:ext cx="2525697" cy="218015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2" name="Straight Arrow Connector 41"/>
            <p:cNvCxnSpPr>
              <a:cxnSpLocks noChangeShapeType="1"/>
              <a:stCxn id="32" idx="3"/>
            </p:cNvCxnSpPr>
            <p:nvPr/>
          </p:nvCxnSpPr>
          <p:spPr bwMode="auto">
            <a:xfrm>
              <a:off x="2182842" y="3958860"/>
              <a:ext cx="1749246" cy="89438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3" name="Straight Arrow Connector 42"/>
            <p:cNvCxnSpPr>
              <a:cxnSpLocks noChangeShapeType="1"/>
              <a:stCxn id="35" idx="3"/>
            </p:cNvCxnSpPr>
            <p:nvPr/>
          </p:nvCxnSpPr>
          <p:spPr bwMode="auto">
            <a:xfrm>
              <a:off x="2431246" y="4749074"/>
              <a:ext cx="1500842" cy="104171"/>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Arrow Connector 43"/>
            <p:cNvCxnSpPr>
              <a:cxnSpLocks noChangeShapeType="1"/>
              <a:stCxn id="37" idx="3"/>
            </p:cNvCxnSpPr>
            <p:nvPr/>
          </p:nvCxnSpPr>
          <p:spPr bwMode="auto">
            <a:xfrm flipV="1">
              <a:off x="2563630" y="5522917"/>
              <a:ext cx="780913" cy="19792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5" name="Straight Arrow Connector 44"/>
            <p:cNvCxnSpPr>
              <a:cxnSpLocks noChangeShapeType="1"/>
              <a:stCxn id="32" idx="3"/>
            </p:cNvCxnSpPr>
            <p:nvPr/>
          </p:nvCxnSpPr>
          <p:spPr bwMode="auto">
            <a:xfrm flipV="1">
              <a:off x="2182842" y="3372525"/>
              <a:ext cx="2879711" cy="58633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Straight Arrow Connector 45"/>
            <p:cNvCxnSpPr>
              <a:cxnSpLocks noChangeShapeType="1"/>
            </p:cNvCxnSpPr>
            <p:nvPr/>
          </p:nvCxnSpPr>
          <p:spPr bwMode="auto">
            <a:xfrm>
              <a:off x="3598898" y="3092751"/>
              <a:ext cx="1581163" cy="137952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Arrow Connector 46"/>
            <p:cNvCxnSpPr>
              <a:cxnSpLocks noChangeShapeType="1"/>
              <a:stCxn id="36" idx="3"/>
            </p:cNvCxnSpPr>
            <p:nvPr/>
          </p:nvCxnSpPr>
          <p:spPr bwMode="auto">
            <a:xfrm>
              <a:off x="1958236" y="6359263"/>
              <a:ext cx="3104317"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48" name="Picture 1" descr="DTL.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838820" y="5081997"/>
              <a:ext cx="575522" cy="59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9" name="Straight Arrow Connector 48"/>
            <p:cNvCxnSpPr>
              <a:cxnSpLocks noChangeShapeType="1"/>
              <a:stCxn id="48" idx="3"/>
            </p:cNvCxnSpPr>
            <p:nvPr/>
          </p:nvCxnSpPr>
          <p:spPr bwMode="auto">
            <a:xfrm flipV="1">
              <a:off x="1413828" y="5319038"/>
              <a:ext cx="3339335" cy="59526"/>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50" name="Picture 48" descr="nea_apt_8xmagnets.tif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flipH="1">
              <a:off x="2515130" y="1482561"/>
              <a:ext cx="1927198" cy="74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raster_anim_path.gif" descr="/Users/heine/Dropbox/rasterAPT/scans/raster_anim_path.gif"/>
            <p:cNvPicPr>
              <a:picLocks noChangeAspect="1"/>
            </p:cNvPicPr>
            <p:nvPr/>
          </p:nvPicPr>
          <p:blipFill>
            <a:blip r:embed="rId22" r:link="rId23">
              <a:extLst>
                <a:ext uri="{28A0092B-C50C-407E-A947-70E740481C1C}">
                  <a14:useLocalDpi xmlns:a14="http://schemas.microsoft.com/office/drawing/2010/main" val="0"/>
                </a:ext>
              </a:extLst>
            </a:blip>
            <a:srcRect t="-3204" b="-3204"/>
            <a:stretch>
              <a:fillRect/>
            </a:stretch>
          </p:blipFill>
          <p:spPr bwMode="auto">
            <a:xfrm>
              <a:off x="3598375" y="1577058"/>
              <a:ext cx="1009169" cy="10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06550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IKC 3D model guidelines - </a:t>
            </a:r>
            <a:r>
              <a:rPr lang="is-IS" i="1" dirty="0"/>
              <a:t>ESS-0023754</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50</a:t>
            </a:fld>
            <a:endParaRPr lang="sv-SE">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8" name="Rectangle 7"/>
          <p:cNvSpPr/>
          <p:nvPr/>
        </p:nvSpPr>
        <p:spPr>
          <a:xfrm>
            <a:off x="179512" y="1484784"/>
            <a:ext cx="8856984" cy="5355312"/>
          </a:xfrm>
          <a:prstGeom prst="rect">
            <a:avLst/>
          </a:prstGeom>
        </p:spPr>
        <p:txBody>
          <a:bodyPr wrap="square">
            <a:spAutoFit/>
          </a:bodyPr>
          <a:lstStyle/>
          <a:p>
            <a:pPr marL="0" lvl="1"/>
            <a:r>
              <a:rPr lang="en-GB" b="1" dirty="0">
                <a:solidFill>
                  <a:schemeClr val="bg1">
                    <a:lumMod val="50000"/>
                  </a:schemeClr>
                </a:solidFill>
              </a:rPr>
              <a:t>Export CAD model structure - 3D model export structure:</a:t>
            </a:r>
            <a:endParaRPr lang="sv-SE" b="1" dirty="0">
              <a:solidFill>
                <a:schemeClr val="bg1">
                  <a:lumMod val="50000"/>
                </a:schemeClr>
              </a:solidFill>
            </a:endParaRPr>
          </a:p>
          <a:p>
            <a:pPr marL="285750" lvl="0" indent="-285750">
              <a:buFont typeface="Arial" panose="020B0604020202020204" pitchFamily="34" charset="0"/>
              <a:buChar char="•"/>
            </a:pPr>
            <a:r>
              <a:rPr lang="en-GB" dirty="0">
                <a:solidFill>
                  <a:schemeClr val="bg1">
                    <a:lumMod val="50000"/>
                  </a:schemeClr>
                </a:solidFill>
              </a:rPr>
              <a:t>Product (assembly) at the top </a:t>
            </a:r>
            <a:r>
              <a:rPr lang="en-GB" dirty="0" smtClean="0">
                <a:solidFill>
                  <a:schemeClr val="bg1">
                    <a:lumMod val="50000"/>
                  </a:schemeClr>
                </a:solidFill>
              </a:rPr>
              <a:t>level</a:t>
            </a:r>
            <a:endParaRPr lang="sv-SE" dirty="0">
              <a:solidFill>
                <a:schemeClr val="bg1">
                  <a:lumMod val="50000"/>
                </a:schemeClr>
              </a:solidFill>
            </a:endParaRPr>
          </a:p>
          <a:p>
            <a:pPr marL="285750" lvl="0" indent="-285750">
              <a:buFont typeface="Arial" panose="020B0604020202020204" pitchFamily="34" charset="0"/>
              <a:buChar char="•"/>
            </a:pPr>
            <a:r>
              <a:rPr lang="en-GB" dirty="0">
                <a:solidFill>
                  <a:schemeClr val="bg1">
                    <a:lumMod val="50000"/>
                  </a:schemeClr>
                </a:solidFill>
              </a:rPr>
              <a:t>Skeleton part </a:t>
            </a:r>
            <a:endParaRPr lang="en-GB" dirty="0" smtClean="0">
              <a:solidFill>
                <a:schemeClr val="bg1">
                  <a:lumMod val="50000"/>
                </a:schemeClr>
              </a:solidFill>
            </a:endParaRPr>
          </a:p>
          <a:p>
            <a:pPr marL="285750" lvl="0" indent="-285750">
              <a:buFont typeface="Arial" panose="020B0604020202020204" pitchFamily="34" charset="0"/>
              <a:buChar char="•"/>
            </a:pPr>
            <a:r>
              <a:rPr lang="en-GB" dirty="0" smtClean="0">
                <a:solidFill>
                  <a:schemeClr val="bg1">
                    <a:lumMod val="50000"/>
                  </a:schemeClr>
                </a:solidFill>
              </a:rPr>
              <a:t>IKC </a:t>
            </a:r>
            <a:r>
              <a:rPr lang="en-GB" dirty="0">
                <a:solidFill>
                  <a:schemeClr val="bg1">
                    <a:lumMod val="50000"/>
                  </a:schemeClr>
                </a:solidFill>
              </a:rPr>
              <a:t>delivery </a:t>
            </a:r>
            <a:r>
              <a:rPr lang="en-GB" dirty="0" smtClean="0">
                <a:solidFill>
                  <a:schemeClr val="bg1">
                    <a:lumMod val="50000"/>
                  </a:schemeClr>
                </a:solidFill>
              </a:rPr>
              <a:t>unit </a:t>
            </a:r>
          </a:p>
          <a:p>
            <a:pPr marL="285750" lvl="0" indent="-285750">
              <a:buFont typeface="Arial" panose="020B0604020202020204" pitchFamily="34" charset="0"/>
              <a:buChar char="•"/>
            </a:pPr>
            <a:endParaRPr lang="en-GB" dirty="0" smtClean="0">
              <a:solidFill>
                <a:schemeClr val="bg1">
                  <a:lumMod val="50000"/>
                </a:schemeClr>
              </a:solidFill>
            </a:endParaRPr>
          </a:p>
          <a:p>
            <a:pPr marL="285750" lvl="0" indent="-285750">
              <a:buFont typeface="Arial" panose="020B0604020202020204" pitchFamily="34" charset="0"/>
              <a:buChar char="•"/>
            </a:pPr>
            <a:endParaRPr lang="en-GB" dirty="0">
              <a:solidFill>
                <a:schemeClr val="bg1">
                  <a:lumMod val="50000"/>
                </a:schemeClr>
              </a:solidFill>
            </a:endParaRPr>
          </a:p>
          <a:p>
            <a:pPr marL="285750" lvl="0" indent="-285750">
              <a:buFont typeface="Arial" panose="020B0604020202020204" pitchFamily="34" charset="0"/>
              <a:buChar char="•"/>
            </a:pPr>
            <a:endParaRPr lang="en-GB" dirty="0" smtClean="0">
              <a:solidFill>
                <a:schemeClr val="bg1">
                  <a:lumMod val="50000"/>
                </a:schemeClr>
              </a:solidFill>
            </a:endParaRPr>
          </a:p>
          <a:p>
            <a:pPr marL="285750" lvl="0" indent="-285750">
              <a:buFont typeface="Arial" panose="020B0604020202020204" pitchFamily="34" charset="0"/>
              <a:buChar char="•"/>
            </a:pPr>
            <a:endParaRPr lang="en-GB" dirty="0">
              <a:solidFill>
                <a:schemeClr val="bg1">
                  <a:lumMod val="50000"/>
                </a:schemeClr>
              </a:solidFill>
            </a:endParaRPr>
          </a:p>
          <a:p>
            <a:pPr marL="285750" lvl="0" indent="-285750">
              <a:buFont typeface="Arial" panose="020B0604020202020204" pitchFamily="34" charset="0"/>
              <a:buChar char="•"/>
            </a:pPr>
            <a:endParaRPr lang="en-GB" dirty="0" smtClean="0">
              <a:solidFill>
                <a:schemeClr val="bg1">
                  <a:lumMod val="50000"/>
                </a:schemeClr>
              </a:solidFill>
            </a:endParaRPr>
          </a:p>
          <a:p>
            <a:pPr marL="285750" lvl="0" indent="-285750">
              <a:buFont typeface="Arial" panose="020B0604020202020204" pitchFamily="34" charset="0"/>
              <a:buChar char="•"/>
            </a:pPr>
            <a:endParaRPr lang="en-GB" dirty="0">
              <a:solidFill>
                <a:schemeClr val="bg1">
                  <a:lumMod val="50000"/>
                </a:schemeClr>
              </a:solidFill>
            </a:endParaRPr>
          </a:p>
          <a:p>
            <a:pPr marL="285750" lvl="0" indent="-285750">
              <a:buFont typeface="Arial" panose="020B0604020202020204" pitchFamily="34" charset="0"/>
              <a:buChar char="•"/>
            </a:pPr>
            <a:endParaRPr lang="en-GB" dirty="0" smtClean="0">
              <a:solidFill>
                <a:schemeClr val="bg1">
                  <a:lumMod val="50000"/>
                </a:schemeClr>
              </a:solidFill>
            </a:endParaRPr>
          </a:p>
          <a:p>
            <a:pPr marL="285750" lvl="0" indent="-285750">
              <a:buFont typeface="Arial" panose="020B0604020202020204" pitchFamily="34" charset="0"/>
              <a:buChar char="•"/>
            </a:pPr>
            <a:endParaRPr lang="en-GB" dirty="0" smtClean="0">
              <a:solidFill>
                <a:schemeClr val="bg1">
                  <a:lumMod val="50000"/>
                </a:schemeClr>
              </a:solidFill>
            </a:endParaRPr>
          </a:p>
          <a:p>
            <a:pPr marL="285750" lvl="0" indent="-285750">
              <a:buFont typeface="Arial" panose="020B0604020202020204" pitchFamily="34" charset="0"/>
              <a:buChar char="•"/>
            </a:pPr>
            <a:endParaRPr lang="en-GB" dirty="0">
              <a:solidFill>
                <a:schemeClr val="bg1">
                  <a:lumMod val="50000"/>
                </a:schemeClr>
              </a:solidFill>
            </a:endParaRPr>
          </a:p>
          <a:p>
            <a:pPr marL="285750" lvl="0" indent="-285750">
              <a:buFont typeface="Arial" panose="020B0604020202020204" pitchFamily="34" charset="0"/>
              <a:buChar char="•"/>
            </a:pPr>
            <a:endParaRPr lang="en-GB" dirty="0" smtClean="0">
              <a:solidFill>
                <a:schemeClr val="bg1">
                  <a:lumMod val="50000"/>
                </a:schemeClr>
              </a:solidFill>
            </a:endParaRPr>
          </a:p>
          <a:p>
            <a:pPr marL="285750" lvl="0" indent="-285750">
              <a:buFont typeface="Arial" panose="020B0604020202020204" pitchFamily="34" charset="0"/>
              <a:buChar char="•"/>
            </a:pPr>
            <a:endParaRPr lang="en-GB" dirty="0">
              <a:solidFill>
                <a:schemeClr val="bg1">
                  <a:lumMod val="50000"/>
                </a:schemeClr>
              </a:solidFill>
            </a:endParaRPr>
          </a:p>
          <a:p>
            <a:pPr marL="285750" lvl="0" indent="-285750">
              <a:buFont typeface="Arial" panose="020B0604020202020204" pitchFamily="34" charset="0"/>
              <a:buChar char="•"/>
            </a:pPr>
            <a:endParaRPr lang="en-GB" dirty="0" smtClean="0">
              <a:solidFill>
                <a:schemeClr val="bg1">
                  <a:lumMod val="50000"/>
                </a:schemeClr>
              </a:solidFill>
            </a:endParaRPr>
          </a:p>
          <a:p>
            <a:pPr marL="285750" lvl="0" indent="-285750">
              <a:buFont typeface="Arial" panose="020B0604020202020204" pitchFamily="34" charset="0"/>
              <a:buChar char="•"/>
            </a:pPr>
            <a:endParaRPr lang="en-GB" dirty="0">
              <a:solidFill>
                <a:schemeClr val="bg1">
                  <a:lumMod val="50000"/>
                </a:schemeClr>
              </a:solidFill>
            </a:endParaRPr>
          </a:p>
          <a:p>
            <a:pPr marL="285750" lvl="0" indent="-285750">
              <a:buFont typeface="Arial" panose="020B0604020202020204" pitchFamily="34" charset="0"/>
              <a:buChar char="•"/>
            </a:pPr>
            <a:endParaRPr lang="en-GB" dirty="0">
              <a:solidFill>
                <a:schemeClr val="bg1">
                  <a:lumMod val="50000"/>
                </a:schemeClr>
              </a:solidFill>
            </a:endParaRPr>
          </a:p>
          <a:p>
            <a:pPr marL="285750" indent="-285750">
              <a:buFont typeface="Arial" panose="020B0604020202020204" pitchFamily="34" charset="0"/>
              <a:buChar char="•"/>
            </a:pPr>
            <a:r>
              <a:rPr lang="en-GB" b="1" dirty="0" smtClean="0">
                <a:solidFill>
                  <a:schemeClr val="bg1">
                    <a:lumMod val="50000"/>
                  </a:schemeClr>
                </a:solidFill>
              </a:rPr>
              <a:t>A dedicated axis system is needed </a:t>
            </a:r>
            <a:r>
              <a:rPr lang="en-GB" b="1" dirty="0">
                <a:solidFill>
                  <a:schemeClr val="bg1">
                    <a:lumMod val="50000"/>
                  </a:schemeClr>
                </a:solidFill>
              </a:rPr>
              <a:t>on all </a:t>
            </a:r>
            <a:r>
              <a:rPr lang="en-GB" b="1" dirty="0" smtClean="0">
                <a:solidFill>
                  <a:schemeClr val="bg1">
                    <a:lumMod val="50000"/>
                  </a:schemeClr>
                </a:solidFill>
              </a:rPr>
              <a:t>above mentioned insertion points</a:t>
            </a:r>
            <a:endParaRPr lang="sv-SE" b="1" dirty="0">
              <a:solidFill>
                <a:schemeClr val="bg1">
                  <a:lumMod val="50000"/>
                </a:schemeClr>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855005518"/>
              </p:ext>
            </p:extLst>
          </p:nvPr>
        </p:nvGraphicFramePr>
        <p:xfrm>
          <a:off x="35495" y="2636912"/>
          <a:ext cx="9073008" cy="3840479"/>
        </p:xfrm>
        <a:graphic>
          <a:graphicData uri="http://schemas.openxmlformats.org/drawingml/2006/table">
            <a:tbl>
              <a:tblPr firstRow="1" bandRow="1">
                <a:tableStyleId>{5940675A-B579-460E-94D1-54222C63F5DA}</a:tableStyleId>
              </a:tblPr>
              <a:tblGrid>
                <a:gridCol w="3024336"/>
                <a:gridCol w="3024336"/>
                <a:gridCol w="3024336"/>
              </a:tblGrid>
              <a:tr h="216022">
                <a:tc gridSpan="3">
                  <a:txBody>
                    <a:bodyPr/>
                    <a:lstStyle/>
                    <a:p>
                      <a:pPr lvl="0" algn="ctr"/>
                      <a:r>
                        <a:rPr lang="en-GB" sz="2400" b="1" dirty="0" smtClean="0">
                          <a:solidFill>
                            <a:schemeClr val="bg1">
                              <a:lumMod val="50000"/>
                            </a:schemeClr>
                          </a:solidFill>
                        </a:rPr>
                        <a:t>CAD Integration reference points</a:t>
                      </a:r>
                      <a:endParaRPr lang="sv-SE" sz="2400" b="1" dirty="0">
                        <a:solidFill>
                          <a:schemeClr val="bg1">
                            <a:lumMod val="50000"/>
                          </a:schemeClr>
                        </a:solidFill>
                      </a:endParaRPr>
                    </a:p>
                  </a:txBody>
                  <a:tcPr anchor="ctr"/>
                </a:tc>
                <a:tc hMerge="1">
                  <a:txBody>
                    <a:bodyPr/>
                    <a:lstStyle/>
                    <a:p>
                      <a:endParaRPr lang="sv-SE" sz="1400" b="0" dirty="0"/>
                    </a:p>
                  </a:txBody>
                  <a:tcPr/>
                </a:tc>
                <a:tc hMerge="1">
                  <a:txBody>
                    <a:bodyPr/>
                    <a:lstStyle/>
                    <a:p>
                      <a:endParaRPr lang="sv-SE" sz="1400" b="0" dirty="0"/>
                    </a:p>
                  </a:txBody>
                  <a:tcPr/>
                </a:tc>
              </a:tr>
              <a:tr h="1126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smtClean="0">
                          <a:solidFill>
                            <a:schemeClr val="bg1">
                              <a:lumMod val="50000"/>
                            </a:schemeClr>
                          </a:solidFill>
                          <a:latin typeface="+mn-lt"/>
                          <a:ea typeface="+mn-ea"/>
                          <a:cs typeface="+mn-cs"/>
                        </a:rPr>
                        <a:t>Geometrical points</a:t>
                      </a:r>
                      <a:endParaRPr lang="sv-SE" sz="1800" b="1" kern="1200" dirty="0" smtClean="0">
                        <a:solidFill>
                          <a:schemeClr val="bg1">
                            <a:lumMod val="50000"/>
                          </a:schemeClr>
                        </a:solidFill>
                        <a:latin typeface="+mn-lt"/>
                        <a:ea typeface="+mn-ea"/>
                        <a:cs typeface="+mn-cs"/>
                      </a:endParaRPr>
                    </a:p>
                    <a:p>
                      <a:endParaRPr lang="sv-SE" sz="1400" kern="1200" dirty="0">
                        <a:solidFill>
                          <a:schemeClr val="bg1">
                            <a:lumMod val="50000"/>
                          </a:schemeClr>
                        </a:solidFill>
                        <a:latin typeface="+mn-lt"/>
                        <a:ea typeface="+mn-ea"/>
                        <a:cs typeface="+mn-cs"/>
                      </a:endParaRPr>
                    </a:p>
                  </a:txBody>
                  <a:tcPr/>
                </a:tc>
                <a:tc>
                  <a:txBody>
                    <a:bodyPr/>
                    <a:lstStyle/>
                    <a:p>
                      <a:r>
                        <a:rPr lang="en-US" sz="1400" b="1" kern="1200" dirty="0" smtClean="0">
                          <a:solidFill>
                            <a:schemeClr val="bg1">
                              <a:lumMod val="50000"/>
                            </a:schemeClr>
                          </a:solidFill>
                          <a:latin typeface="+mn-lt"/>
                          <a:ea typeface="+mn-ea"/>
                          <a:cs typeface="+mn-cs"/>
                        </a:rPr>
                        <a:t>Mechanical points</a:t>
                      </a:r>
                      <a:r>
                        <a:rPr lang="en-US" sz="1400" kern="1200" dirty="0" smtClean="0">
                          <a:solidFill>
                            <a:schemeClr val="bg1">
                              <a:lumMod val="50000"/>
                            </a:schemeClr>
                          </a:solidFill>
                          <a:latin typeface="+mn-lt"/>
                          <a:ea typeface="+mn-ea"/>
                          <a:cs typeface="+mn-cs"/>
                        </a:rPr>
                        <a:t> </a:t>
                      </a:r>
                      <a:br>
                        <a:rPr lang="en-US" sz="1400" kern="1200" dirty="0" smtClean="0">
                          <a:solidFill>
                            <a:schemeClr val="bg1">
                              <a:lumMod val="50000"/>
                            </a:schemeClr>
                          </a:solidFill>
                          <a:latin typeface="+mn-lt"/>
                          <a:ea typeface="+mn-ea"/>
                          <a:cs typeface="+mn-cs"/>
                        </a:rPr>
                      </a:br>
                      <a:r>
                        <a:rPr lang="en-US" sz="1200" u="sng" kern="1200" dirty="0" smtClean="0">
                          <a:solidFill>
                            <a:schemeClr val="bg1">
                              <a:lumMod val="50000"/>
                            </a:schemeClr>
                          </a:solidFill>
                          <a:latin typeface="+mn-lt"/>
                          <a:ea typeface="+mn-ea"/>
                          <a:cs typeface="+mn-cs"/>
                        </a:rPr>
                        <a:t>IN</a:t>
                      </a:r>
                      <a:r>
                        <a:rPr lang="en-US" sz="1200" kern="1200" dirty="0" smtClean="0">
                          <a:solidFill>
                            <a:schemeClr val="bg1">
                              <a:lumMod val="50000"/>
                            </a:schemeClr>
                          </a:solidFill>
                          <a:latin typeface="+mn-lt"/>
                          <a:ea typeface="+mn-ea"/>
                          <a:cs typeface="+mn-cs"/>
                        </a:rPr>
                        <a:t>, </a:t>
                      </a:r>
                      <a:r>
                        <a:rPr lang="en-US" sz="1200" u="sng" kern="1200" dirty="0" smtClean="0">
                          <a:solidFill>
                            <a:schemeClr val="bg1">
                              <a:lumMod val="50000"/>
                            </a:schemeClr>
                          </a:solidFill>
                          <a:latin typeface="+mn-lt"/>
                          <a:ea typeface="+mn-ea"/>
                          <a:cs typeface="+mn-cs"/>
                        </a:rPr>
                        <a:t>OUT</a:t>
                      </a:r>
                      <a:r>
                        <a:rPr lang="en-US" sz="1200" kern="1200" dirty="0" smtClean="0">
                          <a:solidFill>
                            <a:schemeClr val="bg1">
                              <a:lumMod val="50000"/>
                            </a:schemeClr>
                          </a:solidFill>
                          <a:latin typeface="+mn-lt"/>
                          <a:ea typeface="+mn-ea"/>
                          <a:cs typeface="+mn-cs"/>
                        </a:rPr>
                        <a:t>, </a:t>
                      </a:r>
                      <a:r>
                        <a:rPr lang="en-US" sz="1200" u="sng" kern="1200" dirty="0" smtClean="0">
                          <a:solidFill>
                            <a:schemeClr val="bg1">
                              <a:lumMod val="50000"/>
                            </a:schemeClr>
                          </a:solidFill>
                          <a:latin typeface="+mn-lt"/>
                          <a:ea typeface="+mn-ea"/>
                          <a:cs typeface="+mn-cs"/>
                        </a:rPr>
                        <a:t>MID</a:t>
                      </a:r>
                      <a:r>
                        <a:rPr lang="en-US" sz="1200" kern="1200" dirty="0" smtClean="0">
                          <a:solidFill>
                            <a:schemeClr val="bg1">
                              <a:lumMod val="50000"/>
                            </a:schemeClr>
                          </a:solidFill>
                          <a:latin typeface="+mn-lt"/>
                          <a:ea typeface="+mn-ea"/>
                          <a:cs typeface="+mn-cs"/>
                        </a:rPr>
                        <a:t> of the slot on the beam plane</a:t>
                      </a:r>
                    </a:p>
                    <a:p>
                      <a:r>
                        <a:rPr lang="en-US" sz="1400" b="1" kern="1200" dirty="0" smtClean="0">
                          <a:solidFill>
                            <a:schemeClr val="bg1">
                              <a:lumMod val="50000"/>
                            </a:schemeClr>
                          </a:solidFill>
                          <a:latin typeface="+mn-lt"/>
                          <a:ea typeface="+mn-ea"/>
                          <a:cs typeface="+mn-cs"/>
                        </a:rPr>
                        <a:t>Installation points</a:t>
                      </a:r>
                      <a:r>
                        <a:rPr lang="en-US" sz="1400" kern="1200" dirty="0" smtClean="0">
                          <a:solidFill>
                            <a:schemeClr val="bg1">
                              <a:lumMod val="50000"/>
                            </a:schemeClr>
                          </a:solidFill>
                          <a:latin typeface="+mn-lt"/>
                          <a:ea typeface="+mn-ea"/>
                          <a:cs typeface="+mn-cs"/>
                        </a:rPr>
                        <a:t> </a:t>
                      </a:r>
                      <a:br>
                        <a:rPr lang="en-US" sz="1400" kern="1200" dirty="0" smtClean="0">
                          <a:solidFill>
                            <a:schemeClr val="bg1">
                              <a:lumMod val="50000"/>
                            </a:schemeClr>
                          </a:solidFill>
                          <a:latin typeface="+mn-lt"/>
                          <a:ea typeface="+mn-ea"/>
                          <a:cs typeface="+mn-cs"/>
                        </a:rPr>
                      </a:br>
                      <a:r>
                        <a:rPr lang="en-US" sz="1200" kern="1200" dirty="0" smtClean="0">
                          <a:solidFill>
                            <a:schemeClr val="bg1">
                              <a:lumMod val="50000"/>
                            </a:schemeClr>
                          </a:solidFill>
                          <a:latin typeface="+mn-lt"/>
                          <a:ea typeface="+mn-ea"/>
                          <a:cs typeface="+mn-cs"/>
                        </a:rPr>
                        <a:t>e.g. support interface points</a:t>
                      </a:r>
                    </a:p>
                    <a:p>
                      <a:r>
                        <a:rPr lang="en-US" sz="1400" b="1" kern="1200" dirty="0" smtClean="0">
                          <a:solidFill>
                            <a:schemeClr val="bg1">
                              <a:lumMod val="50000"/>
                            </a:schemeClr>
                          </a:solidFill>
                          <a:latin typeface="+mn-lt"/>
                          <a:ea typeface="+mn-ea"/>
                          <a:cs typeface="+mn-cs"/>
                        </a:rPr>
                        <a:t>Operation points</a:t>
                      </a:r>
                      <a:r>
                        <a:rPr lang="en-US" sz="1400" kern="1200" dirty="0" smtClean="0">
                          <a:solidFill>
                            <a:schemeClr val="bg1">
                              <a:lumMod val="50000"/>
                            </a:schemeClr>
                          </a:solidFill>
                          <a:latin typeface="+mn-lt"/>
                          <a:ea typeface="+mn-ea"/>
                          <a:cs typeface="+mn-cs"/>
                        </a:rPr>
                        <a:t> </a:t>
                      </a:r>
                    </a:p>
                    <a:p>
                      <a:r>
                        <a:rPr lang="en-US" sz="1200" kern="1200" dirty="0" err="1" smtClean="0">
                          <a:solidFill>
                            <a:schemeClr val="bg1">
                              <a:lumMod val="50000"/>
                            </a:schemeClr>
                          </a:solidFill>
                          <a:latin typeface="+mn-lt"/>
                          <a:ea typeface="+mn-ea"/>
                          <a:cs typeface="+mn-cs"/>
                        </a:rPr>
                        <a:t>centerpoints</a:t>
                      </a:r>
                      <a:r>
                        <a:rPr lang="en-US" sz="1200" kern="1200" dirty="0" smtClean="0">
                          <a:solidFill>
                            <a:schemeClr val="bg1">
                              <a:lumMod val="50000"/>
                            </a:schemeClr>
                          </a:solidFill>
                          <a:latin typeface="+mn-lt"/>
                          <a:ea typeface="+mn-ea"/>
                          <a:cs typeface="+mn-cs"/>
                        </a:rPr>
                        <a:t> of interfaces</a:t>
                      </a:r>
                      <a:r>
                        <a:rPr lang="en-US" sz="1200" kern="1200" baseline="0" dirty="0" smtClean="0">
                          <a:solidFill>
                            <a:schemeClr val="bg1">
                              <a:lumMod val="50000"/>
                            </a:schemeClr>
                          </a:solidFill>
                          <a:latin typeface="+mn-lt"/>
                          <a:ea typeface="+mn-ea"/>
                          <a:cs typeface="+mn-cs"/>
                        </a:rPr>
                        <a:t> e.g. flanges</a:t>
                      </a:r>
                      <a:endParaRPr lang="sv-SE" sz="1200" kern="1200" dirty="0">
                        <a:solidFill>
                          <a:schemeClr val="bg1">
                            <a:lumMod val="50000"/>
                          </a:schemeClr>
                        </a:solidFill>
                        <a:latin typeface="+mn-lt"/>
                        <a:ea typeface="+mn-ea"/>
                        <a:cs typeface="+mn-cs"/>
                      </a:endParaRPr>
                    </a:p>
                  </a:txBody>
                  <a:tcPr/>
                </a:tc>
                <a:tc>
                  <a:txBody>
                    <a:bodyPr/>
                    <a:lstStyle/>
                    <a:p>
                      <a:endParaRPr lang="sv-SE" sz="1400" kern="1200" dirty="0">
                        <a:solidFill>
                          <a:schemeClr val="bg1">
                            <a:lumMod val="50000"/>
                          </a:schemeClr>
                        </a:solidFill>
                        <a:latin typeface="+mn-lt"/>
                        <a:ea typeface="+mn-ea"/>
                        <a:cs typeface="+mn-cs"/>
                      </a:endParaRPr>
                    </a:p>
                  </a:txBody>
                  <a:tcPr/>
                </a:tc>
              </a:tr>
              <a:tr h="6389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smtClean="0">
                          <a:solidFill>
                            <a:schemeClr val="bg1">
                              <a:lumMod val="50000"/>
                            </a:schemeClr>
                          </a:solidFill>
                          <a:latin typeface="+mn-lt"/>
                          <a:ea typeface="+mn-ea"/>
                          <a:cs typeface="+mn-cs"/>
                        </a:rPr>
                        <a:t>Optical points</a:t>
                      </a:r>
                      <a:endParaRPr lang="sv-SE" sz="1800" b="1" kern="1200" dirty="0" smtClean="0">
                        <a:solidFill>
                          <a:schemeClr val="bg1">
                            <a:lumMod val="50000"/>
                          </a:schemeClr>
                        </a:solidFill>
                        <a:latin typeface="+mn-lt"/>
                        <a:ea typeface="+mn-ea"/>
                        <a:cs typeface="+mn-cs"/>
                      </a:endParaRPr>
                    </a:p>
                    <a:p>
                      <a:endParaRPr lang="sv-SE" sz="1400" kern="1200" dirty="0">
                        <a:solidFill>
                          <a:schemeClr val="bg1">
                            <a:lumMod val="50000"/>
                          </a:schemeClr>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kern="1200" dirty="0" smtClean="0">
                          <a:solidFill>
                            <a:schemeClr val="bg1">
                              <a:lumMod val="50000"/>
                            </a:schemeClr>
                          </a:solidFill>
                          <a:latin typeface="+mn-lt"/>
                          <a:ea typeface="+mn-ea"/>
                          <a:cs typeface="+mn-cs"/>
                        </a:rPr>
                        <a:t>START</a:t>
                      </a:r>
                      <a:r>
                        <a:rPr lang="en-US" sz="1400" kern="1200" dirty="0" smtClean="0">
                          <a:solidFill>
                            <a:schemeClr val="bg1">
                              <a:lumMod val="50000"/>
                            </a:schemeClr>
                          </a:solidFill>
                          <a:latin typeface="+mn-lt"/>
                          <a:ea typeface="+mn-ea"/>
                          <a:cs typeface="+mn-cs"/>
                        </a:rPr>
                        <a:t>, </a:t>
                      </a:r>
                      <a:r>
                        <a:rPr lang="en-US" sz="1400" u="sng" kern="1200" dirty="0" smtClean="0">
                          <a:solidFill>
                            <a:schemeClr val="bg1">
                              <a:lumMod val="50000"/>
                            </a:schemeClr>
                          </a:solidFill>
                          <a:latin typeface="+mn-lt"/>
                          <a:ea typeface="+mn-ea"/>
                          <a:cs typeface="+mn-cs"/>
                        </a:rPr>
                        <a:t>EXIT</a:t>
                      </a:r>
                      <a:r>
                        <a:rPr lang="en-US" sz="1400" kern="1200" dirty="0" smtClean="0">
                          <a:solidFill>
                            <a:schemeClr val="bg1">
                              <a:lumMod val="50000"/>
                            </a:schemeClr>
                          </a:solidFill>
                          <a:latin typeface="+mn-lt"/>
                          <a:ea typeface="+mn-ea"/>
                          <a:cs typeface="+mn-cs"/>
                        </a:rPr>
                        <a:t>, </a:t>
                      </a:r>
                      <a:r>
                        <a:rPr lang="en-US" sz="1400" u="sng" kern="1200" dirty="0" smtClean="0">
                          <a:solidFill>
                            <a:schemeClr val="bg1">
                              <a:lumMod val="50000"/>
                            </a:schemeClr>
                          </a:solidFill>
                          <a:latin typeface="+mn-lt"/>
                          <a:ea typeface="+mn-ea"/>
                          <a:cs typeface="+mn-cs"/>
                        </a:rPr>
                        <a:t>MID</a:t>
                      </a:r>
                      <a:r>
                        <a:rPr lang="en-US" sz="1400" kern="1200" dirty="0" smtClean="0">
                          <a:solidFill>
                            <a:schemeClr val="bg1">
                              <a:lumMod val="50000"/>
                            </a:schemeClr>
                          </a:solidFill>
                          <a:latin typeface="+mn-lt"/>
                          <a:ea typeface="+mn-ea"/>
                          <a:cs typeface="+mn-cs"/>
                        </a:rPr>
                        <a:t> of the lattice/optics</a:t>
                      </a:r>
                      <a:r>
                        <a:rPr lang="en-US" sz="1400" kern="1200" baseline="0" dirty="0" smtClean="0">
                          <a:solidFill>
                            <a:schemeClr val="bg1">
                              <a:lumMod val="50000"/>
                            </a:schemeClr>
                          </a:solidFill>
                          <a:latin typeface="+mn-lt"/>
                          <a:ea typeface="+mn-ea"/>
                          <a:cs typeface="+mn-cs"/>
                        </a:rPr>
                        <a:t> </a:t>
                      </a:r>
                      <a:r>
                        <a:rPr lang="en-US" sz="1400" kern="1200" baseline="0" dirty="0" err="1" smtClean="0">
                          <a:solidFill>
                            <a:schemeClr val="bg1">
                              <a:lumMod val="50000"/>
                            </a:schemeClr>
                          </a:solidFill>
                          <a:latin typeface="+mn-lt"/>
                          <a:ea typeface="+mn-ea"/>
                          <a:cs typeface="+mn-cs"/>
                        </a:rPr>
                        <a:t>reqs</a:t>
                      </a:r>
                      <a:r>
                        <a:rPr lang="en-US" sz="1400" kern="1200" baseline="0" dirty="0" smtClean="0">
                          <a:solidFill>
                            <a:schemeClr val="bg1">
                              <a:lumMod val="50000"/>
                            </a:schemeClr>
                          </a:solidFill>
                          <a:latin typeface="+mn-lt"/>
                          <a:ea typeface="+mn-ea"/>
                          <a:cs typeface="+mn-cs"/>
                        </a:rPr>
                        <a:t> based on LinacLego (</a:t>
                      </a:r>
                      <a:r>
                        <a:rPr lang="en-US" sz="1400" kern="1200" dirty="0" smtClean="0">
                          <a:solidFill>
                            <a:schemeClr val="bg1">
                              <a:lumMod val="50000"/>
                            </a:schemeClr>
                          </a:solidFill>
                          <a:latin typeface="+mn-lt"/>
                          <a:ea typeface="+mn-ea"/>
                          <a:cs typeface="+mn-cs"/>
                        </a:rPr>
                        <a:t>on the beam plane)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bg1">
                            <a:lumMod val="50000"/>
                          </a:schemeClr>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sz="1400" kern="1200" dirty="0">
                        <a:solidFill>
                          <a:schemeClr val="bg1">
                            <a:lumMod val="50000"/>
                          </a:schemeClr>
                        </a:solidFill>
                        <a:latin typeface="+mn-lt"/>
                        <a:ea typeface="+mn-ea"/>
                        <a:cs typeface="+mn-cs"/>
                      </a:endParaRPr>
                    </a:p>
                  </a:txBody>
                  <a:tcPr/>
                </a:tc>
                <a:tc>
                  <a:txBody>
                    <a:bodyPr/>
                    <a:lstStyle/>
                    <a:p>
                      <a:endParaRPr lang="sv-SE" sz="1400" kern="1200" dirty="0">
                        <a:solidFill>
                          <a:schemeClr val="bg1">
                            <a:lumMod val="50000"/>
                          </a:schemeClr>
                        </a:solidFill>
                        <a:latin typeface="+mn-lt"/>
                        <a:ea typeface="+mn-ea"/>
                        <a:cs typeface="+mn-cs"/>
                      </a:endParaRPr>
                    </a:p>
                  </a:txBody>
                  <a:tcPr/>
                </a:tc>
              </a:tr>
              <a:tr h="585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smtClean="0">
                          <a:solidFill>
                            <a:schemeClr val="bg1">
                              <a:lumMod val="50000"/>
                            </a:schemeClr>
                          </a:solidFill>
                          <a:latin typeface="+mn-lt"/>
                          <a:ea typeface="+mn-ea"/>
                          <a:cs typeface="+mn-cs"/>
                        </a:rPr>
                        <a:t>Reference points</a:t>
                      </a:r>
                    </a:p>
                    <a:p>
                      <a:endParaRPr lang="sv-SE" sz="1400" kern="1200" dirty="0">
                        <a:solidFill>
                          <a:schemeClr val="bg1">
                            <a:lumMod val="50000"/>
                          </a:schemeClr>
                        </a:solidFill>
                        <a:latin typeface="+mn-lt"/>
                        <a:ea typeface="+mn-ea"/>
                        <a:cs typeface="+mn-cs"/>
                      </a:endParaRPr>
                    </a:p>
                  </a:txBody>
                  <a:tcPr/>
                </a:tc>
                <a:tc>
                  <a:txBody>
                    <a:bodyPr/>
                    <a:lstStyle/>
                    <a:p>
                      <a:r>
                        <a:rPr lang="en-GB" sz="1400" kern="1200" baseline="0" dirty="0" smtClean="0">
                          <a:solidFill>
                            <a:schemeClr val="bg1">
                              <a:lumMod val="50000"/>
                            </a:schemeClr>
                          </a:solidFill>
                          <a:latin typeface="+mn-lt"/>
                          <a:ea typeface="+mn-ea"/>
                          <a:cs typeface="+mn-cs"/>
                        </a:rPr>
                        <a:t>Fiducial and alignment points</a:t>
                      </a:r>
                    </a:p>
                    <a:p>
                      <a:endParaRPr lang="en-GB" sz="1400" kern="1200" baseline="0" dirty="0" smtClean="0">
                        <a:solidFill>
                          <a:schemeClr val="bg1">
                            <a:lumMod val="50000"/>
                          </a:schemeClr>
                        </a:solidFill>
                        <a:latin typeface="+mn-lt"/>
                        <a:ea typeface="+mn-ea"/>
                        <a:cs typeface="+mn-cs"/>
                      </a:endParaRPr>
                    </a:p>
                    <a:p>
                      <a:endParaRPr lang="en-GB" sz="1400" kern="1200" baseline="0" dirty="0" smtClean="0">
                        <a:solidFill>
                          <a:schemeClr val="bg1">
                            <a:lumMod val="50000"/>
                          </a:schemeClr>
                        </a:solidFill>
                        <a:latin typeface="+mn-lt"/>
                        <a:ea typeface="+mn-ea"/>
                        <a:cs typeface="+mn-cs"/>
                      </a:endParaRPr>
                    </a:p>
                    <a:p>
                      <a:endParaRPr lang="sv-SE" sz="1400" kern="1200" baseline="0" dirty="0">
                        <a:solidFill>
                          <a:schemeClr val="bg1">
                            <a:lumMod val="50000"/>
                          </a:schemeClr>
                        </a:solidFill>
                        <a:latin typeface="+mn-lt"/>
                        <a:ea typeface="+mn-ea"/>
                        <a:cs typeface="+mn-cs"/>
                      </a:endParaRPr>
                    </a:p>
                  </a:txBody>
                  <a:tcPr/>
                </a:tc>
                <a:tc>
                  <a:txBody>
                    <a:bodyPr/>
                    <a:lstStyle/>
                    <a:p>
                      <a:endParaRPr lang="sv-SE" sz="1400" kern="1200" dirty="0">
                        <a:solidFill>
                          <a:schemeClr val="bg1">
                            <a:lumMod val="50000"/>
                          </a:schemeClr>
                        </a:solidFill>
                        <a:latin typeface="+mn-lt"/>
                        <a:ea typeface="+mn-ea"/>
                        <a:cs typeface="+mn-cs"/>
                      </a:endParaRPr>
                    </a:p>
                  </a:txBody>
                  <a:tcPr/>
                </a:tc>
              </a:tr>
            </a:tbl>
          </a:graphicData>
        </a:graphic>
      </p:graphicFrame>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3811" y="4509120"/>
            <a:ext cx="872248" cy="876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3810" y="5589240"/>
            <a:ext cx="872248"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3811" y="3356992"/>
            <a:ext cx="872247" cy="837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92916" y="92337"/>
            <a:ext cx="2244996" cy="559220"/>
          </a:xfrm>
          <a:prstGeom prst="rect">
            <a:avLst/>
          </a:prstGeom>
          <a:solidFill>
            <a:schemeClr val="bg1">
              <a:lumMod val="6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SPARE SLIDE</a:t>
            </a:r>
            <a:endParaRPr lang="sv-SE" sz="2400" b="1" dirty="0">
              <a:solidFill>
                <a:schemeClr val="tx1"/>
              </a:solidFill>
            </a:endParaRPr>
          </a:p>
        </p:txBody>
      </p:sp>
    </p:spTree>
    <p:extLst>
      <p:ext uri="{BB962C8B-B14F-4D97-AF65-F5344CB8AC3E}">
        <p14:creationId xmlns:p14="http://schemas.microsoft.com/office/powerpoint/2010/main" val="340213713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nick.gazis@esss.se</a:t>
            </a:r>
            <a:endParaRPr lang="sv-SE"/>
          </a:p>
        </p:txBody>
      </p:sp>
      <p:sp>
        <p:nvSpPr>
          <p:cNvPr id="7" name="Slide Number Placeholder 6"/>
          <p:cNvSpPr>
            <a:spLocks noGrp="1"/>
          </p:cNvSpPr>
          <p:nvPr>
            <p:ph type="sldNum" sz="quarter" idx="12"/>
          </p:nvPr>
        </p:nvSpPr>
        <p:spPr/>
        <p:txBody>
          <a:bodyPr/>
          <a:lstStyle/>
          <a:p>
            <a:fld id="{551115BC-487E-4422-894C-CB7CD3E79223}" type="slidenum">
              <a:rPr lang="sv-SE" smtClean="0"/>
              <a:t>51</a:t>
            </a:fld>
            <a:endParaRPr lang="sv-SE"/>
          </a:p>
        </p:txBody>
      </p:sp>
      <p:sp>
        <p:nvSpPr>
          <p:cNvPr id="32" name="Title 1"/>
          <p:cNvSpPr>
            <a:spLocks noGrp="1"/>
          </p:cNvSpPr>
          <p:nvPr>
            <p:ph type="title"/>
          </p:nvPr>
        </p:nvSpPr>
        <p:spPr>
          <a:xfrm>
            <a:off x="457200" y="274638"/>
            <a:ext cx="7139136" cy="1143000"/>
          </a:xfrm>
        </p:spPr>
        <p:txBody>
          <a:bodyPr>
            <a:normAutofit/>
          </a:bodyPr>
          <a:lstStyle/>
          <a:p>
            <a:r>
              <a:rPr lang="sv-SE" dirty="0" smtClean="0"/>
              <a:t>Installation Services </a:t>
            </a:r>
            <a:r>
              <a:rPr lang="sv-SE" dirty="0" err="1" smtClean="0"/>
              <a:t>available</a:t>
            </a:r>
            <a:r>
              <a:rPr lang="sv-SE" dirty="0" smtClean="0"/>
              <a:t> on-site from</a:t>
            </a:r>
            <a:br>
              <a:rPr lang="sv-SE" dirty="0" smtClean="0"/>
            </a:br>
            <a:r>
              <a:rPr lang="sv-SE" dirty="0" smtClean="0"/>
              <a:t>the AD Area </a:t>
            </a:r>
            <a:r>
              <a:rPr lang="sv-SE" dirty="0" err="1" smtClean="0"/>
              <a:t>Supervisors</a:t>
            </a:r>
            <a:endParaRPr lang="en-GB" dirty="0"/>
          </a:p>
        </p:txBody>
      </p:sp>
      <p:sp>
        <p:nvSpPr>
          <p:cNvPr id="12" name="Footer Placeholder 15"/>
          <p:cNvSpPr>
            <a:spLocks noGrp="1"/>
          </p:cNvSpPr>
          <p:nvPr>
            <p:ph type="ftr" sz="quarter" idx="11"/>
          </p:nvPr>
        </p:nvSpPr>
        <p:spPr>
          <a:xfrm>
            <a:off x="2564160" y="6376243"/>
            <a:ext cx="4320480" cy="365125"/>
          </a:xfrm>
        </p:spPr>
        <p:txBody>
          <a:bodyPr/>
          <a:lstStyle/>
          <a:p>
            <a:r>
              <a:rPr lang="en-US" smtClean="0"/>
              <a:t>13 June 2017</a:t>
            </a:r>
            <a:endParaRPr lang="sv-SE" dirty="0"/>
          </a:p>
        </p:txBody>
      </p:sp>
      <p:sp>
        <p:nvSpPr>
          <p:cNvPr id="13" name="Rectangle 12"/>
          <p:cNvSpPr/>
          <p:nvPr/>
        </p:nvSpPr>
        <p:spPr>
          <a:xfrm>
            <a:off x="107504" y="1340768"/>
            <a:ext cx="8928992" cy="5743111"/>
          </a:xfrm>
          <a:prstGeom prst="rect">
            <a:avLst/>
          </a:prstGeom>
        </p:spPr>
        <p:txBody>
          <a:bodyPr wrap="square">
            <a:spAutoFit/>
          </a:bodyPr>
          <a:lstStyle/>
          <a:p>
            <a:pPr lvl="0">
              <a:spcBef>
                <a:spcPct val="20000"/>
              </a:spcBef>
            </a:pPr>
            <a:r>
              <a:rPr lang="en-US" b="1" dirty="0" smtClean="0">
                <a:solidFill>
                  <a:prstClr val="black"/>
                </a:solidFill>
              </a:rPr>
              <a:t>AD will provide installation services and support on-site to facilitate the WP installations. These resources will be available from the AD Area Supervisors, following the WP’s requests as documented in the WSCP by the System Leaders (for each WP).</a:t>
            </a:r>
            <a:r>
              <a:rPr lang="en-US" dirty="0" smtClean="0">
                <a:solidFill>
                  <a:prstClr val="black"/>
                </a:solidFill>
              </a:rPr>
              <a:t> </a:t>
            </a:r>
          </a:p>
          <a:p>
            <a:pPr lvl="0">
              <a:spcBef>
                <a:spcPct val="20000"/>
              </a:spcBef>
            </a:pPr>
            <a:endParaRPr lang="en-US" sz="500" dirty="0" smtClean="0">
              <a:solidFill>
                <a:prstClr val="black"/>
              </a:solidFill>
            </a:endParaRPr>
          </a:p>
          <a:p>
            <a:pPr marL="171450" lvl="0" indent="-171450">
              <a:spcBef>
                <a:spcPct val="20000"/>
              </a:spcBef>
              <a:buFont typeface="Arial"/>
              <a:buChar char="•"/>
            </a:pPr>
            <a:r>
              <a:rPr lang="en-US" b="1" dirty="0" smtClean="0">
                <a:solidFill>
                  <a:prstClr val="black"/>
                </a:solidFill>
              </a:rPr>
              <a:t>Logistics:</a:t>
            </a:r>
            <a:r>
              <a:rPr lang="en-US" dirty="0" smtClean="0">
                <a:solidFill>
                  <a:prstClr val="black"/>
                </a:solidFill>
              </a:rPr>
              <a:t> </a:t>
            </a:r>
            <a:endParaRPr lang="en-US" dirty="0">
              <a:solidFill>
                <a:prstClr val="black"/>
              </a:solidFill>
            </a:endParaRPr>
          </a:p>
          <a:p>
            <a:pPr marL="628650" lvl="1" indent="-171450">
              <a:spcBef>
                <a:spcPct val="20000"/>
              </a:spcBef>
              <a:buFont typeface="Arial"/>
              <a:buChar char="•"/>
            </a:pPr>
            <a:r>
              <a:rPr lang="en-US" sz="1200" dirty="0">
                <a:solidFill>
                  <a:prstClr val="black"/>
                </a:solidFill>
              </a:rPr>
              <a:t>The </a:t>
            </a:r>
            <a:r>
              <a:rPr lang="en-US" sz="1200" u="sng" dirty="0">
                <a:solidFill>
                  <a:prstClr val="black"/>
                </a:solidFill>
              </a:rPr>
              <a:t>System Leader(s)</a:t>
            </a:r>
            <a:r>
              <a:rPr lang="en-US" sz="1200" dirty="0">
                <a:solidFill>
                  <a:prstClr val="black"/>
                </a:solidFill>
              </a:rPr>
              <a:t> document in the WSCP all needs for logistics and transportation. </a:t>
            </a:r>
          </a:p>
          <a:p>
            <a:pPr marL="628650" lvl="1" indent="-171450">
              <a:spcBef>
                <a:spcPct val="20000"/>
              </a:spcBef>
              <a:buFont typeface="Arial"/>
              <a:buChar char="•"/>
            </a:pPr>
            <a:r>
              <a:rPr lang="en-US" sz="1200" dirty="0" smtClean="0">
                <a:solidFill>
                  <a:prstClr val="black"/>
                </a:solidFill>
              </a:rPr>
              <a:t>Contact ESS Logistics (</a:t>
            </a:r>
            <a:r>
              <a:rPr lang="en-US" sz="1200" dirty="0" smtClean="0">
                <a:solidFill>
                  <a:prstClr val="black"/>
                </a:solidFill>
                <a:hlinkClick r:id="rId3"/>
              </a:rPr>
              <a:t>Jorgen.Larsson@esss.se</a:t>
            </a:r>
            <a:r>
              <a:rPr lang="en-US" sz="1200" dirty="0" smtClean="0">
                <a:solidFill>
                  <a:prstClr val="black"/>
                </a:solidFill>
              </a:rPr>
              <a:t> and/or </a:t>
            </a:r>
            <a:r>
              <a:rPr lang="en-US" sz="1200" dirty="0" smtClean="0">
                <a:solidFill>
                  <a:prstClr val="black"/>
                </a:solidFill>
                <a:hlinkClick r:id="rId4"/>
              </a:rPr>
              <a:t>Jan.Lundin@esss.se</a:t>
            </a:r>
            <a:r>
              <a:rPr lang="en-US" sz="1200" dirty="0" smtClean="0">
                <a:solidFill>
                  <a:prstClr val="black"/>
                </a:solidFill>
              </a:rPr>
              <a:t>) to organize IKC shipments to ESS Lund. All transportation and logistics of the WP shall be supervised/organized by ESS Logistics. </a:t>
            </a:r>
          </a:p>
          <a:p>
            <a:pPr marL="171450" lvl="0" indent="-171450">
              <a:spcBef>
                <a:spcPct val="20000"/>
              </a:spcBef>
              <a:buFont typeface="Arial"/>
              <a:buChar char="•"/>
            </a:pPr>
            <a:r>
              <a:rPr lang="en-US" b="1" dirty="0" smtClean="0">
                <a:solidFill>
                  <a:prstClr val="black"/>
                </a:solidFill>
              </a:rPr>
              <a:t>Alignment: </a:t>
            </a:r>
            <a:endParaRPr lang="en-US" dirty="0">
              <a:solidFill>
                <a:prstClr val="black"/>
              </a:solidFill>
            </a:endParaRPr>
          </a:p>
          <a:p>
            <a:pPr marL="628650" lvl="1" indent="-171450">
              <a:spcBef>
                <a:spcPct val="20000"/>
              </a:spcBef>
              <a:buFont typeface="Arial"/>
              <a:buChar char="•"/>
            </a:pPr>
            <a:r>
              <a:rPr lang="en-US" sz="1200" dirty="0" smtClean="0">
                <a:solidFill>
                  <a:prstClr val="black"/>
                </a:solidFill>
              </a:rPr>
              <a:t>The </a:t>
            </a:r>
            <a:r>
              <a:rPr lang="en-US" sz="1200" u="sng" dirty="0">
                <a:solidFill>
                  <a:prstClr val="black"/>
                </a:solidFill>
              </a:rPr>
              <a:t>System Leader(s)</a:t>
            </a:r>
            <a:r>
              <a:rPr lang="en-US" sz="1200" dirty="0">
                <a:solidFill>
                  <a:prstClr val="black"/>
                </a:solidFill>
              </a:rPr>
              <a:t> </a:t>
            </a:r>
            <a:r>
              <a:rPr lang="en-US" sz="1200" dirty="0" smtClean="0">
                <a:solidFill>
                  <a:prstClr val="black"/>
                </a:solidFill>
              </a:rPr>
              <a:t>document in </a:t>
            </a:r>
            <a:r>
              <a:rPr lang="en-US" sz="1200" dirty="0">
                <a:solidFill>
                  <a:prstClr val="black"/>
                </a:solidFill>
              </a:rPr>
              <a:t>the WSCP all </a:t>
            </a:r>
            <a:r>
              <a:rPr lang="en-US" sz="1200" dirty="0" smtClean="0">
                <a:solidFill>
                  <a:prstClr val="black"/>
                </a:solidFill>
              </a:rPr>
              <a:t>alignment needs. </a:t>
            </a:r>
          </a:p>
          <a:p>
            <a:pPr marL="628650" lvl="1" indent="-171450">
              <a:spcBef>
                <a:spcPct val="20000"/>
              </a:spcBef>
              <a:buFont typeface="Arial"/>
              <a:buChar char="•"/>
            </a:pPr>
            <a:r>
              <a:rPr lang="en-US" sz="1200" dirty="0" smtClean="0">
                <a:solidFill>
                  <a:prstClr val="black"/>
                </a:solidFill>
              </a:rPr>
              <a:t>Contact ESS Survey and Alignment Group (</a:t>
            </a:r>
            <a:r>
              <a:rPr lang="en-US" sz="1200" dirty="0" smtClean="0">
                <a:solidFill>
                  <a:prstClr val="black"/>
                </a:solidFill>
                <a:hlinkClick r:id="rId5"/>
              </a:rPr>
              <a:t>Fabien.Rey@esss.se</a:t>
            </a:r>
            <a:r>
              <a:rPr lang="en-US" sz="1200" dirty="0" smtClean="0">
                <a:solidFill>
                  <a:prstClr val="black"/>
                </a:solidFill>
              </a:rPr>
              <a:t>) to detail the alignment steps. </a:t>
            </a:r>
          </a:p>
          <a:p>
            <a:pPr marL="171450" lvl="0" indent="-171450">
              <a:spcBef>
                <a:spcPct val="20000"/>
              </a:spcBef>
              <a:buFont typeface="Arial"/>
              <a:buChar char="•"/>
            </a:pPr>
            <a:r>
              <a:rPr lang="en-US" b="1" dirty="0" smtClean="0">
                <a:solidFill>
                  <a:prstClr val="black"/>
                </a:solidFill>
              </a:rPr>
              <a:t>Electrical installations:</a:t>
            </a:r>
            <a:endParaRPr lang="en-US" dirty="0">
              <a:solidFill>
                <a:prstClr val="black"/>
              </a:solidFill>
            </a:endParaRPr>
          </a:p>
          <a:p>
            <a:pPr marL="628650" lvl="1" indent="-171450">
              <a:spcBef>
                <a:spcPct val="20000"/>
              </a:spcBef>
              <a:buFont typeface="Arial"/>
              <a:buChar char="•"/>
            </a:pPr>
            <a:r>
              <a:rPr lang="en-US" sz="1200" dirty="0" smtClean="0">
                <a:solidFill>
                  <a:prstClr val="black"/>
                </a:solidFill>
              </a:rPr>
              <a:t>The </a:t>
            </a:r>
            <a:r>
              <a:rPr lang="en-US" sz="1200" u="sng" dirty="0">
                <a:solidFill>
                  <a:prstClr val="black"/>
                </a:solidFill>
              </a:rPr>
              <a:t>System Leader(s)</a:t>
            </a:r>
            <a:r>
              <a:rPr lang="en-US" sz="1200" dirty="0">
                <a:solidFill>
                  <a:prstClr val="black"/>
                </a:solidFill>
              </a:rPr>
              <a:t> </a:t>
            </a:r>
            <a:r>
              <a:rPr lang="en-US" sz="1200" dirty="0" smtClean="0">
                <a:solidFill>
                  <a:prstClr val="black"/>
                </a:solidFill>
              </a:rPr>
              <a:t>contact the AD electrical group (</a:t>
            </a:r>
            <a:r>
              <a:rPr lang="en-US" sz="1200" dirty="0" smtClean="0">
                <a:solidFill>
                  <a:prstClr val="black"/>
                </a:solidFill>
                <a:hlinkClick r:id="rId6"/>
              </a:rPr>
              <a:t>Frithiof.Jensen@esss.se</a:t>
            </a:r>
            <a:r>
              <a:rPr lang="en-US" sz="1200" dirty="0" smtClean="0">
                <a:solidFill>
                  <a:prstClr val="black"/>
                </a:solidFill>
              </a:rPr>
              <a:t>) for all electrical-related installation support. </a:t>
            </a:r>
          </a:p>
          <a:p>
            <a:pPr marL="171450" lvl="0" indent="-171450">
              <a:spcBef>
                <a:spcPct val="20000"/>
              </a:spcBef>
              <a:buFont typeface="Arial"/>
              <a:buChar char="•"/>
            </a:pPr>
            <a:r>
              <a:rPr lang="en-US" b="1" dirty="0" smtClean="0">
                <a:solidFill>
                  <a:prstClr val="black"/>
                </a:solidFill>
              </a:rPr>
              <a:t>Vacuum </a:t>
            </a:r>
            <a:r>
              <a:rPr lang="en-US" b="1" dirty="0">
                <a:solidFill>
                  <a:prstClr val="black"/>
                </a:solidFill>
              </a:rPr>
              <a:t>installations:</a:t>
            </a:r>
            <a:endParaRPr lang="en-US" dirty="0">
              <a:solidFill>
                <a:prstClr val="black"/>
              </a:solidFill>
            </a:endParaRPr>
          </a:p>
          <a:p>
            <a:pPr marL="628650" lvl="1" indent="-171450">
              <a:spcBef>
                <a:spcPct val="20000"/>
              </a:spcBef>
              <a:buFont typeface="Arial"/>
              <a:buChar char="•"/>
            </a:pPr>
            <a:r>
              <a:rPr lang="en-US" sz="1200" dirty="0">
                <a:solidFill>
                  <a:prstClr val="black"/>
                </a:solidFill>
              </a:rPr>
              <a:t>The </a:t>
            </a:r>
            <a:r>
              <a:rPr lang="en-US" sz="1200" u="sng" dirty="0">
                <a:solidFill>
                  <a:prstClr val="black"/>
                </a:solidFill>
              </a:rPr>
              <a:t>System Leader(s)</a:t>
            </a:r>
            <a:r>
              <a:rPr lang="en-US" sz="1200" dirty="0">
                <a:solidFill>
                  <a:prstClr val="black"/>
                </a:solidFill>
              </a:rPr>
              <a:t> contact the AD </a:t>
            </a:r>
            <a:r>
              <a:rPr lang="en-US" sz="1200" dirty="0" smtClean="0">
                <a:solidFill>
                  <a:prstClr val="black"/>
                </a:solidFill>
              </a:rPr>
              <a:t>vacuum </a:t>
            </a:r>
            <a:r>
              <a:rPr lang="en-US" sz="1200" dirty="0">
                <a:solidFill>
                  <a:prstClr val="black"/>
                </a:solidFill>
              </a:rPr>
              <a:t>group (</a:t>
            </a:r>
            <a:r>
              <a:rPr lang="en-US" sz="1200" dirty="0">
                <a:solidFill>
                  <a:prstClr val="black"/>
                </a:solidFill>
                <a:hlinkClick r:id="rId7"/>
              </a:rPr>
              <a:t>Marcelo.JuniFerreira@</a:t>
            </a:r>
            <a:r>
              <a:rPr lang="en-US" sz="1200" dirty="0" smtClean="0">
                <a:solidFill>
                  <a:prstClr val="black"/>
                </a:solidFill>
                <a:hlinkClick r:id="rId7"/>
              </a:rPr>
              <a:t>esss.se</a:t>
            </a:r>
            <a:r>
              <a:rPr lang="en-US" sz="1200" dirty="0" smtClean="0">
                <a:solidFill>
                  <a:prstClr val="black"/>
                </a:solidFill>
              </a:rPr>
              <a:t>) </a:t>
            </a:r>
            <a:r>
              <a:rPr lang="en-US" sz="1200" dirty="0">
                <a:solidFill>
                  <a:prstClr val="black"/>
                </a:solidFill>
              </a:rPr>
              <a:t>for all </a:t>
            </a:r>
            <a:r>
              <a:rPr lang="en-US" sz="1200" dirty="0" smtClean="0">
                <a:solidFill>
                  <a:prstClr val="black"/>
                </a:solidFill>
              </a:rPr>
              <a:t>vacuum-</a:t>
            </a:r>
            <a:r>
              <a:rPr lang="en-US" sz="1200" dirty="0">
                <a:solidFill>
                  <a:prstClr val="black"/>
                </a:solidFill>
              </a:rPr>
              <a:t>related installation support. </a:t>
            </a:r>
          </a:p>
          <a:p>
            <a:pPr marL="171450" indent="-171450">
              <a:spcBef>
                <a:spcPct val="20000"/>
              </a:spcBef>
              <a:buFont typeface="Arial"/>
              <a:buChar char="•"/>
            </a:pPr>
            <a:r>
              <a:rPr lang="en-US" sz="1200" b="1" dirty="0" smtClean="0">
                <a:solidFill>
                  <a:prstClr val="black"/>
                </a:solidFill>
              </a:rPr>
              <a:t> </a:t>
            </a:r>
            <a:r>
              <a:rPr lang="en-US" b="1" dirty="0" smtClean="0">
                <a:solidFill>
                  <a:prstClr val="black"/>
                </a:solidFill>
              </a:rPr>
              <a:t>Controls:</a:t>
            </a:r>
            <a:r>
              <a:rPr lang="en-US" dirty="0">
                <a:solidFill>
                  <a:prstClr val="black"/>
                </a:solidFill>
              </a:rPr>
              <a:t> </a:t>
            </a:r>
            <a:endParaRPr lang="en-US" dirty="0" smtClean="0">
              <a:solidFill>
                <a:prstClr val="black"/>
              </a:solidFill>
            </a:endParaRPr>
          </a:p>
          <a:p>
            <a:pPr marL="628650" lvl="1" indent="-171450">
              <a:spcBef>
                <a:spcPct val="20000"/>
              </a:spcBef>
              <a:buFont typeface="Arial"/>
              <a:buChar char="•"/>
            </a:pPr>
            <a:r>
              <a:rPr lang="en-US" sz="1200" dirty="0" smtClean="0">
                <a:solidFill>
                  <a:prstClr val="black"/>
                </a:solidFill>
              </a:rPr>
              <a:t>The </a:t>
            </a:r>
            <a:r>
              <a:rPr lang="en-US" sz="1200" u="sng" dirty="0">
                <a:solidFill>
                  <a:prstClr val="black"/>
                </a:solidFill>
              </a:rPr>
              <a:t>System Leader(s)</a:t>
            </a:r>
            <a:r>
              <a:rPr lang="en-US" sz="1200" dirty="0">
                <a:solidFill>
                  <a:prstClr val="black"/>
                </a:solidFill>
              </a:rPr>
              <a:t> </a:t>
            </a:r>
            <a:r>
              <a:rPr lang="en-US" sz="1200" dirty="0" smtClean="0">
                <a:solidFill>
                  <a:prstClr val="black"/>
                </a:solidFill>
              </a:rPr>
              <a:t>contact ICS (</a:t>
            </a:r>
            <a:r>
              <a:rPr lang="en-US" sz="1200" dirty="0" smtClean="0">
                <a:solidFill>
                  <a:prstClr val="black"/>
                </a:solidFill>
                <a:hlinkClick r:id="rId8"/>
              </a:rPr>
              <a:t>Hector.Novella@esss.se</a:t>
            </a:r>
            <a:r>
              <a:rPr lang="en-US" sz="1200" dirty="0" smtClean="0">
                <a:solidFill>
                  <a:prstClr val="black"/>
                </a:solidFill>
              </a:rPr>
              <a:t>) for </a:t>
            </a:r>
            <a:r>
              <a:rPr lang="en-US" sz="1200" dirty="0">
                <a:solidFill>
                  <a:prstClr val="black"/>
                </a:solidFill>
              </a:rPr>
              <a:t>all </a:t>
            </a:r>
            <a:r>
              <a:rPr lang="en-US" sz="1200" dirty="0" smtClean="0">
                <a:solidFill>
                  <a:prstClr val="black"/>
                </a:solidFill>
              </a:rPr>
              <a:t>controls-related installation support. </a:t>
            </a:r>
            <a:endParaRPr lang="en-US" sz="1200" dirty="0">
              <a:solidFill>
                <a:prstClr val="black"/>
              </a:solidFill>
            </a:endParaRPr>
          </a:p>
          <a:p>
            <a:pPr marL="171450" lvl="1" indent="-171450">
              <a:spcBef>
                <a:spcPct val="20000"/>
              </a:spcBef>
              <a:buFont typeface="Arial"/>
              <a:buChar char="•"/>
            </a:pPr>
            <a:r>
              <a:rPr lang="en-US" b="1" dirty="0" smtClean="0">
                <a:solidFill>
                  <a:prstClr val="black"/>
                </a:solidFill>
              </a:rPr>
              <a:t>Installation support*: </a:t>
            </a:r>
            <a:br>
              <a:rPr lang="en-US" b="1" dirty="0" smtClean="0">
                <a:solidFill>
                  <a:prstClr val="black"/>
                </a:solidFill>
              </a:rPr>
            </a:br>
            <a:r>
              <a:rPr lang="en-US" sz="1200" dirty="0">
                <a:solidFill>
                  <a:srgbClr val="FF6600"/>
                </a:solidFill>
              </a:rPr>
              <a:t>*</a:t>
            </a:r>
            <a:r>
              <a:rPr lang="en-US" sz="1200" i="1" dirty="0">
                <a:solidFill>
                  <a:srgbClr val="FF6600"/>
                </a:solidFill>
              </a:rPr>
              <a:t>Please, refer to next slide for details on the available installation support</a:t>
            </a:r>
            <a:r>
              <a:rPr lang="en-US" sz="1200" i="1" dirty="0">
                <a:solidFill>
                  <a:prstClr val="black"/>
                </a:solidFill>
              </a:rPr>
              <a:t>. </a:t>
            </a:r>
          </a:p>
          <a:p>
            <a:pPr marL="628650" lvl="1" indent="-171450">
              <a:spcBef>
                <a:spcPct val="20000"/>
              </a:spcBef>
              <a:buFont typeface="Arial"/>
              <a:buChar char="•"/>
            </a:pPr>
            <a:r>
              <a:rPr lang="en-US" sz="1200" dirty="0" smtClean="0">
                <a:solidFill>
                  <a:prstClr val="black"/>
                </a:solidFill>
              </a:rPr>
              <a:t>The </a:t>
            </a:r>
            <a:r>
              <a:rPr lang="en-US" sz="1200" u="sng" dirty="0">
                <a:solidFill>
                  <a:prstClr val="black"/>
                </a:solidFill>
              </a:rPr>
              <a:t>System Leader(s)</a:t>
            </a:r>
            <a:r>
              <a:rPr lang="en-US" sz="1200" dirty="0">
                <a:solidFill>
                  <a:prstClr val="black"/>
                </a:solidFill>
              </a:rPr>
              <a:t> </a:t>
            </a:r>
            <a:r>
              <a:rPr lang="en-US" sz="1200" dirty="0" smtClean="0">
                <a:solidFill>
                  <a:prstClr val="black"/>
                </a:solidFill>
              </a:rPr>
              <a:t>document </a:t>
            </a:r>
            <a:r>
              <a:rPr lang="en-US" sz="1200" dirty="0">
                <a:solidFill>
                  <a:prstClr val="black"/>
                </a:solidFill>
              </a:rPr>
              <a:t>in the WSCP </a:t>
            </a:r>
            <a:r>
              <a:rPr lang="en-US" sz="1200" dirty="0" smtClean="0">
                <a:solidFill>
                  <a:prstClr val="black"/>
                </a:solidFill>
              </a:rPr>
              <a:t>all </a:t>
            </a:r>
            <a:r>
              <a:rPr lang="en-US" sz="1200" dirty="0">
                <a:solidFill>
                  <a:prstClr val="black"/>
                </a:solidFill>
              </a:rPr>
              <a:t>needs/support on technicians, </a:t>
            </a:r>
            <a:r>
              <a:rPr lang="en-US" sz="1200" dirty="0" smtClean="0">
                <a:solidFill>
                  <a:prstClr val="black"/>
                </a:solidFill>
              </a:rPr>
              <a:t>manpower, services </a:t>
            </a:r>
            <a:r>
              <a:rPr lang="en-US" sz="1200" dirty="0">
                <a:solidFill>
                  <a:prstClr val="black"/>
                </a:solidFill>
              </a:rPr>
              <a:t>and tooling on-site during </a:t>
            </a:r>
            <a:r>
              <a:rPr lang="en-US" sz="1200" dirty="0" smtClean="0">
                <a:solidFill>
                  <a:prstClr val="black"/>
                </a:solidFill>
              </a:rPr>
              <a:t>their installation. </a:t>
            </a:r>
          </a:p>
          <a:p>
            <a:pPr marL="628650" lvl="1" indent="-171450">
              <a:spcBef>
                <a:spcPct val="20000"/>
              </a:spcBef>
              <a:buFont typeface="Arial"/>
              <a:buChar char="•"/>
            </a:pPr>
            <a:r>
              <a:rPr lang="en-US" sz="1200" dirty="0" smtClean="0">
                <a:solidFill>
                  <a:prstClr val="black"/>
                </a:solidFill>
              </a:rPr>
              <a:t>Contact AD Installation team (</a:t>
            </a:r>
            <a:r>
              <a:rPr lang="en-US" sz="1200" dirty="0" smtClean="0">
                <a:solidFill>
                  <a:prstClr val="black"/>
                </a:solidFill>
                <a:hlinkClick r:id="rId9"/>
              </a:rPr>
              <a:t>Nick.Gazis@esss.se</a:t>
            </a:r>
            <a:r>
              <a:rPr lang="en-US" sz="1200" dirty="0" smtClean="0">
                <a:solidFill>
                  <a:prstClr val="black"/>
                </a:solidFill>
              </a:rPr>
              <a:t> and </a:t>
            </a:r>
            <a:r>
              <a:rPr lang="en-US" sz="1200" dirty="0" smtClean="0">
                <a:solidFill>
                  <a:prstClr val="black"/>
                </a:solidFill>
                <a:hlinkClick r:id="rId10" action="ppaction://hlinksldjump"/>
              </a:rPr>
              <a:t>Area Supervisors of Slide 10</a:t>
            </a:r>
            <a:r>
              <a:rPr lang="en-US" sz="1200" dirty="0" smtClean="0">
                <a:solidFill>
                  <a:prstClr val="black"/>
                </a:solidFill>
              </a:rPr>
              <a:t>) </a:t>
            </a:r>
            <a:r>
              <a:rPr lang="en-US" sz="1200" dirty="0">
                <a:solidFill>
                  <a:prstClr val="black"/>
                </a:solidFill>
              </a:rPr>
              <a:t>to detail </a:t>
            </a:r>
            <a:r>
              <a:rPr lang="en-US" sz="1200" dirty="0" smtClean="0">
                <a:solidFill>
                  <a:prstClr val="black"/>
                </a:solidFill>
              </a:rPr>
              <a:t>planning of the installation support. </a:t>
            </a:r>
            <a:br>
              <a:rPr lang="en-US" sz="1200" dirty="0" smtClean="0">
                <a:solidFill>
                  <a:prstClr val="black"/>
                </a:solidFill>
              </a:rPr>
            </a:br>
            <a:endParaRPr lang="en-US" sz="1200" i="1" dirty="0">
              <a:solidFill>
                <a:prstClr val="black"/>
              </a:solidFill>
            </a:endParaRPr>
          </a:p>
        </p:txBody>
      </p:sp>
      <p:sp>
        <p:nvSpPr>
          <p:cNvPr id="8" name="Rectangle 7"/>
          <p:cNvSpPr/>
          <p:nvPr/>
        </p:nvSpPr>
        <p:spPr>
          <a:xfrm>
            <a:off x="92916" y="92337"/>
            <a:ext cx="2244996" cy="559220"/>
          </a:xfrm>
          <a:prstGeom prst="rect">
            <a:avLst/>
          </a:prstGeom>
          <a:solidFill>
            <a:schemeClr val="bg1">
              <a:lumMod val="6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SPARE SLIDE</a:t>
            </a:r>
            <a:endParaRPr lang="sv-SE" sz="2400" b="1" dirty="0">
              <a:solidFill>
                <a:schemeClr val="tx1"/>
              </a:solidFill>
            </a:endParaRPr>
          </a:p>
        </p:txBody>
      </p:sp>
    </p:spTree>
    <p:extLst>
      <p:ext uri="{BB962C8B-B14F-4D97-AF65-F5344CB8AC3E}">
        <p14:creationId xmlns:p14="http://schemas.microsoft.com/office/powerpoint/2010/main" val="77837739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nick.gazis@esss.se</a:t>
            </a:r>
            <a:endParaRPr lang="sv-SE"/>
          </a:p>
        </p:txBody>
      </p:sp>
      <p:sp>
        <p:nvSpPr>
          <p:cNvPr id="7" name="Slide Number Placeholder 6"/>
          <p:cNvSpPr>
            <a:spLocks noGrp="1"/>
          </p:cNvSpPr>
          <p:nvPr>
            <p:ph type="sldNum" sz="quarter" idx="12"/>
          </p:nvPr>
        </p:nvSpPr>
        <p:spPr/>
        <p:txBody>
          <a:bodyPr/>
          <a:lstStyle/>
          <a:p>
            <a:fld id="{551115BC-487E-4422-894C-CB7CD3E79223}" type="slidenum">
              <a:rPr lang="sv-SE" smtClean="0"/>
              <a:t>52</a:t>
            </a:fld>
            <a:endParaRPr lang="sv-SE"/>
          </a:p>
        </p:txBody>
      </p:sp>
      <p:sp>
        <p:nvSpPr>
          <p:cNvPr id="32" name="Title 1"/>
          <p:cNvSpPr>
            <a:spLocks noGrp="1"/>
          </p:cNvSpPr>
          <p:nvPr>
            <p:ph type="title"/>
          </p:nvPr>
        </p:nvSpPr>
        <p:spPr>
          <a:xfrm>
            <a:off x="457200" y="274638"/>
            <a:ext cx="7139136" cy="1143000"/>
          </a:xfrm>
        </p:spPr>
        <p:txBody>
          <a:bodyPr>
            <a:normAutofit/>
          </a:bodyPr>
          <a:lstStyle/>
          <a:p>
            <a:r>
              <a:rPr lang="sv-SE" dirty="0"/>
              <a:t>Installation </a:t>
            </a:r>
            <a:r>
              <a:rPr lang="sv-SE" dirty="0" smtClean="0"/>
              <a:t>Support </a:t>
            </a:r>
            <a:r>
              <a:rPr lang="sv-SE" dirty="0" err="1"/>
              <a:t>available</a:t>
            </a:r>
            <a:r>
              <a:rPr lang="sv-SE" dirty="0"/>
              <a:t> </a:t>
            </a:r>
            <a:r>
              <a:rPr lang="sv-SE" dirty="0" smtClean="0"/>
              <a:t>on-site from</a:t>
            </a:r>
            <a:r>
              <a:rPr lang="sv-SE" dirty="0"/>
              <a:t/>
            </a:r>
            <a:br>
              <a:rPr lang="sv-SE" dirty="0"/>
            </a:br>
            <a:r>
              <a:rPr lang="sv-SE" dirty="0"/>
              <a:t>the AD Area </a:t>
            </a:r>
            <a:r>
              <a:rPr lang="sv-SE" dirty="0" err="1" smtClean="0"/>
              <a:t>Supervisors</a:t>
            </a:r>
            <a:r>
              <a:rPr lang="sv-SE" dirty="0" smtClean="0"/>
              <a:t> – (1/2)</a:t>
            </a:r>
            <a:endParaRPr lang="en-GB" dirty="0"/>
          </a:p>
        </p:txBody>
      </p:sp>
      <p:sp>
        <p:nvSpPr>
          <p:cNvPr id="9" name="Rectangle 8"/>
          <p:cNvSpPr/>
          <p:nvPr/>
        </p:nvSpPr>
        <p:spPr>
          <a:xfrm>
            <a:off x="107504" y="1700808"/>
            <a:ext cx="8928992" cy="4912113"/>
          </a:xfrm>
          <a:prstGeom prst="rect">
            <a:avLst/>
          </a:prstGeom>
        </p:spPr>
        <p:txBody>
          <a:bodyPr wrap="square">
            <a:spAutoFit/>
          </a:bodyPr>
          <a:lstStyle/>
          <a:p>
            <a:pPr lvl="0">
              <a:spcBef>
                <a:spcPct val="20000"/>
              </a:spcBef>
            </a:pPr>
            <a:r>
              <a:rPr lang="en-US" b="1" dirty="0">
                <a:solidFill>
                  <a:prstClr val="black"/>
                </a:solidFill>
              </a:rPr>
              <a:t>AD will provide </a:t>
            </a:r>
            <a:r>
              <a:rPr lang="en-US" b="1" dirty="0" smtClean="0">
                <a:solidFill>
                  <a:prstClr val="black"/>
                </a:solidFill>
              </a:rPr>
              <a:t>installation support on</a:t>
            </a:r>
            <a:r>
              <a:rPr lang="en-US" b="1" dirty="0">
                <a:solidFill>
                  <a:prstClr val="black"/>
                </a:solidFill>
              </a:rPr>
              <a:t>-site to facilitate the WP installations. These resources will be available from the AD Area Supervisors, following the WP’s requests as documented in the WSCP by the System Leaders (for each WP).</a:t>
            </a:r>
            <a:r>
              <a:rPr lang="en-US" dirty="0">
                <a:solidFill>
                  <a:prstClr val="black"/>
                </a:solidFill>
              </a:rPr>
              <a:t> </a:t>
            </a:r>
          </a:p>
          <a:p>
            <a:pPr lvl="0">
              <a:spcBef>
                <a:spcPct val="20000"/>
              </a:spcBef>
            </a:pPr>
            <a:endParaRPr lang="en-US" dirty="0" smtClean="0">
              <a:solidFill>
                <a:prstClr val="black"/>
              </a:solidFill>
            </a:endParaRPr>
          </a:p>
          <a:p>
            <a:pPr marL="171450" lvl="0" indent="-171450">
              <a:spcBef>
                <a:spcPct val="20000"/>
              </a:spcBef>
              <a:buFont typeface="Arial"/>
              <a:buChar char="•"/>
            </a:pPr>
            <a:r>
              <a:rPr lang="en-US" b="1" dirty="0" smtClean="0">
                <a:solidFill>
                  <a:prstClr val="black"/>
                </a:solidFill>
              </a:rPr>
              <a:t>Installation teams (manpower):</a:t>
            </a:r>
            <a:r>
              <a:rPr lang="en-US" dirty="0" smtClean="0">
                <a:solidFill>
                  <a:prstClr val="black"/>
                </a:solidFill>
              </a:rPr>
              <a:t> </a:t>
            </a:r>
          </a:p>
          <a:p>
            <a:pPr marL="628650" lvl="1" indent="-171450">
              <a:spcBef>
                <a:spcPct val="20000"/>
              </a:spcBef>
              <a:buFont typeface="Arial"/>
              <a:buChar char="•"/>
            </a:pPr>
            <a:r>
              <a:rPr lang="en-US" sz="1200" dirty="0" smtClean="0">
                <a:solidFill>
                  <a:prstClr val="black"/>
                </a:solidFill>
              </a:rPr>
              <a:t>The </a:t>
            </a:r>
            <a:r>
              <a:rPr lang="en-US" sz="1200" u="sng" dirty="0" smtClean="0">
                <a:solidFill>
                  <a:prstClr val="black"/>
                </a:solidFill>
              </a:rPr>
              <a:t>System Leader(s)</a:t>
            </a:r>
            <a:r>
              <a:rPr lang="en-US" sz="1200" dirty="0" smtClean="0">
                <a:solidFill>
                  <a:prstClr val="black"/>
                </a:solidFill>
              </a:rPr>
              <a:t> document in the WSCP all needs for technicians and manpower for installation. </a:t>
            </a:r>
          </a:p>
          <a:p>
            <a:pPr marL="628650" lvl="1" indent="-171450">
              <a:spcBef>
                <a:spcPct val="20000"/>
              </a:spcBef>
              <a:buFont typeface="Arial"/>
              <a:buChar char="•"/>
            </a:pPr>
            <a:r>
              <a:rPr lang="en-US" sz="1200" dirty="0" smtClean="0">
                <a:solidFill>
                  <a:prstClr val="black"/>
                </a:solidFill>
              </a:rPr>
              <a:t>After agreement with the Area Supervisors, technicians and manpower</a:t>
            </a:r>
            <a:r>
              <a:rPr lang="en-US" sz="1200" dirty="0">
                <a:solidFill>
                  <a:prstClr val="black"/>
                </a:solidFill>
              </a:rPr>
              <a:t> </a:t>
            </a:r>
            <a:r>
              <a:rPr lang="en-US" sz="1200" dirty="0" smtClean="0">
                <a:solidFill>
                  <a:prstClr val="black"/>
                </a:solidFill>
              </a:rPr>
              <a:t>(upon availability) </a:t>
            </a:r>
            <a:r>
              <a:rPr lang="en-US" sz="1200" dirty="0">
                <a:solidFill>
                  <a:prstClr val="black"/>
                </a:solidFill>
              </a:rPr>
              <a:t>can </a:t>
            </a:r>
            <a:r>
              <a:rPr lang="en-US" sz="1200" dirty="0" smtClean="0">
                <a:solidFill>
                  <a:prstClr val="black"/>
                </a:solidFill>
              </a:rPr>
              <a:t>be assigned directly under the command of the System Leaders (only during the installation of the relevant </a:t>
            </a:r>
            <a:r>
              <a:rPr lang="en-US" sz="1200" dirty="0">
                <a:solidFill>
                  <a:prstClr val="black"/>
                </a:solidFill>
              </a:rPr>
              <a:t>WPs</a:t>
            </a:r>
            <a:r>
              <a:rPr lang="en-US" sz="1200" dirty="0" smtClean="0">
                <a:solidFill>
                  <a:prstClr val="black"/>
                </a:solidFill>
              </a:rPr>
              <a:t>).</a:t>
            </a:r>
          </a:p>
          <a:p>
            <a:pPr marL="171450" indent="-171450">
              <a:spcBef>
                <a:spcPct val="20000"/>
              </a:spcBef>
              <a:buFont typeface="Arial"/>
              <a:buChar char="•"/>
            </a:pPr>
            <a:r>
              <a:rPr lang="en-US" b="1" dirty="0" smtClean="0">
                <a:solidFill>
                  <a:prstClr val="black"/>
                </a:solidFill>
              </a:rPr>
              <a:t>Design teams:</a:t>
            </a:r>
            <a:r>
              <a:rPr lang="en-US" dirty="0" smtClean="0">
                <a:solidFill>
                  <a:prstClr val="black"/>
                </a:solidFill>
              </a:rPr>
              <a:t> </a:t>
            </a:r>
          </a:p>
          <a:p>
            <a:pPr marL="628650" lvl="1" indent="-171450">
              <a:spcBef>
                <a:spcPct val="20000"/>
              </a:spcBef>
              <a:buFont typeface="Arial"/>
              <a:buChar char="•"/>
            </a:pPr>
            <a:r>
              <a:rPr lang="en-US" sz="1200" dirty="0" smtClean="0">
                <a:solidFill>
                  <a:prstClr val="black"/>
                </a:solidFill>
              </a:rPr>
              <a:t>The </a:t>
            </a:r>
            <a:r>
              <a:rPr lang="en-US" sz="1200" u="sng" dirty="0">
                <a:solidFill>
                  <a:prstClr val="black"/>
                </a:solidFill>
              </a:rPr>
              <a:t>System Leader(s)</a:t>
            </a:r>
            <a:r>
              <a:rPr lang="en-US" sz="1200" dirty="0">
                <a:solidFill>
                  <a:prstClr val="black"/>
                </a:solidFill>
              </a:rPr>
              <a:t> </a:t>
            </a:r>
            <a:r>
              <a:rPr lang="en-US" sz="1200" dirty="0" smtClean="0">
                <a:solidFill>
                  <a:prstClr val="black"/>
                </a:solidFill>
              </a:rPr>
              <a:t>document </a:t>
            </a:r>
            <a:r>
              <a:rPr lang="en-US" sz="1200" dirty="0">
                <a:solidFill>
                  <a:prstClr val="black"/>
                </a:solidFill>
              </a:rPr>
              <a:t>in the WSCP all </a:t>
            </a:r>
            <a:r>
              <a:rPr lang="en-US" sz="1200" dirty="0" smtClean="0">
                <a:solidFill>
                  <a:prstClr val="black"/>
                </a:solidFill>
              </a:rPr>
              <a:t>design needs </a:t>
            </a:r>
            <a:r>
              <a:rPr lang="en-US" sz="1200" dirty="0">
                <a:solidFill>
                  <a:prstClr val="black"/>
                </a:solidFill>
              </a:rPr>
              <a:t>for </a:t>
            </a:r>
            <a:r>
              <a:rPr lang="en-US" sz="1200" dirty="0" smtClean="0">
                <a:solidFill>
                  <a:prstClr val="black"/>
                </a:solidFill>
              </a:rPr>
              <a:t>2D-drawings and </a:t>
            </a:r>
            <a:r>
              <a:rPr lang="en-US" sz="1200" dirty="0">
                <a:solidFill>
                  <a:prstClr val="black"/>
                </a:solidFill>
              </a:rPr>
              <a:t>installation </a:t>
            </a:r>
            <a:r>
              <a:rPr lang="en-US" sz="1200" dirty="0" smtClean="0">
                <a:solidFill>
                  <a:prstClr val="black"/>
                </a:solidFill>
              </a:rPr>
              <a:t>maps. </a:t>
            </a:r>
          </a:p>
          <a:p>
            <a:pPr marL="628650" lvl="1" indent="-171450">
              <a:spcBef>
                <a:spcPct val="20000"/>
              </a:spcBef>
              <a:buFont typeface="Arial"/>
              <a:buChar char="•"/>
            </a:pPr>
            <a:r>
              <a:rPr lang="en-US" sz="1200" dirty="0" smtClean="0">
                <a:solidFill>
                  <a:prstClr val="black"/>
                </a:solidFill>
              </a:rPr>
              <a:t>After agreement with the Design Integration </a:t>
            </a:r>
            <a:r>
              <a:rPr lang="en-US" sz="1200" dirty="0" err="1" smtClean="0">
                <a:solidFill>
                  <a:prstClr val="black"/>
                </a:solidFill>
              </a:rPr>
              <a:t>workGroup</a:t>
            </a:r>
            <a:r>
              <a:rPr lang="en-US" sz="1200" dirty="0" smtClean="0">
                <a:solidFill>
                  <a:prstClr val="black"/>
                </a:solidFill>
              </a:rPr>
              <a:t> (AD-DIG) and upon availability of the design engineers, installation related drawings can be provided. </a:t>
            </a:r>
          </a:p>
          <a:p>
            <a:pPr marL="171450" indent="-171450">
              <a:spcBef>
                <a:spcPct val="20000"/>
              </a:spcBef>
              <a:buFont typeface="Arial"/>
              <a:buChar char="•"/>
            </a:pPr>
            <a:r>
              <a:rPr lang="en-US" b="1" dirty="0" smtClean="0">
                <a:solidFill>
                  <a:prstClr val="black"/>
                </a:solidFill>
              </a:rPr>
              <a:t>Electronics, tooling and consumables support:</a:t>
            </a:r>
            <a:r>
              <a:rPr lang="en-US" dirty="0" smtClean="0">
                <a:solidFill>
                  <a:prstClr val="black"/>
                </a:solidFill>
              </a:rPr>
              <a:t> </a:t>
            </a:r>
            <a:endParaRPr lang="en-US" dirty="0">
              <a:solidFill>
                <a:prstClr val="black"/>
              </a:solidFill>
            </a:endParaRPr>
          </a:p>
          <a:p>
            <a:pPr marL="628650" lvl="1" indent="-171450">
              <a:spcBef>
                <a:spcPct val="20000"/>
              </a:spcBef>
              <a:buFont typeface="Arial"/>
              <a:buChar char="•"/>
            </a:pPr>
            <a:r>
              <a:rPr lang="en-US" sz="1200" dirty="0" smtClean="0">
                <a:solidFill>
                  <a:prstClr val="black"/>
                </a:solidFill>
              </a:rPr>
              <a:t>The </a:t>
            </a:r>
            <a:r>
              <a:rPr lang="en-US" sz="1200" u="sng" dirty="0">
                <a:solidFill>
                  <a:prstClr val="black"/>
                </a:solidFill>
              </a:rPr>
              <a:t>System Leader(s)</a:t>
            </a:r>
            <a:r>
              <a:rPr lang="en-US" sz="1200" dirty="0">
                <a:solidFill>
                  <a:prstClr val="black"/>
                </a:solidFill>
              </a:rPr>
              <a:t> </a:t>
            </a:r>
            <a:r>
              <a:rPr lang="en-US" sz="1200" dirty="0" smtClean="0">
                <a:solidFill>
                  <a:prstClr val="black"/>
                </a:solidFill>
              </a:rPr>
              <a:t>document </a:t>
            </a:r>
            <a:r>
              <a:rPr lang="en-US" sz="1200" dirty="0">
                <a:solidFill>
                  <a:prstClr val="black"/>
                </a:solidFill>
              </a:rPr>
              <a:t>in the WSCP all </a:t>
            </a:r>
            <a:r>
              <a:rPr lang="en-US" sz="1200" dirty="0" smtClean="0">
                <a:solidFill>
                  <a:prstClr val="black"/>
                </a:solidFill>
              </a:rPr>
              <a:t>needs </a:t>
            </a:r>
            <a:r>
              <a:rPr lang="en-US" sz="1200" dirty="0">
                <a:solidFill>
                  <a:prstClr val="black"/>
                </a:solidFill>
              </a:rPr>
              <a:t>for </a:t>
            </a:r>
            <a:r>
              <a:rPr lang="en-US" sz="1200" dirty="0" smtClean="0">
                <a:solidFill>
                  <a:prstClr val="black"/>
                </a:solidFill>
              </a:rPr>
              <a:t>electronics, tooling and consumables (e.g. network analyzers, hand-tools, bolts &amp; nuts, shims, temporary support frames, air-pads etc.). </a:t>
            </a:r>
            <a:endParaRPr lang="en-US" sz="1200" dirty="0">
              <a:solidFill>
                <a:prstClr val="black"/>
              </a:solidFill>
            </a:endParaRPr>
          </a:p>
          <a:p>
            <a:pPr marL="628650" lvl="1" indent="-171450">
              <a:spcBef>
                <a:spcPct val="20000"/>
              </a:spcBef>
              <a:buFont typeface="Arial"/>
              <a:buChar char="•"/>
            </a:pPr>
            <a:r>
              <a:rPr lang="en-US" sz="1200" u="sng" dirty="0" smtClean="0">
                <a:solidFill>
                  <a:prstClr val="black"/>
                </a:solidFill>
              </a:rPr>
              <a:t>After agreement with the Area Supervisors, basic electronics, tools and consumables can be available on-site, following </a:t>
            </a:r>
            <a:r>
              <a:rPr lang="en-US" sz="1200" u="sng" dirty="0">
                <a:solidFill>
                  <a:prstClr val="black"/>
                </a:solidFill>
              </a:rPr>
              <a:t>the </a:t>
            </a:r>
            <a:r>
              <a:rPr lang="en-US" sz="1200" u="sng" dirty="0" smtClean="0">
                <a:solidFill>
                  <a:prstClr val="black"/>
                </a:solidFill>
              </a:rPr>
              <a:t>WSCP. </a:t>
            </a:r>
          </a:p>
          <a:p>
            <a:pPr marL="628650" lvl="1" indent="-171450">
              <a:spcBef>
                <a:spcPct val="20000"/>
              </a:spcBef>
              <a:buFont typeface="Arial"/>
              <a:buChar char="•"/>
            </a:pPr>
            <a:r>
              <a:rPr lang="en-US" sz="1200" u="sng" dirty="0" smtClean="0">
                <a:solidFill>
                  <a:prstClr val="black"/>
                </a:solidFill>
              </a:rPr>
              <a:t>Please, verify availability </a:t>
            </a:r>
            <a:r>
              <a:rPr lang="en-US" sz="1200" u="sng" dirty="0">
                <a:solidFill>
                  <a:prstClr val="black"/>
                </a:solidFill>
              </a:rPr>
              <a:t>with </a:t>
            </a:r>
            <a:r>
              <a:rPr lang="en-US" sz="1200" u="sng" dirty="0" smtClean="0">
                <a:solidFill>
                  <a:prstClr val="black"/>
                </a:solidFill>
              </a:rPr>
              <a:t>the Area Supervisors. </a:t>
            </a:r>
            <a:br>
              <a:rPr lang="en-US" sz="1200" u="sng" dirty="0" smtClean="0">
                <a:solidFill>
                  <a:prstClr val="black"/>
                </a:solidFill>
              </a:rPr>
            </a:br>
            <a:r>
              <a:rPr lang="en-US" sz="1200" b="1" u="sng" dirty="0" smtClean="0">
                <a:solidFill>
                  <a:prstClr val="black"/>
                </a:solidFill>
              </a:rPr>
              <a:t>It is strongly advised to the WPs to organize and come on-site individually with their needed electronics, tooling and consumables – keep in mind that no-workshop/no-electronics lab is available on-site (but it will be available in close proximity). </a:t>
            </a:r>
            <a:endParaRPr lang="en-US" sz="1200" b="1" u="sng" dirty="0">
              <a:solidFill>
                <a:prstClr val="black"/>
              </a:solidFill>
            </a:endParaRPr>
          </a:p>
        </p:txBody>
      </p:sp>
      <p:sp>
        <p:nvSpPr>
          <p:cNvPr id="10" name="Footer Placeholder 15"/>
          <p:cNvSpPr>
            <a:spLocks noGrp="1"/>
          </p:cNvSpPr>
          <p:nvPr>
            <p:ph type="ftr" sz="quarter" idx="11"/>
          </p:nvPr>
        </p:nvSpPr>
        <p:spPr>
          <a:xfrm>
            <a:off x="2411760" y="6356350"/>
            <a:ext cx="4320480" cy="365125"/>
          </a:xfrm>
        </p:spPr>
        <p:txBody>
          <a:bodyPr/>
          <a:lstStyle/>
          <a:p>
            <a:r>
              <a:rPr lang="en-US" smtClean="0"/>
              <a:t>13 June 2017</a:t>
            </a:r>
            <a:endParaRPr lang="sv-SE" dirty="0"/>
          </a:p>
        </p:txBody>
      </p:sp>
      <p:sp>
        <p:nvSpPr>
          <p:cNvPr id="8" name="Rectangle 7"/>
          <p:cNvSpPr/>
          <p:nvPr/>
        </p:nvSpPr>
        <p:spPr>
          <a:xfrm>
            <a:off x="92916" y="92337"/>
            <a:ext cx="2244996" cy="559220"/>
          </a:xfrm>
          <a:prstGeom prst="rect">
            <a:avLst/>
          </a:prstGeom>
          <a:solidFill>
            <a:schemeClr val="bg1">
              <a:lumMod val="6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SPARE SLIDE</a:t>
            </a:r>
            <a:endParaRPr lang="sv-SE" sz="2400" b="1" dirty="0">
              <a:solidFill>
                <a:schemeClr val="tx1"/>
              </a:solidFill>
            </a:endParaRPr>
          </a:p>
        </p:txBody>
      </p:sp>
    </p:spTree>
    <p:extLst>
      <p:ext uri="{BB962C8B-B14F-4D97-AF65-F5344CB8AC3E}">
        <p14:creationId xmlns:p14="http://schemas.microsoft.com/office/powerpoint/2010/main" val="27387902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nick.gazis@esss.se</a:t>
            </a:r>
            <a:endParaRPr lang="sv-SE"/>
          </a:p>
        </p:txBody>
      </p:sp>
      <p:sp>
        <p:nvSpPr>
          <p:cNvPr id="7" name="Slide Number Placeholder 6"/>
          <p:cNvSpPr>
            <a:spLocks noGrp="1"/>
          </p:cNvSpPr>
          <p:nvPr>
            <p:ph type="sldNum" sz="quarter" idx="12"/>
          </p:nvPr>
        </p:nvSpPr>
        <p:spPr/>
        <p:txBody>
          <a:bodyPr/>
          <a:lstStyle/>
          <a:p>
            <a:fld id="{551115BC-487E-4422-894C-CB7CD3E79223}" type="slidenum">
              <a:rPr lang="sv-SE" smtClean="0"/>
              <a:t>53</a:t>
            </a:fld>
            <a:endParaRPr lang="sv-SE"/>
          </a:p>
        </p:txBody>
      </p:sp>
      <p:sp>
        <p:nvSpPr>
          <p:cNvPr id="32" name="Title 1"/>
          <p:cNvSpPr>
            <a:spLocks noGrp="1"/>
          </p:cNvSpPr>
          <p:nvPr>
            <p:ph type="title"/>
          </p:nvPr>
        </p:nvSpPr>
        <p:spPr>
          <a:xfrm>
            <a:off x="457200" y="274638"/>
            <a:ext cx="7139136" cy="1143000"/>
          </a:xfrm>
        </p:spPr>
        <p:txBody>
          <a:bodyPr>
            <a:normAutofit/>
          </a:bodyPr>
          <a:lstStyle/>
          <a:p>
            <a:r>
              <a:rPr lang="sv-SE" dirty="0"/>
              <a:t>Installation Support </a:t>
            </a:r>
            <a:r>
              <a:rPr lang="sv-SE" dirty="0" err="1"/>
              <a:t>available</a:t>
            </a:r>
            <a:r>
              <a:rPr lang="sv-SE" dirty="0"/>
              <a:t> on-site from</a:t>
            </a:r>
            <a:br>
              <a:rPr lang="sv-SE" dirty="0"/>
            </a:br>
            <a:r>
              <a:rPr lang="sv-SE" dirty="0"/>
              <a:t>the AD Area </a:t>
            </a:r>
            <a:r>
              <a:rPr lang="sv-SE" dirty="0" err="1"/>
              <a:t>Supervisors</a:t>
            </a:r>
            <a:r>
              <a:rPr lang="sv-SE" dirty="0"/>
              <a:t> </a:t>
            </a:r>
            <a:r>
              <a:rPr lang="sv-SE" dirty="0" smtClean="0"/>
              <a:t>– (2/2)</a:t>
            </a:r>
            <a:endParaRPr lang="en-GB" dirty="0"/>
          </a:p>
        </p:txBody>
      </p:sp>
      <p:sp>
        <p:nvSpPr>
          <p:cNvPr id="9" name="Rectangle 8"/>
          <p:cNvSpPr/>
          <p:nvPr/>
        </p:nvSpPr>
        <p:spPr>
          <a:xfrm>
            <a:off x="107504" y="1340768"/>
            <a:ext cx="8928992" cy="5170647"/>
          </a:xfrm>
          <a:prstGeom prst="rect">
            <a:avLst/>
          </a:prstGeom>
        </p:spPr>
        <p:txBody>
          <a:bodyPr wrap="square">
            <a:spAutoFit/>
          </a:bodyPr>
          <a:lstStyle/>
          <a:p>
            <a:pPr marL="171450" indent="-171450">
              <a:spcBef>
                <a:spcPct val="20000"/>
              </a:spcBef>
              <a:buFont typeface="Arial"/>
              <a:buChar char="•"/>
            </a:pPr>
            <a:r>
              <a:rPr lang="en-US" b="1" dirty="0" smtClean="0">
                <a:solidFill>
                  <a:prstClr val="black"/>
                </a:solidFill>
              </a:rPr>
              <a:t>Industrial machinery support:</a:t>
            </a:r>
            <a:r>
              <a:rPr lang="en-US" dirty="0" smtClean="0">
                <a:solidFill>
                  <a:prstClr val="black"/>
                </a:solidFill>
              </a:rPr>
              <a:t> </a:t>
            </a:r>
          </a:p>
          <a:p>
            <a:pPr marL="628650" lvl="1" indent="-171450">
              <a:spcBef>
                <a:spcPct val="20000"/>
              </a:spcBef>
              <a:buFont typeface="Arial"/>
              <a:buChar char="•"/>
            </a:pPr>
            <a:r>
              <a:rPr lang="en-US" sz="1200" dirty="0" smtClean="0">
                <a:solidFill>
                  <a:prstClr val="black"/>
                </a:solidFill>
              </a:rPr>
              <a:t>The </a:t>
            </a:r>
            <a:r>
              <a:rPr lang="en-US" sz="1200" u="sng" dirty="0" smtClean="0">
                <a:solidFill>
                  <a:prstClr val="black"/>
                </a:solidFill>
              </a:rPr>
              <a:t>System Leader(s)</a:t>
            </a:r>
            <a:r>
              <a:rPr lang="en-US" sz="1200" dirty="0" smtClean="0">
                <a:solidFill>
                  <a:prstClr val="black"/>
                </a:solidFill>
              </a:rPr>
              <a:t> document in the WSCP all needs for industrial machinery (pallet-jacks, lifting devices, truck-rents, scaffolding, etc.).</a:t>
            </a:r>
          </a:p>
          <a:p>
            <a:pPr marL="628650" lvl="1" indent="-171450">
              <a:spcBef>
                <a:spcPct val="20000"/>
              </a:spcBef>
              <a:buFont typeface="Arial"/>
              <a:buChar char="•"/>
            </a:pPr>
            <a:r>
              <a:rPr lang="en-US" sz="1200" dirty="0" smtClean="0">
                <a:solidFill>
                  <a:prstClr val="black"/>
                </a:solidFill>
              </a:rPr>
              <a:t>After agreement with the Area Supervisors, industrial machinery can be available on-site, following the WSCP. </a:t>
            </a:r>
            <a:br>
              <a:rPr lang="en-US" sz="1200" dirty="0" smtClean="0">
                <a:solidFill>
                  <a:prstClr val="black"/>
                </a:solidFill>
              </a:rPr>
            </a:br>
            <a:r>
              <a:rPr lang="en-US" sz="1200" dirty="0" smtClean="0">
                <a:solidFill>
                  <a:prstClr val="black"/>
                </a:solidFill>
              </a:rPr>
              <a:t>Please, verify availability and use-process with the Area Supervisors. </a:t>
            </a:r>
            <a:br>
              <a:rPr lang="en-US" sz="1200" dirty="0" smtClean="0">
                <a:solidFill>
                  <a:prstClr val="black"/>
                </a:solidFill>
              </a:rPr>
            </a:br>
            <a:r>
              <a:rPr lang="en-US" sz="1200" u="sng" dirty="0" smtClean="0">
                <a:solidFill>
                  <a:prstClr val="black"/>
                </a:solidFill>
              </a:rPr>
              <a:t>The WP can be requested to fund its specific requests via PCC code, after agreement with the Area Supervisors. </a:t>
            </a:r>
          </a:p>
          <a:p>
            <a:pPr marL="171450" indent="-171450">
              <a:spcBef>
                <a:spcPct val="20000"/>
              </a:spcBef>
              <a:buFont typeface="Arial"/>
              <a:buChar char="•"/>
            </a:pPr>
            <a:r>
              <a:rPr lang="en-US" b="1" dirty="0" smtClean="0">
                <a:solidFill>
                  <a:prstClr val="black"/>
                </a:solidFill>
              </a:rPr>
              <a:t>Industrial services support:</a:t>
            </a:r>
            <a:r>
              <a:rPr lang="en-US" dirty="0" smtClean="0">
                <a:solidFill>
                  <a:prstClr val="black"/>
                </a:solidFill>
              </a:rPr>
              <a:t> </a:t>
            </a:r>
          </a:p>
          <a:p>
            <a:pPr marL="628650" lvl="1" indent="-171450">
              <a:spcBef>
                <a:spcPct val="20000"/>
              </a:spcBef>
              <a:buFont typeface="Arial"/>
              <a:buChar char="•"/>
            </a:pPr>
            <a:r>
              <a:rPr lang="en-US" sz="1200" dirty="0" smtClean="0">
                <a:solidFill>
                  <a:prstClr val="black"/>
                </a:solidFill>
              </a:rPr>
              <a:t>The </a:t>
            </a:r>
            <a:r>
              <a:rPr lang="en-US" sz="1200" u="sng" dirty="0" smtClean="0">
                <a:solidFill>
                  <a:prstClr val="black"/>
                </a:solidFill>
              </a:rPr>
              <a:t>System Leader(s)</a:t>
            </a:r>
            <a:r>
              <a:rPr lang="en-US" sz="1200" dirty="0" smtClean="0">
                <a:solidFill>
                  <a:prstClr val="black"/>
                </a:solidFill>
              </a:rPr>
              <a:t> document in the WSCP all needs for industrial services support (storage, workshop, lay-down areas, etc.). </a:t>
            </a:r>
          </a:p>
          <a:p>
            <a:pPr marL="628650" lvl="1" indent="-171450">
              <a:spcBef>
                <a:spcPct val="20000"/>
              </a:spcBef>
              <a:buFont typeface="Arial"/>
              <a:buChar char="•"/>
            </a:pPr>
            <a:r>
              <a:rPr lang="en-US" sz="1200" dirty="0" smtClean="0">
                <a:solidFill>
                  <a:prstClr val="black"/>
                </a:solidFill>
              </a:rPr>
              <a:t>After agreement with the Area Supervisors, ESS central services can be provided on-site (waste management, air supply, </a:t>
            </a:r>
            <a:r>
              <a:rPr lang="en-US" sz="1200" dirty="0" err="1" smtClean="0">
                <a:solidFill>
                  <a:prstClr val="black"/>
                </a:solidFill>
              </a:rPr>
              <a:t>WiFi</a:t>
            </a:r>
            <a:r>
              <a:rPr lang="en-US" sz="1200" dirty="0" smtClean="0">
                <a:solidFill>
                  <a:prstClr val="black"/>
                </a:solidFill>
              </a:rPr>
              <a:t>, electricity, storage, workshop, lay-down areas, etc.), following the WSCP instructions. </a:t>
            </a:r>
            <a:endParaRPr lang="en-US" sz="1200" b="1" dirty="0" smtClean="0">
              <a:solidFill>
                <a:prstClr val="black"/>
              </a:solidFill>
            </a:endParaRPr>
          </a:p>
          <a:p>
            <a:pPr marL="171450" indent="-171450">
              <a:spcBef>
                <a:spcPct val="20000"/>
              </a:spcBef>
              <a:buFont typeface="Arial"/>
              <a:buChar char="•"/>
            </a:pPr>
            <a:r>
              <a:rPr lang="en-US" b="1" dirty="0" smtClean="0">
                <a:solidFill>
                  <a:prstClr val="black"/>
                </a:solidFill>
              </a:rPr>
              <a:t>Shielding and sealing materials:</a:t>
            </a:r>
            <a:r>
              <a:rPr lang="en-US" dirty="0" smtClean="0">
                <a:solidFill>
                  <a:prstClr val="black"/>
                </a:solidFill>
              </a:rPr>
              <a:t> </a:t>
            </a:r>
          </a:p>
          <a:p>
            <a:pPr marL="628650" lvl="1" indent="-171450">
              <a:spcBef>
                <a:spcPct val="20000"/>
              </a:spcBef>
              <a:buFont typeface="Arial"/>
              <a:buChar char="•"/>
            </a:pPr>
            <a:r>
              <a:rPr lang="en-US" sz="1200" dirty="0" smtClean="0">
                <a:solidFill>
                  <a:prstClr val="black"/>
                </a:solidFill>
              </a:rPr>
              <a:t>The </a:t>
            </a:r>
            <a:r>
              <a:rPr lang="en-US" sz="1200" u="sng" dirty="0" smtClean="0">
                <a:solidFill>
                  <a:prstClr val="black"/>
                </a:solidFill>
              </a:rPr>
              <a:t>System Leader(s)</a:t>
            </a:r>
            <a:r>
              <a:rPr lang="en-US" sz="1200" dirty="0" smtClean="0">
                <a:solidFill>
                  <a:prstClr val="black"/>
                </a:solidFill>
              </a:rPr>
              <a:t> document in the WSCP all needs for shielding and sealing (fire or other) material. </a:t>
            </a:r>
          </a:p>
          <a:p>
            <a:pPr marL="628650" lvl="1" indent="-171450">
              <a:spcBef>
                <a:spcPct val="20000"/>
              </a:spcBef>
              <a:buFont typeface="Arial"/>
              <a:buChar char="•"/>
            </a:pPr>
            <a:r>
              <a:rPr lang="en-US" sz="1200" dirty="0" smtClean="0">
                <a:solidFill>
                  <a:prstClr val="black"/>
                </a:solidFill>
              </a:rPr>
              <a:t>After agreement with the Area Supervisors, the ESS-approved shielding and sealing materials can be provided, following the WSCP. </a:t>
            </a:r>
          </a:p>
          <a:p>
            <a:pPr marL="171450" indent="-171450">
              <a:spcBef>
                <a:spcPct val="20000"/>
              </a:spcBef>
              <a:buFont typeface="Arial"/>
              <a:buChar char="•"/>
            </a:pPr>
            <a:r>
              <a:rPr lang="en-US" b="1" dirty="0" smtClean="0">
                <a:solidFill>
                  <a:prstClr val="black"/>
                </a:solidFill>
              </a:rPr>
              <a:t>Training courses and certifications:</a:t>
            </a:r>
            <a:r>
              <a:rPr lang="en-US" dirty="0" smtClean="0">
                <a:solidFill>
                  <a:prstClr val="black"/>
                </a:solidFill>
              </a:rPr>
              <a:t> </a:t>
            </a:r>
          </a:p>
          <a:p>
            <a:pPr marL="628650" lvl="1" indent="-171450">
              <a:spcBef>
                <a:spcPct val="20000"/>
              </a:spcBef>
              <a:buFont typeface="Arial"/>
              <a:buChar char="•"/>
            </a:pPr>
            <a:r>
              <a:rPr lang="en-US" sz="1200" dirty="0">
                <a:solidFill>
                  <a:prstClr val="black"/>
                </a:solidFill>
              </a:rPr>
              <a:t>The </a:t>
            </a:r>
            <a:r>
              <a:rPr lang="en-US" sz="1200" u="sng" dirty="0">
                <a:solidFill>
                  <a:prstClr val="black"/>
                </a:solidFill>
              </a:rPr>
              <a:t>System Leader(s)</a:t>
            </a:r>
            <a:r>
              <a:rPr lang="en-US" sz="1200" dirty="0">
                <a:solidFill>
                  <a:prstClr val="black"/>
                </a:solidFill>
              </a:rPr>
              <a:t> document in the WSCP all needs for training courses and certification related to installation. </a:t>
            </a:r>
          </a:p>
          <a:p>
            <a:pPr marL="628650" lvl="1" indent="-171450">
              <a:spcBef>
                <a:spcPct val="20000"/>
              </a:spcBef>
              <a:buFont typeface="Arial"/>
              <a:buChar char="•"/>
            </a:pPr>
            <a:r>
              <a:rPr lang="en-US" sz="1200" dirty="0">
                <a:solidFill>
                  <a:prstClr val="black"/>
                </a:solidFill>
              </a:rPr>
              <a:t>The WP have to comply to the certification requested by the Area Supervisors </a:t>
            </a:r>
            <a:br>
              <a:rPr lang="en-US" sz="1200" dirty="0">
                <a:solidFill>
                  <a:prstClr val="black"/>
                </a:solidFill>
              </a:rPr>
            </a:br>
            <a:r>
              <a:rPr lang="en-US" sz="1200" dirty="0">
                <a:solidFill>
                  <a:prstClr val="black"/>
                </a:solidFill>
              </a:rPr>
              <a:t>(according to the applicable Swedish legislation and ESS local rules). </a:t>
            </a:r>
          </a:p>
          <a:p>
            <a:pPr marL="628650" lvl="1" indent="-171450">
              <a:spcBef>
                <a:spcPct val="20000"/>
              </a:spcBef>
              <a:buFont typeface="Arial"/>
              <a:buChar char="•"/>
            </a:pPr>
            <a:r>
              <a:rPr lang="en-US" sz="1200" u="sng" dirty="0">
                <a:solidFill>
                  <a:prstClr val="black"/>
                </a:solidFill>
              </a:rPr>
              <a:t>The WP will fund entirely the required training courses, according to their installation needs. </a:t>
            </a:r>
          </a:p>
          <a:p>
            <a:pPr marL="171450" indent="-171450">
              <a:spcBef>
                <a:spcPct val="20000"/>
              </a:spcBef>
              <a:buFont typeface="Arial"/>
              <a:buChar char="•"/>
            </a:pPr>
            <a:endParaRPr lang="en-US" sz="1000" b="1" dirty="0" smtClean="0">
              <a:solidFill>
                <a:prstClr val="black"/>
              </a:solidFill>
            </a:endParaRPr>
          </a:p>
          <a:p>
            <a:pPr marL="171450" indent="-171450">
              <a:spcBef>
                <a:spcPct val="20000"/>
              </a:spcBef>
              <a:buFont typeface="Arial"/>
              <a:buChar char="•"/>
            </a:pPr>
            <a:r>
              <a:rPr lang="en-US" b="1" dirty="0" smtClean="0">
                <a:solidFill>
                  <a:prstClr val="black"/>
                </a:solidFill>
              </a:rPr>
              <a:t>Installation infrastructure: </a:t>
            </a:r>
          </a:p>
          <a:p>
            <a:pPr marL="628650" lvl="1" indent="-171450">
              <a:spcBef>
                <a:spcPct val="20000"/>
              </a:spcBef>
              <a:buFont typeface="Arial"/>
              <a:buChar char="•"/>
            </a:pPr>
            <a:r>
              <a:rPr lang="en-US" sz="1200" dirty="0" smtClean="0">
                <a:solidFill>
                  <a:prstClr val="black"/>
                </a:solidFill>
              </a:rPr>
              <a:t>AD </a:t>
            </a:r>
            <a:r>
              <a:rPr lang="en-US" sz="1200" dirty="0">
                <a:solidFill>
                  <a:prstClr val="black"/>
                </a:solidFill>
              </a:rPr>
              <a:t>will provide </a:t>
            </a:r>
            <a:r>
              <a:rPr lang="en-US" sz="1200" b="1" u="sng" dirty="0">
                <a:solidFill>
                  <a:prstClr val="black"/>
                </a:solidFill>
              </a:rPr>
              <a:t>power</a:t>
            </a:r>
            <a:r>
              <a:rPr lang="en-US" sz="1200" dirty="0">
                <a:solidFill>
                  <a:prstClr val="black"/>
                </a:solidFill>
              </a:rPr>
              <a:t> (general locations), </a:t>
            </a:r>
            <a:r>
              <a:rPr lang="en-US" sz="1200" b="1" u="sng" dirty="0">
                <a:solidFill>
                  <a:prstClr val="black"/>
                </a:solidFill>
              </a:rPr>
              <a:t>area lighting</a:t>
            </a:r>
            <a:r>
              <a:rPr lang="en-US" sz="1200" dirty="0">
                <a:solidFill>
                  <a:prstClr val="black"/>
                </a:solidFill>
              </a:rPr>
              <a:t>, </a:t>
            </a:r>
            <a:r>
              <a:rPr lang="en-US" sz="1200" b="1" u="sng" dirty="0">
                <a:solidFill>
                  <a:prstClr val="black"/>
                </a:solidFill>
              </a:rPr>
              <a:t>fire extinguishers</a:t>
            </a:r>
            <a:r>
              <a:rPr lang="en-US" sz="1200" b="1" dirty="0">
                <a:solidFill>
                  <a:prstClr val="black"/>
                </a:solidFill>
              </a:rPr>
              <a:t> </a:t>
            </a:r>
            <a:r>
              <a:rPr lang="en-US" sz="1200" dirty="0">
                <a:solidFill>
                  <a:prstClr val="black"/>
                </a:solidFill>
              </a:rPr>
              <a:t>and </a:t>
            </a:r>
            <a:r>
              <a:rPr lang="en-US" sz="1200" b="1" u="sng" dirty="0">
                <a:solidFill>
                  <a:prstClr val="black"/>
                </a:solidFill>
              </a:rPr>
              <a:t>local first aid stations</a:t>
            </a:r>
          </a:p>
        </p:txBody>
      </p:sp>
      <p:sp>
        <p:nvSpPr>
          <p:cNvPr id="8" name="Footer Placeholder 15"/>
          <p:cNvSpPr>
            <a:spLocks noGrp="1"/>
          </p:cNvSpPr>
          <p:nvPr>
            <p:ph type="ftr" sz="quarter" idx="11"/>
          </p:nvPr>
        </p:nvSpPr>
        <p:spPr>
          <a:xfrm>
            <a:off x="2411760" y="6356350"/>
            <a:ext cx="4320480" cy="365125"/>
          </a:xfrm>
        </p:spPr>
        <p:txBody>
          <a:bodyPr/>
          <a:lstStyle/>
          <a:p>
            <a:r>
              <a:rPr lang="en-US" smtClean="0"/>
              <a:t>13 June 2017</a:t>
            </a:r>
            <a:endParaRPr lang="sv-SE" dirty="0"/>
          </a:p>
        </p:txBody>
      </p:sp>
      <p:sp>
        <p:nvSpPr>
          <p:cNvPr id="10" name="Rectangle 9"/>
          <p:cNvSpPr/>
          <p:nvPr/>
        </p:nvSpPr>
        <p:spPr>
          <a:xfrm>
            <a:off x="92916" y="92337"/>
            <a:ext cx="2244996" cy="559220"/>
          </a:xfrm>
          <a:prstGeom prst="rect">
            <a:avLst/>
          </a:prstGeom>
          <a:solidFill>
            <a:schemeClr val="bg1">
              <a:lumMod val="6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SPARE SLIDE</a:t>
            </a:r>
            <a:endParaRPr lang="sv-SE" sz="2400" b="1" dirty="0">
              <a:solidFill>
                <a:schemeClr val="tx1"/>
              </a:solidFill>
            </a:endParaRPr>
          </a:p>
        </p:txBody>
      </p:sp>
    </p:spTree>
    <p:extLst>
      <p:ext uri="{BB962C8B-B14F-4D97-AF65-F5344CB8AC3E}">
        <p14:creationId xmlns:p14="http://schemas.microsoft.com/office/powerpoint/2010/main" val="21846477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7139136" cy="1143000"/>
          </a:xfrm>
        </p:spPr>
        <p:txBody>
          <a:bodyPr>
            <a:normAutofit/>
          </a:bodyPr>
          <a:lstStyle/>
          <a:p>
            <a:r>
              <a:rPr lang="en-US" dirty="0" smtClean="0"/>
              <a:t>AD installation sequence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54</a:t>
            </a:fld>
            <a:endParaRPr lang="sv-SE"/>
          </a:p>
        </p:txBody>
      </p:sp>
      <p:pic>
        <p:nvPicPr>
          <p:cNvPr id="5" name="Picture 2" descr="G:\Collaboration Area\ACCSYS Integration\Meetings\20141125_Integration_meeting\Tunnel install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28" y="836712"/>
            <a:ext cx="9025002" cy="475252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2555776" y="3212978"/>
            <a:ext cx="1584176" cy="12961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123728" y="3068960"/>
            <a:ext cx="1368152" cy="11521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771800" y="2060848"/>
            <a:ext cx="1368152" cy="15121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459384" y="1052736"/>
            <a:ext cx="1352976" cy="15121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660232" y="1844824"/>
            <a:ext cx="1368152" cy="15121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875732" y="4869161"/>
            <a:ext cx="640484" cy="4803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187624" y="3573016"/>
            <a:ext cx="1584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30792" y="3337247"/>
            <a:ext cx="1713016" cy="307777"/>
          </a:xfrm>
          <a:prstGeom prst="rect">
            <a:avLst/>
          </a:prstGeom>
          <a:noFill/>
        </p:spPr>
        <p:txBody>
          <a:bodyPr wrap="square" rtlCol="0">
            <a:spAutoFit/>
          </a:bodyPr>
          <a:lstStyle/>
          <a:p>
            <a:r>
              <a:rPr lang="en-US" sz="1400" dirty="0" err="1" smtClean="0"/>
              <a:t>Cryo</a:t>
            </a:r>
            <a:r>
              <a:rPr lang="en-US" sz="1400" dirty="0" smtClean="0"/>
              <a:t> distribution line</a:t>
            </a:r>
            <a:endParaRPr lang="sv-SE" sz="1400" dirty="0"/>
          </a:p>
        </p:txBody>
      </p:sp>
      <p:cxnSp>
        <p:nvCxnSpPr>
          <p:cNvPr id="14" name="Straight Connector 13"/>
          <p:cNvCxnSpPr/>
          <p:nvPr/>
        </p:nvCxnSpPr>
        <p:spPr>
          <a:xfrm flipH="1">
            <a:off x="971600" y="4221088"/>
            <a:ext cx="11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14768" y="3985319"/>
            <a:ext cx="1713016" cy="307777"/>
          </a:xfrm>
          <a:prstGeom prst="rect">
            <a:avLst/>
          </a:prstGeom>
          <a:noFill/>
        </p:spPr>
        <p:txBody>
          <a:bodyPr wrap="square" rtlCol="0">
            <a:spAutoFit/>
          </a:bodyPr>
          <a:lstStyle/>
          <a:p>
            <a:r>
              <a:rPr lang="en-US" sz="1400" dirty="0" err="1" smtClean="0"/>
              <a:t>Cryo</a:t>
            </a:r>
            <a:r>
              <a:rPr lang="en-US" sz="1400" dirty="0" smtClean="0"/>
              <a:t> valve box</a:t>
            </a:r>
            <a:endParaRPr lang="sv-SE" sz="1400" dirty="0"/>
          </a:p>
        </p:txBody>
      </p:sp>
      <p:cxnSp>
        <p:nvCxnSpPr>
          <p:cNvPr id="16" name="Straight Connector 15"/>
          <p:cNvCxnSpPr/>
          <p:nvPr/>
        </p:nvCxnSpPr>
        <p:spPr>
          <a:xfrm flipH="1">
            <a:off x="1043608" y="4509120"/>
            <a:ext cx="15121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1600" y="4273351"/>
            <a:ext cx="1713016" cy="307777"/>
          </a:xfrm>
          <a:prstGeom prst="rect">
            <a:avLst/>
          </a:prstGeom>
          <a:noFill/>
        </p:spPr>
        <p:txBody>
          <a:bodyPr wrap="square" rtlCol="0">
            <a:spAutoFit/>
          </a:bodyPr>
          <a:lstStyle/>
          <a:p>
            <a:r>
              <a:rPr lang="en-US" sz="1400" dirty="0" err="1" smtClean="0"/>
              <a:t>Cryo</a:t>
            </a:r>
            <a:r>
              <a:rPr lang="en-US" sz="1400" dirty="0" smtClean="0"/>
              <a:t> valve box line</a:t>
            </a:r>
            <a:endParaRPr lang="sv-SE" sz="1400" dirty="0"/>
          </a:p>
        </p:txBody>
      </p:sp>
      <p:cxnSp>
        <p:nvCxnSpPr>
          <p:cNvPr id="18" name="Straight Connector 17"/>
          <p:cNvCxnSpPr/>
          <p:nvPr/>
        </p:nvCxnSpPr>
        <p:spPr>
          <a:xfrm flipH="1">
            <a:off x="5292080" y="2564904"/>
            <a:ext cx="11673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235248" y="2329135"/>
            <a:ext cx="1713016" cy="307777"/>
          </a:xfrm>
          <a:prstGeom prst="rect">
            <a:avLst/>
          </a:prstGeom>
          <a:noFill/>
        </p:spPr>
        <p:txBody>
          <a:bodyPr wrap="square" rtlCol="0">
            <a:spAutoFit/>
          </a:bodyPr>
          <a:lstStyle/>
          <a:p>
            <a:r>
              <a:rPr lang="en-US" sz="1400" dirty="0" smtClean="0"/>
              <a:t>Water pipes</a:t>
            </a:r>
            <a:endParaRPr lang="sv-SE" sz="1400" dirty="0"/>
          </a:p>
        </p:txBody>
      </p:sp>
      <p:cxnSp>
        <p:nvCxnSpPr>
          <p:cNvPr id="20" name="Straight Connector 19"/>
          <p:cNvCxnSpPr/>
          <p:nvPr/>
        </p:nvCxnSpPr>
        <p:spPr>
          <a:xfrm flipH="1">
            <a:off x="5492928" y="3356992"/>
            <a:ext cx="11673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458588" y="3121602"/>
            <a:ext cx="1713016" cy="307777"/>
          </a:xfrm>
          <a:prstGeom prst="rect">
            <a:avLst/>
          </a:prstGeom>
          <a:noFill/>
        </p:spPr>
        <p:txBody>
          <a:bodyPr wrap="square" rtlCol="0">
            <a:spAutoFit/>
          </a:bodyPr>
          <a:lstStyle/>
          <a:p>
            <a:r>
              <a:rPr lang="en-US" sz="1400" dirty="0" smtClean="0"/>
              <a:t>Top cable trays</a:t>
            </a:r>
            <a:endParaRPr lang="sv-SE" sz="1400" dirty="0"/>
          </a:p>
        </p:txBody>
      </p:sp>
      <p:cxnSp>
        <p:nvCxnSpPr>
          <p:cNvPr id="22" name="Straight Connector 21"/>
          <p:cNvCxnSpPr/>
          <p:nvPr/>
        </p:nvCxnSpPr>
        <p:spPr>
          <a:xfrm flipH="1">
            <a:off x="4515168" y="5346683"/>
            <a:ext cx="1368152" cy="27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443160" y="5085184"/>
            <a:ext cx="1713016" cy="307777"/>
          </a:xfrm>
          <a:prstGeom prst="rect">
            <a:avLst/>
          </a:prstGeom>
          <a:noFill/>
        </p:spPr>
        <p:txBody>
          <a:bodyPr wrap="square" rtlCol="0">
            <a:spAutoFit/>
          </a:bodyPr>
          <a:lstStyle/>
          <a:p>
            <a:r>
              <a:rPr lang="en-US" sz="1400" dirty="0" smtClean="0"/>
              <a:t>Bottom cable trays</a:t>
            </a:r>
            <a:endParaRPr lang="sv-SE" sz="1400" dirty="0"/>
          </a:p>
        </p:txBody>
      </p:sp>
      <p:cxnSp>
        <p:nvCxnSpPr>
          <p:cNvPr id="24" name="Straight Arrow Connector 23"/>
          <p:cNvCxnSpPr/>
          <p:nvPr/>
        </p:nvCxnSpPr>
        <p:spPr>
          <a:xfrm flipV="1">
            <a:off x="5917660" y="3212597"/>
            <a:ext cx="1368152" cy="15121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139952" y="4724765"/>
            <a:ext cx="1777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067944" y="4489375"/>
            <a:ext cx="2361088" cy="307777"/>
          </a:xfrm>
          <a:prstGeom prst="rect">
            <a:avLst/>
          </a:prstGeom>
          <a:noFill/>
        </p:spPr>
        <p:txBody>
          <a:bodyPr wrap="square" rtlCol="0">
            <a:spAutoFit/>
          </a:bodyPr>
          <a:lstStyle/>
          <a:p>
            <a:r>
              <a:rPr lang="en-US" sz="1400" dirty="0" smtClean="0"/>
              <a:t>Distribution cable trays</a:t>
            </a:r>
            <a:endParaRPr lang="sv-SE" sz="1400" dirty="0"/>
          </a:p>
        </p:txBody>
      </p:sp>
      <p:pic>
        <p:nvPicPr>
          <p:cNvPr id="27" name="Picture 26"/>
          <p:cNvPicPr>
            <a:picLocks noChangeAspect="1"/>
          </p:cNvPicPr>
          <p:nvPr/>
        </p:nvPicPr>
        <p:blipFill>
          <a:blip r:embed="rId3"/>
          <a:stretch>
            <a:fillRect/>
          </a:stretch>
        </p:blipFill>
        <p:spPr>
          <a:xfrm>
            <a:off x="173253" y="918242"/>
            <a:ext cx="3894691" cy="1416251"/>
          </a:xfrm>
          <a:prstGeom prst="rect">
            <a:avLst/>
          </a:prstGeom>
          <a:solidFill>
            <a:schemeClr val="bg1"/>
          </a:solidFill>
        </p:spPr>
      </p:pic>
      <p:sp>
        <p:nvSpPr>
          <p:cNvPr id="3" name="Rectangle 2"/>
          <p:cNvSpPr/>
          <p:nvPr/>
        </p:nvSpPr>
        <p:spPr>
          <a:xfrm>
            <a:off x="6076264" y="-27384"/>
            <a:ext cx="3032240" cy="369332"/>
          </a:xfrm>
          <a:prstGeom prst="rect">
            <a:avLst/>
          </a:prstGeom>
        </p:spPr>
        <p:txBody>
          <a:bodyPr wrap="none">
            <a:spAutoFit/>
          </a:bodyPr>
          <a:lstStyle/>
          <a:p>
            <a:r>
              <a:rPr lang="sv-SE" i="1" dirty="0" smtClean="0"/>
              <a:t>Slide courtesy of Eugene Tanke</a:t>
            </a:r>
            <a:endParaRPr lang="sv-SE" i="1" dirty="0"/>
          </a:p>
        </p:txBody>
      </p:sp>
      <p:sp>
        <p:nvSpPr>
          <p:cNvPr id="29" name="Footer Placeholder 28"/>
          <p:cNvSpPr>
            <a:spLocks noGrp="1"/>
          </p:cNvSpPr>
          <p:nvPr>
            <p:ph type="ftr" sz="quarter" idx="11"/>
          </p:nvPr>
        </p:nvSpPr>
        <p:spPr/>
        <p:txBody>
          <a:bodyPr/>
          <a:lstStyle/>
          <a:p>
            <a:r>
              <a:rPr lang="en-US" smtClean="0"/>
              <a:t>13 June 2017</a:t>
            </a:r>
            <a:endParaRPr lang="sv-SE"/>
          </a:p>
        </p:txBody>
      </p:sp>
      <p:sp>
        <p:nvSpPr>
          <p:cNvPr id="28" name="Date Placeholder 27"/>
          <p:cNvSpPr>
            <a:spLocks noGrp="1"/>
          </p:cNvSpPr>
          <p:nvPr>
            <p:ph type="dt" sz="half" idx="10"/>
          </p:nvPr>
        </p:nvSpPr>
        <p:spPr/>
        <p:txBody>
          <a:bodyPr/>
          <a:lstStyle/>
          <a:p>
            <a:r>
              <a:rPr lang="en-US" smtClean="0"/>
              <a:t>nick.gazis@esss.se</a:t>
            </a:r>
            <a:endParaRPr lang="sv-SE"/>
          </a:p>
        </p:txBody>
      </p:sp>
      <p:sp>
        <p:nvSpPr>
          <p:cNvPr id="44" name="Rectangle 43"/>
          <p:cNvSpPr/>
          <p:nvPr/>
        </p:nvSpPr>
        <p:spPr>
          <a:xfrm>
            <a:off x="-36512" y="4653136"/>
            <a:ext cx="9148876" cy="2246769"/>
          </a:xfrm>
          <a:prstGeom prst="rect">
            <a:avLst/>
          </a:prstGeom>
        </p:spPr>
        <p:txBody>
          <a:bodyPr wrap="square">
            <a:spAutoFit/>
          </a:bodyPr>
          <a:lstStyle/>
          <a:p>
            <a:r>
              <a:rPr lang="en-US" sz="1400" b="1" dirty="0" smtClean="0">
                <a:ln>
                  <a:solidFill>
                    <a:schemeClr val="tx1"/>
                  </a:solidFill>
                </a:ln>
              </a:rPr>
              <a:t>Critical Point:</a:t>
            </a:r>
          </a:p>
          <a:p>
            <a:pPr marL="285750" indent="-285750">
              <a:buFont typeface="Arial" panose="020B0604020202020204" pitchFamily="34" charset="0"/>
              <a:buChar char="•"/>
            </a:pPr>
            <a:r>
              <a:rPr lang="en-US" sz="1400" dirty="0" smtClean="0">
                <a:ln>
                  <a:solidFill>
                    <a:schemeClr val="tx1"/>
                  </a:solidFill>
                </a:ln>
              </a:rPr>
              <a:t>Planning might be compromised, </a:t>
            </a:r>
            <a:br>
              <a:rPr lang="en-US" sz="1400" dirty="0" smtClean="0">
                <a:ln>
                  <a:solidFill>
                    <a:schemeClr val="tx1"/>
                  </a:solidFill>
                </a:ln>
              </a:rPr>
            </a:br>
            <a:r>
              <a:rPr lang="en-US" sz="1400" dirty="0" smtClean="0">
                <a:ln>
                  <a:solidFill>
                    <a:schemeClr val="tx1"/>
                  </a:solidFill>
                </a:ln>
              </a:rPr>
              <a:t>if the installation sequence is perturbed. </a:t>
            </a:r>
          </a:p>
          <a:p>
            <a:r>
              <a:rPr lang="en-US" sz="1400" b="1" dirty="0" smtClean="0">
                <a:ln>
                  <a:solidFill>
                    <a:schemeClr val="tx1"/>
                  </a:solidFill>
                </a:ln>
              </a:rPr>
              <a:t>Mitigation:</a:t>
            </a:r>
            <a:endParaRPr lang="en-US" sz="1400" b="1" dirty="0">
              <a:ln>
                <a:solidFill>
                  <a:schemeClr val="tx1"/>
                </a:solidFill>
              </a:ln>
            </a:endParaRPr>
          </a:p>
          <a:p>
            <a:pPr marL="285750" indent="-285750">
              <a:buFont typeface="Arial" panose="020B0604020202020204" pitchFamily="34" charset="0"/>
              <a:buChar char="•"/>
            </a:pPr>
            <a:r>
              <a:rPr lang="en-US" sz="1400" dirty="0" smtClean="0">
                <a:ln>
                  <a:solidFill>
                    <a:schemeClr val="tx1"/>
                  </a:solidFill>
                </a:ln>
              </a:rPr>
              <a:t>Maintain the full access dates as agreed</a:t>
            </a:r>
          </a:p>
          <a:p>
            <a:pPr marL="285750" indent="-285750">
              <a:buFont typeface="Arial" panose="020B0604020202020204" pitchFamily="34" charset="0"/>
              <a:buChar char="•"/>
            </a:pPr>
            <a:r>
              <a:rPr lang="en-US" sz="1400" dirty="0" smtClean="0">
                <a:ln>
                  <a:solidFill>
                    <a:schemeClr val="tx1"/>
                  </a:solidFill>
                </a:ln>
              </a:rPr>
              <a:t>Definition </a:t>
            </a:r>
            <a:r>
              <a:rPr lang="en-US" sz="1400" dirty="0">
                <a:ln>
                  <a:solidFill>
                    <a:schemeClr val="tx1"/>
                  </a:solidFill>
                </a:ln>
              </a:rPr>
              <a:t>and simulations (3d model) of the installation </a:t>
            </a:r>
            <a:r>
              <a:rPr lang="en-US" sz="1400" dirty="0" smtClean="0">
                <a:ln>
                  <a:solidFill>
                    <a:schemeClr val="tx1"/>
                  </a:solidFill>
                </a:ln>
              </a:rPr>
              <a:t>sequence</a:t>
            </a:r>
          </a:p>
          <a:p>
            <a:pPr marL="285750" indent="-285750">
              <a:buFont typeface="Arial" panose="020B0604020202020204" pitchFamily="34" charset="0"/>
              <a:buChar char="•"/>
            </a:pPr>
            <a:r>
              <a:rPr lang="en-US" sz="1400" dirty="0" smtClean="0">
                <a:ln>
                  <a:solidFill>
                    <a:schemeClr val="tx1"/>
                  </a:solidFill>
                </a:ln>
              </a:rPr>
              <a:t>Availability of Task Masters and other installation services</a:t>
            </a:r>
          </a:p>
          <a:p>
            <a:pPr marL="285750" indent="-285750">
              <a:buFont typeface="Arial" panose="020B0604020202020204" pitchFamily="34" charset="0"/>
              <a:buChar char="•"/>
            </a:pPr>
            <a:r>
              <a:rPr lang="en-US" sz="1400" dirty="0" smtClean="0">
                <a:ln>
                  <a:solidFill>
                    <a:schemeClr val="tx1"/>
                  </a:solidFill>
                </a:ln>
              </a:rPr>
              <a:t>Coherent archiving of installation documentation on a central ESS level</a:t>
            </a:r>
            <a:endParaRPr lang="en-US" sz="1400" dirty="0">
              <a:ln>
                <a:solidFill>
                  <a:schemeClr val="tx1"/>
                </a:solidFill>
              </a:ln>
            </a:endParaRPr>
          </a:p>
          <a:p>
            <a:r>
              <a:rPr lang="en-US" sz="1400" b="1" dirty="0" smtClean="0">
                <a:ln>
                  <a:solidFill>
                    <a:schemeClr val="tx1"/>
                  </a:solidFill>
                </a:ln>
              </a:rPr>
              <a:t>Goal:</a:t>
            </a:r>
            <a:endParaRPr lang="en-US" sz="1400" b="1" dirty="0">
              <a:ln>
                <a:solidFill>
                  <a:schemeClr val="tx1"/>
                </a:solidFill>
              </a:ln>
            </a:endParaRPr>
          </a:p>
          <a:p>
            <a:pPr marL="285750" indent="-285750">
              <a:buFont typeface="Arial" panose="020B0604020202020204" pitchFamily="34" charset="0"/>
              <a:buChar char="•"/>
            </a:pPr>
            <a:r>
              <a:rPr lang="en-US" sz="1400" dirty="0" smtClean="0">
                <a:ln>
                  <a:solidFill>
                    <a:schemeClr val="tx1"/>
                  </a:solidFill>
                </a:ln>
              </a:rPr>
              <a:t>Ensuring </a:t>
            </a:r>
            <a:r>
              <a:rPr lang="en-US" sz="1400" dirty="0">
                <a:ln>
                  <a:solidFill>
                    <a:schemeClr val="tx1"/>
                  </a:solidFill>
                </a:ln>
              </a:rPr>
              <a:t>the installation </a:t>
            </a:r>
            <a:r>
              <a:rPr lang="en-US" sz="1400" dirty="0" smtClean="0">
                <a:ln>
                  <a:solidFill>
                    <a:schemeClr val="tx1"/>
                  </a:solidFill>
                </a:ln>
              </a:rPr>
              <a:t>sequence and plan </a:t>
            </a:r>
            <a:endParaRPr lang="en-US" sz="1400" dirty="0">
              <a:ln>
                <a:solidFill>
                  <a:schemeClr val="tx1"/>
                </a:solidFill>
              </a:ln>
            </a:endParaRPr>
          </a:p>
        </p:txBody>
      </p:sp>
      <p:sp>
        <p:nvSpPr>
          <p:cNvPr id="31" name="Rectangle 30"/>
          <p:cNvSpPr/>
          <p:nvPr/>
        </p:nvSpPr>
        <p:spPr>
          <a:xfrm>
            <a:off x="92916" y="92337"/>
            <a:ext cx="2244996" cy="559220"/>
          </a:xfrm>
          <a:prstGeom prst="rect">
            <a:avLst/>
          </a:prstGeom>
          <a:solidFill>
            <a:schemeClr val="bg1">
              <a:lumMod val="6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SPARE SLIDE</a:t>
            </a:r>
            <a:endParaRPr lang="sv-SE" sz="2400" b="1" dirty="0">
              <a:solidFill>
                <a:schemeClr val="tx1"/>
              </a:solidFill>
            </a:endParaRPr>
          </a:p>
        </p:txBody>
      </p:sp>
    </p:spTree>
    <p:extLst>
      <p:ext uri="{BB962C8B-B14F-4D97-AF65-F5344CB8AC3E}">
        <p14:creationId xmlns:p14="http://schemas.microsoft.com/office/powerpoint/2010/main" val="259971837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2"/>
            <a:ext cx="7139136" cy="1143000"/>
          </a:xfrm>
        </p:spPr>
        <p:txBody>
          <a:bodyPr lIns="85699" tIns="42850" rIns="85699" bIns="42850">
            <a:normAutofit/>
          </a:bodyPr>
          <a:lstStyle/>
          <a:p>
            <a:pPr marL="360363" indent="-360363"/>
            <a:r>
              <a:rPr lang="en-US" sz="3600" dirty="0">
                <a:solidFill>
                  <a:srgbClr val="FFFFFF"/>
                </a:solidFill>
              </a:rPr>
              <a:t>AD installation sequence</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55</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14" name="Rectangle 13"/>
          <p:cNvSpPr/>
          <p:nvPr/>
        </p:nvSpPr>
        <p:spPr>
          <a:xfrm>
            <a:off x="107505" y="845220"/>
            <a:ext cx="3727895" cy="5940088"/>
          </a:xfrm>
          <a:prstGeom prst="rect">
            <a:avLst/>
          </a:prstGeom>
        </p:spPr>
        <p:txBody>
          <a:bodyPr wrap="square">
            <a:spAutoFit/>
          </a:bodyPr>
          <a:lstStyle/>
          <a:p>
            <a:pPr lvl="0"/>
            <a:r>
              <a:rPr lang="sv-SE" sz="2000" dirty="0" smtClean="0"/>
              <a:t>Current tunnel installation sequence:</a:t>
            </a:r>
          </a:p>
          <a:p>
            <a:pPr marL="342900" lvl="0" indent="-342900">
              <a:buFont typeface="+mj-lt"/>
              <a:buAutoNum type="arabicPeriod"/>
            </a:pPr>
            <a:r>
              <a:rPr lang="sv-SE" sz="2000" dirty="0" smtClean="0"/>
              <a:t>Marking</a:t>
            </a:r>
          </a:p>
          <a:p>
            <a:pPr marL="342900" lvl="0" indent="-342900">
              <a:buFont typeface="+mj-lt"/>
              <a:buAutoNum type="arabicPeriod"/>
            </a:pPr>
            <a:r>
              <a:rPr lang="sv-SE" sz="2000" dirty="0" smtClean="0"/>
              <a:t>Hole Drilling </a:t>
            </a:r>
          </a:p>
          <a:p>
            <a:pPr marL="342900" lvl="0" indent="-342900">
              <a:buFont typeface="+mj-lt"/>
              <a:buAutoNum type="arabicPeriod"/>
            </a:pPr>
            <a:r>
              <a:rPr lang="sv-SE" sz="2000" dirty="0" smtClean="0"/>
              <a:t>Water-cooling pipes installation (</a:t>
            </a:r>
            <a:r>
              <a:rPr lang="sv-SE" sz="2000" dirty="0"/>
              <a:t>inclduing dedicated supports</a:t>
            </a:r>
            <a:r>
              <a:rPr lang="sv-SE" sz="2000" dirty="0" smtClean="0"/>
              <a:t>)</a:t>
            </a:r>
          </a:p>
          <a:p>
            <a:pPr marL="342900" lvl="0" indent="-342900">
              <a:buFont typeface="+mj-lt"/>
              <a:buAutoNum type="arabicPeriod"/>
            </a:pPr>
            <a:r>
              <a:rPr lang="sv-SE" sz="2000" dirty="0" smtClean="0"/>
              <a:t>Cable </a:t>
            </a:r>
            <a:r>
              <a:rPr lang="sv-SE" sz="2000" dirty="0"/>
              <a:t>trays and grounding bus </a:t>
            </a:r>
            <a:r>
              <a:rPr lang="sv-SE" sz="2000" dirty="0" smtClean="0"/>
              <a:t>bar installation (inclduing dedicated supports) </a:t>
            </a:r>
          </a:p>
          <a:p>
            <a:pPr marL="342900" lvl="0" indent="-342900">
              <a:buFont typeface="+mj-lt"/>
              <a:buAutoNum type="arabicPeriod"/>
            </a:pPr>
            <a:r>
              <a:rPr lang="sv-SE" sz="2000" dirty="0" smtClean="0"/>
              <a:t>Phase Reference Line (PRL) installation</a:t>
            </a:r>
          </a:p>
          <a:p>
            <a:pPr marL="342900" lvl="0" indent="-342900">
              <a:buFont typeface="+mj-lt"/>
              <a:buAutoNum type="arabicPeriod"/>
            </a:pPr>
            <a:r>
              <a:rPr lang="sv-SE" sz="2000" dirty="0" smtClean="0"/>
              <a:t>Stubs </a:t>
            </a:r>
            <a:r>
              <a:rPr lang="sv-SE" sz="2000" dirty="0"/>
              <a:t>(trays, waveguides, cables</a:t>
            </a:r>
            <a:r>
              <a:rPr lang="sv-SE" sz="2000" dirty="0" smtClean="0"/>
              <a:t>) installation</a:t>
            </a:r>
          </a:p>
          <a:p>
            <a:pPr marL="342900" lvl="0" indent="-342900">
              <a:buFont typeface="+mj-lt"/>
              <a:buAutoNum type="arabicPeriod"/>
            </a:pPr>
            <a:r>
              <a:rPr lang="sv-SE" sz="2000" dirty="0" smtClean="0"/>
              <a:t>NCL </a:t>
            </a:r>
            <a:r>
              <a:rPr lang="sv-SE" sz="2000" dirty="0"/>
              <a:t>and </a:t>
            </a:r>
            <a:r>
              <a:rPr lang="sv-SE" sz="2000" dirty="0" smtClean="0"/>
              <a:t>CDS</a:t>
            </a:r>
          </a:p>
          <a:p>
            <a:pPr marL="342900" lvl="0" indent="-342900">
              <a:buFont typeface="+mj-lt"/>
              <a:buAutoNum type="arabicPeriod"/>
            </a:pPr>
            <a:r>
              <a:rPr lang="sv-SE" sz="2000" dirty="0" smtClean="0"/>
              <a:t>CryoModules (CMs) and </a:t>
            </a:r>
            <a:r>
              <a:rPr lang="sv-SE" sz="2000" dirty="0"/>
              <a:t>LWUs. </a:t>
            </a:r>
            <a:endParaRPr lang="sv-SE" sz="2000" dirty="0" smtClean="0"/>
          </a:p>
          <a:p>
            <a:pPr marL="285750" lvl="0" indent="-285750">
              <a:buFontTx/>
              <a:buChar char="-"/>
            </a:pPr>
            <a:r>
              <a:rPr lang="sv-SE" sz="2000" b="1" dirty="0" smtClean="0"/>
              <a:t>High level of complexity is evident so efficient coordination is explicit!</a:t>
            </a:r>
            <a:endParaRPr lang="sv-SE" sz="2000" b="1" dirty="0"/>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5400" y="806976"/>
            <a:ext cx="5153049" cy="2748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descr="G:\Collaboration Area\ACCSYS Integration\Meetings\20150324_Integration_meeting\PRL - mov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1154" y="3625153"/>
            <a:ext cx="5173911" cy="2802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92916" y="92337"/>
            <a:ext cx="2244996" cy="559220"/>
          </a:xfrm>
          <a:prstGeom prst="rect">
            <a:avLst/>
          </a:prstGeom>
          <a:solidFill>
            <a:schemeClr val="bg1">
              <a:lumMod val="6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SPARE SLIDE</a:t>
            </a:r>
            <a:endParaRPr lang="sv-SE" sz="2400" b="1" dirty="0">
              <a:solidFill>
                <a:schemeClr val="tx1"/>
              </a:solidFill>
            </a:endParaRPr>
          </a:p>
        </p:txBody>
      </p:sp>
    </p:spTree>
    <p:extLst>
      <p:ext uri="{BB962C8B-B14F-4D97-AF65-F5344CB8AC3E}">
        <p14:creationId xmlns:p14="http://schemas.microsoft.com/office/powerpoint/2010/main" val="89929579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smtClean="0"/>
              <a:t>Non-Destructive Testing for Accelerators – Scope &amp; Objectives</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56</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7" name="Rectangle 6"/>
          <p:cNvSpPr/>
          <p:nvPr/>
        </p:nvSpPr>
        <p:spPr>
          <a:xfrm>
            <a:off x="76200" y="1509743"/>
            <a:ext cx="8976360" cy="5211732"/>
          </a:xfrm>
          <a:prstGeom prst="rect">
            <a:avLst/>
          </a:prstGeom>
        </p:spPr>
        <p:txBody>
          <a:bodyPr wrap="square">
            <a:normAutofit fontScale="92500" lnSpcReduction="10000"/>
          </a:bodyPr>
          <a:lstStyle/>
          <a:p>
            <a:r>
              <a:rPr lang="en-GB" b="1" i="1" dirty="0" smtClean="0"/>
              <a:t>Scope </a:t>
            </a:r>
            <a:r>
              <a:rPr lang="en-GB" b="1" i="1" dirty="0"/>
              <a:t>of </a:t>
            </a:r>
            <a:r>
              <a:rPr lang="en-GB" b="1" i="1" dirty="0" smtClean="0"/>
              <a:t>the NDTA study is </a:t>
            </a:r>
            <a:r>
              <a:rPr lang="en-GB" b="1" i="1" dirty="0"/>
              <a:t>to introduce and describe the application of the non-destructive RUS testing on accelerator systems in order to service the goals of high availability and reliability for the ESS machine. </a:t>
            </a:r>
            <a:endParaRPr lang="en-GB" b="1" i="1" dirty="0" smtClean="0"/>
          </a:p>
          <a:p>
            <a:endParaRPr lang="en-GB" dirty="0"/>
          </a:p>
          <a:p>
            <a:r>
              <a:rPr lang="en-GB" dirty="0" smtClean="0"/>
              <a:t>In </a:t>
            </a:r>
            <a:r>
              <a:rPr lang="en-GB" dirty="0"/>
              <a:t>order to reach the scope of the </a:t>
            </a:r>
            <a:r>
              <a:rPr lang="en-GB" dirty="0" smtClean="0"/>
              <a:t>study, </a:t>
            </a:r>
            <a:r>
              <a:rPr lang="en-GB" dirty="0"/>
              <a:t>it is required to address the following objectives (technical issues) with respect to accelerating systems:</a:t>
            </a:r>
            <a:endParaRPr lang="sv-SE" dirty="0"/>
          </a:p>
          <a:p>
            <a:pPr marL="285750" lvl="0" indent="-285750">
              <a:buFont typeface="Arial" panose="020B0604020202020204" pitchFamily="34" charset="0"/>
              <a:buChar char="•"/>
            </a:pPr>
            <a:r>
              <a:rPr lang="en-GB" dirty="0"/>
              <a:t>Real-time diagnostics of the micro- and macro- properties of the ESS-Accelerator slot components and engineering behaviour of the accelerator components </a:t>
            </a:r>
            <a:endParaRPr lang="sv-SE" dirty="0"/>
          </a:p>
          <a:p>
            <a:pPr marL="285750" lvl="0" indent="-285750">
              <a:buFont typeface="Arial" panose="020B0604020202020204" pitchFamily="34" charset="0"/>
              <a:buChar char="•"/>
            </a:pPr>
            <a:r>
              <a:rPr lang="en-GB" dirty="0" smtClean="0"/>
              <a:t>Monitoring </a:t>
            </a:r>
            <a:r>
              <a:rPr lang="en-GB" dirty="0"/>
              <a:t>of the integrity of the slot components </a:t>
            </a:r>
            <a:endParaRPr lang="sv-SE" dirty="0"/>
          </a:p>
          <a:p>
            <a:pPr marL="285750" lvl="0" indent="-285750">
              <a:buFont typeface="Arial" panose="020B0604020202020204" pitchFamily="34" charset="0"/>
              <a:buChar char="•"/>
            </a:pPr>
            <a:r>
              <a:rPr lang="en-GB" dirty="0" smtClean="0"/>
              <a:t>Schedule </a:t>
            </a:r>
            <a:r>
              <a:rPr lang="en-GB" dirty="0"/>
              <a:t>interventions (according to the ESS operations plan) for preventive maintenance </a:t>
            </a:r>
            <a:endParaRPr lang="sv-SE" dirty="0"/>
          </a:p>
          <a:p>
            <a:pPr marL="285750" lvl="0" indent="-285750">
              <a:buFont typeface="Arial" panose="020B0604020202020204" pitchFamily="34" charset="0"/>
              <a:buChar char="•"/>
            </a:pPr>
            <a:r>
              <a:rPr lang="en-GB" dirty="0" smtClean="0"/>
              <a:t>Reduce </a:t>
            </a:r>
            <a:r>
              <a:rPr lang="en-GB" dirty="0"/>
              <a:t>maintenance time and lower beam down-times </a:t>
            </a:r>
            <a:endParaRPr lang="sv-SE" dirty="0"/>
          </a:p>
          <a:p>
            <a:pPr marL="285750" lvl="0" indent="-285750">
              <a:buFont typeface="Arial" panose="020B0604020202020204" pitchFamily="34" charset="0"/>
              <a:buChar char="•"/>
            </a:pPr>
            <a:r>
              <a:rPr lang="en-GB" dirty="0" smtClean="0"/>
              <a:t>Gathering </a:t>
            </a:r>
            <a:r>
              <a:rPr lang="en-GB" dirty="0"/>
              <a:t>of information for the “normal” spectrum response of the ESS-Accelerator slots </a:t>
            </a:r>
            <a:endParaRPr lang="sv-SE" dirty="0"/>
          </a:p>
          <a:p>
            <a:pPr marL="285750" lvl="0" indent="-285750">
              <a:buFont typeface="Arial" panose="020B0604020202020204" pitchFamily="34" charset="0"/>
              <a:buChar char="•"/>
            </a:pPr>
            <a:r>
              <a:rPr lang="en-GB" dirty="0" smtClean="0"/>
              <a:t>Creation </a:t>
            </a:r>
            <a:r>
              <a:rPr lang="en-GB" dirty="0"/>
              <a:t>and maintenance of a database for capturing the engineering (structural, modal, etc.) properties and information for the structural response of dedicated accelerator slots </a:t>
            </a:r>
            <a:endParaRPr lang="en-GB" dirty="0" smtClean="0"/>
          </a:p>
          <a:p>
            <a:pPr marL="742950" lvl="1" indent="-285750">
              <a:buFont typeface="Arial" panose="020B0604020202020204" pitchFamily="34" charset="0"/>
              <a:buChar char="•"/>
            </a:pPr>
            <a:r>
              <a:rPr lang="en-GB" dirty="0"/>
              <a:t>during beam-off (reference background)</a:t>
            </a:r>
            <a:r>
              <a:rPr lang="sv-SE" dirty="0"/>
              <a:t> </a:t>
            </a:r>
          </a:p>
          <a:p>
            <a:pPr marL="742950" lvl="1" indent="-285750">
              <a:buFont typeface="Arial" panose="020B0604020202020204" pitchFamily="34" charset="0"/>
              <a:buChar char="•"/>
            </a:pPr>
            <a:r>
              <a:rPr lang="en-GB" dirty="0"/>
              <a:t>during beam-on (radiation background)</a:t>
            </a:r>
            <a:endParaRPr lang="sv-SE" dirty="0"/>
          </a:p>
          <a:p>
            <a:pPr marL="285750" lvl="0" indent="-285750">
              <a:buFont typeface="Arial" panose="020B0604020202020204" pitchFamily="34" charset="0"/>
              <a:buChar char="•"/>
            </a:pPr>
            <a:r>
              <a:rPr lang="en-GB" dirty="0" smtClean="0"/>
              <a:t>Measuring of the resonant response of the machine during shut-downs so as to check the slot integrity </a:t>
            </a:r>
          </a:p>
          <a:p>
            <a:pPr marL="285750" lvl="0" indent="-285750">
              <a:buFont typeface="Arial" panose="020B0604020202020204" pitchFamily="34" charset="0"/>
              <a:buChar char="•"/>
            </a:pPr>
            <a:r>
              <a:rPr lang="en-GB" dirty="0" smtClean="0"/>
              <a:t>Experimental </a:t>
            </a:r>
            <a:r>
              <a:rPr lang="en-GB" dirty="0"/>
              <a:t>model definition of the ESS accelerator resonant response </a:t>
            </a:r>
            <a:endParaRPr lang="en-GB" dirty="0" smtClean="0"/>
          </a:p>
          <a:p>
            <a:pPr lvl="0"/>
            <a:endParaRPr lang="en-GB" dirty="0" smtClean="0"/>
          </a:p>
          <a:p>
            <a:pPr lvl="0"/>
            <a:r>
              <a:rPr lang="en-GB" dirty="0"/>
              <a:t>(</a:t>
            </a:r>
            <a:r>
              <a:rPr lang="en-GB" dirty="0" smtClean="0"/>
              <a:t>Slots </a:t>
            </a:r>
            <a:r>
              <a:rPr lang="en-GB" dirty="0"/>
              <a:t>are defined as installation sub-assemblies of the ESS accelerator </a:t>
            </a:r>
            <a:r>
              <a:rPr lang="en-GB" dirty="0" smtClean="0"/>
              <a:t>)</a:t>
            </a:r>
            <a:endParaRPr lang="sv-SE" dirty="0"/>
          </a:p>
        </p:txBody>
      </p:sp>
      <p:sp>
        <p:nvSpPr>
          <p:cNvPr id="8" name="Rectangle 7"/>
          <p:cNvSpPr/>
          <p:nvPr/>
        </p:nvSpPr>
        <p:spPr>
          <a:xfrm>
            <a:off x="92916" y="92337"/>
            <a:ext cx="2244996" cy="559220"/>
          </a:xfrm>
          <a:prstGeom prst="rect">
            <a:avLst/>
          </a:prstGeom>
          <a:solidFill>
            <a:schemeClr val="bg1">
              <a:lumMod val="6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SPARE SLIDE</a:t>
            </a:r>
            <a:endParaRPr lang="sv-SE" sz="2400" b="1" dirty="0">
              <a:solidFill>
                <a:schemeClr val="tx1"/>
              </a:solidFill>
            </a:endParaRPr>
          </a:p>
        </p:txBody>
      </p:sp>
    </p:spTree>
    <p:extLst>
      <p:ext uri="{BB962C8B-B14F-4D97-AF65-F5344CB8AC3E}">
        <p14:creationId xmlns:p14="http://schemas.microsoft.com/office/powerpoint/2010/main" val="280207799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smtClean="0"/>
              <a:t>ESS is under construction</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57</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7" name="Picture 3" descr="C:\ESS_bACK_uP\Photos\20151112_ESS-site\IMG_5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59" y="2865840"/>
            <a:ext cx="4760057" cy="1550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G:\Collaboration Area\ACCSYS Integration\Photos\20151015_ESS-site\IMG_45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353672"/>
            <a:ext cx="4760057" cy="14401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ESS_bACK_uP\Photos\20151112_ESS-site\IMG_50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521" y="1559432"/>
            <a:ext cx="3357426" cy="25180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C:\ESS_bACK_uP\Photos\20151029_ESS_site\IMG_49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961" y="4519384"/>
            <a:ext cx="4760056" cy="21499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G:\Collaboration Area\ACCSYS Integration\Photos\20151015_ESS-site\IMG_457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521" y="4158931"/>
            <a:ext cx="3357426" cy="251806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92916" y="92337"/>
            <a:ext cx="2244996" cy="559220"/>
          </a:xfrm>
          <a:prstGeom prst="rect">
            <a:avLst/>
          </a:prstGeom>
          <a:solidFill>
            <a:schemeClr val="bg1">
              <a:lumMod val="6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SPARE SLIDE</a:t>
            </a:r>
            <a:endParaRPr lang="sv-SE" sz="2400" b="1" dirty="0">
              <a:solidFill>
                <a:schemeClr val="tx1"/>
              </a:solidFill>
            </a:endParaRPr>
          </a:p>
        </p:txBody>
      </p:sp>
    </p:spTree>
    <p:extLst>
      <p:ext uri="{BB962C8B-B14F-4D97-AF65-F5344CB8AC3E}">
        <p14:creationId xmlns:p14="http://schemas.microsoft.com/office/powerpoint/2010/main" val="29774460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and Verification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6</a:t>
            </a:fld>
            <a:endParaRPr lang="sv-SE">
              <a:solidFill>
                <a:prstClr val="black">
                  <a:tint val="75000"/>
                </a:prstClr>
              </a:solidFill>
              <a:latin typeface="Calibri"/>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1" y="1676772"/>
            <a:ext cx="9067753" cy="3840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20"/>
          <p:cNvSpPr>
            <a:spLocks/>
          </p:cNvSpPr>
          <p:nvPr/>
        </p:nvSpPr>
        <p:spPr bwMode="auto">
          <a:xfrm>
            <a:off x="40751" y="1988840"/>
            <a:ext cx="744803" cy="6702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E7E78">
              <a:alpha val="79999"/>
            </a:srgbClr>
          </a:solidFill>
          <a:ln w="25400" cap="flat" cmpd="sng">
            <a:solidFill>
              <a:srgbClr val="7A7A7A">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20000"/>
              </a:lnSpc>
              <a:defRPr/>
            </a:pPr>
            <a:r>
              <a:rPr lang="en-US" sz="1500" dirty="0">
                <a:solidFill>
                  <a:srgbClr val="FFFFFF"/>
                </a:solidFill>
                <a:effectLst>
                  <a:outerShdw blurRad="38100" dist="38100" dir="2700000" algn="tl">
                    <a:srgbClr val="000000"/>
                  </a:outerShdw>
                </a:effectLst>
                <a:latin typeface="Gill Sans" charset="0"/>
                <a:ea typeface="ヒラギノ角ゴ ProN W3" charset="0"/>
                <a:cs typeface="Gill Sans" charset="0"/>
                <a:sym typeface="Gill Sans" charset="0"/>
              </a:rPr>
              <a:t>Target</a:t>
            </a:r>
            <a:endParaRPr lang="en-US" dirty="0">
              <a:latin typeface="Gill Sans" charset="0"/>
              <a:ea typeface="ヒラギノ角ゴ ProN W3" charset="0"/>
              <a:cs typeface="Gill Sans Light" charset="0"/>
              <a:sym typeface="Gill Sans" charset="0"/>
            </a:endParaRPr>
          </a:p>
        </p:txBody>
      </p:sp>
      <p:sp>
        <p:nvSpPr>
          <p:cNvPr id="10" name="AutoShape 19"/>
          <p:cNvSpPr>
            <a:spLocks/>
          </p:cNvSpPr>
          <p:nvPr/>
        </p:nvSpPr>
        <p:spPr bwMode="auto">
          <a:xfrm rot="1136123">
            <a:off x="756485" y="2659240"/>
            <a:ext cx="2505144" cy="620173"/>
          </a:xfrm>
          <a:prstGeom prst="roundRect">
            <a:avLst>
              <a:gd name="adj" fmla="val 18917"/>
            </a:avLst>
          </a:prstGeom>
          <a:gradFill rotWithShape="0">
            <a:gsLst>
              <a:gs pos="0">
                <a:srgbClr val="C1B3D1">
                  <a:alpha val="20000"/>
                </a:srgbClr>
              </a:gs>
              <a:gs pos="50990">
                <a:srgbClr val="DEBFBA">
                  <a:alpha val="89999"/>
                </a:srgbClr>
              </a:gs>
              <a:gs pos="81346">
                <a:srgbClr val="FACBA3">
                  <a:alpha val="89999"/>
                </a:srgbClr>
              </a:gs>
              <a:gs pos="91818">
                <a:srgbClr val="FCA58F">
                  <a:alpha val="89999"/>
                </a:srgbClr>
              </a:gs>
              <a:gs pos="100000">
                <a:srgbClr val="FE7E7B">
                  <a:alpha val="89999"/>
                </a:srgbClr>
              </a:gs>
            </a:gsLst>
            <a:lin ang="0"/>
          </a:gradFill>
          <a:ln w="25400" cap="flat" cmpd="sng">
            <a:solidFill>
              <a:srgbClr val="606060">
                <a:alpha val="89999"/>
              </a:srgbClr>
            </a:solidFill>
            <a:prstDash val="solid"/>
            <a:miter lim="0"/>
            <a:headEnd/>
            <a:tailEnd/>
          </a:ln>
          <a:effectLst/>
          <a:extLst/>
        </p:spPr>
        <p:txBody>
          <a:bodyPr lIns="0" tIns="0" rIns="0" bIns="0" anchor="ctr"/>
          <a:lstStyle/>
          <a:p>
            <a:pPr algn="ctr">
              <a:defRPr/>
            </a:pPr>
            <a:r>
              <a:rPr lang="en-US" sz="1100" dirty="0" smtClean="0">
                <a:solidFill>
                  <a:srgbClr val="FFFFFF"/>
                </a:solidFill>
                <a:effectLst>
                  <a:outerShdw blurRad="38100" dist="38100" dir="2700000" algn="tl">
                    <a:srgbClr val="000000"/>
                  </a:outerShdw>
                </a:effectLst>
                <a:latin typeface="Gill Sans" charset="0"/>
                <a:ea typeface="ヒラギノ角ゴ ProN W3" charset="0"/>
                <a:cs typeface="Gill Sans" charset="0"/>
                <a:sym typeface="Wingdings" panose="05000000000000000000" pitchFamily="2" charset="2"/>
              </a:rPr>
              <a:t>A2T  </a:t>
            </a:r>
            <a:r>
              <a:rPr lang="en-US" sz="1100" dirty="0" err="1" smtClean="0">
                <a:solidFill>
                  <a:srgbClr val="FFFFFF"/>
                </a:solidFill>
                <a:effectLst>
                  <a:outerShdw blurRad="38100" dist="38100" dir="2700000" algn="tl">
                    <a:srgbClr val="000000"/>
                  </a:outerShdw>
                </a:effectLst>
                <a:latin typeface="Gill Sans" charset="0"/>
                <a:ea typeface="ヒラギノ角ゴ ProN W3" charset="0"/>
                <a:cs typeface="Gill Sans" charset="0"/>
                <a:sym typeface="Wingdings" panose="05000000000000000000" pitchFamily="2" charset="2"/>
              </a:rPr>
              <a:t>DgLg</a:t>
            </a:r>
            <a:r>
              <a:rPr lang="en-US" sz="1100" dirty="0" smtClean="0">
                <a:solidFill>
                  <a:srgbClr val="FFFFFF"/>
                </a:solidFill>
                <a:effectLst>
                  <a:outerShdw blurRad="38100" dist="38100" dir="2700000" algn="tl">
                    <a:srgbClr val="000000"/>
                  </a:outerShdw>
                </a:effectLst>
                <a:latin typeface="Gill Sans" charset="0"/>
                <a:ea typeface="ヒラギノ角ゴ ProN W3" charset="0"/>
                <a:cs typeface="Gill Sans" charset="0"/>
                <a:sym typeface="Wingdings" panose="05000000000000000000" pitchFamily="2" charset="2"/>
              </a:rPr>
              <a:t>  </a:t>
            </a:r>
            <a:r>
              <a:rPr lang="en-US" sz="1100" dirty="0" smtClean="0">
                <a:solidFill>
                  <a:srgbClr val="FFFFFF"/>
                </a:solidFill>
                <a:effectLst>
                  <a:outerShdw blurRad="38100" dist="38100" dir="2700000" algn="tl">
                    <a:srgbClr val="000000"/>
                  </a:outerShdw>
                </a:effectLst>
                <a:latin typeface="Gill Sans" charset="0"/>
                <a:ea typeface="ヒラギノ角ゴ ProN W3" charset="0"/>
                <a:cs typeface="Gill Sans" charset="0"/>
                <a:sym typeface="Gill Sans" charset="0"/>
              </a:rPr>
              <a:t>HEBT</a:t>
            </a:r>
            <a:endParaRPr lang="en-US" sz="1100" dirty="0">
              <a:latin typeface="Gill Sans" charset="0"/>
              <a:ea typeface="ヒラギノ角ゴ ProN W3" charset="0"/>
              <a:cs typeface="Gill Sans Light" charset="0"/>
              <a:sym typeface="Gill Sans" charset="0"/>
            </a:endParaRPr>
          </a:p>
        </p:txBody>
      </p:sp>
      <p:grpSp>
        <p:nvGrpSpPr>
          <p:cNvPr id="11" name="Group 10"/>
          <p:cNvGrpSpPr/>
          <p:nvPr/>
        </p:nvGrpSpPr>
        <p:grpSpPr>
          <a:xfrm>
            <a:off x="2699792" y="3511400"/>
            <a:ext cx="5082142" cy="1742155"/>
            <a:chOff x="2699792" y="3511400"/>
            <a:chExt cx="5082142" cy="1742155"/>
          </a:xfrm>
        </p:grpSpPr>
        <p:sp>
          <p:nvSpPr>
            <p:cNvPr id="12" name="AutoShape 32"/>
            <p:cNvSpPr>
              <a:spLocks/>
            </p:cNvSpPr>
            <p:nvPr/>
          </p:nvSpPr>
          <p:spPr bwMode="auto">
            <a:xfrm rot="1283849">
              <a:off x="6765505" y="5057102"/>
              <a:ext cx="506440" cy="196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dirty="0" smtClean="0">
                  <a:latin typeface="Gill Sans" charset="0"/>
                  <a:ea typeface="ヒラギノ角ゴ ProN W3" charset="0"/>
                  <a:cs typeface="Gill Sans" charset="0"/>
                  <a:sym typeface="Gill Sans" charset="0"/>
                </a:rPr>
                <a:t>(56 m)</a:t>
              </a:r>
              <a:endParaRPr lang="en-US" sz="1700" dirty="0">
                <a:latin typeface="Gill Sans" charset="0"/>
                <a:ea typeface="ヒラギノ角ゴ ProN W3" charset="0"/>
                <a:cs typeface="Gill Sans Light" charset="0"/>
                <a:sym typeface="Gill Sans" charset="0"/>
              </a:endParaRPr>
            </a:p>
          </p:txBody>
        </p:sp>
        <p:grpSp>
          <p:nvGrpSpPr>
            <p:cNvPr id="13" name="Group 12"/>
            <p:cNvGrpSpPr/>
            <p:nvPr/>
          </p:nvGrpSpPr>
          <p:grpSpPr>
            <a:xfrm>
              <a:off x="2699792" y="3511400"/>
              <a:ext cx="5082142" cy="1574581"/>
              <a:chOff x="2699792" y="3511400"/>
              <a:chExt cx="5082142" cy="1574581"/>
            </a:xfrm>
          </p:grpSpPr>
          <p:sp>
            <p:nvSpPr>
              <p:cNvPr id="14" name="AutoShape 55"/>
              <p:cNvSpPr>
                <a:spLocks/>
              </p:cNvSpPr>
              <p:nvPr/>
            </p:nvSpPr>
            <p:spPr bwMode="auto">
              <a:xfrm rot="16200000">
                <a:off x="5267293" y="4408408"/>
                <a:ext cx="203895" cy="117536"/>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latin typeface="Gill Sans" charset="0"/>
                  <a:ea typeface="ヒラギノ角ゴ ProN W3" charset="0"/>
                  <a:cs typeface="Gill Sans" charset="0"/>
                  <a:sym typeface="Gill Sans" charset="0"/>
                </a:endParaRPr>
              </a:p>
            </p:txBody>
          </p:sp>
          <p:sp>
            <p:nvSpPr>
              <p:cNvPr id="15" name="AutoShape 61"/>
              <p:cNvSpPr>
                <a:spLocks/>
              </p:cNvSpPr>
              <p:nvPr/>
            </p:nvSpPr>
            <p:spPr bwMode="auto">
              <a:xfrm>
                <a:off x="5024815" y="4564658"/>
                <a:ext cx="607022" cy="212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dirty="0">
                    <a:latin typeface="Gill Sans" charset="0"/>
                    <a:ea typeface="ヒラギノ角ゴ ProN W3" charset="0"/>
                    <a:cs typeface="Gill Sans" charset="0"/>
                    <a:sym typeface="Gill Sans" charset="0"/>
                  </a:rPr>
                  <a:t>571 MeV</a:t>
                </a:r>
                <a:endParaRPr lang="en-US" dirty="0">
                  <a:latin typeface="Gill Sans" charset="0"/>
                  <a:ea typeface="ヒラギノ角ゴ ProN W3" charset="0"/>
                  <a:cs typeface="Gill Sans Light" charset="0"/>
                  <a:sym typeface="Gill Sans" charset="0"/>
                </a:endParaRPr>
              </a:p>
            </p:txBody>
          </p:sp>
          <p:sp>
            <p:nvSpPr>
              <p:cNvPr id="16" name="AutoShape 11"/>
              <p:cNvSpPr>
                <a:spLocks/>
              </p:cNvSpPr>
              <p:nvPr/>
            </p:nvSpPr>
            <p:spPr bwMode="auto">
              <a:xfrm rot="1176896">
                <a:off x="3157852" y="3844408"/>
                <a:ext cx="4624082" cy="290214"/>
              </a:xfrm>
              <a:prstGeom prst="roundRect">
                <a:avLst>
                  <a:gd name="adj" fmla="val 29731"/>
                </a:avLst>
              </a:prstGeom>
              <a:solidFill>
                <a:srgbClr val="66A1DD">
                  <a:alpha val="50000"/>
                </a:srgbClr>
              </a:solidFill>
              <a:ln w="25400" cap="flat" cmpd="sng">
                <a:solidFill>
                  <a:srgbClr val="606060">
                    <a:alpha val="79999"/>
                  </a:srgbClr>
                </a:solidFill>
                <a:prstDash val="solid"/>
                <a:miter lim="0"/>
                <a:headEnd/>
                <a:tailEnd/>
              </a:ln>
              <a:effectLst/>
              <a:extLst/>
            </p:spPr>
            <p:txBody>
              <a:bodyPr lIns="0" tIns="0" rIns="0" bIns="0" anchor="ctr"/>
              <a:lstStyle/>
              <a:p>
                <a:pPr algn="ctr">
                  <a:defRPr/>
                </a:pPr>
                <a:r>
                  <a:rPr lang="en-US" sz="1500" dirty="0" err="1" smtClean="0">
                    <a:solidFill>
                      <a:srgbClr val="FFFFFF"/>
                    </a:solidFill>
                    <a:effectLst>
                      <a:outerShdw blurRad="38100" dist="38100" dir="2700000" algn="tl">
                        <a:srgbClr val="000000"/>
                      </a:outerShdw>
                    </a:effectLst>
                    <a:latin typeface="Gill Sans" charset="0"/>
                    <a:ea typeface="ヒラギノ角ゴ ProN W3" charset="0"/>
                    <a:cs typeface="Gill Sans" charset="0"/>
                    <a:sym typeface="Gill Sans" charset="0"/>
                  </a:rPr>
                  <a:t>Cryo</a:t>
                </a:r>
                <a:endParaRPr lang="en-US" dirty="0">
                  <a:latin typeface="Gill Sans" charset="0"/>
                  <a:ea typeface="ヒラギノ角ゴ ProN W3" charset="0"/>
                  <a:cs typeface="Gill Sans Light" charset="0"/>
                  <a:sym typeface="Gill Sans" charset="0"/>
                </a:endParaRPr>
              </a:p>
            </p:txBody>
          </p:sp>
          <p:sp>
            <p:nvSpPr>
              <p:cNvPr id="17" name="AutoShape 11"/>
              <p:cNvSpPr>
                <a:spLocks/>
              </p:cNvSpPr>
              <p:nvPr/>
            </p:nvSpPr>
            <p:spPr bwMode="auto">
              <a:xfrm rot="1212558">
                <a:off x="6761301" y="4795767"/>
                <a:ext cx="684387" cy="290214"/>
              </a:xfrm>
              <a:prstGeom prst="roundRect">
                <a:avLst>
                  <a:gd name="adj" fmla="val 29731"/>
                </a:avLst>
              </a:prstGeom>
              <a:solidFill>
                <a:srgbClr val="66A1DD">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defRPr/>
                </a:pPr>
                <a:r>
                  <a:rPr lang="en-US" sz="1500" dirty="0" smtClean="0">
                    <a:solidFill>
                      <a:srgbClr val="FFFFFF"/>
                    </a:solidFill>
                    <a:effectLst>
                      <a:outerShdw blurRad="38100" dist="38100" dir="2700000" algn="tl">
                        <a:srgbClr val="000000"/>
                      </a:outerShdw>
                    </a:effectLst>
                    <a:latin typeface="Gill Sans" charset="0"/>
                    <a:ea typeface="ヒラギノ角ゴ ProN W3" charset="0"/>
                    <a:cs typeface="Gill Sans" charset="0"/>
                    <a:sym typeface="Gill Sans" charset="0"/>
                  </a:rPr>
                  <a:t>Spoke</a:t>
                </a:r>
                <a:endParaRPr lang="en-US" dirty="0">
                  <a:latin typeface="Gill Sans" charset="0"/>
                  <a:ea typeface="ヒラギノ角ゴ ProN W3" charset="0"/>
                  <a:cs typeface="Gill Sans Light" charset="0"/>
                  <a:sym typeface="Gill Sans" charset="0"/>
                </a:endParaRPr>
              </a:p>
            </p:txBody>
          </p:sp>
          <p:sp>
            <p:nvSpPr>
              <p:cNvPr id="18" name="AutoShape 12"/>
              <p:cNvSpPr>
                <a:spLocks/>
              </p:cNvSpPr>
              <p:nvPr/>
            </p:nvSpPr>
            <p:spPr bwMode="auto">
              <a:xfrm rot="1191099">
                <a:off x="5494481" y="4425392"/>
                <a:ext cx="1123023" cy="290214"/>
              </a:xfrm>
              <a:prstGeom prst="roundRect">
                <a:avLst>
                  <a:gd name="adj" fmla="val 27028"/>
                </a:avLst>
              </a:prstGeom>
              <a:solidFill>
                <a:srgbClr val="4180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defRPr sz="3200">
                    <a:solidFill>
                      <a:srgbClr val="000000"/>
                    </a:solidFill>
                    <a:latin typeface="Gill Sans" pitchFamily="2" charset="0"/>
                    <a:ea typeface="ヒラギノ角ゴ ProN W3" pitchFamily="2" charset="-128"/>
                    <a:sym typeface="Gill Sans" pitchFamily="2" charset="0"/>
                  </a:defRPr>
                </a:lvl1pPr>
                <a:lvl2pPr marL="742950" indent="-285750" eaLnBrk="0" hangingPunct="0">
                  <a:defRPr sz="3200">
                    <a:solidFill>
                      <a:srgbClr val="000000"/>
                    </a:solidFill>
                    <a:latin typeface="Gill Sans" pitchFamily="2" charset="0"/>
                    <a:ea typeface="ヒラギノ角ゴ ProN W3" pitchFamily="2" charset="-128"/>
                    <a:sym typeface="Gill Sans" pitchFamily="2" charset="0"/>
                  </a:defRPr>
                </a:lvl2pPr>
                <a:lvl3pPr marL="1143000" indent="-228600" eaLnBrk="0" hangingPunct="0">
                  <a:defRPr sz="3200">
                    <a:solidFill>
                      <a:srgbClr val="000000"/>
                    </a:solidFill>
                    <a:latin typeface="Gill Sans" pitchFamily="2" charset="0"/>
                    <a:ea typeface="ヒラギノ角ゴ ProN W3" pitchFamily="2" charset="-128"/>
                    <a:sym typeface="Gill Sans" pitchFamily="2" charset="0"/>
                  </a:defRPr>
                </a:lvl3pPr>
                <a:lvl4pPr marL="1600200" indent="-228600" eaLnBrk="0" hangingPunct="0">
                  <a:defRPr sz="3200">
                    <a:solidFill>
                      <a:srgbClr val="000000"/>
                    </a:solidFill>
                    <a:latin typeface="Gill Sans" pitchFamily="2" charset="0"/>
                    <a:ea typeface="ヒラギノ角ゴ ProN W3" pitchFamily="2" charset="-128"/>
                    <a:sym typeface="Gill Sans" pitchFamily="2" charset="0"/>
                  </a:defRPr>
                </a:lvl4pPr>
                <a:lvl5pPr marL="2057400" indent="-228600" eaLnBrk="0" hangingPunct="0">
                  <a:defRPr sz="3200">
                    <a:solidFill>
                      <a:srgbClr val="000000"/>
                    </a:solidFill>
                    <a:latin typeface="Gill Sans" pitchFamily="2" charset="0"/>
                    <a:ea typeface="ヒラギノ角ゴ ProN W3" pitchFamily="2" charset="-128"/>
                    <a:sym typeface="Gill Sans" pitchFamily="2" charset="0"/>
                  </a:defRPr>
                </a:lvl5pPr>
                <a:lvl6pPr marL="25146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6pPr>
                <a:lvl7pPr marL="29718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7pPr>
                <a:lvl8pPr marL="34290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8pPr>
                <a:lvl9pPr marL="38862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9pPr>
              </a:lstStyle>
              <a:p>
                <a:pPr algn="ctr" eaLnBrk="1" hangingPunct="1"/>
                <a:r>
                  <a:rPr lang="en-US" altLang="sv-SE" sz="1400" dirty="0">
                    <a:solidFill>
                      <a:srgbClr val="FFFFFF"/>
                    </a:solidFill>
                    <a:effectLst>
                      <a:outerShdw blurRad="38100" dist="38100" dir="2700000" algn="tl">
                        <a:srgbClr val="000000"/>
                      </a:outerShdw>
                    </a:effectLst>
                  </a:rPr>
                  <a:t>Medium β</a:t>
                </a:r>
                <a:endParaRPr lang="en-US" altLang="sv-SE" sz="1400" dirty="0"/>
              </a:p>
            </p:txBody>
          </p:sp>
          <p:sp>
            <p:nvSpPr>
              <p:cNvPr id="19" name="AutoShape 32"/>
              <p:cNvSpPr>
                <a:spLocks/>
              </p:cNvSpPr>
              <p:nvPr/>
            </p:nvSpPr>
            <p:spPr bwMode="auto">
              <a:xfrm rot="1194063">
                <a:off x="5749163" y="4679257"/>
                <a:ext cx="506440" cy="196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dirty="0" smtClean="0">
                    <a:latin typeface="Gill Sans" charset="0"/>
                    <a:ea typeface="ヒラギノ角ゴ ProN W3" charset="0"/>
                    <a:cs typeface="Gill Sans" charset="0"/>
                    <a:sym typeface="Gill Sans" charset="0"/>
                  </a:rPr>
                  <a:t>(77 m)</a:t>
                </a:r>
                <a:endParaRPr lang="en-US" sz="1700" dirty="0">
                  <a:latin typeface="Gill Sans" charset="0"/>
                  <a:ea typeface="ヒラギノ角ゴ ProN W3" charset="0"/>
                  <a:cs typeface="Gill Sans Light" charset="0"/>
                  <a:sym typeface="Gill Sans" charset="0"/>
                </a:endParaRPr>
              </a:p>
            </p:txBody>
          </p:sp>
          <p:sp>
            <p:nvSpPr>
              <p:cNvPr id="20" name="AutoShape 32"/>
              <p:cNvSpPr>
                <a:spLocks/>
              </p:cNvSpPr>
              <p:nvPr/>
            </p:nvSpPr>
            <p:spPr bwMode="auto">
              <a:xfrm rot="1165699">
                <a:off x="3891101" y="4031811"/>
                <a:ext cx="670809" cy="196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dirty="0" smtClean="0">
                    <a:latin typeface="Gill Sans" charset="0"/>
                    <a:ea typeface="ヒラギノ角ゴ ProN W3" charset="0"/>
                    <a:cs typeface="Gill Sans" charset="0"/>
                    <a:sym typeface="Gill Sans" charset="0"/>
                  </a:rPr>
                  <a:t>(179 m)</a:t>
                </a:r>
                <a:endParaRPr lang="en-US" sz="1700" dirty="0">
                  <a:latin typeface="Gill Sans" charset="0"/>
                  <a:ea typeface="ヒラギノ角ゴ ProN W3" charset="0"/>
                  <a:cs typeface="Gill Sans Light" charset="0"/>
                  <a:sym typeface="Gill Sans" charset="0"/>
                </a:endParaRPr>
              </a:p>
            </p:txBody>
          </p:sp>
          <p:sp>
            <p:nvSpPr>
              <p:cNvPr id="21" name="AutoShape 13"/>
              <p:cNvSpPr>
                <a:spLocks/>
              </p:cNvSpPr>
              <p:nvPr/>
            </p:nvSpPr>
            <p:spPr bwMode="auto">
              <a:xfrm rot="1174228">
                <a:off x="3192038" y="3767384"/>
                <a:ext cx="2187256" cy="297656"/>
              </a:xfrm>
              <a:prstGeom prst="roundRect">
                <a:avLst>
                  <a:gd name="adj" fmla="val 26315"/>
                </a:avLst>
              </a:prstGeom>
              <a:solidFill>
                <a:srgbClr val="0196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defRPr sz="3200">
                    <a:solidFill>
                      <a:srgbClr val="000000"/>
                    </a:solidFill>
                    <a:latin typeface="Gill Sans" pitchFamily="2" charset="0"/>
                    <a:ea typeface="ヒラギノ角ゴ ProN W3" pitchFamily="2" charset="-128"/>
                    <a:sym typeface="Gill Sans" pitchFamily="2" charset="0"/>
                  </a:defRPr>
                </a:lvl1pPr>
                <a:lvl2pPr marL="742950" indent="-285750" eaLnBrk="0" hangingPunct="0">
                  <a:defRPr sz="3200">
                    <a:solidFill>
                      <a:srgbClr val="000000"/>
                    </a:solidFill>
                    <a:latin typeface="Gill Sans" pitchFamily="2" charset="0"/>
                    <a:ea typeface="ヒラギノ角ゴ ProN W3" pitchFamily="2" charset="-128"/>
                    <a:sym typeface="Gill Sans" pitchFamily="2" charset="0"/>
                  </a:defRPr>
                </a:lvl2pPr>
                <a:lvl3pPr marL="1143000" indent="-228600" eaLnBrk="0" hangingPunct="0">
                  <a:defRPr sz="3200">
                    <a:solidFill>
                      <a:srgbClr val="000000"/>
                    </a:solidFill>
                    <a:latin typeface="Gill Sans" pitchFamily="2" charset="0"/>
                    <a:ea typeface="ヒラギノ角ゴ ProN W3" pitchFamily="2" charset="-128"/>
                    <a:sym typeface="Gill Sans" pitchFamily="2" charset="0"/>
                  </a:defRPr>
                </a:lvl3pPr>
                <a:lvl4pPr marL="1600200" indent="-228600" eaLnBrk="0" hangingPunct="0">
                  <a:defRPr sz="3200">
                    <a:solidFill>
                      <a:srgbClr val="000000"/>
                    </a:solidFill>
                    <a:latin typeface="Gill Sans" pitchFamily="2" charset="0"/>
                    <a:ea typeface="ヒラギノ角ゴ ProN W3" pitchFamily="2" charset="-128"/>
                    <a:sym typeface="Gill Sans" pitchFamily="2" charset="0"/>
                  </a:defRPr>
                </a:lvl4pPr>
                <a:lvl5pPr marL="2057400" indent="-228600" eaLnBrk="0" hangingPunct="0">
                  <a:defRPr sz="3200">
                    <a:solidFill>
                      <a:srgbClr val="000000"/>
                    </a:solidFill>
                    <a:latin typeface="Gill Sans" pitchFamily="2" charset="0"/>
                    <a:ea typeface="ヒラギノ角ゴ ProN W3" pitchFamily="2" charset="-128"/>
                    <a:sym typeface="Gill Sans" pitchFamily="2" charset="0"/>
                  </a:defRPr>
                </a:lvl5pPr>
                <a:lvl6pPr marL="25146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6pPr>
                <a:lvl7pPr marL="29718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7pPr>
                <a:lvl8pPr marL="34290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8pPr>
                <a:lvl9pPr marL="3886200" indent="-228600" algn="ctr" eaLnBrk="0" fontAlgn="base" hangingPunct="0">
                  <a:spcBef>
                    <a:spcPct val="0"/>
                  </a:spcBef>
                  <a:spcAft>
                    <a:spcPct val="0"/>
                  </a:spcAft>
                  <a:defRPr sz="3200">
                    <a:solidFill>
                      <a:srgbClr val="000000"/>
                    </a:solidFill>
                    <a:latin typeface="Gill Sans" pitchFamily="2" charset="0"/>
                    <a:ea typeface="ヒラギノ角ゴ ProN W3" pitchFamily="2" charset="-128"/>
                    <a:sym typeface="Gill Sans" pitchFamily="2" charset="0"/>
                  </a:defRPr>
                </a:lvl9pPr>
              </a:lstStyle>
              <a:p>
                <a:pPr algn="ctr" eaLnBrk="1" hangingPunct="1"/>
                <a:r>
                  <a:rPr lang="en-US" altLang="sv-SE" sz="1500" dirty="0">
                    <a:solidFill>
                      <a:srgbClr val="FFFFFF"/>
                    </a:solidFill>
                    <a:effectLst>
                      <a:outerShdw blurRad="38100" dist="38100" dir="2700000" algn="tl">
                        <a:srgbClr val="000000"/>
                      </a:outerShdw>
                    </a:effectLst>
                  </a:rPr>
                  <a:t>High β</a:t>
                </a:r>
                <a:endParaRPr lang="en-US" altLang="sv-SE" dirty="0"/>
              </a:p>
            </p:txBody>
          </p:sp>
          <p:sp>
            <p:nvSpPr>
              <p:cNvPr id="22" name="Line 21"/>
              <p:cNvSpPr>
                <a:spLocks noChangeShapeType="1"/>
              </p:cNvSpPr>
              <p:nvPr/>
            </p:nvSpPr>
            <p:spPr bwMode="auto">
              <a:xfrm>
                <a:off x="5328326" y="4289823"/>
                <a:ext cx="164920" cy="66358"/>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71">
                  <a:defRPr/>
                </a:pPr>
                <a:endParaRPr lang="en-US" sz="1000">
                  <a:latin typeface="Helvetica" charset="0"/>
                  <a:ea typeface="ヒラギノ角ゴ ProN W3" charset="0"/>
                  <a:cs typeface="Helvetica" charset="0"/>
                  <a:sym typeface="Helvetica" charset="0"/>
                </a:endParaRPr>
              </a:p>
            </p:txBody>
          </p:sp>
          <p:sp>
            <p:nvSpPr>
              <p:cNvPr id="23" name="AutoShape 56"/>
              <p:cNvSpPr>
                <a:spLocks/>
              </p:cNvSpPr>
              <p:nvPr/>
            </p:nvSpPr>
            <p:spPr bwMode="auto">
              <a:xfrm rot="16200000">
                <a:off x="3002527" y="3644372"/>
                <a:ext cx="203895" cy="116048"/>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latin typeface="Gill Sans" charset="0"/>
                  <a:ea typeface="ヒラギノ角ゴ ProN W3" charset="0"/>
                  <a:cs typeface="Gill Sans" charset="0"/>
                  <a:sym typeface="Gill Sans" charset="0"/>
                </a:endParaRPr>
              </a:p>
            </p:txBody>
          </p:sp>
          <p:sp>
            <p:nvSpPr>
              <p:cNvPr id="24" name="AutoShape 62"/>
              <p:cNvSpPr>
                <a:spLocks/>
              </p:cNvSpPr>
              <p:nvPr/>
            </p:nvSpPr>
            <p:spPr bwMode="auto">
              <a:xfrm>
                <a:off x="2699792" y="3799878"/>
                <a:ext cx="675460" cy="212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dirty="0">
                    <a:latin typeface="Gill Sans" charset="0"/>
                    <a:ea typeface="ヒラギノ角ゴ ProN W3" charset="0"/>
                    <a:cs typeface="Gill Sans" charset="0"/>
                    <a:sym typeface="Gill Sans" charset="0"/>
                  </a:rPr>
                  <a:t>2000 MeV</a:t>
                </a:r>
                <a:endParaRPr lang="en-US" dirty="0">
                  <a:latin typeface="Gill Sans" charset="0"/>
                  <a:ea typeface="ヒラギノ角ゴ ProN W3" charset="0"/>
                  <a:cs typeface="Gill Sans Light" charset="0"/>
                  <a:sym typeface="Gill Sans" charset="0"/>
                </a:endParaRPr>
              </a:p>
            </p:txBody>
          </p:sp>
          <p:sp>
            <p:nvSpPr>
              <p:cNvPr id="25" name="Line 21"/>
              <p:cNvSpPr>
                <a:spLocks noChangeShapeType="1"/>
              </p:cNvSpPr>
              <p:nvPr/>
            </p:nvSpPr>
            <p:spPr bwMode="auto">
              <a:xfrm>
                <a:off x="3123786" y="3511400"/>
                <a:ext cx="164920" cy="66358"/>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71">
                  <a:defRPr/>
                </a:pPr>
                <a:endParaRPr lang="en-US" sz="1000">
                  <a:latin typeface="Helvetica" charset="0"/>
                  <a:ea typeface="ヒラギノ角ゴ ProN W3" charset="0"/>
                  <a:cs typeface="Helvetica" charset="0"/>
                  <a:sym typeface="Helvetica" charset="0"/>
                </a:endParaRPr>
              </a:p>
            </p:txBody>
          </p:sp>
        </p:grpSp>
      </p:grpSp>
      <p:sp>
        <p:nvSpPr>
          <p:cNvPr id="26" name="Line 21"/>
          <p:cNvSpPr>
            <a:spLocks noChangeShapeType="1"/>
          </p:cNvSpPr>
          <p:nvPr/>
        </p:nvSpPr>
        <p:spPr bwMode="auto">
          <a:xfrm>
            <a:off x="723644" y="2420888"/>
            <a:ext cx="164920" cy="66358"/>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71">
              <a:defRPr/>
            </a:pPr>
            <a:endParaRPr lang="en-US" sz="1000">
              <a:latin typeface="Helvetica" charset="0"/>
              <a:ea typeface="ヒラギノ角ゴ ProN W3" charset="0"/>
              <a:cs typeface="Helvetica" charset="0"/>
              <a:sym typeface="Helvetica" charset="0"/>
            </a:endParaRPr>
          </a:p>
        </p:txBody>
      </p:sp>
      <p:grpSp>
        <p:nvGrpSpPr>
          <p:cNvPr id="27" name="Group 26"/>
          <p:cNvGrpSpPr/>
          <p:nvPr/>
        </p:nvGrpSpPr>
        <p:grpSpPr>
          <a:xfrm>
            <a:off x="5160654" y="4734649"/>
            <a:ext cx="3798166" cy="1934711"/>
            <a:chOff x="5160654" y="4734649"/>
            <a:chExt cx="3798166" cy="1934711"/>
          </a:xfrm>
        </p:grpSpPr>
        <p:sp>
          <p:nvSpPr>
            <p:cNvPr id="28" name="AutoShape 51"/>
            <p:cNvSpPr>
              <a:spLocks/>
            </p:cNvSpPr>
            <p:nvPr/>
          </p:nvSpPr>
          <p:spPr bwMode="auto">
            <a:xfrm rot="16200000">
              <a:off x="6538490" y="4841595"/>
              <a:ext cx="203895" cy="117536"/>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latin typeface="Gill Sans" charset="0"/>
                <a:ea typeface="ヒラギノ角ゴ ProN W3" charset="0"/>
                <a:cs typeface="Gill Sans" charset="0"/>
                <a:sym typeface="Gill Sans" charset="0"/>
              </a:endParaRPr>
            </a:p>
          </p:txBody>
        </p:sp>
        <p:sp>
          <p:nvSpPr>
            <p:cNvPr id="29" name="AutoShape 57"/>
            <p:cNvSpPr>
              <a:spLocks/>
            </p:cNvSpPr>
            <p:nvPr/>
          </p:nvSpPr>
          <p:spPr bwMode="auto">
            <a:xfrm>
              <a:off x="6477864" y="5097511"/>
              <a:ext cx="486509" cy="212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dirty="0" smtClean="0">
                  <a:latin typeface="Gill Sans" charset="0"/>
                  <a:ea typeface="ヒラギノ角ゴ ProN W3" charset="0"/>
                  <a:cs typeface="Gill Sans" charset="0"/>
                  <a:sym typeface="Gill Sans" charset="0"/>
                </a:rPr>
                <a:t>216 MeV</a:t>
              </a:r>
              <a:endParaRPr lang="en-US" dirty="0">
                <a:latin typeface="Gill Sans" charset="0"/>
                <a:ea typeface="ヒラギノ角ゴ ProN W3" charset="0"/>
                <a:cs typeface="Gill Sans Light" charset="0"/>
                <a:sym typeface="Gill Sans" charset="0"/>
              </a:endParaRPr>
            </a:p>
          </p:txBody>
        </p:sp>
        <p:grpSp>
          <p:nvGrpSpPr>
            <p:cNvPr id="30" name="Group 29"/>
            <p:cNvGrpSpPr/>
            <p:nvPr/>
          </p:nvGrpSpPr>
          <p:grpSpPr>
            <a:xfrm>
              <a:off x="5160654" y="4734649"/>
              <a:ext cx="3798166" cy="1934711"/>
              <a:chOff x="5160654" y="4734649"/>
              <a:chExt cx="3798166" cy="1934711"/>
            </a:xfrm>
          </p:grpSpPr>
          <p:sp>
            <p:nvSpPr>
              <p:cNvPr id="31" name="AutoShape 57"/>
              <p:cNvSpPr>
                <a:spLocks/>
              </p:cNvSpPr>
              <p:nvPr/>
            </p:nvSpPr>
            <p:spPr bwMode="auto">
              <a:xfrm>
                <a:off x="7757899" y="6456535"/>
                <a:ext cx="486509" cy="212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dirty="0">
                    <a:latin typeface="Gill Sans" charset="0"/>
                    <a:ea typeface="ヒラギノ角ゴ ProN W3" charset="0"/>
                    <a:cs typeface="Gill Sans" charset="0"/>
                    <a:sym typeface="Gill Sans" charset="0"/>
                  </a:rPr>
                  <a:t>75 </a:t>
                </a:r>
                <a:r>
                  <a:rPr lang="en-US" sz="1300" dirty="0" err="1">
                    <a:latin typeface="Gill Sans" charset="0"/>
                    <a:ea typeface="ヒラギノ角ゴ ProN W3" charset="0"/>
                    <a:cs typeface="Gill Sans" charset="0"/>
                    <a:sym typeface="Gill Sans" charset="0"/>
                  </a:rPr>
                  <a:t>keV</a:t>
                </a:r>
                <a:endParaRPr lang="en-US" dirty="0">
                  <a:latin typeface="Gill Sans" charset="0"/>
                  <a:ea typeface="ヒラギノ角ゴ ProN W3" charset="0"/>
                  <a:cs typeface="Gill Sans Light" charset="0"/>
                  <a:sym typeface="Gill Sans" charset="0"/>
                </a:endParaRPr>
              </a:p>
            </p:txBody>
          </p:sp>
          <p:sp>
            <p:nvSpPr>
              <p:cNvPr id="32" name="Left Brace 31"/>
              <p:cNvSpPr/>
              <p:nvPr/>
            </p:nvSpPr>
            <p:spPr>
              <a:xfrm rot="17356963" flipH="1">
                <a:off x="6480944" y="3596820"/>
                <a:ext cx="1157586" cy="3798166"/>
              </a:xfrm>
              <a:prstGeom prst="leftBrace">
                <a:avLst>
                  <a:gd name="adj1" fmla="val 8333"/>
                  <a:gd name="adj2" fmla="val 7394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nvGrpSpPr>
              <p:cNvPr id="33" name="Group 32"/>
              <p:cNvGrpSpPr/>
              <p:nvPr/>
            </p:nvGrpSpPr>
            <p:grpSpPr>
              <a:xfrm>
                <a:off x="5240026" y="4734649"/>
                <a:ext cx="3491763" cy="1649458"/>
                <a:chOff x="5240026" y="4734649"/>
                <a:chExt cx="3491763" cy="1649458"/>
              </a:xfrm>
            </p:grpSpPr>
            <p:sp>
              <p:nvSpPr>
                <p:cNvPr id="34" name="AutoShape 18"/>
                <p:cNvSpPr>
                  <a:spLocks/>
                </p:cNvSpPr>
                <p:nvPr/>
              </p:nvSpPr>
              <p:spPr bwMode="auto">
                <a:xfrm rot="1195239">
                  <a:off x="7691212" y="4795767"/>
                  <a:ext cx="888196" cy="290214"/>
                </a:xfrm>
                <a:prstGeom prst="roundRect">
                  <a:avLst>
                    <a:gd name="adj" fmla="val 24324"/>
                  </a:avLst>
                </a:prstGeom>
                <a:solidFill>
                  <a:schemeClr val="accent6">
                    <a:alpha val="50000"/>
                  </a:schemeClr>
                </a:solidFill>
                <a:ln w="25400" cap="flat" cmpd="sng">
                  <a:solidFill>
                    <a:srgbClr val="606060">
                      <a:alpha val="89999"/>
                    </a:srgbClr>
                  </a:solidFill>
                  <a:prstDash val="solid"/>
                  <a:miter lim="0"/>
                  <a:headEnd/>
                  <a:tailEnd/>
                </a:ln>
                <a:effectLst/>
                <a:extLst/>
              </p:spPr>
              <p:txBody>
                <a:bodyPr lIns="0" tIns="0" rIns="0" bIns="0" anchor="ctr"/>
                <a:lstStyle/>
                <a:p>
                  <a:pPr algn="ctr">
                    <a:defRPr/>
                  </a:pPr>
                  <a:r>
                    <a:rPr lang="en-US" sz="1500" dirty="0" smtClean="0">
                      <a:solidFill>
                        <a:srgbClr val="FFFFFF"/>
                      </a:solidFill>
                      <a:effectLst>
                        <a:outerShdw blurRad="38100" dist="38100" dir="2700000" algn="tl">
                          <a:srgbClr val="000000"/>
                        </a:outerShdw>
                      </a:effectLst>
                      <a:latin typeface="Gill Sans" charset="0"/>
                      <a:ea typeface="ヒラギノ角ゴ ProN W3" charset="0"/>
                      <a:cs typeface="Gill Sans" charset="0"/>
                      <a:sym typeface="Gill Sans" charset="0"/>
                    </a:rPr>
                    <a:t>Warm</a:t>
                  </a:r>
                  <a:endParaRPr lang="en-US" dirty="0">
                    <a:latin typeface="Gill Sans" charset="0"/>
                    <a:ea typeface="ヒラギノ角ゴ ProN W3" charset="0"/>
                    <a:cs typeface="Gill Sans Light" charset="0"/>
                    <a:sym typeface="Gill Sans" charset="0"/>
                  </a:endParaRPr>
                </a:p>
              </p:txBody>
            </p:sp>
            <p:sp>
              <p:nvSpPr>
                <p:cNvPr id="35" name="AutoShape 18"/>
                <p:cNvSpPr>
                  <a:spLocks/>
                </p:cNvSpPr>
                <p:nvPr/>
              </p:nvSpPr>
              <p:spPr bwMode="auto">
                <a:xfrm rot="1195239">
                  <a:off x="7983427" y="6093893"/>
                  <a:ext cx="748362" cy="290214"/>
                </a:xfrm>
                <a:prstGeom prst="roundRect">
                  <a:avLst>
                    <a:gd name="adj" fmla="val 24324"/>
                  </a:avLst>
                </a:prstGeom>
                <a:solidFill>
                  <a:srgbClr val="EB81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defRPr/>
                  </a:pPr>
                  <a:r>
                    <a:rPr lang="en-US" sz="1500" dirty="0">
                      <a:solidFill>
                        <a:srgbClr val="FFFFFF"/>
                      </a:solidFill>
                      <a:effectLst>
                        <a:outerShdw blurRad="38100" dist="38100" dir="2700000" algn="tl">
                          <a:srgbClr val="000000"/>
                        </a:outerShdw>
                      </a:effectLst>
                      <a:latin typeface="Gill Sans" charset="0"/>
                      <a:ea typeface="ヒラギノ角ゴ ProN W3" charset="0"/>
                      <a:cs typeface="Gill Sans" charset="0"/>
                      <a:sym typeface="Gill Sans" charset="0"/>
                    </a:rPr>
                    <a:t>Source</a:t>
                  </a:r>
                  <a:endParaRPr lang="en-US" dirty="0">
                    <a:latin typeface="Gill Sans" charset="0"/>
                    <a:ea typeface="ヒラギノ角ゴ ProN W3" charset="0"/>
                    <a:cs typeface="Gill Sans Light" charset="0"/>
                    <a:sym typeface="Gill Sans" charset="0"/>
                  </a:endParaRPr>
                </a:p>
              </p:txBody>
            </p:sp>
            <p:sp>
              <p:nvSpPr>
                <p:cNvPr id="36" name="Line 21"/>
                <p:cNvSpPr>
                  <a:spLocks noChangeShapeType="1"/>
                </p:cNvSpPr>
                <p:nvPr/>
              </p:nvSpPr>
              <p:spPr bwMode="auto">
                <a:xfrm>
                  <a:off x="7899644" y="6093296"/>
                  <a:ext cx="113461" cy="38237"/>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71">
                    <a:defRPr/>
                  </a:pPr>
                  <a:endParaRPr lang="en-US" sz="1000">
                    <a:latin typeface="Helvetica" charset="0"/>
                    <a:ea typeface="ヒラギノ角ゴ ProN W3" charset="0"/>
                    <a:cs typeface="Helvetica" charset="0"/>
                    <a:sym typeface="Helvetica" charset="0"/>
                  </a:endParaRPr>
                </a:p>
              </p:txBody>
            </p:sp>
            <p:sp>
              <p:nvSpPr>
                <p:cNvPr id="37" name="AutoShape 14"/>
                <p:cNvSpPr>
                  <a:spLocks/>
                </p:cNvSpPr>
                <p:nvPr/>
              </p:nvSpPr>
              <p:spPr bwMode="auto">
                <a:xfrm rot="1164920">
                  <a:off x="5257223" y="5127672"/>
                  <a:ext cx="548998" cy="290214"/>
                </a:xfrm>
                <a:prstGeom prst="roundRect">
                  <a:avLst>
                    <a:gd name="adj" fmla="val 21620"/>
                  </a:avLst>
                </a:prstGeom>
                <a:solidFill>
                  <a:srgbClr val="FFD479">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defRPr/>
                  </a:pPr>
                  <a:r>
                    <a:rPr lang="en-US" sz="1500" dirty="0">
                      <a:solidFill>
                        <a:srgbClr val="FFFFFF"/>
                      </a:solidFill>
                      <a:effectLst>
                        <a:outerShdw blurRad="38100" dist="38100" dir="2700000" algn="tl">
                          <a:srgbClr val="000000"/>
                        </a:outerShdw>
                      </a:effectLst>
                      <a:latin typeface="Gill Sans" charset="0"/>
                      <a:ea typeface="ヒラギノ角ゴ ProN W3" charset="0"/>
                      <a:cs typeface="Gill Sans" charset="0"/>
                      <a:sym typeface="Gill Sans" charset="0"/>
                    </a:rPr>
                    <a:t>DTL</a:t>
                  </a:r>
                  <a:endParaRPr lang="en-US" dirty="0">
                    <a:latin typeface="Gill Sans" charset="0"/>
                    <a:ea typeface="ヒラギノ角ゴ ProN W3" charset="0"/>
                    <a:cs typeface="Gill Sans Light" charset="0"/>
                    <a:sym typeface="Gill Sans" charset="0"/>
                  </a:endParaRPr>
                </a:p>
              </p:txBody>
            </p:sp>
            <p:sp>
              <p:nvSpPr>
                <p:cNvPr id="38" name="AutoShape 15"/>
                <p:cNvSpPr>
                  <a:spLocks/>
                </p:cNvSpPr>
                <p:nvPr/>
              </p:nvSpPr>
              <p:spPr bwMode="auto">
                <a:xfrm rot="1118251">
                  <a:off x="5904633" y="5355775"/>
                  <a:ext cx="611485" cy="290214"/>
                </a:xfrm>
                <a:prstGeom prst="roundRect">
                  <a:avLst>
                    <a:gd name="adj" fmla="val 29731"/>
                  </a:avLst>
                </a:prstGeom>
                <a:solidFill>
                  <a:srgbClr val="FE7C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defRPr/>
                  </a:pPr>
                  <a:r>
                    <a:rPr lang="en-US" sz="1500" dirty="0">
                      <a:solidFill>
                        <a:srgbClr val="FFFFFF"/>
                      </a:solidFill>
                      <a:effectLst>
                        <a:outerShdw blurRad="38100" dist="38100" dir="2700000" algn="tl">
                          <a:srgbClr val="000000"/>
                        </a:outerShdw>
                      </a:effectLst>
                      <a:latin typeface="Gill Sans" charset="0"/>
                      <a:ea typeface="ヒラギノ角ゴ ProN W3" charset="0"/>
                      <a:cs typeface="Gill Sans" charset="0"/>
                      <a:sym typeface="Gill Sans" charset="0"/>
                    </a:rPr>
                    <a:t>MEBT</a:t>
                  </a:r>
                  <a:endParaRPr lang="en-US" dirty="0">
                    <a:latin typeface="Gill Sans" charset="0"/>
                    <a:ea typeface="ヒラギノ角ゴ ProN W3" charset="0"/>
                    <a:cs typeface="Gill Sans Light" charset="0"/>
                    <a:sym typeface="Gill Sans" charset="0"/>
                  </a:endParaRPr>
                </a:p>
              </p:txBody>
            </p:sp>
            <p:sp>
              <p:nvSpPr>
                <p:cNvPr id="39" name="AutoShape 16"/>
                <p:cNvSpPr>
                  <a:spLocks/>
                </p:cNvSpPr>
                <p:nvPr/>
              </p:nvSpPr>
              <p:spPr bwMode="auto">
                <a:xfrm rot="1169581">
                  <a:off x="6612927" y="5599315"/>
                  <a:ext cx="617436" cy="290214"/>
                </a:xfrm>
                <a:prstGeom prst="roundRect">
                  <a:avLst>
                    <a:gd name="adj" fmla="val 29731"/>
                  </a:avLst>
                </a:prstGeom>
                <a:solidFill>
                  <a:srgbClr val="FD2612">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defRPr/>
                  </a:pPr>
                  <a:r>
                    <a:rPr lang="en-US" sz="1500" dirty="0">
                      <a:solidFill>
                        <a:srgbClr val="FFFFFF"/>
                      </a:solidFill>
                      <a:effectLst>
                        <a:outerShdw blurRad="38100" dist="38100" dir="2700000" algn="tl">
                          <a:srgbClr val="000000"/>
                        </a:outerShdw>
                      </a:effectLst>
                      <a:latin typeface="Gill Sans" charset="0"/>
                      <a:ea typeface="ヒラギノ角ゴ ProN W3" charset="0"/>
                      <a:cs typeface="Gill Sans" charset="0"/>
                      <a:sym typeface="Gill Sans" charset="0"/>
                    </a:rPr>
                    <a:t>RFQ</a:t>
                  </a:r>
                  <a:endParaRPr lang="en-US" dirty="0">
                    <a:latin typeface="Gill Sans" charset="0"/>
                    <a:ea typeface="ヒラギノ角ゴ ProN W3" charset="0"/>
                    <a:cs typeface="Gill Sans Light" charset="0"/>
                    <a:sym typeface="Gill Sans" charset="0"/>
                  </a:endParaRPr>
                </a:p>
              </p:txBody>
            </p:sp>
            <p:sp>
              <p:nvSpPr>
                <p:cNvPr id="40" name="AutoShape 17"/>
                <p:cNvSpPr>
                  <a:spLocks/>
                </p:cNvSpPr>
                <p:nvPr/>
              </p:nvSpPr>
              <p:spPr bwMode="auto">
                <a:xfrm rot="1220584">
                  <a:off x="7307749" y="5839122"/>
                  <a:ext cx="617436" cy="290214"/>
                </a:xfrm>
                <a:prstGeom prst="roundRect">
                  <a:avLst>
                    <a:gd name="adj" fmla="val 27028"/>
                  </a:avLst>
                </a:prstGeom>
                <a:solidFill>
                  <a:srgbClr val="FE7E78">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defRPr/>
                  </a:pPr>
                  <a:r>
                    <a:rPr lang="en-US" sz="1500" dirty="0">
                      <a:solidFill>
                        <a:srgbClr val="FFFFFF"/>
                      </a:solidFill>
                      <a:effectLst>
                        <a:outerShdw blurRad="38100" dist="38100" dir="2700000" algn="tl">
                          <a:srgbClr val="000000"/>
                        </a:outerShdw>
                      </a:effectLst>
                      <a:latin typeface="Gill Sans" charset="0"/>
                      <a:ea typeface="ヒラギノ角ゴ ProN W3" charset="0"/>
                      <a:cs typeface="Gill Sans" charset="0"/>
                      <a:sym typeface="Gill Sans" charset="0"/>
                    </a:rPr>
                    <a:t>LEBT</a:t>
                  </a:r>
                  <a:endParaRPr lang="en-US" dirty="0">
                    <a:latin typeface="Gill Sans" charset="0"/>
                    <a:ea typeface="ヒラギノ角ゴ ProN W3" charset="0"/>
                    <a:cs typeface="Gill Sans Light" charset="0"/>
                    <a:sym typeface="Gill Sans" charset="0"/>
                  </a:endParaRPr>
                </a:p>
              </p:txBody>
            </p:sp>
            <p:sp>
              <p:nvSpPr>
                <p:cNvPr id="41" name="AutoShape 32"/>
                <p:cNvSpPr>
                  <a:spLocks/>
                </p:cNvSpPr>
                <p:nvPr/>
              </p:nvSpPr>
              <p:spPr bwMode="auto">
                <a:xfrm rot="1202817">
                  <a:off x="7286116" y="6083930"/>
                  <a:ext cx="506440" cy="196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dirty="0" smtClean="0">
                      <a:latin typeface="Gill Sans" charset="0"/>
                      <a:ea typeface="ヒラギノ角ゴ ProN W3" charset="0"/>
                      <a:cs typeface="Gill Sans" charset="0"/>
                      <a:sym typeface="Gill Sans" charset="0"/>
                    </a:rPr>
                    <a:t>(2.4 m)</a:t>
                  </a:r>
                  <a:endParaRPr lang="en-US" sz="1700" dirty="0">
                    <a:latin typeface="Gill Sans" charset="0"/>
                    <a:ea typeface="ヒラギノ角ゴ ProN W3" charset="0"/>
                    <a:cs typeface="Gill Sans Light" charset="0"/>
                    <a:sym typeface="Gill Sans" charset="0"/>
                  </a:endParaRPr>
                </a:p>
              </p:txBody>
            </p:sp>
            <p:sp>
              <p:nvSpPr>
                <p:cNvPr id="42" name="AutoShape 51"/>
                <p:cNvSpPr>
                  <a:spLocks/>
                </p:cNvSpPr>
                <p:nvPr/>
              </p:nvSpPr>
              <p:spPr bwMode="auto">
                <a:xfrm rot="16200000">
                  <a:off x="7818525" y="6200619"/>
                  <a:ext cx="203895" cy="117536"/>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latin typeface="Gill Sans" charset="0"/>
                    <a:ea typeface="ヒラギノ角ゴ ProN W3" charset="0"/>
                    <a:cs typeface="Gill Sans" charset="0"/>
                    <a:sym typeface="Gill Sans" charset="0"/>
                  </a:endParaRPr>
                </a:p>
              </p:txBody>
            </p:sp>
            <p:sp>
              <p:nvSpPr>
                <p:cNvPr id="43" name="Line 21"/>
                <p:cNvSpPr>
                  <a:spLocks noChangeShapeType="1"/>
                </p:cNvSpPr>
                <p:nvPr/>
              </p:nvSpPr>
              <p:spPr bwMode="auto">
                <a:xfrm>
                  <a:off x="7211056" y="5838854"/>
                  <a:ext cx="113461" cy="38237"/>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71">
                    <a:defRPr/>
                  </a:pPr>
                  <a:endParaRPr lang="en-US" sz="1000">
                    <a:latin typeface="Helvetica" charset="0"/>
                    <a:ea typeface="ヒラギノ角ゴ ProN W3" charset="0"/>
                    <a:cs typeface="Helvetica" charset="0"/>
                    <a:sym typeface="Helvetica" charset="0"/>
                  </a:endParaRPr>
                </a:p>
              </p:txBody>
            </p:sp>
            <p:sp>
              <p:nvSpPr>
                <p:cNvPr id="44" name="AutoShape 32"/>
                <p:cNvSpPr>
                  <a:spLocks/>
                </p:cNvSpPr>
                <p:nvPr/>
              </p:nvSpPr>
              <p:spPr bwMode="auto">
                <a:xfrm rot="1202817">
                  <a:off x="6633057" y="5854231"/>
                  <a:ext cx="506440" cy="196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dirty="0" smtClean="0">
                      <a:latin typeface="Gill Sans" charset="0"/>
                      <a:ea typeface="ヒラギノ角ゴ ProN W3" charset="0"/>
                      <a:cs typeface="Gill Sans" charset="0"/>
                      <a:sym typeface="Gill Sans" charset="0"/>
                    </a:rPr>
                    <a:t>(4.6 m)</a:t>
                  </a:r>
                  <a:endParaRPr lang="en-US" sz="1700" dirty="0">
                    <a:latin typeface="Gill Sans" charset="0"/>
                    <a:ea typeface="ヒラギノ角ゴ ProN W3" charset="0"/>
                    <a:cs typeface="Gill Sans Light" charset="0"/>
                    <a:sym typeface="Gill Sans" charset="0"/>
                  </a:endParaRPr>
                </a:p>
              </p:txBody>
            </p:sp>
            <p:sp>
              <p:nvSpPr>
                <p:cNvPr id="45" name="Line 21"/>
                <p:cNvSpPr>
                  <a:spLocks noChangeShapeType="1"/>
                </p:cNvSpPr>
                <p:nvPr/>
              </p:nvSpPr>
              <p:spPr bwMode="auto">
                <a:xfrm>
                  <a:off x="6506196" y="5589240"/>
                  <a:ext cx="113461" cy="38237"/>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71">
                    <a:defRPr/>
                  </a:pPr>
                  <a:endParaRPr lang="en-US" sz="1000">
                    <a:latin typeface="Helvetica" charset="0"/>
                    <a:ea typeface="ヒラギノ角ゴ ProN W3" charset="0"/>
                    <a:cs typeface="Helvetica" charset="0"/>
                    <a:sym typeface="Helvetica" charset="0"/>
                  </a:endParaRPr>
                </a:p>
              </p:txBody>
            </p:sp>
            <p:sp>
              <p:nvSpPr>
                <p:cNvPr id="46" name="AutoShape 51"/>
                <p:cNvSpPr>
                  <a:spLocks/>
                </p:cNvSpPr>
                <p:nvPr/>
              </p:nvSpPr>
              <p:spPr bwMode="auto">
                <a:xfrm rot="16200000">
                  <a:off x="6437028" y="5696541"/>
                  <a:ext cx="203895" cy="117536"/>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latin typeface="Gill Sans" charset="0"/>
                    <a:ea typeface="ヒラギノ角ゴ ProN W3" charset="0"/>
                    <a:cs typeface="Gill Sans" charset="0"/>
                    <a:sym typeface="Gill Sans" charset="0"/>
                  </a:endParaRPr>
                </a:p>
              </p:txBody>
            </p:sp>
            <p:sp>
              <p:nvSpPr>
                <p:cNvPr id="47" name="AutoShape 57"/>
                <p:cNvSpPr>
                  <a:spLocks/>
                </p:cNvSpPr>
                <p:nvPr/>
              </p:nvSpPr>
              <p:spPr bwMode="auto">
                <a:xfrm>
                  <a:off x="6376402" y="5952457"/>
                  <a:ext cx="486509" cy="212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dirty="0" smtClean="0">
                      <a:latin typeface="Gill Sans" charset="0"/>
                      <a:ea typeface="ヒラギノ角ゴ ProN W3" charset="0"/>
                      <a:cs typeface="Gill Sans" charset="0"/>
                      <a:sym typeface="Gill Sans" charset="0"/>
                    </a:rPr>
                    <a:t>3.6 MeV</a:t>
                  </a:r>
                  <a:endParaRPr lang="en-US" dirty="0">
                    <a:latin typeface="Gill Sans" charset="0"/>
                    <a:ea typeface="ヒラギノ角ゴ ProN W3" charset="0"/>
                    <a:cs typeface="Gill Sans Light" charset="0"/>
                    <a:sym typeface="Gill Sans" charset="0"/>
                  </a:endParaRPr>
                </a:p>
              </p:txBody>
            </p:sp>
            <p:sp>
              <p:nvSpPr>
                <p:cNvPr id="48" name="AutoShape 32"/>
                <p:cNvSpPr>
                  <a:spLocks/>
                </p:cNvSpPr>
                <p:nvPr/>
              </p:nvSpPr>
              <p:spPr bwMode="auto">
                <a:xfrm rot="1059021">
                  <a:off x="5916594" y="5610119"/>
                  <a:ext cx="506440" cy="196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dirty="0" smtClean="0">
                      <a:latin typeface="Gill Sans" charset="0"/>
                      <a:ea typeface="ヒラギノ角ゴ ProN W3" charset="0"/>
                      <a:cs typeface="Gill Sans" charset="0"/>
                      <a:sym typeface="Gill Sans" charset="0"/>
                    </a:rPr>
                    <a:t>(3.8 m)</a:t>
                  </a:r>
                  <a:endParaRPr lang="en-US" sz="1700" dirty="0">
                    <a:latin typeface="Gill Sans" charset="0"/>
                    <a:ea typeface="ヒラギノ角ゴ ProN W3" charset="0"/>
                    <a:cs typeface="Gill Sans Light" charset="0"/>
                    <a:sym typeface="Gill Sans" charset="0"/>
                  </a:endParaRPr>
                </a:p>
              </p:txBody>
            </p:sp>
            <p:sp>
              <p:nvSpPr>
                <p:cNvPr id="49" name="Line 21"/>
                <p:cNvSpPr>
                  <a:spLocks noChangeShapeType="1"/>
                </p:cNvSpPr>
                <p:nvPr/>
              </p:nvSpPr>
              <p:spPr bwMode="auto">
                <a:xfrm>
                  <a:off x="5785270" y="5373216"/>
                  <a:ext cx="113461" cy="38237"/>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71">
                    <a:defRPr/>
                  </a:pPr>
                  <a:endParaRPr lang="en-US" sz="1000">
                    <a:latin typeface="Helvetica" charset="0"/>
                    <a:ea typeface="ヒラギノ角ゴ ProN W3" charset="0"/>
                    <a:cs typeface="Helvetica" charset="0"/>
                    <a:sym typeface="Helvetica" charset="0"/>
                  </a:endParaRPr>
                </a:p>
              </p:txBody>
            </p:sp>
            <p:sp>
              <p:nvSpPr>
                <p:cNvPr id="50" name="AutoShape 32"/>
                <p:cNvSpPr>
                  <a:spLocks/>
                </p:cNvSpPr>
                <p:nvPr/>
              </p:nvSpPr>
              <p:spPr bwMode="auto">
                <a:xfrm rot="1059021">
                  <a:off x="5240026" y="5384753"/>
                  <a:ext cx="506440" cy="196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dirty="0" smtClean="0">
                      <a:latin typeface="Gill Sans" charset="0"/>
                      <a:ea typeface="ヒラギノ角ゴ ProN W3" charset="0"/>
                      <a:cs typeface="Gill Sans" charset="0"/>
                      <a:sym typeface="Gill Sans" charset="0"/>
                    </a:rPr>
                    <a:t>(39 m)</a:t>
                  </a:r>
                  <a:endParaRPr lang="en-US" sz="1700" dirty="0">
                    <a:latin typeface="Gill Sans" charset="0"/>
                    <a:ea typeface="ヒラギノ角ゴ ProN W3" charset="0"/>
                    <a:cs typeface="Gill Sans Light" charset="0"/>
                    <a:sym typeface="Gill Sans" charset="0"/>
                  </a:endParaRPr>
                </a:p>
              </p:txBody>
            </p:sp>
            <p:sp>
              <p:nvSpPr>
                <p:cNvPr id="53" name="Line 21"/>
                <p:cNvSpPr>
                  <a:spLocks noChangeShapeType="1"/>
                </p:cNvSpPr>
                <p:nvPr/>
              </p:nvSpPr>
              <p:spPr bwMode="auto">
                <a:xfrm>
                  <a:off x="6597743" y="4734649"/>
                  <a:ext cx="175675" cy="66358"/>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71">
                    <a:defRPr/>
                  </a:pPr>
                  <a:endParaRPr lang="en-US" sz="1000">
                    <a:latin typeface="Helvetica" charset="0"/>
                    <a:ea typeface="ヒラギノ角ゴ ProN W3" charset="0"/>
                    <a:cs typeface="Helvetica" charset="0"/>
                    <a:sym typeface="Helvetica" charset="0"/>
                  </a:endParaRPr>
                </a:p>
              </p:txBody>
            </p:sp>
          </p:grpSp>
        </p:grpSp>
      </p:gr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56" name="AutoShape 51"/>
          <p:cNvSpPr>
            <a:spLocks/>
          </p:cNvSpPr>
          <p:nvPr/>
        </p:nvSpPr>
        <p:spPr bwMode="auto">
          <a:xfrm rot="16200000">
            <a:off x="7517275" y="4965370"/>
            <a:ext cx="203895" cy="117536"/>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latin typeface="Gill Sans" charset="0"/>
              <a:ea typeface="ヒラギノ角ゴ ProN W3" charset="0"/>
              <a:cs typeface="Gill Sans" charset="0"/>
              <a:sym typeface="Gill Sans" charset="0"/>
            </a:endParaRPr>
          </a:p>
        </p:txBody>
      </p:sp>
      <p:sp>
        <p:nvSpPr>
          <p:cNvPr id="57" name="AutoShape 57"/>
          <p:cNvSpPr>
            <a:spLocks/>
          </p:cNvSpPr>
          <p:nvPr/>
        </p:nvSpPr>
        <p:spPr bwMode="auto">
          <a:xfrm>
            <a:off x="7456649" y="5221286"/>
            <a:ext cx="486509" cy="212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dirty="0" smtClean="0">
                <a:latin typeface="Gill Sans" charset="0"/>
                <a:ea typeface="ヒラギノ角ゴ ProN W3" charset="0"/>
                <a:cs typeface="Gill Sans" charset="0"/>
                <a:sym typeface="Gill Sans" charset="0"/>
              </a:rPr>
              <a:t>90 MeV</a:t>
            </a:r>
            <a:endParaRPr lang="en-US" dirty="0">
              <a:latin typeface="Gill Sans" charset="0"/>
              <a:ea typeface="ヒラギノ角ゴ ProN W3" charset="0"/>
              <a:cs typeface="Gill Sans Light" charset="0"/>
              <a:sym typeface="Gill Sans" charset="0"/>
            </a:endParaRPr>
          </a:p>
        </p:txBody>
      </p:sp>
      <p:sp>
        <p:nvSpPr>
          <p:cNvPr id="59" name="Content Placeholder 2"/>
          <p:cNvSpPr txBox="1">
            <a:spLocks/>
          </p:cNvSpPr>
          <p:nvPr/>
        </p:nvSpPr>
        <p:spPr>
          <a:xfrm>
            <a:off x="5920168" y="1385277"/>
            <a:ext cx="3070994" cy="2155031"/>
          </a:xfrm>
          <a:prstGeom prst="rect">
            <a:avLst/>
          </a:prstGeom>
          <a:noFill/>
          <a:ln>
            <a:noFill/>
          </a:ln>
        </p:spPr>
        <p:txBody>
          <a:bodyPr lIns="103768" tIns="51884" rIns="103768" bIns="51884"/>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None/>
              <a:defRPr/>
            </a:pPr>
            <a:r>
              <a:rPr lang="en-US" sz="1600" dirty="0">
                <a:latin typeface="Arial"/>
                <a:cs typeface="Arial"/>
                <a:sym typeface="Gill Sans" charset="0"/>
              </a:rPr>
              <a:t>Design Drivers:</a:t>
            </a:r>
          </a:p>
          <a:p>
            <a:pPr marL="0" indent="0">
              <a:buNone/>
              <a:defRPr/>
            </a:pPr>
            <a:r>
              <a:rPr lang="en-US" sz="1600" dirty="0">
                <a:latin typeface="Arial"/>
                <a:cs typeface="Arial"/>
                <a:sym typeface="Gill Sans" charset="0"/>
              </a:rPr>
              <a:t>	High Average Beam Power</a:t>
            </a:r>
          </a:p>
          <a:p>
            <a:pPr marL="0" indent="0">
              <a:buNone/>
              <a:defRPr/>
            </a:pPr>
            <a:r>
              <a:rPr lang="en-US" sz="1600" dirty="0">
                <a:latin typeface="Arial"/>
                <a:cs typeface="Arial"/>
                <a:sym typeface="Gill Sans" charset="0"/>
              </a:rPr>
              <a:t>		5 MW</a:t>
            </a:r>
          </a:p>
          <a:p>
            <a:pPr marL="0" indent="0">
              <a:buNone/>
              <a:defRPr/>
            </a:pPr>
            <a:r>
              <a:rPr lang="en-US" sz="1600" dirty="0">
                <a:latin typeface="Arial"/>
                <a:cs typeface="Arial"/>
                <a:sym typeface="Gill Sans" charset="0"/>
              </a:rPr>
              <a:t>	High Peak Beam Power</a:t>
            </a:r>
          </a:p>
          <a:p>
            <a:pPr marL="0" indent="0">
              <a:buNone/>
              <a:defRPr/>
            </a:pPr>
            <a:r>
              <a:rPr lang="en-US" sz="1600" dirty="0">
                <a:latin typeface="Arial"/>
                <a:cs typeface="Arial"/>
                <a:sym typeface="Gill Sans" charset="0"/>
              </a:rPr>
              <a:t>		125 MW</a:t>
            </a:r>
            <a:endParaRPr lang="sv-SE" sz="1600" dirty="0">
              <a:latin typeface="Arial"/>
              <a:cs typeface="Arial"/>
              <a:sym typeface="Gill Sans" charset="0"/>
            </a:endParaRPr>
          </a:p>
          <a:p>
            <a:pPr marL="0" indent="0">
              <a:buNone/>
              <a:defRPr/>
            </a:pPr>
            <a:r>
              <a:rPr lang="en-US" sz="1600" dirty="0">
                <a:latin typeface="Arial"/>
                <a:cs typeface="Arial"/>
                <a:sym typeface="Gill Sans" charset="0"/>
              </a:rPr>
              <a:t>	High Availability </a:t>
            </a:r>
          </a:p>
          <a:p>
            <a:pPr marL="0" indent="0">
              <a:buNone/>
              <a:defRPr/>
            </a:pPr>
            <a:r>
              <a:rPr lang="en-US" sz="1600" dirty="0">
                <a:latin typeface="Arial"/>
                <a:cs typeface="Arial"/>
                <a:sym typeface="Gill Sans" charset="0"/>
              </a:rPr>
              <a:t>		&gt; 95%</a:t>
            </a:r>
          </a:p>
          <a:p>
            <a:pPr marL="517374" lvl="1" indent="0">
              <a:buNone/>
              <a:defRPr/>
            </a:pPr>
            <a:endParaRPr lang="sv-SE" sz="1600" dirty="0">
              <a:cs typeface="ヒラギノ角ゴ ProN W3" charset="0"/>
              <a:sym typeface="Gill Sans" charset="0"/>
            </a:endParaRPr>
          </a:p>
          <a:p>
            <a:pPr>
              <a:defRPr/>
            </a:pPr>
            <a:endParaRPr lang="sv-SE" sz="1600" dirty="0">
              <a:sym typeface="Gill Sans" charset="0"/>
            </a:endParaRPr>
          </a:p>
        </p:txBody>
      </p:sp>
      <p:sp>
        <p:nvSpPr>
          <p:cNvPr id="60" name="Content Placeholder 2"/>
          <p:cNvSpPr txBox="1">
            <a:spLocks/>
          </p:cNvSpPr>
          <p:nvPr/>
        </p:nvSpPr>
        <p:spPr>
          <a:xfrm>
            <a:off x="-235631" y="3584602"/>
            <a:ext cx="3610883" cy="2580680"/>
          </a:xfrm>
          <a:prstGeom prst="rect">
            <a:avLst/>
          </a:prstGeom>
          <a:ln>
            <a:noFill/>
          </a:ln>
        </p:spPr>
        <p:txBody>
          <a:bodyPr lIns="72731" tIns="36363" rIns="72731" bIns="36363"/>
          <a:lstStyle/>
          <a:p>
            <a:pPr marL="365728" defTabSz="1034580" eaLnBrk="0" hangingPunct="0">
              <a:defRPr/>
            </a:pPr>
            <a:r>
              <a:rPr lang="en-US" sz="1600" kern="0" dirty="0">
                <a:solidFill>
                  <a:srgbClr val="0000E5"/>
                </a:solidFill>
                <a:latin typeface="Arial"/>
                <a:ea typeface="ヒラギノ角ゴ ProN W3" charset="0"/>
                <a:cs typeface="Arial"/>
                <a:sym typeface="Futura Condensed" charset="0"/>
              </a:rPr>
              <a:t>Key parameters:</a:t>
            </a:r>
          </a:p>
          <a:p>
            <a:pPr marL="365728" lvl="2" indent="258883" defTabSz="1034580" eaLnBrk="0" hangingPunct="0">
              <a:defRPr/>
            </a:pPr>
            <a:r>
              <a:rPr lang="en-US" sz="1600" kern="0" dirty="0">
                <a:solidFill>
                  <a:srgbClr val="0000E5"/>
                </a:solidFill>
                <a:latin typeface="Arial"/>
                <a:ea typeface="ヒラギノ角ゴ ProN W3" charset="0"/>
                <a:cs typeface="Arial"/>
                <a:sym typeface="Futura Condensed" charset="0"/>
              </a:rPr>
              <a:t>-</a:t>
            </a:r>
            <a:r>
              <a:rPr lang="en-US" sz="1600" kern="0" dirty="0">
                <a:solidFill>
                  <a:srgbClr val="C0504D"/>
                </a:solidFill>
                <a:latin typeface="Arial"/>
                <a:ea typeface="ヒラギノ角ゴ ProN W3" charset="0"/>
                <a:cs typeface="Arial"/>
                <a:sym typeface="Futura Condensed" charset="0"/>
              </a:rPr>
              <a:t>2.86 </a:t>
            </a:r>
            <a:r>
              <a:rPr lang="en-US" sz="1600" kern="0" dirty="0" err="1">
                <a:solidFill>
                  <a:srgbClr val="C0504D"/>
                </a:solidFill>
                <a:latin typeface="Arial"/>
                <a:ea typeface="ヒラギノ角ゴ ProN W3" charset="0"/>
                <a:cs typeface="Arial"/>
                <a:sym typeface="Futura Condensed" charset="0"/>
              </a:rPr>
              <a:t>ms</a:t>
            </a:r>
            <a:r>
              <a:rPr lang="en-US" sz="1600" kern="0" dirty="0">
                <a:solidFill>
                  <a:srgbClr val="C0504D"/>
                </a:solidFill>
                <a:latin typeface="Arial"/>
                <a:ea typeface="ヒラギノ角ゴ ProN W3" charset="0"/>
                <a:cs typeface="Arial"/>
                <a:sym typeface="Futura Condensed" charset="0"/>
              </a:rPr>
              <a:t> pulses</a:t>
            </a:r>
          </a:p>
          <a:p>
            <a:pPr marL="365728" lvl="2" indent="258883" defTabSz="1034580" eaLnBrk="0" hangingPunct="0">
              <a:defRPr/>
            </a:pPr>
            <a:r>
              <a:rPr lang="en-US" sz="1600" kern="0" dirty="0">
                <a:solidFill>
                  <a:schemeClr val="accent2"/>
                </a:solidFill>
                <a:latin typeface="Arial"/>
                <a:ea typeface="ヒラギノ角ゴ ProN W3" charset="0"/>
                <a:cs typeface="Arial"/>
                <a:sym typeface="Futura Condensed" charset="0"/>
              </a:rPr>
              <a:t>-2 </a:t>
            </a:r>
            <a:r>
              <a:rPr lang="en-US" sz="1600" kern="0" dirty="0" err="1">
                <a:solidFill>
                  <a:schemeClr val="accent2"/>
                </a:solidFill>
                <a:latin typeface="Arial"/>
                <a:ea typeface="ヒラギノ角ゴ ProN W3" charset="0"/>
                <a:cs typeface="Arial"/>
                <a:sym typeface="Futura Condensed" charset="0"/>
              </a:rPr>
              <a:t>GeV</a:t>
            </a:r>
            <a:endParaRPr lang="en-US" sz="1600" kern="0" dirty="0">
              <a:solidFill>
                <a:schemeClr val="accent2"/>
              </a:solidFill>
              <a:latin typeface="Arial"/>
              <a:ea typeface="ヒラギノ角ゴ ProN W3" charset="0"/>
              <a:cs typeface="Arial"/>
              <a:sym typeface="Futura Condensed" charset="0"/>
            </a:endParaRPr>
          </a:p>
          <a:p>
            <a:pPr marL="365728" lvl="2" indent="258883" defTabSz="1034580" eaLnBrk="0" hangingPunct="0">
              <a:defRPr/>
            </a:pPr>
            <a:r>
              <a:rPr lang="en-US" sz="1600" kern="0" dirty="0">
                <a:solidFill>
                  <a:schemeClr val="accent2"/>
                </a:solidFill>
                <a:latin typeface="Arial"/>
                <a:ea typeface="ヒラギノ角ゴ ProN W3" charset="0"/>
                <a:cs typeface="Arial"/>
                <a:sym typeface="Futura Condensed" charset="0"/>
              </a:rPr>
              <a:t>-62.5 mA peak</a:t>
            </a:r>
          </a:p>
          <a:p>
            <a:pPr marL="365728" lvl="2" indent="258883" defTabSz="1034580" eaLnBrk="0" hangingPunct="0">
              <a:defRPr/>
            </a:pPr>
            <a:r>
              <a:rPr lang="en-US" sz="1600" kern="0" dirty="0">
                <a:solidFill>
                  <a:schemeClr val="accent2"/>
                </a:solidFill>
                <a:latin typeface="Arial"/>
                <a:ea typeface="ヒラギノ角ゴ ProN W3" charset="0"/>
                <a:cs typeface="Arial"/>
                <a:sym typeface="Futura Condensed" charset="0"/>
              </a:rPr>
              <a:t>-14 Hz</a:t>
            </a:r>
          </a:p>
          <a:p>
            <a:pPr marL="365728" lvl="2" indent="258883" defTabSz="1034580" eaLnBrk="0" hangingPunct="0">
              <a:defRPr/>
            </a:pPr>
            <a:r>
              <a:rPr lang="en-US" sz="1600" kern="0" dirty="0">
                <a:solidFill>
                  <a:srgbClr val="0000E5"/>
                </a:solidFill>
                <a:latin typeface="Arial"/>
                <a:ea typeface="ヒラギノ角ゴ ProN W3" charset="0"/>
                <a:cs typeface="Arial"/>
                <a:sym typeface="Futura Condensed" charset="0"/>
              </a:rPr>
              <a:t>-Protons (H+)	</a:t>
            </a:r>
          </a:p>
          <a:p>
            <a:pPr marL="365728" lvl="2" indent="258883" defTabSz="1034580" eaLnBrk="0" hangingPunct="0">
              <a:defRPr/>
            </a:pPr>
            <a:r>
              <a:rPr lang="en-US" sz="1600" kern="0" dirty="0">
                <a:solidFill>
                  <a:srgbClr val="0000E5"/>
                </a:solidFill>
                <a:latin typeface="Arial"/>
                <a:ea typeface="ヒラギノ角ゴ ProN W3" charset="0"/>
                <a:cs typeface="Arial"/>
                <a:sym typeface="Futura Condensed" charset="0"/>
              </a:rPr>
              <a:t>-Low losses</a:t>
            </a:r>
          </a:p>
          <a:p>
            <a:pPr marL="365728" lvl="2" indent="258883" defTabSz="1034580" eaLnBrk="0" hangingPunct="0">
              <a:defRPr/>
            </a:pPr>
            <a:r>
              <a:rPr lang="en-US" sz="1600" kern="0" dirty="0">
                <a:solidFill>
                  <a:srgbClr val="0000E5"/>
                </a:solidFill>
                <a:latin typeface="Arial"/>
                <a:ea typeface="ヒラギノ角ゴ ProN W3" charset="0"/>
                <a:cs typeface="Arial"/>
                <a:sym typeface="Futura Condensed" charset="0"/>
              </a:rPr>
              <a:t>-Minimize energy use</a:t>
            </a:r>
          </a:p>
          <a:p>
            <a:pPr marL="365728" lvl="2" indent="258883" defTabSz="1034580" eaLnBrk="0" hangingPunct="0">
              <a:defRPr/>
            </a:pPr>
            <a:r>
              <a:rPr lang="en-US" sz="1600" kern="0" dirty="0">
                <a:solidFill>
                  <a:srgbClr val="0000E5"/>
                </a:solidFill>
                <a:latin typeface="Arial"/>
                <a:ea typeface="ヒラギノ角ゴ ProN W3" charset="0"/>
                <a:cs typeface="Arial"/>
                <a:sym typeface="Futura Condensed" charset="0"/>
              </a:rPr>
              <a:t>-Flexible design for mitigation and future upgrades</a:t>
            </a:r>
          </a:p>
        </p:txBody>
      </p:sp>
    </p:spTree>
    <p:extLst>
      <p:ext uri="{BB962C8B-B14F-4D97-AF65-F5344CB8AC3E}">
        <p14:creationId xmlns:p14="http://schemas.microsoft.com/office/powerpoint/2010/main" val="402605614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ESS accelerator</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7</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7" name="Rectangle 6"/>
          <p:cNvSpPr/>
          <p:nvPr/>
        </p:nvSpPr>
        <p:spPr>
          <a:xfrm>
            <a:off x="982413" y="3105835"/>
            <a:ext cx="7186731" cy="492443"/>
          </a:xfrm>
          <a:prstGeom prst="rect">
            <a:avLst/>
          </a:prstGeom>
        </p:spPr>
        <p:txBody>
          <a:bodyPr wrap="square">
            <a:spAutoFit/>
          </a:bodyPr>
          <a:lstStyle/>
          <a:p>
            <a:pPr marL="53990" indent="0" algn="ctr">
              <a:buNone/>
            </a:pPr>
            <a:r>
              <a:rPr lang="en-US" sz="2600" dirty="0" smtClean="0"/>
              <a:t>Developing the accelerator digital mock-up</a:t>
            </a:r>
            <a:endParaRPr lang="en-US" sz="2600" dirty="0"/>
          </a:p>
        </p:txBody>
      </p:sp>
    </p:spTree>
    <p:extLst>
      <p:ext uri="{BB962C8B-B14F-4D97-AF65-F5344CB8AC3E}">
        <p14:creationId xmlns:p14="http://schemas.microsoft.com/office/powerpoint/2010/main" val="35368648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ESS </a:t>
            </a:r>
            <a:r>
              <a:rPr lang="en-US" dirty="0"/>
              <a:t>accelerator</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8</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pic>
        <p:nvPicPr>
          <p:cNvPr id="8" name="Picture 2" descr="C:\Users\nikolaosgazis\Copy nikolaos.gazis@esss.se\Meetings\20160210_Cryo_Safety_Workshop\00 EPL ISO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42" t="19500"/>
          <a:stretch/>
        </p:blipFill>
        <p:spPr bwMode="auto">
          <a:xfrm>
            <a:off x="35496" y="1484784"/>
            <a:ext cx="9020902"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4147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9</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13 June 2017</a:t>
            </a:r>
            <a:endParaRPr lang="sv-SE"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nick.gazis@esss.se</a:t>
            </a:r>
            <a:endParaRPr lang="sv-SE" dirty="0">
              <a:solidFill>
                <a:prstClr val="black">
                  <a:tint val="75000"/>
                </a:prstClr>
              </a:solidFill>
              <a:latin typeface="Calibri"/>
            </a:endParaRPr>
          </a:p>
        </p:txBody>
      </p:sp>
      <p:sp>
        <p:nvSpPr>
          <p:cNvPr id="7" name="TextBox 6"/>
          <p:cNvSpPr txBox="1"/>
          <p:nvPr/>
        </p:nvSpPr>
        <p:spPr>
          <a:xfrm>
            <a:off x="13641" y="19069"/>
            <a:ext cx="9130797" cy="438416"/>
          </a:xfrm>
          <a:prstGeom prst="rect">
            <a:avLst/>
          </a:prstGeom>
          <a:noFill/>
        </p:spPr>
        <p:txBody>
          <a:bodyPr wrap="square" lIns="68415" tIns="34208" rIns="68415" bIns="34208" rtlCol="0">
            <a:spAutoFit/>
          </a:bodyPr>
          <a:lstStyle/>
          <a:p>
            <a:r>
              <a:rPr lang="en-US" sz="2400" b="1" dirty="0" smtClean="0">
                <a:solidFill>
                  <a:schemeClr val="bg1"/>
                </a:solidFill>
              </a:rPr>
              <a:t> </a:t>
            </a:r>
            <a:r>
              <a:rPr lang="en-US" sz="2400" dirty="0">
                <a:solidFill>
                  <a:schemeClr val="bg1"/>
                </a:solidFill>
                <a:latin typeface="+mj-lt"/>
                <a:ea typeface="+mj-ea"/>
                <a:cs typeface="+mj-cs"/>
              </a:rPr>
              <a:t>Facility Breakdown Structure (FBS) Levels L1 – L4 for the ESS Accelerator </a:t>
            </a:r>
          </a:p>
        </p:txBody>
      </p:sp>
      <p:sp>
        <p:nvSpPr>
          <p:cNvPr id="8" name="Rounded Rectangle 7"/>
          <p:cNvSpPr/>
          <p:nvPr/>
        </p:nvSpPr>
        <p:spPr>
          <a:xfrm>
            <a:off x="7659749" y="4912949"/>
            <a:ext cx="1135362" cy="494044"/>
          </a:xfrm>
          <a:prstGeom prst="roundRect">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9" name="Oval 8"/>
          <p:cNvSpPr/>
          <p:nvPr/>
        </p:nvSpPr>
        <p:spPr>
          <a:xfrm>
            <a:off x="420840" y="777358"/>
            <a:ext cx="300111" cy="177332"/>
          </a:xfrm>
          <a:prstGeom prst="ellipse">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10" name="TextBox 9"/>
          <p:cNvSpPr txBox="1"/>
          <p:nvPr/>
        </p:nvSpPr>
        <p:spPr>
          <a:xfrm>
            <a:off x="446756" y="750975"/>
            <a:ext cx="388780" cy="222972"/>
          </a:xfrm>
          <a:prstGeom prst="rect">
            <a:avLst/>
          </a:prstGeom>
          <a:noFill/>
        </p:spPr>
        <p:txBody>
          <a:bodyPr wrap="square" lIns="68415" tIns="34208" rIns="68415" bIns="34208" rtlCol="0">
            <a:spAutoFit/>
          </a:bodyPr>
          <a:lstStyle/>
          <a:p>
            <a:r>
              <a:rPr lang="en-US" sz="1000" dirty="0"/>
              <a:t>L1</a:t>
            </a:r>
          </a:p>
        </p:txBody>
      </p:sp>
      <p:sp>
        <p:nvSpPr>
          <p:cNvPr id="11" name="Oval 10"/>
          <p:cNvSpPr/>
          <p:nvPr/>
        </p:nvSpPr>
        <p:spPr>
          <a:xfrm>
            <a:off x="420840" y="1902879"/>
            <a:ext cx="300111" cy="177332"/>
          </a:xfrm>
          <a:prstGeom prst="ellipse">
            <a:avLst/>
          </a:prstGeom>
          <a:solidFill>
            <a:srgbClr val="800080"/>
          </a:solidFill>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12" name="TextBox 11"/>
          <p:cNvSpPr txBox="1"/>
          <p:nvPr/>
        </p:nvSpPr>
        <p:spPr>
          <a:xfrm>
            <a:off x="443345" y="1864740"/>
            <a:ext cx="388780" cy="222972"/>
          </a:xfrm>
          <a:prstGeom prst="rect">
            <a:avLst/>
          </a:prstGeom>
          <a:noFill/>
        </p:spPr>
        <p:txBody>
          <a:bodyPr wrap="square" lIns="68415" tIns="34208" rIns="68415" bIns="34208" rtlCol="0">
            <a:spAutoFit/>
          </a:bodyPr>
          <a:lstStyle/>
          <a:p>
            <a:r>
              <a:rPr lang="en-US" sz="1000" dirty="0">
                <a:solidFill>
                  <a:schemeClr val="bg1"/>
                </a:solidFill>
              </a:rPr>
              <a:t>L2</a:t>
            </a:r>
          </a:p>
        </p:txBody>
      </p:sp>
      <p:sp>
        <p:nvSpPr>
          <p:cNvPr id="13" name="Oval 12"/>
          <p:cNvSpPr/>
          <p:nvPr/>
        </p:nvSpPr>
        <p:spPr>
          <a:xfrm>
            <a:off x="420840" y="3102661"/>
            <a:ext cx="300111" cy="177332"/>
          </a:xfrm>
          <a:prstGeom prst="ellipse">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14" name="TextBox 13"/>
          <p:cNvSpPr txBox="1"/>
          <p:nvPr/>
        </p:nvSpPr>
        <p:spPr>
          <a:xfrm>
            <a:off x="446755" y="3068357"/>
            <a:ext cx="388780" cy="222972"/>
          </a:xfrm>
          <a:prstGeom prst="rect">
            <a:avLst/>
          </a:prstGeom>
          <a:noFill/>
        </p:spPr>
        <p:txBody>
          <a:bodyPr wrap="square" lIns="68415" tIns="34208" rIns="68415" bIns="34208" rtlCol="0">
            <a:spAutoFit/>
          </a:bodyPr>
          <a:lstStyle/>
          <a:p>
            <a:r>
              <a:rPr lang="en-US" sz="1000" dirty="0">
                <a:solidFill>
                  <a:schemeClr val="bg1"/>
                </a:solidFill>
              </a:rPr>
              <a:t>L3</a:t>
            </a:r>
          </a:p>
        </p:txBody>
      </p:sp>
      <p:sp>
        <p:nvSpPr>
          <p:cNvPr id="15" name="Oval 14"/>
          <p:cNvSpPr/>
          <p:nvPr/>
        </p:nvSpPr>
        <p:spPr>
          <a:xfrm>
            <a:off x="420840" y="4634500"/>
            <a:ext cx="300111" cy="177332"/>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16" name="TextBox 15"/>
          <p:cNvSpPr txBox="1"/>
          <p:nvPr/>
        </p:nvSpPr>
        <p:spPr>
          <a:xfrm>
            <a:off x="439935" y="4604280"/>
            <a:ext cx="388780" cy="222972"/>
          </a:xfrm>
          <a:prstGeom prst="rect">
            <a:avLst/>
          </a:prstGeom>
          <a:noFill/>
        </p:spPr>
        <p:txBody>
          <a:bodyPr wrap="square" lIns="68415" tIns="34208" rIns="68415" bIns="34208" rtlCol="0">
            <a:spAutoFit/>
          </a:bodyPr>
          <a:lstStyle/>
          <a:p>
            <a:r>
              <a:rPr lang="en-US" sz="1000" dirty="0"/>
              <a:t>L4</a:t>
            </a:r>
          </a:p>
        </p:txBody>
      </p:sp>
      <p:sp>
        <p:nvSpPr>
          <p:cNvPr id="17" name="TextBox 16"/>
          <p:cNvSpPr txBox="1"/>
          <p:nvPr/>
        </p:nvSpPr>
        <p:spPr>
          <a:xfrm>
            <a:off x="170518" y="2133347"/>
            <a:ext cx="827348" cy="346083"/>
          </a:xfrm>
          <a:prstGeom prst="rect">
            <a:avLst/>
          </a:prstGeom>
          <a:noFill/>
        </p:spPr>
        <p:txBody>
          <a:bodyPr wrap="square" lIns="68415" tIns="34208" rIns="68415" bIns="34208" rtlCol="0">
            <a:spAutoFit/>
          </a:bodyPr>
          <a:lstStyle/>
          <a:p>
            <a:pPr algn="ctr"/>
            <a:r>
              <a:rPr lang="en-US" sz="900" dirty="0"/>
              <a:t>ESS SYSTEMS ‘PROJECTS’</a:t>
            </a:r>
          </a:p>
        </p:txBody>
      </p:sp>
      <p:sp>
        <p:nvSpPr>
          <p:cNvPr id="18" name="TextBox 17"/>
          <p:cNvSpPr txBox="1"/>
          <p:nvPr/>
        </p:nvSpPr>
        <p:spPr>
          <a:xfrm>
            <a:off x="73568" y="3365532"/>
            <a:ext cx="916652" cy="207584"/>
          </a:xfrm>
          <a:prstGeom prst="rect">
            <a:avLst/>
          </a:prstGeom>
          <a:noFill/>
        </p:spPr>
        <p:txBody>
          <a:bodyPr wrap="square" lIns="68415" tIns="34208" rIns="68415" bIns="34208" rtlCol="0">
            <a:spAutoFit/>
          </a:bodyPr>
          <a:lstStyle/>
          <a:p>
            <a:pPr algn="ctr"/>
            <a:r>
              <a:rPr lang="en-US" sz="900" dirty="0"/>
              <a:t>LINAC SECTIONS  </a:t>
            </a:r>
          </a:p>
        </p:txBody>
      </p:sp>
      <p:sp>
        <p:nvSpPr>
          <p:cNvPr id="19" name="TextBox 18"/>
          <p:cNvSpPr txBox="1"/>
          <p:nvPr/>
        </p:nvSpPr>
        <p:spPr>
          <a:xfrm>
            <a:off x="13642" y="4852714"/>
            <a:ext cx="1179980" cy="623082"/>
          </a:xfrm>
          <a:prstGeom prst="rect">
            <a:avLst/>
          </a:prstGeom>
          <a:noFill/>
        </p:spPr>
        <p:txBody>
          <a:bodyPr wrap="square" lIns="68415" tIns="34208" rIns="68415" bIns="34208" rtlCol="0">
            <a:spAutoFit/>
          </a:bodyPr>
          <a:lstStyle/>
          <a:p>
            <a:pPr algn="ctr"/>
            <a:r>
              <a:rPr lang="en-US" sz="900" dirty="0"/>
              <a:t>DISCIPLINE SYSTEMS (Mapping to WBS Work Packages shown) </a:t>
            </a:r>
          </a:p>
        </p:txBody>
      </p:sp>
      <p:sp>
        <p:nvSpPr>
          <p:cNvPr id="20" name="Rounded Rectangle 19"/>
          <p:cNvSpPr/>
          <p:nvPr/>
        </p:nvSpPr>
        <p:spPr>
          <a:xfrm>
            <a:off x="1204590" y="520216"/>
            <a:ext cx="7440485" cy="678401"/>
          </a:xfrm>
          <a:prstGeom prst="roundRect">
            <a:avLst/>
          </a:pr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21" name="TextBox 20"/>
          <p:cNvSpPr txBox="1"/>
          <p:nvPr/>
        </p:nvSpPr>
        <p:spPr>
          <a:xfrm>
            <a:off x="1219989" y="734849"/>
            <a:ext cx="903367" cy="222972"/>
          </a:xfrm>
          <a:prstGeom prst="rect">
            <a:avLst/>
          </a:prstGeom>
          <a:noFill/>
        </p:spPr>
        <p:txBody>
          <a:bodyPr wrap="square" lIns="68415" tIns="34208" rIns="68415" bIns="34208" rtlCol="0">
            <a:spAutoFit/>
          </a:bodyPr>
          <a:lstStyle/>
          <a:p>
            <a:r>
              <a:rPr lang="en-US" sz="1000" dirty="0"/>
              <a:t>ESS FACILITY</a:t>
            </a:r>
          </a:p>
        </p:txBody>
      </p:sp>
      <p:sp>
        <p:nvSpPr>
          <p:cNvPr id="22" name="Rounded Rectangle 21"/>
          <p:cNvSpPr/>
          <p:nvPr/>
        </p:nvSpPr>
        <p:spPr>
          <a:xfrm>
            <a:off x="1204590" y="1428589"/>
            <a:ext cx="2300513" cy="494044"/>
          </a:xfrm>
          <a:prstGeom prst="roundRect">
            <a:avLst/>
          </a:prstGeom>
          <a:solidFill>
            <a:srgbClr val="80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23" name="TextBox 22"/>
          <p:cNvSpPr txBox="1"/>
          <p:nvPr/>
        </p:nvSpPr>
        <p:spPr>
          <a:xfrm>
            <a:off x="1279857" y="1456360"/>
            <a:ext cx="2116350" cy="373729"/>
          </a:xfrm>
          <a:prstGeom prst="rect">
            <a:avLst/>
          </a:prstGeom>
          <a:noFill/>
        </p:spPr>
        <p:txBody>
          <a:bodyPr wrap="square" lIns="68415" tIns="34208" rIns="68415" bIns="34208" rtlCol="0">
            <a:spAutoFit/>
          </a:bodyPr>
          <a:lstStyle/>
          <a:p>
            <a:r>
              <a:rPr lang="en-US" sz="1000" dirty="0">
                <a:solidFill>
                  <a:schemeClr val="bg1"/>
                </a:solidFill>
              </a:rPr>
              <a:t>ICS – INTEGRATED CONTROL SYSTEMS</a:t>
            </a:r>
          </a:p>
          <a:p>
            <a:r>
              <a:rPr lang="en-US" sz="1000" dirty="0">
                <a:solidFill>
                  <a:schemeClr val="bg1"/>
                </a:solidFill>
              </a:rPr>
              <a:t>‘CONTROLS’</a:t>
            </a:r>
          </a:p>
        </p:txBody>
      </p:sp>
      <p:sp>
        <p:nvSpPr>
          <p:cNvPr id="24" name="Rounded Rectangle 23"/>
          <p:cNvSpPr/>
          <p:nvPr/>
        </p:nvSpPr>
        <p:spPr>
          <a:xfrm>
            <a:off x="3562657" y="1428948"/>
            <a:ext cx="1683127" cy="494044"/>
          </a:xfrm>
          <a:prstGeom prst="roundRect">
            <a:avLst/>
          </a:prstGeom>
          <a:solidFill>
            <a:srgbClr val="80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25" name="TextBox 24"/>
          <p:cNvSpPr txBox="1"/>
          <p:nvPr/>
        </p:nvSpPr>
        <p:spPr>
          <a:xfrm>
            <a:off x="3621279" y="1456719"/>
            <a:ext cx="2116350" cy="373729"/>
          </a:xfrm>
          <a:prstGeom prst="rect">
            <a:avLst/>
          </a:prstGeom>
          <a:noFill/>
        </p:spPr>
        <p:txBody>
          <a:bodyPr wrap="square" lIns="68415" tIns="34208" rIns="68415" bIns="34208" rtlCol="0">
            <a:spAutoFit/>
          </a:bodyPr>
          <a:lstStyle/>
          <a:p>
            <a:r>
              <a:rPr lang="en-US" sz="1000" dirty="0">
                <a:solidFill>
                  <a:schemeClr val="bg1"/>
                </a:solidFill>
              </a:rPr>
              <a:t>SI – SITE INFRASTRUCTURE</a:t>
            </a:r>
          </a:p>
          <a:p>
            <a:r>
              <a:rPr lang="en-US" sz="1000" dirty="0">
                <a:solidFill>
                  <a:schemeClr val="bg1"/>
                </a:solidFill>
              </a:rPr>
              <a:t>‘CONVENTIONAL FACILITIES’</a:t>
            </a:r>
          </a:p>
        </p:txBody>
      </p:sp>
      <p:sp>
        <p:nvSpPr>
          <p:cNvPr id="26" name="Rounded Rectangle 25"/>
          <p:cNvSpPr/>
          <p:nvPr/>
        </p:nvSpPr>
        <p:spPr>
          <a:xfrm>
            <a:off x="5304294" y="1430524"/>
            <a:ext cx="1074911" cy="494044"/>
          </a:xfrm>
          <a:prstGeom prst="roundRect">
            <a:avLst/>
          </a:prstGeom>
          <a:solidFill>
            <a:srgbClr val="80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27" name="TextBox 26"/>
          <p:cNvSpPr txBox="1"/>
          <p:nvPr/>
        </p:nvSpPr>
        <p:spPr>
          <a:xfrm>
            <a:off x="5330336" y="1458294"/>
            <a:ext cx="1126456" cy="373729"/>
          </a:xfrm>
          <a:prstGeom prst="rect">
            <a:avLst/>
          </a:prstGeom>
          <a:noFill/>
        </p:spPr>
        <p:txBody>
          <a:bodyPr wrap="square" lIns="68415" tIns="34208" rIns="68415" bIns="34208" rtlCol="0">
            <a:spAutoFit/>
          </a:bodyPr>
          <a:lstStyle/>
          <a:p>
            <a:r>
              <a:rPr lang="en-US" sz="1000" dirty="0">
                <a:solidFill>
                  <a:schemeClr val="bg1"/>
                </a:solidFill>
              </a:rPr>
              <a:t>NSS</a:t>
            </a:r>
          </a:p>
          <a:p>
            <a:r>
              <a:rPr lang="en-US" sz="1000" dirty="0">
                <a:solidFill>
                  <a:schemeClr val="bg1"/>
                </a:solidFill>
              </a:rPr>
              <a:t>‘INSTRUMENTS’</a:t>
            </a:r>
          </a:p>
        </p:txBody>
      </p:sp>
      <p:sp>
        <p:nvSpPr>
          <p:cNvPr id="28" name="Rounded Rectangle 27"/>
          <p:cNvSpPr/>
          <p:nvPr/>
        </p:nvSpPr>
        <p:spPr>
          <a:xfrm>
            <a:off x="1200933" y="2015632"/>
            <a:ext cx="5960714" cy="494044"/>
          </a:xfrm>
          <a:prstGeom prst="roundRect">
            <a:avLst/>
          </a:prstGeom>
          <a:solidFill>
            <a:srgbClr val="80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29" name="TextBox 28"/>
          <p:cNvSpPr txBox="1"/>
          <p:nvPr/>
        </p:nvSpPr>
        <p:spPr>
          <a:xfrm>
            <a:off x="1276200" y="2043403"/>
            <a:ext cx="2116350" cy="373729"/>
          </a:xfrm>
          <a:prstGeom prst="rect">
            <a:avLst/>
          </a:prstGeom>
          <a:noFill/>
        </p:spPr>
        <p:txBody>
          <a:bodyPr wrap="square" lIns="68415" tIns="34208" rIns="68415" bIns="34208" rtlCol="0">
            <a:spAutoFit/>
          </a:bodyPr>
          <a:lstStyle/>
          <a:p>
            <a:r>
              <a:rPr lang="en-US" sz="1000" dirty="0">
                <a:solidFill>
                  <a:schemeClr val="bg1"/>
                </a:solidFill>
              </a:rPr>
              <a:t>ACC – LINEAR ACCELERATOR (LINAC)</a:t>
            </a:r>
          </a:p>
          <a:p>
            <a:r>
              <a:rPr lang="en-US" sz="1000" dirty="0">
                <a:solidFill>
                  <a:schemeClr val="bg1"/>
                </a:solidFill>
              </a:rPr>
              <a:t>‘ACCSYS’</a:t>
            </a:r>
          </a:p>
        </p:txBody>
      </p:sp>
      <p:sp>
        <p:nvSpPr>
          <p:cNvPr id="30" name="Rounded Rectangle 29"/>
          <p:cNvSpPr/>
          <p:nvPr/>
        </p:nvSpPr>
        <p:spPr>
          <a:xfrm>
            <a:off x="7248051" y="2017567"/>
            <a:ext cx="1418406" cy="494044"/>
          </a:xfrm>
          <a:prstGeom prst="roundRect">
            <a:avLst/>
          </a:prstGeom>
          <a:solidFill>
            <a:srgbClr val="80008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31" name="TextBox 30"/>
          <p:cNvSpPr txBox="1"/>
          <p:nvPr/>
        </p:nvSpPr>
        <p:spPr>
          <a:xfrm>
            <a:off x="7323317" y="2045337"/>
            <a:ext cx="1343140" cy="373729"/>
          </a:xfrm>
          <a:prstGeom prst="rect">
            <a:avLst/>
          </a:prstGeom>
          <a:noFill/>
        </p:spPr>
        <p:txBody>
          <a:bodyPr wrap="square" lIns="68415" tIns="34208" rIns="68415" bIns="34208" rtlCol="0">
            <a:spAutoFit/>
          </a:bodyPr>
          <a:lstStyle/>
          <a:p>
            <a:r>
              <a:rPr lang="en-US" sz="1000" dirty="0">
                <a:solidFill>
                  <a:schemeClr val="bg1"/>
                </a:solidFill>
              </a:rPr>
              <a:t>TS – TARGET STATION</a:t>
            </a:r>
          </a:p>
          <a:p>
            <a:r>
              <a:rPr lang="en-US" sz="1000" dirty="0">
                <a:solidFill>
                  <a:schemeClr val="bg1"/>
                </a:solidFill>
              </a:rPr>
              <a:t>‘TARGET’</a:t>
            </a:r>
          </a:p>
        </p:txBody>
      </p:sp>
      <p:sp>
        <p:nvSpPr>
          <p:cNvPr id="32" name="Terminator 33"/>
          <p:cNvSpPr/>
          <p:nvPr/>
        </p:nvSpPr>
        <p:spPr>
          <a:xfrm>
            <a:off x="1203915" y="2935246"/>
            <a:ext cx="652167" cy="479511"/>
          </a:xfrm>
          <a:prstGeom prst="flowChartTerminator">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33" name="TextBox 32"/>
          <p:cNvSpPr txBox="1"/>
          <p:nvPr/>
        </p:nvSpPr>
        <p:spPr>
          <a:xfrm>
            <a:off x="1374649" y="3041965"/>
            <a:ext cx="453305" cy="222972"/>
          </a:xfrm>
          <a:prstGeom prst="rect">
            <a:avLst/>
          </a:prstGeom>
          <a:noFill/>
        </p:spPr>
        <p:txBody>
          <a:bodyPr wrap="square" lIns="68415" tIns="34208" rIns="68415" bIns="34208" rtlCol="0">
            <a:spAutoFit/>
          </a:bodyPr>
          <a:lstStyle/>
          <a:p>
            <a:r>
              <a:rPr lang="en-US" sz="1000" dirty="0" err="1">
                <a:solidFill>
                  <a:schemeClr val="bg1"/>
                </a:solidFill>
              </a:rPr>
              <a:t>ISrc</a:t>
            </a:r>
            <a:endParaRPr lang="en-US" sz="1000" dirty="0">
              <a:solidFill>
                <a:schemeClr val="bg1"/>
              </a:solidFill>
            </a:endParaRPr>
          </a:p>
        </p:txBody>
      </p:sp>
      <p:sp>
        <p:nvSpPr>
          <p:cNvPr id="34" name="Terminator 35"/>
          <p:cNvSpPr/>
          <p:nvPr/>
        </p:nvSpPr>
        <p:spPr>
          <a:xfrm>
            <a:off x="1908448" y="2938621"/>
            <a:ext cx="652167" cy="479511"/>
          </a:xfrm>
          <a:prstGeom prst="flowChartTerminator">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35" name="TextBox 34"/>
          <p:cNvSpPr txBox="1"/>
          <p:nvPr/>
        </p:nvSpPr>
        <p:spPr>
          <a:xfrm>
            <a:off x="2044021" y="3045340"/>
            <a:ext cx="453305" cy="222972"/>
          </a:xfrm>
          <a:prstGeom prst="rect">
            <a:avLst/>
          </a:prstGeom>
          <a:noFill/>
        </p:spPr>
        <p:txBody>
          <a:bodyPr wrap="square" lIns="68415" tIns="34208" rIns="68415" bIns="34208" rtlCol="0">
            <a:spAutoFit/>
          </a:bodyPr>
          <a:lstStyle/>
          <a:p>
            <a:r>
              <a:rPr lang="en-US" sz="1000" dirty="0">
                <a:solidFill>
                  <a:schemeClr val="bg1"/>
                </a:solidFill>
              </a:rPr>
              <a:t>LEBT</a:t>
            </a:r>
          </a:p>
        </p:txBody>
      </p:sp>
      <p:sp>
        <p:nvSpPr>
          <p:cNvPr id="36" name="Terminator 37"/>
          <p:cNvSpPr/>
          <p:nvPr/>
        </p:nvSpPr>
        <p:spPr>
          <a:xfrm>
            <a:off x="2612980" y="2941996"/>
            <a:ext cx="652167" cy="479511"/>
          </a:xfrm>
          <a:prstGeom prst="flowChartTerminator">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37" name="TextBox 36"/>
          <p:cNvSpPr txBox="1"/>
          <p:nvPr/>
        </p:nvSpPr>
        <p:spPr>
          <a:xfrm>
            <a:off x="2762617" y="3048715"/>
            <a:ext cx="453305" cy="222972"/>
          </a:xfrm>
          <a:prstGeom prst="rect">
            <a:avLst/>
          </a:prstGeom>
          <a:noFill/>
        </p:spPr>
        <p:txBody>
          <a:bodyPr wrap="square" lIns="68415" tIns="34208" rIns="68415" bIns="34208" rtlCol="0">
            <a:spAutoFit/>
          </a:bodyPr>
          <a:lstStyle/>
          <a:p>
            <a:r>
              <a:rPr lang="en-US" sz="1000" dirty="0">
                <a:solidFill>
                  <a:schemeClr val="bg1"/>
                </a:solidFill>
              </a:rPr>
              <a:t>RFQ</a:t>
            </a:r>
          </a:p>
        </p:txBody>
      </p:sp>
      <p:sp>
        <p:nvSpPr>
          <p:cNvPr id="38" name="Terminator 39"/>
          <p:cNvSpPr/>
          <p:nvPr/>
        </p:nvSpPr>
        <p:spPr>
          <a:xfrm>
            <a:off x="3309794" y="2938339"/>
            <a:ext cx="652167" cy="479511"/>
          </a:xfrm>
          <a:prstGeom prst="flowChartTerminator">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39" name="TextBox 38"/>
          <p:cNvSpPr txBox="1"/>
          <p:nvPr/>
        </p:nvSpPr>
        <p:spPr>
          <a:xfrm>
            <a:off x="3417238" y="3045058"/>
            <a:ext cx="453305" cy="222972"/>
          </a:xfrm>
          <a:prstGeom prst="rect">
            <a:avLst/>
          </a:prstGeom>
          <a:noFill/>
        </p:spPr>
        <p:txBody>
          <a:bodyPr wrap="square" lIns="68415" tIns="34208" rIns="68415" bIns="34208" rtlCol="0">
            <a:spAutoFit/>
          </a:bodyPr>
          <a:lstStyle/>
          <a:p>
            <a:r>
              <a:rPr lang="en-US" sz="1000" dirty="0">
                <a:solidFill>
                  <a:schemeClr val="bg1"/>
                </a:solidFill>
              </a:rPr>
              <a:t>MEBT</a:t>
            </a:r>
          </a:p>
        </p:txBody>
      </p:sp>
      <p:sp>
        <p:nvSpPr>
          <p:cNvPr id="40" name="Terminator 41"/>
          <p:cNvSpPr/>
          <p:nvPr/>
        </p:nvSpPr>
        <p:spPr>
          <a:xfrm>
            <a:off x="4003379" y="2938621"/>
            <a:ext cx="652167" cy="479511"/>
          </a:xfrm>
          <a:prstGeom prst="flowChartTerminator">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41" name="TextBox 40"/>
          <p:cNvSpPr txBox="1"/>
          <p:nvPr/>
        </p:nvSpPr>
        <p:spPr>
          <a:xfrm>
            <a:off x="3961830" y="2906841"/>
            <a:ext cx="739440" cy="373729"/>
          </a:xfrm>
          <a:prstGeom prst="rect">
            <a:avLst/>
          </a:prstGeom>
          <a:noFill/>
        </p:spPr>
        <p:txBody>
          <a:bodyPr wrap="square" lIns="68415" tIns="34208" rIns="68415" bIns="34208" rtlCol="0">
            <a:spAutoFit/>
          </a:bodyPr>
          <a:lstStyle/>
          <a:p>
            <a:pPr algn="ctr"/>
            <a:r>
              <a:rPr lang="en-US" sz="1000" dirty="0">
                <a:solidFill>
                  <a:schemeClr val="bg1"/>
                </a:solidFill>
              </a:rPr>
              <a:t>DTL</a:t>
            </a:r>
          </a:p>
          <a:p>
            <a:pPr algn="ctr"/>
            <a:r>
              <a:rPr lang="en-US" sz="1000" dirty="0">
                <a:solidFill>
                  <a:schemeClr val="bg1"/>
                </a:solidFill>
              </a:rPr>
              <a:t>(DTL tanks)</a:t>
            </a:r>
          </a:p>
        </p:txBody>
      </p:sp>
      <p:sp>
        <p:nvSpPr>
          <p:cNvPr id="42" name="Terminator 43"/>
          <p:cNvSpPr/>
          <p:nvPr/>
        </p:nvSpPr>
        <p:spPr>
          <a:xfrm>
            <a:off x="4701888" y="2941996"/>
            <a:ext cx="707142" cy="479511"/>
          </a:xfrm>
          <a:prstGeom prst="flowChartTerminator">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43" name="TextBox 42"/>
          <p:cNvSpPr txBox="1"/>
          <p:nvPr/>
        </p:nvSpPr>
        <p:spPr>
          <a:xfrm>
            <a:off x="4623295" y="2910216"/>
            <a:ext cx="855510" cy="373729"/>
          </a:xfrm>
          <a:prstGeom prst="rect">
            <a:avLst/>
          </a:prstGeom>
          <a:noFill/>
        </p:spPr>
        <p:txBody>
          <a:bodyPr wrap="square" lIns="68415" tIns="34208" rIns="68415" bIns="34208" rtlCol="0">
            <a:spAutoFit/>
          </a:bodyPr>
          <a:lstStyle/>
          <a:p>
            <a:pPr algn="ctr"/>
            <a:r>
              <a:rPr lang="en-US" sz="1000" dirty="0">
                <a:solidFill>
                  <a:schemeClr val="bg1"/>
                </a:solidFill>
              </a:rPr>
              <a:t>SPK</a:t>
            </a:r>
          </a:p>
          <a:p>
            <a:pPr algn="ctr"/>
            <a:r>
              <a:rPr lang="en-US" sz="1000" dirty="0">
                <a:solidFill>
                  <a:schemeClr val="bg1"/>
                </a:solidFill>
              </a:rPr>
              <a:t>(LWUs, CMs)</a:t>
            </a:r>
          </a:p>
        </p:txBody>
      </p:sp>
      <p:sp>
        <p:nvSpPr>
          <p:cNvPr id="44" name="Terminator 51"/>
          <p:cNvSpPr/>
          <p:nvPr/>
        </p:nvSpPr>
        <p:spPr>
          <a:xfrm>
            <a:off x="7639556" y="3511036"/>
            <a:ext cx="681428" cy="479511"/>
          </a:xfrm>
          <a:prstGeom prst="flowChartTerminator">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45" name="TextBox 44"/>
          <p:cNvSpPr txBox="1"/>
          <p:nvPr/>
        </p:nvSpPr>
        <p:spPr>
          <a:xfrm>
            <a:off x="7608634" y="3472950"/>
            <a:ext cx="754058" cy="527617"/>
          </a:xfrm>
          <a:prstGeom prst="rect">
            <a:avLst/>
          </a:prstGeom>
          <a:noFill/>
        </p:spPr>
        <p:txBody>
          <a:bodyPr wrap="square" lIns="68415" tIns="34208" rIns="68415" bIns="34208" rtlCol="0">
            <a:spAutoFit/>
          </a:bodyPr>
          <a:lstStyle/>
          <a:p>
            <a:pPr algn="ctr"/>
            <a:r>
              <a:rPr lang="en-US" sz="1000" dirty="0" err="1">
                <a:solidFill>
                  <a:schemeClr val="bg1"/>
                </a:solidFill>
              </a:rPr>
              <a:t>DmpL</a:t>
            </a:r>
            <a:endParaRPr lang="en-US" sz="1000" dirty="0">
              <a:solidFill>
                <a:schemeClr val="bg1"/>
              </a:solidFill>
            </a:endParaRPr>
          </a:p>
          <a:p>
            <a:pPr algn="ctr"/>
            <a:r>
              <a:rPr lang="en-US" sz="1000" dirty="0">
                <a:solidFill>
                  <a:schemeClr val="bg1"/>
                </a:solidFill>
              </a:rPr>
              <a:t>(</a:t>
            </a:r>
            <a:r>
              <a:rPr lang="en-US" sz="1000" dirty="0" err="1">
                <a:solidFill>
                  <a:schemeClr val="bg1"/>
                </a:solidFill>
              </a:rPr>
              <a:t>inc.</a:t>
            </a:r>
            <a:r>
              <a:rPr lang="en-US" sz="1000" dirty="0">
                <a:solidFill>
                  <a:schemeClr val="bg1"/>
                </a:solidFill>
              </a:rPr>
              <a:t> beam dump)</a:t>
            </a:r>
          </a:p>
        </p:txBody>
      </p:sp>
      <p:sp>
        <p:nvSpPr>
          <p:cNvPr id="46" name="Rounded Rectangle 45"/>
          <p:cNvSpPr/>
          <p:nvPr/>
        </p:nvSpPr>
        <p:spPr>
          <a:xfrm>
            <a:off x="3815093" y="4183777"/>
            <a:ext cx="1128355" cy="494044"/>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47" name="TextBox 46"/>
          <p:cNvSpPr txBox="1"/>
          <p:nvPr/>
        </p:nvSpPr>
        <p:spPr>
          <a:xfrm>
            <a:off x="3706684" y="4143275"/>
            <a:ext cx="1343140" cy="527617"/>
          </a:xfrm>
          <a:prstGeom prst="rect">
            <a:avLst/>
          </a:prstGeom>
          <a:noFill/>
        </p:spPr>
        <p:txBody>
          <a:bodyPr wrap="square" lIns="68415" tIns="34208" rIns="68415" bIns="34208" rtlCol="0">
            <a:spAutoFit/>
          </a:bodyPr>
          <a:lstStyle/>
          <a:p>
            <a:pPr algn="ctr"/>
            <a:r>
              <a:rPr lang="en-US" sz="1000" dirty="0"/>
              <a:t>BMD</a:t>
            </a:r>
          </a:p>
          <a:p>
            <a:pPr algn="ctr"/>
            <a:r>
              <a:rPr lang="en-US" sz="1000" dirty="0">
                <a:solidFill>
                  <a:schemeClr val="accent4">
                    <a:lumMod val="75000"/>
                  </a:schemeClr>
                </a:solidFill>
              </a:rPr>
              <a:t>Beam Magnets &amp;, Deflectors </a:t>
            </a:r>
            <a:endParaRPr lang="en-US" sz="1000" dirty="0"/>
          </a:p>
        </p:txBody>
      </p:sp>
      <p:sp>
        <p:nvSpPr>
          <p:cNvPr id="48" name="Rounded Rectangle 47"/>
          <p:cNvSpPr/>
          <p:nvPr/>
        </p:nvSpPr>
        <p:spPr>
          <a:xfrm>
            <a:off x="1217822" y="4935492"/>
            <a:ext cx="1128355" cy="494044"/>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49" name="TextBox 48"/>
          <p:cNvSpPr txBox="1"/>
          <p:nvPr/>
        </p:nvSpPr>
        <p:spPr>
          <a:xfrm>
            <a:off x="1096189" y="4914038"/>
            <a:ext cx="1343140" cy="530749"/>
          </a:xfrm>
          <a:prstGeom prst="rect">
            <a:avLst/>
          </a:prstGeom>
          <a:noFill/>
        </p:spPr>
        <p:txBody>
          <a:bodyPr wrap="square" lIns="68415" tIns="34208" rIns="68415" bIns="34208" rtlCol="0">
            <a:spAutoFit/>
          </a:bodyPr>
          <a:lstStyle/>
          <a:p>
            <a:pPr algn="ctr"/>
            <a:r>
              <a:rPr lang="en-US" sz="1000" dirty="0"/>
              <a:t>RFS</a:t>
            </a:r>
          </a:p>
          <a:p>
            <a:pPr algn="ctr"/>
            <a:r>
              <a:rPr lang="en-US" sz="1000" dirty="0">
                <a:solidFill>
                  <a:schemeClr val="accent4">
                    <a:lumMod val="75000"/>
                  </a:schemeClr>
                </a:solidFill>
              </a:rPr>
              <a:t>Radio </a:t>
            </a:r>
            <a:r>
              <a:rPr lang="en-US" sz="1000" dirty="0" smtClean="0">
                <a:solidFill>
                  <a:schemeClr val="accent4">
                    <a:lumMod val="75000"/>
                  </a:schemeClr>
                </a:solidFill>
              </a:rPr>
              <a:t>Frequency</a:t>
            </a:r>
          </a:p>
          <a:p>
            <a:pPr algn="ctr"/>
            <a:r>
              <a:rPr lang="en-US" sz="1000" dirty="0" smtClean="0">
                <a:solidFill>
                  <a:schemeClr val="accent4">
                    <a:lumMod val="75000"/>
                  </a:schemeClr>
                </a:solidFill>
              </a:rPr>
              <a:t> </a:t>
            </a:r>
            <a:r>
              <a:rPr lang="en-US" sz="1000" dirty="0">
                <a:solidFill>
                  <a:schemeClr val="accent4">
                    <a:lumMod val="75000"/>
                  </a:schemeClr>
                </a:solidFill>
              </a:rPr>
              <a:t>Systems</a:t>
            </a:r>
          </a:p>
        </p:txBody>
      </p:sp>
      <p:sp>
        <p:nvSpPr>
          <p:cNvPr id="50" name="Rounded Rectangle 49"/>
          <p:cNvSpPr/>
          <p:nvPr/>
        </p:nvSpPr>
        <p:spPr>
          <a:xfrm>
            <a:off x="5123546" y="4184336"/>
            <a:ext cx="1128355" cy="494044"/>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51" name="TextBox 50"/>
          <p:cNvSpPr txBox="1"/>
          <p:nvPr/>
        </p:nvSpPr>
        <p:spPr>
          <a:xfrm>
            <a:off x="5059694" y="4121759"/>
            <a:ext cx="1343140" cy="593569"/>
          </a:xfrm>
          <a:prstGeom prst="rect">
            <a:avLst/>
          </a:prstGeom>
          <a:noFill/>
        </p:spPr>
        <p:txBody>
          <a:bodyPr wrap="square" lIns="68415" tIns="34208" rIns="68415" bIns="34208" rtlCol="0">
            <a:spAutoFit/>
          </a:bodyPr>
          <a:lstStyle/>
          <a:p>
            <a:pPr algn="ctr"/>
            <a:r>
              <a:rPr lang="en-US" sz="1000" dirty="0"/>
              <a:t>EMR</a:t>
            </a:r>
          </a:p>
          <a:p>
            <a:pPr algn="ctr"/>
            <a:r>
              <a:rPr lang="en-US" sz="1000" dirty="0">
                <a:solidFill>
                  <a:schemeClr val="accent4">
                    <a:lumMod val="75000"/>
                  </a:schemeClr>
                </a:solidFill>
              </a:rPr>
              <a:t>EM Resonators</a:t>
            </a:r>
          </a:p>
          <a:p>
            <a:pPr algn="ctr"/>
            <a:r>
              <a:rPr lang="en-US" sz="700" dirty="0">
                <a:solidFill>
                  <a:schemeClr val="accent4">
                    <a:lumMod val="75000"/>
                  </a:schemeClr>
                </a:solidFill>
              </a:rPr>
              <a:t>(</a:t>
            </a:r>
            <a:r>
              <a:rPr lang="en-US" sz="700" dirty="0" err="1">
                <a:solidFill>
                  <a:schemeClr val="accent4">
                    <a:lumMod val="75000"/>
                  </a:schemeClr>
                </a:solidFill>
              </a:rPr>
              <a:t>Bunchers</a:t>
            </a:r>
            <a:r>
              <a:rPr lang="en-US" sz="700" dirty="0">
                <a:solidFill>
                  <a:schemeClr val="accent4">
                    <a:lumMod val="75000"/>
                  </a:schemeClr>
                </a:solidFill>
              </a:rPr>
              <a:t>, RFQ, DTL tanks,</a:t>
            </a:r>
          </a:p>
          <a:p>
            <a:pPr algn="ctr"/>
            <a:r>
              <a:rPr lang="en-US" sz="700" dirty="0">
                <a:solidFill>
                  <a:schemeClr val="accent4">
                    <a:lumMod val="75000"/>
                  </a:schemeClr>
                </a:solidFill>
              </a:rPr>
              <a:t> CMs)</a:t>
            </a:r>
          </a:p>
        </p:txBody>
      </p:sp>
      <p:sp>
        <p:nvSpPr>
          <p:cNvPr id="52" name="Rounded Rectangle 51"/>
          <p:cNvSpPr/>
          <p:nvPr/>
        </p:nvSpPr>
        <p:spPr>
          <a:xfrm>
            <a:off x="6423503" y="4182393"/>
            <a:ext cx="1128355" cy="494044"/>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53" name="TextBox 52"/>
          <p:cNvSpPr txBox="1"/>
          <p:nvPr/>
        </p:nvSpPr>
        <p:spPr>
          <a:xfrm>
            <a:off x="6301868" y="4160939"/>
            <a:ext cx="1343140" cy="527617"/>
          </a:xfrm>
          <a:prstGeom prst="rect">
            <a:avLst/>
          </a:prstGeom>
          <a:noFill/>
        </p:spPr>
        <p:txBody>
          <a:bodyPr wrap="square" lIns="68415" tIns="34208" rIns="68415" bIns="34208" rtlCol="0">
            <a:spAutoFit/>
          </a:bodyPr>
          <a:lstStyle/>
          <a:p>
            <a:pPr algn="ctr"/>
            <a:r>
              <a:rPr lang="en-US" sz="1000" dirty="0"/>
              <a:t>PBI</a:t>
            </a:r>
          </a:p>
          <a:p>
            <a:pPr algn="ctr"/>
            <a:r>
              <a:rPr lang="en-US" sz="1000" dirty="0">
                <a:solidFill>
                  <a:schemeClr val="accent4">
                    <a:lumMod val="75000"/>
                  </a:schemeClr>
                </a:solidFill>
              </a:rPr>
              <a:t>Proton Beam Instrumentation</a:t>
            </a:r>
          </a:p>
        </p:txBody>
      </p:sp>
      <p:sp>
        <p:nvSpPr>
          <p:cNvPr id="54" name="Rounded Rectangle 53"/>
          <p:cNvSpPr/>
          <p:nvPr/>
        </p:nvSpPr>
        <p:spPr>
          <a:xfrm>
            <a:off x="3820964" y="4932514"/>
            <a:ext cx="1128355" cy="494044"/>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55" name="TextBox 54"/>
          <p:cNvSpPr txBox="1"/>
          <p:nvPr/>
        </p:nvSpPr>
        <p:spPr>
          <a:xfrm>
            <a:off x="3716554" y="4904135"/>
            <a:ext cx="1343140" cy="376861"/>
          </a:xfrm>
          <a:prstGeom prst="rect">
            <a:avLst/>
          </a:prstGeom>
          <a:noFill/>
        </p:spPr>
        <p:txBody>
          <a:bodyPr wrap="square" lIns="68415" tIns="34208" rIns="68415" bIns="34208" rtlCol="0">
            <a:spAutoFit/>
          </a:bodyPr>
          <a:lstStyle/>
          <a:p>
            <a:pPr algn="ctr"/>
            <a:r>
              <a:rPr lang="en-US" sz="1000" dirty="0"/>
              <a:t>CRYO</a:t>
            </a:r>
          </a:p>
          <a:p>
            <a:pPr algn="ctr"/>
            <a:r>
              <a:rPr lang="en-US" sz="1000" dirty="0">
                <a:solidFill>
                  <a:schemeClr val="accent4">
                    <a:lumMod val="75000"/>
                  </a:schemeClr>
                </a:solidFill>
              </a:rPr>
              <a:t>Cryogenics Systems  </a:t>
            </a:r>
          </a:p>
        </p:txBody>
      </p:sp>
      <p:sp>
        <p:nvSpPr>
          <p:cNvPr id="56" name="Rounded Rectangle 55"/>
          <p:cNvSpPr/>
          <p:nvPr/>
        </p:nvSpPr>
        <p:spPr>
          <a:xfrm>
            <a:off x="2533960" y="4936460"/>
            <a:ext cx="1128355" cy="494044"/>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57" name="TextBox 56"/>
          <p:cNvSpPr txBox="1"/>
          <p:nvPr/>
        </p:nvSpPr>
        <p:spPr>
          <a:xfrm>
            <a:off x="2612653" y="4912950"/>
            <a:ext cx="964618" cy="373729"/>
          </a:xfrm>
          <a:prstGeom prst="rect">
            <a:avLst/>
          </a:prstGeom>
          <a:noFill/>
        </p:spPr>
        <p:txBody>
          <a:bodyPr wrap="square" lIns="68415" tIns="34208" rIns="68415" bIns="34208" rtlCol="0">
            <a:spAutoFit/>
          </a:bodyPr>
          <a:lstStyle/>
          <a:p>
            <a:pPr algn="ctr"/>
            <a:r>
              <a:rPr lang="en-US" sz="1000" dirty="0"/>
              <a:t>VAC</a:t>
            </a:r>
          </a:p>
          <a:p>
            <a:pPr algn="ctr"/>
            <a:r>
              <a:rPr lang="en-US" sz="1000" dirty="0">
                <a:solidFill>
                  <a:schemeClr val="accent4">
                    <a:lumMod val="75000"/>
                  </a:schemeClr>
                </a:solidFill>
              </a:rPr>
              <a:t>Vacuum</a:t>
            </a:r>
          </a:p>
        </p:txBody>
      </p:sp>
      <p:sp>
        <p:nvSpPr>
          <p:cNvPr id="58" name="Rounded Rectangle 57"/>
          <p:cNvSpPr/>
          <p:nvPr/>
        </p:nvSpPr>
        <p:spPr>
          <a:xfrm>
            <a:off x="5129585" y="4929568"/>
            <a:ext cx="1128355" cy="494044"/>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59" name="TextBox 58"/>
          <p:cNvSpPr txBox="1"/>
          <p:nvPr/>
        </p:nvSpPr>
        <p:spPr>
          <a:xfrm>
            <a:off x="5002777" y="4901189"/>
            <a:ext cx="1343140" cy="373729"/>
          </a:xfrm>
          <a:prstGeom prst="rect">
            <a:avLst/>
          </a:prstGeom>
          <a:noFill/>
        </p:spPr>
        <p:txBody>
          <a:bodyPr wrap="square" lIns="68415" tIns="34208" rIns="68415" bIns="34208" rtlCol="0">
            <a:spAutoFit/>
          </a:bodyPr>
          <a:lstStyle/>
          <a:p>
            <a:pPr algn="ctr"/>
            <a:r>
              <a:rPr lang="en-US" sz="1000" dirty="0"/>
              <a:t>WTRC</a:t>
            </a:r>
          </a:p>
          <a:p>
            <a:pPr algn="ctr"/>
            <a:r>
              <a:rPr lang="en-US" sz="1000" dirty="0">
                <a:solidFill>
                  <a:schemeClr val="accent4">
                    <a:lumMod val="75000"/>
                  </a:schemeClr>
                </a:solidFill>
              </a:rPr>
              <a:t>Water Cooling</a:t>
            </a:r>
          </a:p>
        </p:txBody>
      </p:sp>
      <p:sp>
        <p:nvSpPr>
          <p:cNvPr id="60" name="Rounded Rectangle 59"/>
          <p:cNvSpPr/>
          <p:nvPr/>
        </p:nvSpPr>
        <p:spPr>
          <a:xfrm>
            <a:off x="6408767" y="4927625"/>
            <a:ext cx="1128355" cy="494044"/>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61" name="TextBox 60"/>
          <p:cNvSpPr txBox="1"/>
          <p:nvPr/>
        </p:nvSpPr>
        <p:spPr>
          <a:xfrm>
            <a:off x="6281958" y="4899246"/>
            <a:ext cx="1343140" cy="373729"/>
          </a:xfrm>
          <a:prstGeom prst="rect">
            <a:avLst/>
          </a:prstGeom>
          <a:noFill/>
        </p:spPr>
        <p:txBody>
          <a:bodyPr wrap="square" lIns="68415" tIns="34208" rIns="68415" bIns="34208" rtlCol="0">
            <a:spAutoFit/>
          </a:bodyPr>
          <a:lstStyle/>
          <a:p>
            <a:pPr algn="ctr"/>
            <a:r>
              <a:rPr lang="en-US" sz="1000" dirty="0" smtClean="0"/>
              <a:t>CNPW</a:t>
            </a:r>
            <a:endParaRPr lang="en-US" sz="1000" dirty="0"/>
          </a:p>
          <a:p>
            <a:pPr algn="ctr"/>
            <a:r>
              <a:rPr lang="en-US" sz="1000" dirty="0">
                <a:solidFill>
                  <a:schemeClr val="accent4">
                    <a:lumMod val="75000"/>
                  </a:schemeClr>
                </a:solidFill>
              </a:rPr>
              <a:t>Conventional Power</a:t>
            </a:r>
          </a:p>
        </p:txBody>
      </p:sp>
      <p:sp>
        <p:nvSpPr>
          <p:cNvPr id="62" name="TextBox 61"/>
          <p:cNvSpPr txBox="1"/>
          <p:nvPr/>
        </p:nvSpPr>
        <p:spPr>
          <a:xfrm>
            <a:off x="3680636" y="4637028"/>
            <a:ext cx="1379058" cy="346083"/>
          </a:xfrm>
          <a:prstGeom prst="rect">
            <a:avLst/>
          </a:prstGeom>
          <a:noFill/>
        </p:spPr>
        <p:txBody>
          <a:bodyPr wrap="square" lIns="68415" tIns="34208" rIns="68415" bIns="34208" rtlCol="0">
            <a:spAutoFit/>
          </a:bodyPr>
          <a:lstStyle/>
          <a:p>
            <a:pPr algn="ctr"/>
            <a:r>
              <a:rPr lang="en-US" sz="900" dirty="0"/>
              <a:t>SUPPLIED BY </a:t>
            </a:r>
            <a:r>
              <a:rPr lang="en-US" sz="900" dirty="0" smtClean="0"/>
              <a:t>WP 2, 3, </a:t>
            </a:r>
            <a:r>
              <a:rPr lang="en-US" sz="900" dirty="0"/>
              <a:t>6, 17</a:t>
            </a:r>
          </a:p>
        </p:txBody>
      </p:sp>
      <p:sp>
        <p:nvSpPr>
          <p:cNvPr id="63" name="TextBox 62"/>
          <p:cNvSpPr txBox="1"/>
          <p:nvPr/>
        </p:nvSpPr>
        <p:spPr>
          <a:xfrm>
            <a:off x="5066889" y="4641468"/>
            <a:ext cx="1179980" cy="207584"/>
          </a:xfrm>
          <a:prstGeom prst="rect">
            <a:avLst/>
          </a:prstGeom>
          <a:noFill/>
        </p:spPr>
        <p:txBody>
          <a:bodyPr wrap="square" lIns="68415" tIns="34208" rIns="68415" bIns="34208" rtlCol="0">
            <a:spAutoFit/>
          </a:bodyPr>
          <a:lstStyle/>
          <a:p>
            <a:pPr algn="ctr"/>
            <a:r>
              <a:rPr lang="en-US" sz="900" dirty="0"/>
              <a:t>SUPPLIED BY WP 3,4,5</a:t>
            </a:r>
          </a:p>
        </p:txBody>
      </p:sp>
      <p:sp>
        <p:nvSpPr>
          <p:cNvPr id="64" name="TextBox 63"/>
          <p:cNvSpPr txBox="1"/>
          <p:nvPr/>
        </p:nvSpPr>
        <p:spPr>
          <a:xfrm>
            <a:off x="6412730" y="4640114"/>
            <a:ext cx="1179980" cy="346083"/>
          </a:xfrm>
          <a:prstGeom prst="rect">
            <a:avLst/>
          </a:prstGeom>
          <a:noFill/>
        </p:spPr>
        <p:txBody>
          <a:bodyPr wrap="square" lIns="68415" tIns="34208" rIns="68415" bIns="34208" rtlCol="0">
            <a:spAutoFit/>
          </a:bodyPr>
          <a:lstStyle/>
          <a:p>
            <a:pPr algn="ctr"/>
            <a:r>
              <a:rPr lang="en-US" sz="900" dirty="0"/>
              <a:t>SUPPLIED BY WP </a:t>
            </a:r>
            <a:r>
              <a:rPr lang="en-US" sz="900" dirty="0" smtClean="0"/>
              <a:t>7, 3**</a:t>
            </a:r>
            <a:endParaRPr lang="en-US" sz="900" dirty="0"/>
          </a:p>
        </p:txBody>
      </p:sp>
      <p:sp>
        <p:nvSpPr>
          <p:cNvPr id="65" name="TextBox 64"/>
          <p:cNvSpPr txBox="1"/>
          <p:nvPr/>
        </p:nvSpPr>
        <p:spPr>
          <a:xfrm>
            <a:off x="1215438" y="5416518"/>
            <a:ext cx="1179980" cy="207584"/>
          </a:xfrm>
          <a:prstGeom prst="rect">
            <a:avLst/>
          </a:prstGeom>
          <a:noFill/>
        </p:spPr>
        <p:txBody>
          <a:bodyPr wrap="square" lIns="68415" tIns="34208" rIns="68415" bIns="34208" rtlCol="0">
            <a:spAutoFit/>
          </a:bodyPr>
          <a:lstStyle/>
          <a:p>
            <a:pPr algn="ctr"/>
            <a:r>
              <a:rPr lang="en-US" sz="900" dirty="0"/>
              <a:t>SUPPLIED BY WP 8</a:t>
            </a:r>
          </a:p>
        </p:txBody>
      </p:sp>
      <p:sp>
        <p:nvSpPr>
          <p:cNvPr id="66" name="TextBox 65"/>
          <p:cNvSpPr txBox="1"/>
          <p:nvPr/>
        </p:nvSpPr>
        <p:spPr>
          <a:xfrm>
            <a:off x="2424072" y="5420959"/>
            <a:ext cx="1343140" cy="346083"/>
          </a:xfrm>
          <a:prstGeom prst="rect">
            <a:avLst/>
          </a:prstGeom>
          <a:noFill/>
        </p:spPr>
        <p:txBody>
          <a:bodyPr wrap="square" lIns="68415" tIns="34208" rIns="68415" bIns="34208" rtlCol="0">
            <a:spAutoFit/>
          </a:bodyPr>
          <a:lstStyle/>
          <a:p>
            <a:pPr algn="ctr"/>
            <a:r>
              <a:rPr lang="en-US" sz="900" dirty="0"/>
              <a:t>SUPPLIED BY WP </a:t>
            </a:r>
            <a:r>
              <a:rPr lang="en-US" sz="900" dirty="0" smtClean="0"/>
              <a:t>3, 6, 12**</a:t>
            </a:r>
            <a:endParaRPr lang="en-US" sz="900" dirty="0"/>
          </a:p>
        </p:txBody>
      </p:sp>
      <p:sp>
        <p:nvSpPr>
          <p:cNvPr id="67" name="TextBox 66"/>
          <p:cNvSpPr txBox="1"/>
          <p:nvPr/>
        </p:nvSpPr>
        <p:spPr>
          <a:xfrm>
            <a:off x="3784171" y="5419605"/>
            <a:ext cx="1179980" cy="207584"/>
          </a:xfrm>
          <a:prstGeom prst="rect">
            <a:avLst/>
          </a:prstGeom>
          <a:noFill/>
        </p:spPr>
        <p:txBody>
          <a:bodyPr wrap="square" lIns="68415" tIns="34208" rIns="68415" bIns="34208" rtlCol="0">
            <a:spAutoFit/>
          </a:bodyPr>
          <a:lstStyle/>
          <a:p>
            <a:pPr algn="ctr"/>
            <a:r>
              <a:rPr lang="en-US" sz="900" dirty="0"/>
              <a:t>SUPPLIED BY WP 11</a:t>
            </a:r>
          </a:p>
        </p:txBody>
      </p:sp>
      <p:sp>
        <p:nvSpPr>
          <p:cNvPr id="68" name="TextBox 67"/>
          <p:cNvSpPr txBox="1"/>
          <p:nvPr/>
        </p:nvSpPr>
        <p:spPr>
          <a:xfrm>
            <a:off x="5084089" y="5413524"/>
            <a:ext cx="1261827" cy="346083"/>
          </a:xfrm>
          <a:prstGeom prst="rect">
            <a:avLst/>
          </a:prstGeom>
          <a:noFill/>
        </p:spPr>
        <p:txBody>
          <a:bodyPr wrap="square" lIns="68415" tIns="34208" rIns="68415" bIns="34208" rtlCol="0">
            <a:spAutoFit/>
          </a:bodyPr>
          <a:lstStyle/>
          <a:p>
            <a:pPr algn="ctr"/>
            <a:r>
              <a:rPr lang="en-US" sz="900" dirty="0"/>
              <a:t>SUPPLIED BY WP </a:t>
            </a:r>
            <a:r>
              <a:rPr lang="en-US" sz="900" dirty="0" smtClean="0"/>
              <a:t>16, 3***</a:t>
            </a:r>
            <a:endParaRPr lang="en-US" sz="900" dirty="0"/>
          </a:p>
        </p:txBody>
      </p:sp>
      <p:sp>
        <p:nvSpPr>
          <p:cNvPr id="69" name="TextBox 68"/>
          <p:cNvSpPr txBox="1"/>
          <p:nvPr/>
        </p:nvSpPr>
        <p:spPr>
          <a:xfrm>
            <a:off x="6369308" y="5417965"/>
            <a:ext cx="1179980" cy="207584"/>
          </a:xfrm>
          <a:prstGeom prst="rect">
            <a:avLst/>
          </a:prstGeom>
          <a:noFill/>
        </p:spPr>
        <p:txBody>
          <a:bodyPr wrap="square" lIns="68415" tIns="34208" rIns="68415" bIns="34208" rtlCol="0">
            <a:spAutoFit/>
          </a:bodyPr>
          <a:lstStyle/>
          <a:p>
            <a:pPr algn="ctr"/>
            <a:r>
              <a:rPr lang="en-US" sz="900" dirty="0"/>
              <a:t>SUPPLIED BY WP 15</a:t>
            </a:r>
          </a:p>
        </p:txBody>
      </p:sp>
      <p:sp>
        <p:nvSpPr>
          <p:cNvPr id="70" name="Rounded Rectangle 69"/>
          <p:cNvSpPr/>
          <p:nvPr/>
        </p:nvSpPr>
        <p:spPr>
          <a:xfrm>
            <a:off x="7666755" y="4182468"/>
            <a:ext cx="1128355" cy="494044"/>
          </a:xfrm>
          <a:prstGeom prst="roundRect">
            <a:avLst/>
          </a:prstGeom>
          <a:pattFill prst="divot">
            <a:fgClr>
              <a:srgbClr val="FFFF00"/>
            </a:fgClr>
            <a:bgClr>
              <a:srgbClr val="FFFF00"/>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71" name="TextBox 70"/>
          <p:cNvSpPr txBox="1"/>
          <p:nvPr/>
        </p:nvSpPr>
        <p:spPr>
          <a:xfrm>
            <a:off x="7627295" y="4645223"/>
            <a:ext cx="1179980" cy="207584"/>
          </a:xfrm>
          <a:prstGeom prst="rect">
            <a:avLst/>
          </a:prstGeom>
          <a:noFill/>
        </p:spPr>
        <p:txBody>
          <a:bodyPr wrap="square" lIns="68415" tIns="34208" rIns="68415" bIns="34208" rtlCol="0">
            <a:spAutoFit/>
          </a:bodyPr>
          <a:lstStyle/>
          <a:p>
            <a:pPr algn="ctr"/>
            <a:r>
              <a:rPr lang="en-US" sz="900" dirty="0"/>
              <a:t>SUPPLIED BY WP </a:t>
            </a:r>
            <a:r>
              <a:rPr lang="en-US" sz="900" dirty="0" smtClean="0"/>
              <a:t>3, 6</a:t>
            </a:r>
            <a:endParaRPr lang="en-US" sz="900" dirty="0"/>
          </a:p>
        </p:txBody>
      </p:sp>
      <p:sp>
        <p:nvSpPr>
          <p:cNvPr id="72" name="Terminator 94"/>
          <p:cNvSpPr/>
          <p:nvPr/>
        </p:nvSpPr>
        <p:spPr>
          <a:xfrm>
            <a:off x="5443500" y="2940099"/>
            <a:ext cx="707142" cy="479511"/>
          </a:xfrm>
          <a:prstGeom prst="flowChartTerminator">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73" name="TextBox 72"/>
          <p:cNvSpPr txBox="1"/>
          <p:nvPr/>
        </p:nvSpPr>
        <p:spPr>
          <a:xfrm>
            <a:off x="5364907" y="2908319"/>
            <a:ext cx="855510" cy="373729"/>
          </a:xfrm>
          <a:prstGeom prst="rect">
            <a:avLst/>
          </a:prstGeom>
          <a:noFill/>
        </p:spPr>
        <p:txBody>
          <a:bodyPr wrap="square" lIns="68415" tIns="34208" rIns="68415" bIns="34208" rtlCol="0">
            <a:spAutoFit/>
          </a:bodyPr>
          <a:lstStyle/>
          <a:p>
            <a:pPr algn="ctr"/>
            <a:r>
              <a:rPr lang="en-US" sz="1000" dirty="0">
                <a:solidFill>
                  <a:schemeClr val="bg1"/>
                </a:solidFill>
              </a:rPr>
              <a:t>MBL</a:t>
            </a:r>
          </a:p>
          <a:p>
            <a:pPr algn="ctr"/>
            <a:r>
              <a:rPr lang="en-US" sz="1000" dirty="0">
                <a:solidFill>
                  <a:schemeClr val="bg1"/>
                </a:solidFill>
              </a:rPr>
              <a:t>(LWUs, CMs)</a:t>
            </a:r>
          </a:p>
        </p:txBody>
      </p:sp>
      <p:sp>
        <p:nvSpPr>
          <p:cNvPr id="74" name="Terminator 96"/>
          <p:cNvSpPr/>
          <p:nvPr/>
        </p:nvSpPr>
        <p:spPr>
          <a:xfrm>
            <a:off x="6176644" y="2939326"/>
            <a:ext cx="707142" cy="479511"/>
          </a:xfrm>
          <a:prstGeom prst="flowChartTerminator">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75" name="TextBox 74"/>
          <p:cNvSpPr txBox="1"/>
          <p:nvPr/>
        </p:nvSpPr>
        <p:spPr>
          <a:xfrm>
            <a:off x="6105427" y="2907546"/>
            <a:ext cx="855510" cy="373729"/>
          </a:xfrm>
          <a:prstGeom prst="rect">
            <a:avLst/>
          </a:prstGeom>
          <a:noFill/>
        </p:spPr>
        <p:txBody>
          <a:bodyPr wrap="square" lIns="68415" tIns="34208" rIns="68415" bIns="34208" rtlCol="0">
            <a:spAutoFit/>
          </a:bodyPr>
          <a:lstStyle/>
          <a:p>
            <a:pPr algn="ctr"/>
            <a:r>
              <a:rPr lang="en-US" sz="1000" dirty="0">
                <a:solidFill>
                  <a:schemeClr val="bg1"/>
                </a:solidFill>
              </a:rPr>
              <a:t>HBL</a:t>
            </a:r>
          </a:p>
          <a:p>
            <a:pPr algn="ctr"/>
            <a:r>
              <a:rPr lang="en-US" sz="1000" dirty="0">
                <a:solidFill>
                  <a:schemeClr val="bg1"/>
                </a:solidFill>
              </a:rPr>
              <a:t>(LWUs, CMs)</a:t>
            </a:r>
          </a:p>
        </p:txBody>
      </p:sp>
      <p:sp>
        <p:nvSpPr>
          <p:cNvPr id="76" name="TextBox 75"/>
          <p:cNvSpPr txBox="1"/>
          <p:nvPr/>
        </p:nvSpPr>
        <p:spPr>
          <a:xfrm>
            <a:off x="4270575" y="5987890"/>
            <a:ext cx="3052742" cy="715415"/>
          </a:xfrm>
          <a:prstGeom prst="rect">
            <a:avLst/>
          </a:prstGeom>
          <a:noFill/>
        </p:spPr>
        <p:txBody>
          <a:bodyPr wrap="square" lIns="68415" tIns="34208" rIns="68415" bIns="34208" rtlCol="0">
            <a:spAutoFit/>
          </a:bodyPr>
          <a:lstStyle/>
          <a:p>
            <a:r>
              <a:rPr lang="en-US" sz="700" b="1" dirty="0" smtClean="0"/>
              <a:t>*Intercepting devices that are not part of VAC and PBI (not instrumented)</a:t>
            </a:r>
          </a:p>
          <a:p>
            <a:r>
              <a:rPr lang="en-US" sz="700" b="1" dirty="0" smtClean="0"/>
              <a:t>** Some vacuum chambers supplied by WP3, for raster magnets by WP6</a:t>
            </a:r>
          </a:p>
          <a:p>
            <a:r>
              <a:rPr lang="en-US" sz="700" b="1" dirty="0" smtClean="0"/>
              <a:t>*** RFQ and DTL cooling skids supplied by WP3 </a:t>
            </a:r>
            <a:endParaRPr lang="en-US" sz="700" b="1" dirty="0"/>
          </a:p>
          <a:p>
            <a:r>
              <a:rPr lang="en-US" sz="700" b="1" dirty="0"/>
              <a:t>CM  =</a:t>
            </a:r>
            <a:r>
              <a:rPr lang="en-US" sz="700" b="1" dirty="0" err="1" smtClean="0"/>
              <a:t>CryoModule</a:t>
            </a:r>
            <a:r>
              <a:rPr lang="en-US" sz="700" b="1" dirty="0" smtClean="0"/>
              <a:t>                                        PWRC =</a:t>
            </a:r>
            <a:r>
              <a:rPr lang="en-US" sz="700" b="1" dirty="0" err="1" smtClean="0"/>
              <a:t>PoWeR</a:t>
            </a:r>
            <a:r>
              <a:rPr lang="en-US" sz="700" b="1" dirty="0" smtClean="0"/>
              <a:t> Convertors</a:t>
            </a:r>
            <a:endParaRPr lang="en-US" sz="700" b="1" dirty="0"/>
          </a:p>
          <a:p>
            <a:r>
              <a:rPr lang="en-US" sz="700" b="1" dirty="0"/>
              <a:t>HEBT=High Energy Beam </a:t>
            </a:r>
            <a:r>
              <a:rPr lang="en-US" sz="700" b="1" dirty="0" smtClean="0"/>
              <a:t>Transport         ISS       =Ion Source </a:t>
            </a:r>
            <a:r>
              <a:rPr lang="en-US" sz="700" b="1" dirty="0" err="1" smtClean="0"/>
              <a:t>Specialities</a:t>
            </a:r>
            <a:endParaRPr lang="en-US" sz="700" b="1" dirty="0"/>
          </a:p>
          <a:p>
            <a:r>
              <a:rPr lang="en-US" sz="700" b="1" dirty="0"/>
              <a:t>LWU=Linac Warm </a:t>
            </a:r>
            <a:r>
              <a:rPr lang="en-US" sz="700" b="1" dirty="0" smtClean="0"/>
              <a:t>Unit                                CNPW=</a:t>
            </a:r>
            <a:r>
              <a:rPr lang="en-US" sz="700" b="1" dirty="0" err="1" smtClean="0"/>
              <a:t>CoNventional</a:t>
            </a:r>
            <a:r>
              <a:rPr lang="en-US" sz="700" b="1" dirty="0" smtClean="0"/>
              <a:t> </a:t>
            </a:r>
            <a:r>
              <a:rPr lang="en-US" sz="700" b="1" dirty="0" err="1" smtClean="0"/>
              <a:t>PoWer</a:t>
            </a:r>
            <a:endParaRPr lang="en-US" sz="700" b="1" dirty="0" smtClean="0"/>
          </a:p>
        </p:txBody>
      </p:sp>
      <p:sp>
        <p:nvSpPr>
          <p:cNvPr id="77" name="Terminator 98"/>
          <p:cNvSpPr/>
          <p:nvPr/>
        </p:nvSpPr>
        <p:spPr>
          <a:xfrm>
            <a:off x="6909261" y="2944105"/>
            <a:ext cx="681428" cy="479511"/>
          </a:xfrm>
          <a:prstGeom prst="flowChartTerminator">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78" name="TextBox 77"/>
          <p:cNvSpPr txBox="1"/>
          <p:nvPr/>
        </p:nvSpPr>
        <p:spPr>
          <a:xfrm>
            <a:off x="6817141" y="3046154"/>
            <a:ext cx="914020" cy="222972"/>
          </a:xfrm>
          <a:prstGeom prst="rect">
            <a:avLst/>
          </a:prstGeom>
          <a:noFill/>
        </p:spPr>
        <p:txBody>
          <a:bodyPr wrap="square" lIns="68415" tIns="34208" rIns="68415" bIns="34208" rtlCol="0">
            <a:spAutoFit/>
          </a:bodyPr>
          <a:lstStyle/>
          <a:p>
            <a:pPr algn="ctr"/>
            <a:r>
              <a:rPr lang="en-US" sz="1000" dirty="0">
                <a:solidFill>
                  <a:schemeClr val="bg1"/>
                </a:solidFill>
              </a:rPr>
              <a:t>HEBT*</a:t>
            </a:r>
          </a:p>
        </p:txBody>
      </p:sp>
      <p:sp>
        <p:nvSpPr>
          <p:cNvPr id="79" name="TextBox 78"/>
          <p:cNvSpPr txBox="1"/>
          <p:nvPr/>
        </p:nvSpPr>
        <p:spPr>
          <a:xfrm>
            <a:off x="5082331" y="3500030"/>
            <a:ext cx="1700286" cy="222972"/>
          </a:xfrm>
          <a:prstGeom prst="rect">
            <a:avLst/>
          </a:prstGeom>
          <a:noFill/>
        </p:spPr>
        <p:txBody>
          <a:bodyPr wrap="square" lIns="68415" tIns="34208" rIns="68415" bIns="34208" rtlCol="0">
            <a:spAutoFit/>
          </a:bodyPr>
          <a:lstStyle/>
          <a:p>
            <a:r>
              <a:rPr lang="en-US" sz="1000" dirty="0">
                <a:solidFill>
                  <a:schemeClr val="bg1"/>
                </a:solidFill>
              </a:rPr>
              <a:t>CRYOGENICS DISTRIBUTION</a:t>
            </a:r>
          </a:p>
        </p:txBody>
      </p:sp>
      <p:cxnSp>
        <p:nvCxnSpPr>
          <p:cNvPr id="80" name="Straight Arrow Connector 79"/>
          <p:cNvCxnSpPr/>
          <p:nvPr/>
        </p:nvCxnSpPr>
        <p:spPr>
          <a:xfrm>
            <a:off x="8342340" y="3162282"/>
            <a:ext cx="149142" cy="22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8446052" y="3013381"/>
            <a:ext cx="510093" cy="285793"/>
          </a:xfrm>
          <a:prstGeom prst="rect">
            <a:avLst/>
          </a:prstGeom>
          <a:noFill/>
        </p:spPr>
        <p:txBody>
          <a:bodyPr wrap="square" lIns="68415" tIns="34208" rIns="68415" bIns="34208" rtlCol="0">
            <a:spAutoFit/>
          </a:bodyPr>
          <a:lstStyle/>
          <a:p>
            <a:r>
              <a:rPr lang="en-US" sz="700" b="1" dirty="0"/>
              <a:t>Beam to Target</a:t>
            </a:r>
          </a:p>
        </p:txBody>
      </p:sp>
      <p:sp>
        <p:nvSpPr>
          <p:cNvPr id="82" name="Rounded Rectangle 81"/>
          <p:cNvSpPr/>
          <p:nvPr/>
        </p:nvSpPr>
        <p:spPr>
          <a:xfrm>
            <a:off x="2530075" y="4182009"/>
            <a:ext cx="1128355" cy="494044"/>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83" name="TextBox 82"/>
          <p:cNvSpPr txBox="1"/>
          <p:nvPr/>
        </p:nvSpPr>
        <p:spPr>
          <a:xfrm>
            <a:off x="2408440" y="4160555"/>
            <a:ext cx="1343140" cy="527617"/>
          </a:xfrm>
          <a:prstGeom prst="rect">
            <a:avLst/>
          </a:prstGeom>
          <a:noFill/>
        </p:spPr>
        <p:txBody>
          <a:bodyPr wrap="square" lIns="68415" tIns="34208" rIns="68415" bIns="34208" rtlCol="0">
            <a:spAutoFit/>
          </a:bodyPr>
          <a:lstStyle/>
          <a:p>
            <a:pPr algn="ctr"/>
            <a:r>
              <a:rPr lang="en-US" sz="1000" dirty="0" smtClean="0"/>
              <a:t>ISS</a:t>
            </a:r>
            <a:endParaRPr lang="en-US" sz="1000" dirty="0"/>
          </a:p>
          <a:p>
            <a:pPr algn="ctr"/>
            <a:r>
              <a:rPr lang="en-US" sz="1000" dirty="0">
                <a:solidFill>
                  <a:schemeClr val="accent4">
                    <a:lumMod val="75000"/>
                  </a:schemeClr>
                </a:solidFill>
              </a:rPr>
              <a:t>Ion Source </a:t>
            </a:r>
          </a:p>
          <a:p>
            <a:pPr algn="ctr"/>
            <a:r>
              <a:rPr lang="en-US" sz="1000" dirty="0">
                <a:solidFill>
                  <a:schemeClr val="accent4">
                    <a:lumMod val="75000"/>
                  </a:schemeClr>
                </a:solidFill>
              </a:rPr>
              <a:t>Specialties</a:t>
            </a:r>
          </a:p>
        </p:txBody>
      </p:sp>
      <p:sp>
        <p:nvSpPr>
          <p:cNvPr id="84" name="TextBox 83"/>
          <p:cNvSpPr txBox="1"/>
          <p:nvPr/>
        </p:nvSpPr>
        <p:spPr>
          <a:xfrm>
            <a:off x="2496655" y="4635260"/>
            <a:ext cx="1179980" cy="207584"/>
          </a:xfrm>
          <a:prstGeom prst="rect">
            <a:avLst/>
          </a:prstGeom>
          <a:noFill/>
        </p:spPr>
        <p:txBody>
          <a:bodyPr wrap="square" lIns="68415" tIns="34208" rIns="68415" bIns="34208" rtlCol="0">
            <a:spAutoFit/>
          </a:bodyPr>
          <a:lstStyle/>
          <a:p>
            <a:pPr algn="ctr"/>
            <a:r>
              <a:rPr lang="en-US" sz="900" dirty="0"/>
              <a:t>SUPPLIED BY WP 3</a:t>
            </a:r>
          </a:p>
        </p:txBody>
      </p:sp>
      <p:sp>
        <p:nvSpPr>
          <p:cNvPr id="85" name="Terminator 109"/>
          <p:cNvSpPr/>
          <p:nvPr/>
        </p:nvSpPr>
        <p:spPr>
          <a:xfrm>
            <a:off x="7630244" y="2942337"/>
            <a:ext cx="681428" cy="479511"/>
          </a:xfrm>
          <a:prstGeom prst="flowChartTerminator">
            <a:avLst/>
          </a:prstGeom>
          <a:solidFill>
            <a:srgbClr val="FF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86" name="TextBox 85"/>
          <p:cNvSpPr txBox="1"/>
          <p:nvPr/>
        </p:nvSpPr>
        <p:spPr>
          <a:xfrm>
            <a:off x="7706387" y="3045058"/>
            <a:ext cx="514366" cy="222972"/>
          </a:xfrm>
          <a:prstGeom prst="rect">
            <a:avLst/>
          </a:prstGeom>
          <a:noFill/>
        </p:spPr>
        <p:txBody>
          <a:bodyPr wrap="square" lIns="68415" tIns="34208" rIns="68415" bIns="34208" rtlCol="0">
            <a:spAutoFit/>
          </a:bodyPr>
          <a:lstStyle/>
          <a:p>
            <a:pPr algn="ctr"/>
            <a:r>
              <a:rPr lang="en-US" sz="1000" dirty="0">
                <a:solidFill>
                  <a:schemeClr val="bg1"/>
                </a:solidFill>
              </a:rPr>
              <a:t>A2T</a:t>
            </a:r>
          </a:p>
        </p:txBody>
      </p:sp>
      <p:sp>
        <p:nvSpPr>
          <p:cNvPr id="87" name="Rounded Rectangle 86"/>
          <p:cNvSpPr/>
          <p:nvPr/>
        </p:nvSpPr>
        <p:spPr>
          <a:xfrm>
            <a:off x="6428453" y="1431184"/>
            <a:ext cx="2216622" cy="494044"/>
          </a:xfrm>
          <a:prstGeom prst="roundRect">
            <a:avLst/>
          </a:prstGeom>
          <a:pattFill prst="divot">
            <a:fgClr>
              <a:schemeClr val="tx1"/>
            </a:fgClr>
            <a:bgClr>
              <a:srgbClr val="800080"/>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88" name="TextBox 87"/>
          <p:cNvSpPr txBox="1"/>
          <p:nvPr/>
        </p:nvSpPr>
        <p:spPr>
          <a:xfrm>
            <a:off x="6454494" y="1458954"/>
            <a:ext cx="2190580" cy="373729"/>
          </a:xfrm>
          <a:prstGeom prst="rect">
            <a:avLst/>
          </a:prstGeom>
          <a:noFill/>
        </p:spPr>
        <p:txBody>
          <a:bodyPr wrap="square" lIns="68415" tIns="34208" rIns="68415" bIns="34208" rtlCol="0">
            <a:spAutoFit/>
          </a:bodyPr>
          <a:lstStyle/>
          <a:p>
            <a:r>
              <a:rPr lang="en-US" sz="1000" dirty="0">
                <a:solidFill>
                  <a:schemeClr val="bg1"/>
                </a:solidFill>
              </a:rPr>
              <a:t>RMHF – RADIOACTIVE MATERIALS HANDLING FACILITY</a:t>
            </a:r>
          </a:p>
        </p:txBody>
      </p:sp>
      <p:sp>
        <p:nvSpPr>
          <p:cNvPr id="89" name="Rounded Rectangle 88"/>
          <p:cNvSpPr/>
          <p:nvPr/>
        </p:nvSpPr>
        <p:spPr>
          <a:xfrm>
            <a:off x="7721703" y="5942932"/>
            <a:ext cx="1128355" cy="494044"/>
          </a:xfrm>
          <a:prstGeom prst="roundRect">
            <a:avLst/>
          </a:prstGeom>
          <a:pattFill prst="divot">
            <a:fgClr>
              <a:schemeClr val="tx1"/>
            </a:fgClr>
            <a:bgClr>
              <a:schemeClr val="bg1"/>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90" name="TextBox 89"/>
          <p:cNvSpPr txBox="1"/>
          <p:nvPr/>
        </p:nvSpPr>
        <p:spPr>
          <a:xfrm>
            <a:off x="7694852" y="5780784"/>
            <a:ext cx="1172707" cy="684637"/>
          </a:xfrm>
          <a:prstGeom prst="rect">
            <a:avLst/>
          </a:prstGeom>
          <a:noFill/>
        </p:spPr>
        <p:txBody>
          <a:bodyPr wrap="square" lIns="68415" tIns="34208" rIns="68415" bIns="34208" rtlCol="0">
            <a:spAutoFit/>
          </a:bodyPr>
          <a:lstStyle/>
          <a:p>
            <a:pPr algn="ctr"/>
            <a:endParaRPr lang="en-US" sz="1000" dirty="0"/>
          </a:p>
          <a:p>
            <a:pPr algn="ctr"/>
            <a:r>
              <a:rPr lang="en-US" sz="1000" dirty="0"/>
              <a:t>To Be Determined or </a:t>
            </a:r>
          </a:p>
          <a:p>
            <a:pPr algn="ctr"/>
            <a:r>
              <a:rPr lang="en-US" sz="1000" dirty="0"/>
              <a:t>To Be Agreed Upon</a:t>
            </a:r>
          </a:p>
        </p:txBody>
      </p:sp>
      <p:sp>
        <p:nvSpPr>
          <p:cNvPr id="91" name="Rounded Rectangle 90"/>
          <p:cNvSpPr/>
          <p:nvPr/>
        </p:nvSpPr>
        <p:spPr>
          <a:xfrm>
            <a:off x="1227346" y="4184336"/>
            <a:ext cx="1128355" cy="494044"/>
          </a:xfrm>
          <a:prstGeom prst="round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92" name="TextBox 91"/>
          <p:cNvSpPr txBox="1"/>
          <p:nvPr/>
        </p:nvSpPr>
        <p:spPr>
          <a:xfrm>
            <a:off x="1135759" y="4642671"/>
            <a:ext cx="1267284" cy="346083"/>
          </a:xfrm>
          <a:prstGeom prst="rect">
            <a:avLst/>
          </a:prstGeom>
          <a:noFill/>
        </p:spPr>
        <p:txBody>
          <a:bodyPr wrap="square" lIns="68415" tIns="34208" rIns="68415" bIns="34208" rtlCol="0">
            <a:spAutoFit/>
          </a:bodyPr>
          <a:lstStyle/>
          <a:p>
            <a:pPr algn="ctr"/>
            <a:r>
              <a:rPr lang="en-US" sz="900" dirty="0"/>
              <a:t>SUPPLIED BY WP </a:t>
            </a:r>
            <a:r>
              <a:rPr lang="en-US" sz="900" dirty="0" smtClean="0"/>
              <a:t>3, 6, </a:t>
            </a:r>
            <a:r>
              <a:rPr lang="en-US" sz="900" dirty="0"/>
              <a:t>17</a:t>
            </a:r>
            <a:endParaRPr lang="en-US" sz="900" dirty="0">
              <a:solidFill>
                <a:srgbClr val="FF0000"/>
              </a:solidFill>
            </a:endParaRPr>
          </a:p>
        </p:txBody>
      </p:sp>
      <p:sp>
        <p:nvSpPr>
          <p:cNvPr id="93" name="TextBox 92"/>
          <p:cNvSpPr txBox="1"/>
          <p:nvPr/>
        </p:nvSpPr>
        <p:spPr>
          <a:xfrm>
            <a:off x="1097621" y="4153889"/>
            <a:ext cx="1343140" cy="530749"/>
          </a:xfrm>
          <a:prstGeom prst="rect">
            <a:avLst/>
          </a:prstGeom>
          <a:noFill/>
        </p:spPr>
        <p:txBody>
          <a:bodyPr wrap="square" lIns="68415" tIns="34208" rIns="68415" bIns="34208" rtlCol="0">
            <a:spAutoFit/>
          </a:bodyPr>
          <a:lstStyle/>
          <a:p>
            <a:pPr algn="ctr"/>
            <a:r>
              <a:rPr lang="en-US" sz="1000" dirty="0" smtClean="0"/>
              <a:t>PWRC</a:t>
            </a:r>
            <a:endParaRPr lang="en-US" sz="1000" dirty="0"/>
          </a:p>
          <a:p>
            <a:pPr algn="ctr"/>
            <a:r>
              <a:rPr lang="en-US" sz="1000" dirty="0" smtClean="0">
                <a:solidFill>
                  <a:schemeClr val="accent4">
                    <a:lumMod val="75000"/>
                  </a:schemeClr>
                </a:solidFill>
              </a:rPr>
              <a:t>PS,   HV </a:t>
            </a:r>
            <a:r>
              <a:rPr lang="en-US" sz="1000" dirty="0">
                <a:solidFill>
                  <a:schemeClr val="accent4">
                    <a:lumMod val="75000"/>
                  </a:schemeClr>
                </a:solidFill>
              </a:rPr>
              <a:t>Power </a:t>
            </a:r>
            <a:r>
              <a:rPr lang="en-US" sz="1000" dirty="0" smtClean="0">
                <a:solidFill>
                  <a:schemeClr val="accent4">
                    <a:lumMod val="75000"/>
                  </a:schemeClr>
                </a:solidFill>
              </a:rPr>
              <a:t>Convertors</a:t>
            </a:r>
            <a:endParaRPr lang="en-US" sz="1000" dirty="0">
              <a:solidFill>
                <a:schemeClr val="accent4">
                  <a:lumMod val="75000"/>
                </a:schemeClr>
              </a:solidFill>
            </a:endParaRPr>
          </a:p>
        </p:txBody>
      </p:sp>
      <p:sp>
        <p:nvSpPr>
          <p:cNvPr id="94" name="TextBox 93"/>
          <p:cNvSpPr txBox="1"/>
          <p:nvPr/>
        </p:nvSpPr>
        <p:spPr>
          <a:xfrm>
            <a:off x="7645009" y="6462287"/>
            <a:ext cx="1499430" cy="415498"/>
          </a:xfrm>
          <a:prstGeom prst="rect">
            <a:avLst/>
          </a:prstGeom>
          <a:noFill/>
        </p:spPr>
        <p:txBody>
          <a:bodyPr wrap="square" rtlCol="0">
            <a:spAutoFit/>
          </a:bodyPr>
          <a:lstStyle/>
          <a:p>
            <a:r>
              <a:rPr lang="en-US" sz="700" b="1" dirty="0"/>
              <a:t>Date:               1</a:t>
            </a:r>
            <a:r>
              <a:rPr lang="en-US" sz="700" b="1" dirty="0" smtClean="0"/>
              <a:t>8-Jan-2016</a:t>
            </a:r>
            <a:endParaRPr lang="en-US" sz="700" b="1" dirty="0"/>
          </a:p>
          <a:p>
            <a:r>
              <a:rPr lang="en-US" sz="700" b="1" dirty="0"/>
              <a:t>Prepared by: </a:t>
            </a:r>
            <a:r>
              <a:rPr lang="en-US" sz="700" b="1" dirty="0" err="1"/>
              <a:t>E.Tanke</a:t>
            </a:r>
            <a:r>
              <a:rPr lang="en-US" sz="700" b="1" dirty="0"/>
              <a:t>, ESS-ACCSYS</a:t>
            </a:r>
          </a:p>
          <a:p>
            <a:r>
              <a:rPr lang="en-US" sz="700" b="1" dirty="0"/>
              <a:t>CHESS#</a:t>
            </a:r>
            <a:r>
              <a:rPr lang="en-US" sz="700" b="1" dirty="0">
                <a:solidFill>
                  <a:srgbClr val="000000"/>
                </a:solidFill>
              </a:rPr>
              <a:t>:          ESS-</a:t>
            </a:r>
            <a:r>
              <a:rPr lang="en-US" sz="700" b="1" dirty="0" smtClean="0">
                <a:solidFill>
                  <a:srgbClr val="000000"/>
                </a:solidFill>
              </a:rPr>
              <a:t>0008904 R7</a:t>
            </a:r>
            <a:endParaRPr lang="en-US" sz="700" b="1" dirty="0">
              <a:solidFill>
                <a:srgbClr val="000000"/>
              </a:solidFill>
            </a:endParaRPr>
          </a:p>
        </p:txBody>
      </p:sp>
      <p:sp>
        <p:nvSpPr>
          <p:cNvPr id="95" name="TextBox 94"/>
          <p:cNvSpPr txBox="1"/>
          <p:nvPr/>
        </p:nvSpPr>
        <p:spPr>
          <a:xfrm>
            <a:off x="7805760" y="4900638"/>
            <a:ext cx="909812" cy="530749"/>
          </a:xfrm>
          <a:prstGeom prst="rect">
            <a:avLst/>
          </a:prstGeom>
          <a:noFill/>
        </p:spPr>
        <p:txBody>
          <a:bodyPr wrap="square" lIns="68415" tIns="34208" rIns="68415" bIns="34208" rtlCol="0">
            <a:spAutoFit/>
          </a:bodyPr>
          <a:lstStyle/>
          <a:p>
            <a:pPr algn="ctr"/>
            <a:r>
              <a:rPr lang="en-US" sz="1000" dirty="0" smtClean="0"/>
              <a:t>SA</a:t>
            </a:r>
          </a:p>
          <a:p>
            <a:pPr algn="ctr"/>
            <a:r>
              <a:rPr lang="en-US" sz="1000" dirty="0" smtClean="0"/>
              <a:t>Survey &amp; </a:t>
            </a:r>
          </a:p>
          <a:p>
            <a:pPr algn="ctr"/>
            <a:r>
              <a:rPr lang="en-US" sz="1000" dirty="0" smtClean="0"/>
              <a:t>Alignment</a:t>
            </a:r>
            <a:endParaRPr lang="en-US" sz="1000" dirty="0"/>
          </a:p>
        </p:txBody>
      </p:sp>
      <p:sp>
        <p:nvSpPr>
          <p:cNvPr id="96" name="TextBox 95"/>
          <p:cNvSpPr txBox="1"/>
          <p:nvPr/>
        </p:nvSpPr>
        <p:spPr>
          <a:xfrm>
            <a:off x="7666755" y="5392227"/>
            <a:ext cx="1179980" cy="346083"/>
          </a:xfrm>
          <a:prstGeom prst="rect">
            <a:avLst/>
          </a:prstGeom>
          <a:noFill/>
        </p:spPr>
        <p:txBody>
          <a:bodyPr wrap="square" lIns="68415" tIns="34208" rIns="68415" bIns="34208" rtlCol="0">
            <a:spAutoFit/>
          </a:bodyPr>
          <a:lstStyle/>
          <a:p>
            <a:pPr algn="ctr"/>
            <a:r>
              <a:rPr lang="en-US" sz="900" dirty="0"/>
              <a:t>SUPPLIED BY </a:t>
            </a:r>
            <a:r>
              <a:rPr lang="en-US" sz="900" dirty="0" err="1" smtClean="0"/>
              <a:t>Eng</a:t>
            </a:r>
            <a:r>
              <a:rPr lang="en-US" sz="900" dirty="0" smtClean="0"/>
              <a:t>.&amp;Int. Support Div.</a:t>
            </a:r>
            <a:endParaRPr lang="en-US" sz="900" dirty="0"/>
          </a:p>
        </p:txBody>
      </p:sp>
      <p:sp>
        <p:nvSpPr>
          <p:cNvPr id="97" name="Rounded Rectangle 96"/>
          <p:cNvSpPr/>
          <p:nvPr/>
        </p:nvSpPr>
        <p:spPr>
          <a:xfrm>
            <a:off x="1226527" y="5726520"/>
            <a:ext cx="1128355" cy="494044"/>
          </a:xfrm>
          <a:prstGeom prst="roundRect">
            <a:avLst/>
          </a:prstGeom>
          <a:pattFill prst="divot">
            <a:fgClr>
              <a:schemeClr val="tx1"/>
            </a:fgClr>
            <a:bgClr>
              <a:srgbClr val="FFFF00"/>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lIns="68415" tIns="34208" rIns="68415" bIns="34208" rtlCol="0" anchor="ctr"/>
          <a:lstStyle/>
          <a:p>
            <a:pPr algn="ctr"/>
            <a:endParaRPr lang="en-US"/>
          </a:p>
        </p:txBody>
      </p:sp>
      <p:sp>
        <p:nvSpPr>
          <p:cNvPr id="98" name="TextBox 97"/>
          <p:cNvSpPr txBox="1"/>
          <p:nvPr/>
        </p:nvSpPr>
        <p:spPr>
          <a:xfrm>
            <a:off x="1187067" y="6189275"/>
            <a:ext cx="1179980" cy="207584"/>
          </a:xfrm>
          <a:prstGeom prst="rect">
            <a:avLst/>
          </a:prstGeom>
          <a:noFill/>
        </p:spPr>
        <p:txBody>
          <a:bodyPr wrap="square" lIns="68415" tIns="34208" rIns="68415" bIns="34208" rtlCol="0">
            <a:spAutoFit/>
          </a:bodyPr>
          <a:lstStyle/>
          <a:p>
            <a:pPr algn="ctr"/>
            <a:r>
              <a:rPr lang="en-US" sz="900" dirty="0"/>
              <a:t>SUPPLIED BY WP 13</a:t>
            </a:r>
          </a:p>
        </p:txBody>
      </p:sp>
      <p:sp>
        <p:nvSpPr>
          <p:cNvPr id="99" name="TextBox 98"/>
          <p:cNvSpPr txBox="1"/>
          <p:nvPr/>
        </p:nvSpPr>
        <p:spPr>
          <a:xfrm>
            <a:off x="1328606" y="5850265"/>
            <a:ext cx="931107" cy="222972"/>
          </a:xfrm>
          <a:prstGeom prst="rect">
            <a:avLst/>
          </a:prstGeom>
          <a:noFill/>
        </p:spPr>
        <p:txBody>
          <a:bodyPr wrap="square" lIns="68415" tIns="34208" rIns="68415" bIns="34208" rtlCol="0">
            <a:spAutoFit/>
          </a:bodyPr>
          <a:lstStyle/>
          <a:p>
            <a:pPr algn="ctr"/>
            <a:r>
              <a:rPr lang="en-US" sz="1000" dirty="0" smtClean="0">
                <a:solidFill>
                  <a:schemeClr val="accent4">
                    <a:lumMod val="75000"/>
                  </a:schemeClr>
                </a:solidFill>
              </a:rPr>
              <a:t>Safety</a:t>
            </a:r>
            <a:endParaRPr lang="en-US" sz="1000" dirty="0">
              <a:solidFill>
                <a:schemeClr val="accent4">
                  <a:lumMod val="75000"/>
                </a:schemeClr>
              </a:solidFill>
            </a:endParaRPr>
          </a:p>
        </p:txBody>
      </p:sp>
      <p:sp>
        <p:nvSpPr>
          <p:cNvPr id="100" name="TextBox 99"/>
          <p:cNvSpPr txBox="1"/>
          <p:nvPr/>
        </p:nvSpPr>
        <p:spPr>
          <a:xfrm>
            <a:off x="7557101" y="4144901"/>
            <a:ext cx="1343140" cy="400110"/>
          </a:xfrm>
          <a:prstGeom prst="rect">
            <a:avLst/>
          </a:prstGeom>
          <a:noFill/>
        </p:spPr>
        <p:txBody>
          <a:bodyPr wrap="square" rtlCol="0">
            <a:spAutoFit/>
          </a:bodyPr>
          <a:lstStyle/>
          <a:p>
            <a:pPr algn="ctr"/>
            <a:r>
              <a:rPr lang="en-US" sz="1000" dirty="0" smtClean="0"/>
              <a:t>ID*</a:t>
            </a:r>
            <a:endParaRPr lang="en-US" sz="1000" dirty="0"/>
          </a:p>
          <a:p>
            <a:pPr algn="ctr"/>
            <a:r>
              <a:rPr lang="en-US" sz="1000" dirty="0" smtClean="0">
                <a:solidFill>
                  <a:schemeClr val="accent4">
                    <a:lumMod val="75000"/>
                  </a:schemeClr>
                </a:solidFill>
              </a:rPr>
              <a:t>Intercepting Devices</a:t>
            </a:r>
            <a:endParaRPr lang="en-US" sz="1000" dirty="0">
              <a:solidFill>
                <a:schemeClr val="accent4">
                  <a:lumMod val="75000"/>
                </a:schemeClr>
              </a:solidFill>
            </a:endParaRPr>
          </a:p>
        </p:txBody>
      </p:sp>
    </p:spTree>
    <p:extLst>
      <p:ext uri="{BB962C8B-B14F-4D97-AF65-F5344CB8AC3E}">
        <p14:creationId xmlns:p14="http://schemas.microsoft.com/office/powerpoint/2010/main" val="21876524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R004-UUgrabard-ESS">
  <a:themeElements>
    <a:clrScheme name="">
      <a:dk1>
        <a:srgbClr val="000000"/>
      </a:dk1>
      <a:lt1>
        <a:srgbClr val="FFFFFF"/>
      </a:lt1>
      <a:dk2>
        <a:srgbClr val="666666"/>
      </a:dk2>
      <a:lt2>
        <a:srgbClr val="B3B3B3"/>
      </a:lt2>
      <a:accent1>
        <a:srgbClr val="C7D6EA"/>
      </a:accent1>
      <a:accent2>
        <a:srgbClr val="F9E7C9"/>
      </a:accent2>
      <a:accent3>
        <a:srgbClr val="FFFFFF"/>
      </a:accent3>
      <a:accent4>
        <a:srgbClr val="000000"/>
      </a:accent4>
      <a:accent5>
        <a:srgbClr val="E0E8F3"/>
      </a:accent5>
      <a:accent6>
        <a:srgbClr val="E2D1B6"/>
      </a:accent6>
      <a:hlink>
        <a:srgbClr val="B9D3C6"/>
      </a:hlink>
      <a:folHlink>
        <a:srgbClr val="990000"/>
      </a:folHlink>
    </a:clrScheme>
    <a:fontScheme name="Tom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15729</TotalTime>
  <Words>3549</Words>
  <Application>Microsoft Macintosh PowerPoint</Application>
  <PresentationFormat>On-screen Show (4:3)</PresentationFormat>
  <Paragraphs>746</Paragraphs>
  <Slides>57</Slides>
  <Notes>19</Notes>
  <HiddenSlides>0</HiddenSlides>
  <MMClips>0</MMClips>
  <ScaleCrop>false</ScaleCrop>
  <HeadingPairs>
    <vt:vector size="4" baseType="variant">
      <vt:variant>
        <vt:lpstr>Theme</vt:lpstr>
      </vt:variant>
      <vt:variant>
        <vt:i4>2</vt:i4>
      </vt:variant>
      <vt:variant>
        <vt:lpstr>Slide Titles</vt:lpstr>
      </vt:variant>
      <vt:variant>
        <vt:i4>57</vt:i4>
      </vt:variant>
    </vt:vector>
  </HeadingPairs>
  <TitlesOfParts>
    <vt:vector size="59" baseType="lpstr">
      <vt:lpstr>ESS Core Powerpoint</vt:lpstr>
      <vt:lpstr>1_RR004-UUgrabard-ESS</vt:lpstr>
      <vt:lpstr>PowerPoint Presentation</vt:lpstr>
      <vt:lpstr>The European Spallation Source (ESS)</vt:lpstr>
      <vt:lpstr>ESS buildings under construction  (Mar. 2016)</vt:lpstr>
      <vt:lpstr>Collaboration</vt:lpstr>
      <vt:lpstr>Accelerator Selected technologies</vt:lpstr>
      <vt:lpstr>Integration and Verification</vt:lpstr>
      <vt:lpstr>The ESS accelerator</vt:lpstr>
      <vt:lpstr>The ESS accelerator</vt:lpstr>
      <vt:lpstr>PowerPoint Presentation</vt:lpstr>
      <vt:lpstr>Integration Drawing Exchange Solutions – IDES Purpose</vt:lpstr>
      <vt:lpstr>Selected technologies for the engineering integration strategy</vt:lpstr>
      <vt:lpstr>Selected technologies for the engineering integration strategy</vt:lpstr>
      <vt:lpstr>Integration and Verification</vt:lpstr>
      <vt:lpstr>Integration and Verification – Warm linac</vt:lpstr>
      <vt:lpstr>Integration and Verification – Spoke </vt:lpstr>
      <vt:lpstr>Integration and Verification - Medium &amp; High Beta Linac (MBL &amp; HBL) </vt:lpstr>
      <vt:lpstr>Baseline accelerator 2D drawings available </vt:lpstr>
      <vt:lpstr>Installation</vt:lpstr>
      <vt:lpstr>Accelerator Division (AD) – Indicative tunnel installation</vt:lpstr>
      <vt:lpstr>ESS is under construction and installation</vt:lpstr>
      <vt:lpstr>ESS is under construction and installation  G02 Coldbox &amp; G04 Cryo compressor</vt:lpstr>
      <vt:lpstr>Prototypes and testing</vt:lpstr>
      <vt:lpstr>Indicative upcoming installation of ISRC&amp;LEBT – Nov.2017</vt:lpstr>
      <vt:lpstr>Preparation for the upcoming installation of ISRC&amp;LEBT – Nov.2017</vt:lpstr>
      <vt:lpstr>PowerPoint Presentation</vt:lpstr>
      <vt:lpstr>PowerPoint Presentation</vt:lpstr>
      <vt:lpstr>HNOSS</vt:lpstr>
      <vt:lpstr>Integration Test Stand at Lund</vt:lpstr>
      <vt:lpstr>Reduced Scale modulator prototype</vt:lpstr>
      <vt:lpstr>Reduced Scale modulator prototype</vt:lpstr>
      <vt:lpstr>1.2 MW of Peak Radio Frequency Power Extracted from the First ESS Klystron</vt:lpstr>
      <vt:lpstr>Non Destructive Testing (NDT)</vt:lpstr>
      <vt:lpstr>Accelerator prototypes, testing &amp; NDTA</vt:lpstr>
      <vt:lpstr>Accelerator prototypes, testing &amp; NDTA</vt:lpstr>
      <vt:lpstr>NDTA based on RUS – Thanks to Prof. Solbrekken, University of Missouri</vt:lpstr>
      <vt:lpstr>More on NDTA on Nb samples</vt:lpstr>
      <vt:lpstr>Open points on NDTA to address with the ESS machine operation </vt:lpstr>
      <vt:lpstr>September  2014 </vt:lpstr>
      <vt:lpstr>January 2016</vt:lpstr>
      <vt:lpstr>February 2016</vt:lpstr>
      <vt:lpstr>January 2017</vt:lpstr>
      <vt:lpstr>Thanks to..</vt:lpstr>
      <vt:lpstr>Last slide</vt:lpstr>
      <vt:lpstr>Financing includes cash and deliverables</vt:lpstr>
      <vt:lpstr>The ESS Linac</vt:lpstr>
      <vt:lpstr>The Long Pulse Concept</vt:lpstr>
      <vt:lpstr>Target station converts protons to “slow” neutrons</vt:lpstr>
      <vt:lpstr>ESS Instruments index</vt:lpstr>
      <vt:lpstr>Science Drivers for the Reference Instrument Suite </vt:lpstr>
      <vt:lpstr>IKC 3D model guidelines - ESS-0023754</vt:lpstr>
      <vt:lpstr>Installation Services available on-site from the AD Area Supervisors</vt:lpstr>
      <vt:lpstr>Installation Support available on-site from the AD Area Supervisors – (1/2)</vt:lpstr>
      <vt:lpstr>Installation Support available on-site from the AD Area Supervisors – (2/2)</vt:lpstr>
      <vt:lpstr>AD installation sequence</vt:lpstr>
      <vt:lpstr>AD installation sequence</vt:lpstr>
      <vt:lpstr>Non-Destructive Testing for Accelerators – Scope &amp; Objectives</vt:lpstr>
      <vt:lpstr>ESS is under construction</vt:lpstr>
    </vt:vector>
  </TitlesOfParts>
  <Company>European Spallation Source ESS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&lt;Project/topic&gt;</dc:title>
  <dc:creator>Mats Lindroos</dc:creator>
  <cp:lastModifiedBy>Nikolaos Gazis</cp:lastModifiedBy>
  <cp:revision>199</cp:revision>
  <dcterms:created xsi:type="dcterms:W3CDTF">2015-03-24T10:23:58Z</dcterms:created>
  <dcterms:modified xsi:type="dcterms:W3CDTF">2017-06-13T06:48:44Z</dcterms:modified>
</cp:coreProperties>
</file>