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257" r:id="rId2"/>
    <p:sldId id="440" r:id="rId3"/>
    <p:sldId id="441" r:id="rId4"/>
    <p:sldId id="477" r:id="rId5"/>
    <p:sldId id="482" r:id="rId6"/>
    <p:sldId id="478" r:id="rId7"/>
    <p:sldId id="442" r:id="rId8"/>
    <p:sldId id="445" r:id="rId9"/>
    <p:sldId id="433" r:id="rId10"/>
    <p:sldId id="451" r:id="rId11"/>
    <p:sldId id="453" r:id="rId12"/>
    <p:sldId id="452" r:id="rId13"/>
    <p:sldId id="454" r:id="rId14"/>
    <p:sldId id="455" r:id="rId15"/>
    <p:sldId id="470" r:id="rId16"/>
    <p:sldId id="489" r:id="rId17"/>
    <p:sldId id="483" r:id="rId18"/>
    <p:sldId id="492" r:id="rId19"/>
    <p:sldId id="472" r:id="rId20"/>
    <p:sldId id="493" r:id="rId21"/>
    <p:sldId id="471" r:id="rId22"/>
    <p:sldId id="475" r:id="rId23"/>
    <p:sldId id="484" r:id="rId24"/>
    <p:sldId id="474" r:id="rId25"/>
    <p:sldId id="487" r:id="rId26"/>
    <p:sldId id="476" r:id="rId27"/>
    <p:sldId id="385" r:id="rId28"/>
    <p:sldId id="480" r:id="rId29"/>
    <p:sldId id="448" r:id="rId30"/>
    <p:sldId id="481" r:id="rId31"/>
    <p:sldId id="461" r:id="rId32"/>
    <p:sldId id="462" r:id="rId33"/>
    <p:sldId id="463" r:id="rId34"/>
    <p:sldId id="464" r:id="rId35"/>
    <p:sldId id="465" r:id="rId36"/>
    <p:sldId id="466" r:id="rId37"/>
    <p:sldId id="468" r:id="rId38"/>
    <p:sldId id="469" r:id="rId39"/>
    <p:sldId id="486" r:id="rId40"/>
    <p:sldId id="456" r:id="rId41"/>
    <p:sldId id="488" r:id="rId42"/>
    <p:sldId id="491" r:id="rId43"/>
    <p:sldId id="408"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51B"/>
    <a:srgbClr val="0033CC"/>
    <a:srgbClr val="54A715"/>
    <a:srgbClr val="007635"/>
    <a:srgbClr val="0000FF"/>
    <a:srgbClr val="385D8A"/>
    <a:srgbClr val="FFFFFF"/>
    <a:srgbClr val="B88C00"/>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58" autoAdjust="0"/>
    <p:restoredTop sz="93968" autoAdjust="0"/>
  </p:normalViewPr>
  <p:slideViewPr>
    <p:cSldViewPr snapToGrid="0">
      <p:cViewPr varScale="1">
        <p:scale>
          <a:sx n="69" d="100"/>
          <a:sy n="69" d="100"/>
        </p:scale>
        <p:origin x="924" y="84"/>
      </p:cViewPr>
      <p:guideLst>
        <p:guide orient="horz" pos="2160"/>
        <p:guide pos="2880"/>
      </p:guideLst>
    </p:cSldViewPr>
  </p:slideViewPr>
  <p:notesTextViewPr>
    <p:cViewPr>
      <p:scale>
        <a:sx n="1" d="1"/>
        <a:sy n="1" d="1"/>
      </p:scale>
      <p:origin x="0" y="0"/>
    </p:cViewPr>
  </p:notesTextViewPr>
  <p:sorterViewPr>
    <p:cViewPr>
      <p:scale>
        <a:sx n="79" d="100"/>
        <a:sy n="79" d="100"/>
      </p:scale>
      <p:origin x="0" y="-3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38094C-B971-4799-95E3-BA3688D46593}" type="datetimeFigureOut">
              <a:rPr lang="it-IT" smtClean="0"/>
              <a:t>12/06/2017</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15112F-44FE-4EB6-9F97-9C20265A8A73}" type="slidenum">
              <a:rPr lang="it-IT" smtClean="0"/>
              <a:t>‹N›</a:t>
            </a:fld>
            <a:endParaRPr lang="it-IT"/>
          </a:p>
        </p:txBody>
      </p:sp>
    </p:spTree>
    <p:extLst>
      <p:ext uri="{BB962C8B-B14F-4D97-AF65-F5344CB8AC3E}">
        <p14:creationId xmlns:p14="http://schemas.microsoft.com/office/powerpoint/2010/main" val="3821012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643129" indent="-247589" eaLnBrk="0" hangingPunct="0">
              <a:spcBef>
                <a:spcPct val="30000"/>
              </a:spcBef>
              <a:defRPr sz="1100">
                <a:solidFill>
                  <a:schemeClr val="tx1"/>
                </a:solidFill>
                <a:latin typeface="Calibri" pitchFamily="34" charset="0"/>
              </a:defRPr>
            </a:lvl2pPr>
            <a:lvl3pPr marL="990358" indent="-197771" eaLnBrk="0" hangingPunct="0">
              <a:spcBef>
                <a:spcPct val="30000"/>
              </a:spcBef>
              <a:defRPr sz="1100">
                <a:solidFill>
                  <a:schemeClr val="tx1"/>
                </a:solidFill>
                <a:latin typeface="Calibri" pitchFamily="34" charset="0"/>
              </a:defRPr>
            </a:lvl3pPr>
            <a:lvl4pPr marL="1387408" indent="-197771" eaLnBrk="0" hangingPunct="0">
              <a:spcBef>
                <a:spcPct val="30000"/>
              </a:spcBef>
              <a:defRPr sz="1100">
                <a:solidFill>
                  <a:schemeClr val="tx1"/>
                </a:solidFill>
                <a:latin typeface="Calibri" pitchFamily="34" charset="0"/>
              </a:defRPr>
            </a:lvl4pPr>
            <a:lvl5pPr marL="1782948" indent="-197771" eaLnBrk="0" hangingPunct="0">
              <a:spcBef>
                <a:spcPct val="30000"/>
              </a:spcBef>
              <a:defRPr sz="1100">
                <a:solidFill>
                  <a:schemeClr val="tx1"/>
                </a:solidFill>
                <a:latin typeface="Calibri" pitchFamily="34" charset="0"/>
              </a:defRPr>
            </a:lvl5pPr>
            <a:lvl6pPr marL="2217741" indent="-197771" eaLnBrk="0" fontAlgn="base" hangingPunct="0">
              <a:spcBef>
                <a:spcPct val="30000"/>
              </a:spcBef>
              <a:spcAft>
                <a:spcPct val="0"/>
              </a:spcAft>
              <a:defRPr sz="1100">
                <a:solidFill>
                  <a:schemeClr val="tx1"/>
                </a:solidFill>
                <a:latin typeface="Calibri" pitchFamily="34" charset="0"/>
              </a:defRPr>
            </a:lvl6pPr>
            <a:lvl7pPr marL="2652531" indent="-197771" eaLnBrk="0" fontAlgn="base" hangingPunct="0">
              <a:spcBef>
                <a:spcPct val="30000"/>
              </a:spcBef>
              <a:spcAft>
                <a:spcPct val="0"/>
              </a:spcAft>
              <a:defRPr sz="1100">
                <a:solidFill>
                  <a:schemeClr val="tx1"/>
                </a:solidFill>
                <a:latin typeface="Calibri" pitchFamily="34" charset="0"/>
              </a:defRPr>
            </a:lvl7pPr>
            <a:lvl8pPr marL="3087323" indent="-197771" eaLnBrk="0" fontAlgn="base" hangingPunct="0">
              <a:spcBef>
                <a:spcPct val="30000"/>
              </a:spcBef>
              <a:spcAft>
                <a:spcPct val="0"/>
              </a:spcAft>
              <a:defRPr sz="1100">
                <a:solidFill>
                  <a:schemeClr val="tx1"/>
                </a:solidFill>
                <a:latin typeface="Calibri" pitchFamily="34" charset="0"/>
              </a:defRPr>
            </a:lvl8pPr>
            <a:lvl9pPr marL="3522115" indent="-197771" eaLnBrk="0" fontAlgn="base" hangingPunct="0">
              <a:spcBef>
                <a:spcPct val="30000"/>
              </a:spcBef>
              <a:spcAft>
                <a:spcPct val="0"/>
              </a:spcAft>
              <a:defRPr sz="1100">
                <a:solidFill>
                  <a:schemeClr val="tx1"/>
                </a:solidFill>
                <a:latin typeface="Calibri" pitchFamily="34" charset="0"/>
              </a:defRPr>
            </a:lvl9pPr>
          </a:lstStyle>
          <a:p>
            <a:pPr eaLnBrk="1" fontAlgn="base" hangingPunct="1">
              <a:spcBef>
                <a:spcPct val="0"/>
              </a:spcBef>
              <a:spcAft>
                <a:spcPct val="0"/>
              </a:spcAft>
            </a:pPr>
            <a:fld id="{15996FD6-5A02-4F77-8919-4473A52106D5}" type="slidenum">
              <a:rPr lang="en-US" altLang="it-IT" smtClean="0">
                <a:cs typeface="Arial" charset="0"/>
              </a:rPr>
              <a:pPr eaLnBrk="1" fontAlgn="base" hangingPunct="1">
                <a:spcBef>
                  <a:spcPct val="0"/>
                </a:spcBef>
                <a:spcAft>
                  <a:spcPct val="0"/>
                </a:spcAft>
              </a:pPr>
              <a:t>3</a:t>
            </a:fld>
            <a:endParaRPr lang="en-US" altLang="it-IT" dirty="0" smtClean="0">
              <a:cs typeface="Arial" charset="0"/>
            </a:endParaRPr>
          </a:p>
        </p:txBody>
      </p:sp>
      <p:sp>
        <p:nvSpPr>
          <p:cNvPr id="70659" name="Rectangle 1"/>
          <p:cNvSpPr>
            <a:spLocks noGrp="1" noRot="1" noChangeAspect="1" noChangeArrowheads="1" noTextEdit="1"/>
          </p:cNvSpPr>
          <p:nvPr>
            <p:ph type="sldImg"/>
          </p:nvPr>
        </p:nvSpPr>
        <p:spPr bwMode="auto">
          <a:xfrm>
            <a:off x="1139825" y="693738"/>
            <a:ext cx="4576763" cy="3432175"/>
          </a:xfrm>
          <a:solidFill>
            <a:srgbClr val="FFFFFF"/>
          </a:solidFill>
          <a:ln>
            <a:solidFill>
              <a:srgbClr val="000000"/>
            </a:solidFill>
            <a:miter lim="800000"/>
            <a:headEnd/>
            <a:tailEnd/>
          </a:ln>
        </p:spPr>
      </p:sp>
      <p:sp>
        <p:nvSpPr>
          <p:cNvPr id="70660" name="Rectangle 2"/>
          <p:cNvSpPr>
            <a:spLocks noGrp="1" noChangeArrowheads="1"/>
          </p:cNvSpPr>
          <p:nvPr>
            <p:ph type="body" idx="1"/>
          </p:nvPr>
        </p:nvSpPr>
        <p:spPr bwMode="auto">
          <a:xfrm>
            <a:off x="685802" y="4343403"/>
            <a:ext cx="5481638"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r>
              <a:rPr lang="it-IT" altLang="it-IT" dirty="0" smtClean="0"/>
              <a:t>Unico punto in  cui si parla</a:t>
            </a:r>
            <a:r>
              <a:rPr lang="it-IT" altLang="it-IT" baseline="0" dirty="0" smtClean="0"/>
              <a:t> di building&amp;infrastr., poi c’è la visita.</a:t>
            </a:r>
            <a:endParaRPr lang="it-IT" altLang="it-IT" dirty="0" smtClean="0"/>
          </a:p>
          <a:p>
            <a:pPr eaLnBrk="1" hangingPunct="1">
              <a:spcBef>
                <a:spcPct val="0"/>
              </a:spcBef>
            </a:pPr>
            <a:endParaRPr lang="it-IT" altLang="it-IT" dirty="0" smtClean="0"/>
          </a:p>
          <a:p>
            <a:pPr eaLnBrk="1" hangingPunct="1">
              <a:spcBef>
                <a:spcPct val="0"/>
              </a:spcBef>
            </a:pPr>
            <a:r>
              <a:rPr lang="it-IT" altLang="it-IT" dirty="0" smtClean="0"/>
              <a:t>E’ stato realizzato l’edificio per il ciclotrone, le stazioni di irraggiamento ISOL e per le</a:t>
            </a:r>
            <a:r>
              <a:rPr lang="it-IT" altLang="it-IT" baseline="0" dirty="0" smtClean="0"/>
              <a:t> aree applicative, il sistema di selezione in massa. Il nuovo edificio è collegato all’edificio ALPI.</a:t>
            </a:r>
            <a:endParaRPr lang="it-IT" altLang="it-IT" dirty="0" smtClean="0"/>
          </a:p>
          <a:p>
            <a:pPr eaLnBrk="1" hangingPunct="1">
              <a:spcBef>
                <a:spcPct val="0"/>
              </a:spcBef>
            </a:pPr>
            <a:endParaRPr lang="it-IT" altLang="it-IT" dirty="0" smtClean="0"/>
          </a:p>
          <a:p>
            <a:pPr eaLnBrk="1" hangingPunct="1">
              <a:spcBef>
                <a:spcPct val="0"/>
              </a:spcBef>
            </a:pPr>
            <a:r>
              <a:rPr lang="it-IT" altLang="it-IT" dirty="0" smtClean="0"/>
              <a:t>The new building has a surface of almost 3600 mq with an underground level connected to the third experimental hall and the ALPI building. The beam transport, together with the CB and the Medium Resolution Mass Separator, will be mounted inside the third exp hall and the RFQ will be inside the ALPI building.</a:t>
            </a:r>
          </a:p>
        </p:txBody>
      </p:sp>
    </p:spTree>
    <p:extLst>
      <p:ext uri="{BB962C8B-B14F-4D97-AF65-F5344CB8AC3E}">
        <p14:creationId xmlns:p14="http://schemas.microsoft.com/office/powerpoint/2010/main" val="67388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txBox="1">
            <a:spLocks noGrp="1" noChangeArrowheads="1"/>
          </p:cNvSpPr>
          <p:nvPr/>
        </p:nvSpPr>
        <p:spPr bwMode="auto">
          <a:xfrm>
            <a:off x="3885145" y="0"/>
            <a:ext cx="2971272" cy="45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7" tIns="44068" rIns="88137" bIns="44068"/>
          <a:lstStyle>
            <a:lvl1pPr defTabSz="931863">
              <a:defRPr>
                <a:solidFill>
                  <a:schemeClr val="tx1"/>
                </a:solidFill>
                <a:latin typeface="Arial" pitchFamily="34" charset="0"/>
              </a:defRPr>
            </a:lvl1pPr>
            <a:lvl2pPr marL="742950" indent="-285750" defTabSz="931863">
              <a:defRPr>
                <a:solidFill>
                  <a:schemeClr val="tx1"/>
                </a:solidFill>
                <a:latin typeface="Arial" pitchFamily="34" charset="0"/>
              </a:defRPr>
            </a:lvl2pPr>
            <a:lvl3pPr marL="1143000" indent="-228600" defTabSz="931863">
              <a:defRPr>
                <a:solidFill>
                  <a:schemeClr val="tx1"/>
                </a:solidFill>
                <a:latin typeface="Arial" pitchFamily="34" charset="0"/>
              </a:defRPr>
            </a:lvl3pPr>
            <a:lvl4pPr marL="1600200" indent="-228600" defTabSz="931863">
              <a:defRPr>
                <a:solidFill>
                  <a:schemeClr val="tx1"/>
                </a:solidFill>
                <a:latin typeface="Arial" pitchFamily="34" charset="0"/>
              </a:defRPr>
            </a:lvl4pPr>
            <a:lvl5pPr marL="2057400" indent="-228600" defTabSz="931863">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a:fld id="{10D2E861-0649-4553-9F47-39D7275A6515}" type="datetime1">
              <a:rPr lang="en-GB" sz="1100"/>
              <a:pPr algn="r"/>
              <a:t>12/06/2017</a:t>
            </a:fld>
            <a:endParaRPr lang="en-US" sz="1100"/>
          </a:p>
        </p:txBody>
      </p:sp>
      <p:sp>
        <p:nvSpPr>
          <p:cNvPr id="81923" name="Rectangle 7"/>
          <p:cNvSpPr txBox="1">
            <a:spLocks noGrp="1" noChangeArrowheads="1"/>
          </p:cNvSpPr>
          <p:nvPr/>
        </p:nvSpPr>
        <p:spPr bwMode="auto">
          <a:xfrm>
            <a:off x="3885145" y="8685286"/>
            <a:ext cx="2971272" cy="45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7" tIns="44068" rIns="88137" bIns="44068" anchor="b"/>
          <a:lstStyle>
            <a:lvl1pPr defTabSz="931863">
              <a:defRPr>
                <a:solidFill>
                  <a:schemeClr val="tx1"/>
                </a:solidFill>
                <a:latin typeface="Arial" pitchFamily="34" charset="0"/>
              </a:defRPr>
            </a:lvl1pPr>
            <a:lvl2pPr marL="742950" indent="-285750" defTabSz="931863">
              <a:defRPr>
                <a:solidFill>
                  <a:schemeClr val="tx1"/>
                </a:solidFill>
                <a:latin typeface="Arial" pitchFamily="34" charset="0"/>
              </a:defRPr>
            </a:lvl2pPr>
            <a:lvl3pPr marL="1143000" indent="-228600" defTabSz="931863">
              <a:defRPr>
                <a:solidFill>
                  <a:schemeClr val="tx1"/>
                </a:solidFill>
                <a:latin typeface="Arial" pitchFamily="34" charset="0"/>
              </a:defRPr>
            </a:lvl3pPr>
            <a:lvl4pPr marL="1600200" indent="-228600" defTabSz="931863">
              <a:defRPr>
                <a:solidFill>
                  <a:schemeClr val="tx1"/>
                </a:solidFill>
                <a:latin typeface="Arial" pitchFamily="34" charset="0"/>
              </a:defRPr>
            </a:lvl4pPr>
            <a:lvl5pPr marL="2057400" indent="-228600" defTabSz="931863">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a:fld id="{E37832C3-FBDF-4E0F-A254-FB99D68F909E}" type="slidenum">
              <a:rPr lang="en-US" sz="1100"/>
              <a:pPr algn="r"/>
              <a:t>4</a:t>
            </a:fld>
            <a:endParaRPr lang="en-US" sz="1100"/>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extLst>
      <p:ext uri="{BB962C8B-B14F-4D97-AF65-F5344CB8AC3E}">
        <p14:creationId xmlns:p14="http://schemas.microsoft.com/office/powerpoint/2010/main" val="389011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dt" sz="quarter" idx="1"/>
          </p:nvPr>
        </p:nvSpPr>
        <p:spPr>
          <a:noFill/>
        </p:spPr>
        <p:txBody>
          <a:bodyPr/>
          <a:lstStyle/>
          <a:p>
            <a:pPr defTabSz="872232"/>
            <a:fld id="{4DC84403-A430-4AD6-A9CD-F55A8BD18C14}" type="datetime1">
              <a:rPr lang="en-GB" smtClean="0">
                <a:latin typeface="Arial" pitchFamily="34" charset="0"/>
              </a:rPr>
              <a:pPr defTabSz="872232"/>
              <a:t>12/06/2017</a:t>
            </a:fld>
            <a:endParaRPr lang="en-US" dirty="0" smtClean="0">
              <a:latin typeface="Arial" pitchFamily="34" charset="0"/>
            </a:endParaRPr>
          </a:p>
        </p:txBody>
      </p:sp>
      <p:sp>
        <p:nvSpPr>
          <p:cNvPr id="83971" name="Rectangle 7"/>
          <p:cNvSpPr>
            <a:spLocks noGrp="1" noChangeArrowheads="1"/>
          </p:cNvSpPr>
          <p:nvPr>
            <p:ph type="sldNum" sz="quarter" idx="5"/>
          </p:nvPr>
        </p:nvSpPr>
        <p:spPr>
          <a:noFill/>
        </p:spPr>
        <p:txBody>
          <a:bodyPr/>
          <a:lstStyle/>
          <a:p>
            <a:pPr defTabSz="872232"/>
            <a:fld id="{C70AF286-0FEF-42BA-B590-950F060F2DF3}" type="slidenum">
              <a:rPr lang="en-US" smtClean="0">
                <a:latin typeface="Arial" pitchFamily="34" charset="0"/>
              </a:rPr>
              <a:pPr defTabSz="872232"/>
              <a:t>6</a:t>
            </a:fld>
            <a:endParaRPr lang="en-US" dirty="0" smtClean="0">
              <a:latin typeface="Arial" pitchFamily="34" charset="0"/>
            </a:endParaRPr>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p:spPr>
        <p:txBody>
          <a:bodyPr/>
          <a:lstStyle/>
          <a:p>
            <a:pPr eaLnBrk="1" hangingPunct="1"/>
            <a:endParaRPr lang="it-IT" smtClean="0">
              <a:latin typeface="Arial" pitchFamily="34" charset="0"/>
            </a:endParaRPr>
          </a:p>
        </p:txBody>
      </p:sp>
    </p:spTree>
    <p:extLst>
      <p:ext uri="{BB962C8B-B14F-4D97-AF65-F5344CB8AC3E}">
        <p14:creationId xmlns:p14="http://schemas.microsoft.com/office/powerpoint/2010/main" val="77417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93788" y="682625"/>
            <a:ext cx="4556125" cy="3417888"/>
          </a:xfrm>
        </p:spPr>
      </p:sp>
      <p:sp>
        <p:nvSpPr>
          <p:cNvPr id="3" name="Segnaposto note 2"/>
          <p:cNvSpPr>
            <a:spLocks noGrp="1"/>
          </p:cNvSpPr>
          <p:nvPr>
            <p:ph type="body" idx="1"/>
          </p:nvPr>
        </p:nvSpPr>
        <p:spPr/>
        <p:txBody>
          <a:bodyPr/>
          <a:lstStyle/>
          <a:p>
            <a:r>
              <a:rPr lang="it-IT" dirty="0" smtClean="0"/>
              <a:t>Se anche tu la fase 3 la </a:t>
            </a:r>
            <a:r>
              <a:rPr lang="it-IT" dirty="0" err="1" smtClean="0"/>
              <a:t>splitti</a:t>
            </a:r>
            <a:r>
              <a:rPr lang="it-IT" dirty="0" smtClean="0"/>
              <a:t> in due lo faccio anch’io: mi sembra più logico, di fatto sono due pezzi di macchina diversi, come per le fasi 2a</a:t>
            </a:r>
            <a:r>
              <a:rPr lang="it-IT" baseline="0" dirty="0" smtClean="0"/>
              <a:t> e 2b</a:t>
            </a:r>
            <a:endParaRPr lang="it-IT" dirty="0"/>
          </a:p>
        </p:txBody>
      </p:sp>
      <p:sp>
        <p:nvSpPr>
          <p:cNvPr id="4" name="Segnaposto numero diapositiva 3"/>
          <p:cNvSpPr>
            <a:spLocks noGrp="1"/>
          </p:cNvSpPr>
          <p:nvPr>
            <p:ph type="sldNum" sz="quarter" idx="10"/>
          </p:nvPr>
        </p:nvSpPr>
        <p:spPr/>
        <p:txBody>
          <a:bodyPr/>
          <a:lstStyle/>
          <a:p>
            <a:fld id="{D348850C-BFBB-4E89-AE97-2D5BED367462}" type="slidenum">
              <a:rPr lang="it-IT" smtClean="0"/>
              <a:t>7</a:t>
            </a:fld>
            <a:endParaRPr lang="it-IT"/>
          </a:p>
        </p:txBody>
      </p:sp>
    </p:spTree>
    <p:extLst>
      <p:ext uri="{BB962C8B-B14F-4D97-AF65-F5344CB8AC3E}">
        <p14:creationId xmlns:p14="http://schemas.microsoft.com/office/powerpoint/2010/main" val="1128845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dt" sz="quarter" idx="1"/>
          </p:nvPr>
        </p:nvSpPr>
        <p:spPr>
          <a:noFill/>
        </p:spPr>
        <p:txBody>
          <a:bodyPr/>
          <a:lstStyle/>
          <a:p>
            <a:pPr defTabSz="880331"/>
            <a:fld id="{A76056C7-0678-4947-BE95-E8B457CB3CD5}" type="datetime1">
              <a:rPr lang="en-GB" smtClean="0">
                <a:latin typeface="Arial" pitchFamily="34" charset="0"/>
              </a:rPr>
              <a:pPr defTabSz="880331"/>
              <a:t>12/06/2017</a:t>
            </a:fld>
            <a:endParaRPr lang="en-US" dirty="0" smtClean="0">
              <a:latin typeface="Arial" pitchFamily="34" charset="0"/>
            </a:endParaRPr>
          </a:p>
        </p:txBody>
      </p:sp>
      <p:sp>
        <p:nvSpPr>
          <p:cNvPr id="80899" name="Rectangle 7"/>
          <p:cNvSpPr>
            <a:spLocks noGrp="1" noChangeArrowheads="1"/>
          </p:cNvSpPr>
          <p:nvPr>
            <p:ph type="sldNum" sz="quarter" idx="5"/>
          </p:nvPr>
        </p:nvSpPr>
        <p:spPr>
          <a:noFill/>
        </p:spPr>
        <p:txBody>
          <a:bodyPr/>
          <a:lstStyle/>
          <a:p>
            <a:pPr defTabSz="880331"/>
            <a:fld id="{E7B67F37-E52E-465A-B374-D74DF1CBDE6D}" type="slidenum">
              <a:rPr lang="en-US" smtClean="0">
                <a:latin typeface="Arial" pitchFamily="34" charset="0"/>
              </a:rPr>
              <a:pPr defTabSz="880331"/>
              <a:t>8</a:t>
            </a:fld>
            <a:endParaRPr lang="en-US" dirty="0" smtClean="0">
              <a:latin typeface="Arial" pitchFamily="34" charset="0"/>
            </a:endParaRPr>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a:ln/>
        </p:spPr>
        <p:txBody>
          <a:bodyPr/>
          <a:lstStyle/>
          <a:p>
            <a:pPr eaLnBrk="1" hangingPunct="1"/>
            <a:endParaRPr lang="it-IT" dirty="0" smtClean="0">
              <a:latin typeface="Arial" pitchFamily="34" charset="0"/>
            </a:endParaRPr>
          </a:p>
        </p:txBody>
      </p:sp>
    </p:spTree>
    <p:extLst>
      <p:ext uri="{BB962C8B-B14F-4D97-AF65-F5344CB8AC3E}">
        <p14:creationId xmlns:p14="http://schemas.microsoft.com/office/powerpoint/2010/main" val="2214194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9CEC2B-A32D-4736-9A39-163CAC894AFF}" type="slidenum">
              <a:rPr lang="it-IT" smtClean="0"/>
              <a:t>11</a:t>
            </a:fld>
            <a:endParaRPr lang="it-IT"/>
          </a:p>
        </p:txBody>
      </p:sp>
    </p:spTree>
    <p:extLst>
      <p:ext uri="{BB962C8B-B14F-4D97-AF65-F5344CB8AC3E}">
        <p14:creationId xmlns:p14="http://schemas.microsoft.com/office/powerpoint/2010/main" val="98083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kumimoji="1" sz="3600">
                <a:solidFill>
                  <a:srgbClr val="CC0000"/>
                </a:solidFill>
                <a:latin typeface="Comic Sans MS" panose="030F0702030302020204" pitchFamily="66" charset="0"/>
              </a:defRPr>
            </a:lvl1pPr>
            <a:lvl2pPr marL="742950" indent="-285750" defTabSz="909638">
              <a:defRPr kumimoji="1" sz="3600">
                <a:solidFill>
                  <a:srgbClr val="CC0000"/>
                </a:solidFill>
                <a:latin typeface="Comic Sans MS" panose="030F0702030302020204" pitchFamily="66" charset="0"/>
              </a:defRPr>
            </a:lvl2pPr>
            <a:lvl3pPr marL="1143000" indent="-228600" defTabSz="909638">
              <a:defRPr kumimoji="1" sz="3600">
                <a:solidFill>
                  <a:srgbClr val="CC0000"/>
                </a:solidFill>
                <a:latin typeface="Comic Sans MS" panose="030F0702030302020204" pitchFamily="66" charset="0"/>
              </a:defRPr>
            </a:lvl3pPr>
            <a:lvl4pPr marL="1600200" indent="-228600" defTabSz="909638">
              <a:defRPr kumimoji="1" sz="3600">
                <a:solidFill>
                  <a:srgbClr val="CC0000"/>
                </a:solidFill>
                <a:latin typeface="Comic Sans MS" panose="030F0702030302020204" pitchFamily="66" charset="0"/>
              </a:defRPr>
            </a:lvl4pPr>
            <a:lvl5pPr marL="2057400" indent="-228600" defTabSz="909638">
              <a:defRPr kumimoji="1" sz="3600">
                <a:solidFill>
                  <a:srgbClr val="CC0000"/>
                </a:solidFill>
                <a:latin typeface="Comic Sans MS" panose="030F0702030302020204" pitchFamily="66" charset="0"/>
              </a:defRPr>
            </a:lvl5pPr>
            <a:lvl6pPr marL="2514600" indent="-228600" defTabSz="909638" eaLnBrk="0" fontAlgn="base" hangingPunct="0">
              <a:spcBef>
                <a:spcPct val="50000"/>
              </a:spcBef>
              <a:spcAft>
                <a:spcPct val="0"/>
              </a:spcAft>
              <a:defRPr kumimoji="1" sz="3600">
                <a:solidFill>
                  <a:srgbClr val="CC0000"/>
                </a:solidFill>
                <a:latin typeface="Comic Sans MS" panose="030F0702030302020204" pitchFamily="66" charset="0"/>
              </a:defRPr>
            </a:lvl6pPr>
            <a:lvl7pPr marL="2971800" indent="-228600" defTabSz="909638" eaLnBrk="0" fontAlgn="base" hangingPunct="0">
              <a:spcBef>
                <a:spcPct val="50000"/>
              </a:spcBef>
              <a:spcAft>
                <a:spcPct val="0"/>
              </a:spcAft>
              <a:defRPr kumimoji="1" sz="3600">
                <a:solidFill>
                  <a:srgbClr val="CC0000"/>
                </a:solidFill>
                <a:latin typeface="Comic Sans MS" panose="030F0702030302020204" pitchFamily="66" charset="0"/>
              </a:defRPr>
            </a:lvl7pPr>
            <a:lvl8pPr marL="3429000" indent="-228600" defTabSz="909638" eaLnBrk="0" fontAlgn="base" hangingPunct="0">
              <a:spcBef>
                <a:spcPct val="50000"/>
              </a:spcBef>
              <a:spcAft>
                <a:spcPct val="0"/>
              </a:spcAft>
              <a:defRPr kumimoji="1" sz="3600">
                <a:solidFill>
                  <a:srgbClr val="CC0000"/>
                </a:solidFill>
                <a:latin typeface="Comic Sans MS" panose="030F0702030302020204" pitchFamily="66" charset="0"/>
              </a:defRPr>
            </a:lvl8pPr>
            <a:lvl9pPr marL="3886200" indent="-228600" defTabSz="909638" eaLnBrk="0" fontAlgn="base" hangingPunct="0">
              <a:spcBef>
                <a:spcPct val="50000"/>
              </a:spcBef>
              <a:spcAft>
                <a:spcPct val="0"/>
              </a:spcAft>
              <a:defRPr kumimoji="1" sz="3600">
                <a:solidFill>
                  <a:srgbClr val="CC0000"/>
                </a:solidFill>
                <a:latin typeface="Comic Sans MS" panose="030F0702030302020204" pitchFamily="66" charset="0"/>
              </a:defRPr>
            </a:lvl9pPr>
          </a:lstStyle>
          <a:p>
            <a:fld id="{0C69E2A5-65B3-40F7-AAD0-201497B8E95E}" type="slidenum">
              <a:rPr kumimoji="0" lang="it-IT" altLang="it-IT" sz="1100">
                <a:solidFill>
                  <a:schemeClr val="tx1"/>
                </a:solidFill>
                <a:latin typeface="Times New Roman" panose="02020603050405020304" pitchFamily="18" charset="0"/>
              </a:rPr>
              <a:pPr/>
              <a:t>13</a:t>
            </a:fld>
            <a:endParaRPr kumimoji="0" lang="it-IT" altLang="it-IT" sz="1100">
              <a:solidFill>
                <a:schemeClr val="tx1"/>
              </a:solidFill>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2045786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9CEC2B-A32D-4736-9A39-163CAC894AFF}" type="slidenum">
              <a:rPr lang="it-IT" smtClean="0"/>
              <a:t>17</a:t>
            </a:fld>
            <a:endParaRPr lang="it-IT"/>
          </a:p>
        </p:txBody>
      </p:sp>
    </p:spTree>
    <p:extLst>
      <p:ext uri="{BB962C8B-B14F-4D97-AF65-F5344CB8AC3E}">
        <p14:creationId xmlns:p14="http://schemas.microsoft.com/office/powerpoint/2010/main" val="39530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p:spPr>
        <p:txBody>
          <a:bodyPr/>
          <a:lstStyle/>
          <a:p>
            <a:pPr defTabSz="888430"/>
            <a:fld id="{209859E5-A2B7-4509-AFFC-72F3B8DCCBD3}" type="datetime1">
              <a:rPr lang="en-GB" smtClean="0"/>
              <a:pPr defTabSz="888430"/>
              <a:t>12/06/2017</a:t>
            </a:fld>
            <a:endParaRPr lang="en-US" dirty="0" smtClean="0"/>
          </a:p>
        </p:txBody>
      </p:sp>
      <p:sp>
        <p:nvSpPr>
          <p:cNvPr id="66563" name="Rectangle 7"/>
          <p:cNvSpPr>
            <a:spLocks noGrp="1" noChangeArrowheads="1"/>
          </p:cNvSpPr>
          <p:nvPr>
            <p:ph type="sldNum" sz="quarter" idx="5"/>
          </p:nvPr>
        </p:nvSpPr>
        <p:spPr>
          <a:noFill/>
        </p:spPr>
        <p:txBody>
          <a:bodyPr/>
          <a:lstStyle/>
          <a:p>
            <a:pPr defTabSz="888430"/>
            <a:fld id="{802E1DCB-34B5-4CBC-B092-591199A606A7}" type="slidenum">
              <a:rPr lang="en-US" smtClean="0"/>
              <a:pPr defTabSz="888430"/>
              <a:t>43</a:t>
            </a:fld>
            <a:endParaRPr lang="en-US" dirty="0" smtClean="0"/>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p:spPr>
        <p:txBody>
          <a:bodyPr/>
          <a:lstStyle/>
          <a:p>
            <a:pPr eaLnBrk="1" hangingPunct="1"/>
            <a:endParaRPr lang="it-IT" smtClean="0"/>
          </a:p>
        </p:txBody>
      </p:sp>
    </p:spTree>
    <p:extLst>
      <p:ext uri="{BB962C8B-B14F-4D97-AF65-F5344CB8AC3E}">
        <p14:creationId xmlns:p14="http://schemas.microsoft.com/office/powerpoint/2010/main" val="2744116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0736337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3744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642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p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5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51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email">
            <a:alphaModFix amt="15000"/>
            <a:lum/>
            <a:extLst>
              <a:ext uri="{28A0092B-C50C-407E-A947-70E740481C1C}">
                <a14:useLocalDpi xmlns:a14="http://schemas.microsoft.com/office/drawing/2010/main"/>
              </a:ext>
            </a:extLst>
          </a:blip>
          <a:srcRect/>
          <a:stretch>
            <a:fillRect l="-8000" r="-8000"/>
          </a:stretch>
        </a:blipFill>
        <a:effectLst/>
      </p:bgPr>
    </p:bg>
    <p:spTree>
      <p:nvGrpSpPr>
        <p:cNvPr id="1" name=""/>
        <p:cNvGrpSpPr/>
        <p:nvPr/>
      </p:nvGrpSpPr>
      <p:grpSpPr>
        <a:xfrm>
          <a:off x="0" y="0"/>
          <a:ext cx="0" cy="0"/>
          <a:chOff x="0" y="0"/>
          <a:chExt cx="0" cy="0"/>
        </a:xfrm>
      </p:grpSpPr>
      <p:sp>
        <p:nvSpPr>
          <p:cNvPr id="8" name="Rettangolo 7"/>
          <p:cNvSpPr/>
          <p:nvPr userDrawn="1"/>
        </p:nvSpPr>
        <p:spPr>
          <a:xfrm>
            <a:off x="-10521" y="6375973"/>
            <a:ext cx="9154521" cy="48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 name="Rettangolo 4"/>
          <p:cNvSpPr/>
          <p:nvPr userDrawn="1"/>
        </p:nvSpPr>
        <p:spPr>
          <a:xfrm>
            <a:off x="-10521" y="0"/>
            <a:ext cx="9154521" cy="60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Immagin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79320" y="112038"/>
            <a:ext cx="1409643" cy="385520"/>
          </a:xfrm>
          <a:prstGeom prst="rect">
            <a:avLst/>
          </a:prstGeom>
        </p:spPr>
      </p:pic>
      <p:sp>
        <p:nvSpPr>
          <p:cNvPr id="6" name="AutoShape 4" descr="Risultati immagini per infn spes logo"/>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4" name="Immagine 13"/>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851920" y="6416275"/>
            <a:ext cx="1368152" cy="390901"/>
          </a:xfrm>
          <a:prstGeom prst="rect">
            <a:avLst/>
          </a:prstGeom>
        </p:spPr>
      </p:pic>
      <p:sp>
        <p:nvSpPr>
          <p:cNvPr id="15" name="CasellaDiTesto 14"/>
          <p:cNvSpPr txBox="1"/>
          <p:nvPr userDrawn="1"/>
        </p:nvSpPr>
        <p:spPr>
          <a:xfrm>
            <a:off x="179512" y="6416275"/>
            <a:ext cx="2614836" cy="276999"/>
          </a:xfrm>
          <a:prstGeom prst="rect">
            <a:avLst/>
          </a:prstGeom>
          <a:noFill/>
        </p:spPr>
        <p:txBody>
          <a:bodyPr wrap="square" rtlCol="0">
            <a:spAutoFit/>
          </a:bodyPr>
          <a:lstStyle/>
          <a:p>
            <a:r>
              <a:rPr lang="it-IT" sz="1200" dirty="0" smtClean="0"/>
              <a:t>Alberto </a:t>
            </a:r>
            <a:r>
              <a:rPr lang="it-IT" sz="1200" dirty="0" err="1" smtClean="0"/>
              <a:t>Andrighetto</a:t>
            </a:r>
            <a:endParaRPr lang="it-IT" sz="1200" dirty="0"/>
          </a:p>
        </p:txBody>
      </p:sp>
      <p:sp>
        <p:nvSpPr>
          <p:cNvPr id="17" name="CasellaDiTesto 16"/>
          <p:cNvSpPr txBox="1"/>
          <p:nvPr userDrawn="1"/>
        </p:nvSpPr>
        <p:spPr>
          <a:xfrm>
            <a:off x="7076724" y="6416275"/>
            <a:ext cx="2614836" cy="276999"/>
          </a:xfrm>
          <a:prstGeom prst="rect">
            <a:avLst/>
          </a:prstGeom>
          <a:noFill/>
        </p:spPr>
        <p:txBody>
          <a:bodyPr wrap="square" rtlCol="0">
            <a:spAutoFit/>
          </a:bodyPr>
          <a:lstStyle/>
          <a:p>
            <a:r>
              <a:rPr lang="it-IT" sz="1200" dirty="0" smtClean="0"/>
              <a:t>Crete </a:t>
            </a:r>
            <a:r>
              <a:rPr lang="it-IT" sz="1200" baseline="0" dirty="0" smtClean="0"/>
              <a:t>– </a:t>
            </a:r>
            <a:r>
              <a:rPr lang="it-IT" sz="1200" baseline="0" dirty="0" err="1" smtClean="0"/>
              <a:t>June</a:t>
            </a:r>
            <a:r>
              <a:rPr lang="it-IT" sz="1200" baseline="0" dirty="0" smtClean="0"/>
              <a:t> 12th,  2017</a:t>
            </a:r>
            <a:endParaRPr lang="it-IT" sz="1200" dirty="0"/>
          </a:p>
        </p:txBody>
      </p:sp>
      <p:pic>
        <p:nvPicPr>
          <p:cNvPr id="19" name="Immagine 18"/>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0521" y="-1"/>
            <a:ext cx="838198" cy="609599"/>
          </a:xfrm>
          <a:prstGeom prst="rect">
            <a:avLst/>
          </a:prstGeom>
        </p:spPr>
      </p:pic>
    </p:spTree>
    <p:extLst>
      <p:ext uri="{BB962C8B-B14F-4D97-AF65-F5344CB8AC3E}">
        <p14:creationId xmlns:p14="http://schemas.microsoft.com/office/powerpoint/2010/main" val="1618826830"/>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84" r:id="rId3"/>
    <p:sldLayoutId id="2147483691" r:id="rId4"/>
    <p:sldLayoutId id="2147483692" r:id="rId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nupecc.org/pub/npmed2014.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g"/><Relationship Id="rId1" Type="http://schemas.openxmlformats.org/officeDocument/2006/relationships/slideLayout" Target="../slideLayouts/slideLayout3.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png"/><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g"/><Relationship Id="rId18" Type="http://schemas.openxmlformats.org/officeDocument/2006/relationships/image" Target="../media/image85.jp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jpg"/><Relationship Id="rId17" Type="http://schemas.openxmlformats.org/officeDocument/2006/relationships/image" Target="../media/image84.png"/><Relationship Id="rId2" Type="http://schemas.openxmlformats.org/officeDocument/2006/relationships/image" Target="../media/image69.jpeg"/><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jp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jpeg"/><Relationship Id="rId4" Type="http://schemas.openxmlformats.org/officeDocument/2006/relationships/image" Target="../media/image71.jpg"/><Relationship Id="rId9" Type="http://schemas.openxmlformats.org/officeDocument/2006/relationships/image" Target="../media/image76.jpeg"/><Relationship Id="rId14" Type="http://schemas.openxmlformats.org/officeDocument/2006/relationships/image" Target="../media/image81.jp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6.pn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emf"/></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105.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jpe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2.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8.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1.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jpeg"/><Relationship Id="rId7" Type="http://schemas.openxmlformats.org/officeDocument/2006/relationships/image" Target="../media/image137.jp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0.jp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27490" y="1175224"/>
            <a:ext cx="9144000" cy="1877437"/>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effectLst/>
                <a:uLnTx/>
                <a:uFillTx/>
                <a:latin typeface="Calibri"/>
                <a:ea typeface="+mn-ea"/>
                <a:cs typeface="+mn-cs"/>
              </a:rPr>
              <a:t>The</a:t>
            </a:r>
            <a:r>
              <a:rPr kumimoji="0" lang="en-US" sz="6000" b="1" i="0" u="none" strike="noStrike" kern="1200" cap="none" spc="0" normalizeH="0" baseline="0" noProof="0" dirty="0" smtClean="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effectLst/>
                <a:uLnTx/>
                <a:uFillTx/>
                <a:latin typeface="Calibri"/>
                <a:ea typeface="+mn-ea"/>
                <a:cs typeface="+mn-cs"/>
              </a:rPr>
              <a:t> </a:t>
            </a:r>
            <a:r>
              <a:rPr kumimoji="0" lang="en-US" sz="6000" b="1" i="0" u="none" strike="noStrike" kern="1200" cap="none" spc="0" normalizeH="0" baseline="0" noProof="0" dirty="0" smtClean="0">
                <a:ln w="12700" cmpd="sng">
                  <a:solidFill>
                    <a:srgbClr val="1F497D">
                      <a:lumMod val="75000"/>
                    </a:srgbClr>
                  </a:solidFill>
                  <a:prstDash val="solid"/>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effectLst/>
                <a:uLnTx/>
                <a:uFillTx/>
                <a:latin typeface="Calibri"/>
                <a:ea typeface="+mn-ea"/>
                <a:cs typeface="+mn-cs"/>
              </a:rPr>
              <a:t>ISOLPHARM</a:t>
            </a:r>
            <a:r>
              <a:rPr kumimoji="0" lang="en-US" sz="6000" b="1" i="0" u="none" strike="noStrike" kern="1200" cap="none" spc="0" normalizeH="0" baseline="0" noProof="0" dirty="0" smtClean="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effectLst/>
                <a:uLnTx/>
                <a:uFillTx/>
                <a:latin typeface="Calibri"/>
                <a:ea typeface="+mn-ea"/>
                <a:cs typeface="+mn-cs"/>
              </a:rPr>
              <a:t> </a:t>
            </a:r>
            <a:r>
              <a:rPr kumimoji="0" lang="en-US" sz="6000" b="1" i="0" u="none" strike="noStrike" kern="1200" cap="none" spc="0" normalizeH="0" baseline="0" noProof="0" dirty="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effectLst/>
                <a:uLnTx/>
                <a:uFillTx/>
                <a:latin typeface="Calibri"/>
                <a:ea typeface="+mn-ea"/>
                <a:cs typeface="+mn-cs"/>
              </a:rPr>
              <a:t>Project</a:t>
            </a:r>
            <a:r>
              <a:rPr kumimoji="0" lang="en-US" sz="6000" b="1" i="0" u="none" strike="noStrike" kern="1200" cap="none" spc="0" normalizeH="0" baseline="0" noProof="0" dirty="0" smtClean="0">
                <a:ln w="12700" cmpd="sng">
                  <a:solidFill>
                    <a:srgbClr val="1F497D"/>
                  </a:solidFill>
                  <a:prstDash val="solid"/>
                </a:ln>
                <a:gradFill>
                  <a:gsLst>
                    <a:gs pos="0">
                      <a:srgbClr val="8064A2"/>
                    </a:gs>
                    <a:gs pos="4000">
                      <a:srgbClr val="8064A2">
                        <a:lumMod val="60000"/>
                        <a:lumOff val="40000"/>
                      </a:srgbClr>
                    </a:gs>
                    <a:gs pos="87000">
                      <a:srgbClr val="8064A2">
                        <a:lumMod val="20000"/>
                        <a:lumOff val="80000"/>
                      </a:srgbClr>
                    </a:gs>
                  </a:gsLst>
                  <a:lin ang="5400000"/>
                </a:gradFill>
                <a:effectLst/>
                <a:uLnTx/>
                <a:uFillTx/>
                <a:latin typeface="Calibri"/>
                <a:ea typeface="+mn-ea"/>
                <a:cs typeface="+mn-cs"/>
              </a:rPr>
              <a:t> </a:t>
            </a:r>
          </a:p>
          <a:p>
            <a:pPr lvl="0" algn="ctr">
              <a:defRPr/>
            </a:pPr>
            <a:r>
              <a:rPr lang="en-US" sz="2800" b="1" i="1" dirty="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rPr>
              <a:t>New </a:t>
            </a:r>
            <a:r>
              <a:rPr lang="en-US" sz="2800" b="1" i="1" dirty="0" smtClean="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rPr>
              <a:t>method for production of </a:t>
            </a:r>
            <a:r>
              <a:rPr lang="en-US" sz="2800" b="1" i="1" dirty="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rPr>
              <a:t>high specific activity </a:t>
            </a:r>
            <a:endParaRPr lang="en-US" sz="2800" b="1" i="1" dirty="0" smtClean="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endParaRPr>
          </a:p>
          <a:p>
            <a:pPr lvl="0" algn="ctr">
              <a:defRPr/>
            </a:pPr>
            <a:r>
              <a:rPr lang="en-US" sz="2800" b="1" i="1" dirty="0" smtClean="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rPr>
              <a:t>radionuclides </a:t>
            </a:r>
            <a:r>
              <a:rPr lang="en-US" sz="2800" b="1" i="1" dirty="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rPr>
              <a:t>as radiopharmaceutical precursors</a:t>
            </a:r>
            <a:endParaRPr kumimoji="0" lang="en-US" sz="2800" b="1" i="1" u="none" strike="noStrike" kern="1200" cap="none" spc="0" normalizeH="0" baseline="0" noProof="0" dirty="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effectLst/>
              <a:uLnTx/>
              <a:uFillTx/>
              <a:latin typeface="Calibri"/>
              <a:ea typeface="+mn-ea"/>
              <a:cs typeface="+mn-cs"/>
            </a:endParaRPr>
          </a:p>
        </p:txBody>
      </p:sp>
      <p:pic>
        <p:nvPicPr>
          <p:cNvPr id="2050" name="Picture 2" descr="https://d30y9cdsu7xlg0.cloudfront.net/png/336-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763" y="3496246"/>
            <a:ext cx="1365569" cy="13655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d30y9cdsu7xlg0.cloudfront.net/png/108930-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88" y="3550848"/>
            <a:ext cx="153352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d30y9cdsu7xlg0.cloudfront.net/png/282865-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440" y="3627575"/>
            <a:ext cx="1358398" cy="13583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d30y9cdsu7xlg0.cloudfront.net/png/304877-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8155" y="3610949"/>
            <a:ext cx="1341936" cy="1341936"/>
          </a:xfrm>
          <a:prstGeom prst="rect">
            <a:avLst/>
          </a:prstGeom>
          <a:noFill/>
          <a:extLst>
            <a:ext uri="{909E8E84-426E-40DD-AFC4-6F175D3DCCD1}">
              <a14:hiddenFill xmlns:a14="http://schemas.microsoft.com/office/drawing/2010/main">
                <a:solidFill>
                  <a:srgbClr val="FFFFFF"/>
                </a:solidFill>
              </a14:hiddenFill>
            </a:ext>
          </a:extLst>
        </p:spPr>
      </p:pic>
      <p:sp>
        <p:nvSpPr>
          <p:cNvPr id="9" name="Freccia a destra 8"/>
          <p:cNvSpPr/>
          <p:nvPr/>
        </p:nvSpPr>
        <p:spPr>
          <a:xfrm>
            <a:off x="1804804" y="4173392"/>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reccia a destra 16"/>
          <p:cNvSpPr/>
          <p:nvPr/>
        </p:nvSpPr>
        <p:spPr>
          <a:xfrm>
            <a:off x="3796862" y="4179030"/>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eccia a destra 17"/>
          <p:cNvSpPr/>
          <p:nvPr/>
        </p:nvSpPr>
        <p:spPr>
          <a:xfrm>
            <a:off x="7265768" y="4180425"/>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reccia a destra 12"/>
          <p:cNvSpPr/>
          <p:nvPr/>
        </p:nvSpPr>
        <p:spPr>
          <a:xfrm>
            <a:off x="5395675" y="4173484"/>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magine 4"/>
          <p:cNvPicPr>
            <a:picLocks noChangeAspect="1"/>
          </p:cNvPicPr>
          <p:nvPr/>
        </p:nvPicPr>
        <p:blipFill rotWithShape="1">
          <a:blip r:embed="rId6" cstate="print">
            <a:extLst>
              <a:ext uri="{28A0092B-C50C-407E-A947-70E740481C1C}">
                <a14:useLocalDpi xmlns:a14="http://schemas.microsoft.com/office/drawing/2010/main" val="0"/>
              </a:ext>
            </a:extLst>
          </a:blip>
          <a:srcRect l="28783" t="16766" r="26218" b="27352"/>
          <a:stretch/>
        </p:blipFill>
        <p:spPr>
          <a:xfrm>
            <a:off x="5939257" y="3492208"/>
            <a:ext cx="1271848" cy="1579418"/>
          </a:xfrm>
          <a:prstGeom prst="rect">
            <a:avLst/>
          </a:prstGeom>
        </p:spPr>
      </p:pic>
      <p:pic>
        <p:nvPicPr>
          <p:cNvPr id="19" name="Picture 6" descr="https://d30y9cdsu7xlg0.cloudfront.net/png/282865-2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5181" y="3987328"/>
            <a:ext cx="186063" cy="186063"/>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176548" y="5531997"/>
            <a:ext cx="2866490" cy="646331"/>
          </a:xfrm>
          <a:prstGeom prst="rect">
            <a:avLst/>
          </a:prstGeom>
        </p:spPr>
        <p:txBody>
          <a:bodyPr wrap="none">
            <a:spAutoFit/>
          </a:bodyPr>
          <a:lstStyle/>
          <a:p>
            <a:pPr algn="ctr"/>
            <a:r>
              <a:rPr lang="it-IT" dirty="0" smtClean="0">
                <a:solidFill>
                  <a:srgbClr val="C00000"/>
                </a:solidFill>
              </a:rPr>
              <a:t>Alberto </a:t>
            </a:r>
            <a:r>
              <a:rPr lang="it-IT" dirty="0" err="1" smtClean="0">
                <a:solidFill>
                  <a:srgbClr val="C00000"/>
                </a:solidFill>
              </a:rPr>
              <a:t>Andrighetto</a:t>
            </a:r>
            <a:endParaRPr lang="it-IT" dirty="0" smtClean="0">
              <a:solidFill>
                <a:srgbClr val="C00000"/>
              </a:solidFill>
            </a:endParaRPr>
          </a:p>
          <a:p>
            <a:pPr algn="ctr"/>
            <a:r>
              <a:rPr lang="it-IT" dirty="0" smtClean="0">
                <a:solidFill>
                  <a:srgbClr val="C00000"/>
                </a:solidFill>
              </a:rPr>
              <a:t>INFN – Laboratori di Legnaro</a:t>
            </a:r>
            <a:endParaRPr lang="it-IT" dirty="0">
              <a:solidFill>
                <a:srgbClr val="C00000"/>
              </a:solidFill>
            </a:endParaRPr>
          </a:p>
        </p:txBody>
      </p:sp>
    </p:spTree>
    <p:extLst>
      <p:ext uri="{BB962C8B-B14F-4D97-AF65-F5344CB8AC3E}">
        <p14:creationId xmlns:p14="http://schemas.microsoft.com/office/powerpoint/2010/main" val="35367254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99387" y="4226915"/>
            <a:ext cx="3139786" cy="202935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3"/>
          <p:cNvSpPr>
            <a:spLocks noChangeArrowheads="1"/>
          </p:cNvSpPr>
          <p:nvPr/>
        </p:nvSpPr>
        <p:spPr bwMode="auto">
          <a:xfrm>
            <a:off x="177214" y="4646679"/>
            <a:ext cx="792163" cy="288925"/>
          </a:xfrm>
          <a:prstGeom prst="rightArrow">
            <a:avLst>
              <a:gd name="adj1" fmla="val 50000"/>
              <a:gd name="adj2" fmla="val 49999"/>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8" name="Freccia a destra 11"/>
          <p:cNvSpPr>
            <a:spLocks noChangeArrowheads="1"/>
          </p:cNvSpPr>
          <p:nvPr/>
        </p:nvSpPr>
        <p:spPr bwMode="auto">
          <a:xfrm>
            <a:off x="202614" y="5618183"/>
            <a:ext cx="792163" cy="288925"/>
          </a:xfrm>
          <a:prstGeom prst="rightArrow">
            <a:avLst>
              <a:gd name="adj1" fmla="val 50000"/>
              <a:gd name="adj2" fmla="val 49999"/>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9" name="CasellaDiTesto 6"/>
          <p:cNvSpPr txBox="1">
            <a:spLocks noChangeArrowheads="1"/>
          </p:cNvSpPr>
          <p:nvPr/>
        </p:nvSpPr>
        <p:spPr bwMode="auto">
          <a:xfrm>
            <a:off x="6459738" y="4156031"/>
            <a:ext cx="2787943"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it-IT" altLang="it-IT" sz="1800" dirty="0" err="1" smtClean="0"/>
              <a:t>Radionuclides</a:t>
            </a:r>
            <a:r>
              <a:rPr lang="it-IT" altLang="it-IT" sz="1800" dirty="0" smtClean="0"/>
              <a:t> </a:t>
            </a:r>
            <a:r>
              <a:rPr lang="it-IT" altLang="it-IT" sz="1800" dirty="0" err="1" smtClean="0"/>
              <a:t>properties</a:t>
            </a:r>
            <a:r>
              <a:rPr lang="it-IT" altLang="it-IT" sz="1800" dirty="0" smtClean="0"/>
              <a:t>:</a:t>
            </a:r>
            <a:endParaRPr lang="it-IT" altLang="it-IT" sz="1800" dirty="0"/>
          </a:p>
        </p:txBody>
      </p:sp>
      <p:sp>
        <p:nvSpPr>
          <p:cNvPr id="10" name="CasellaDiTesto 8"/>
          <p:cNvSpPr txBox="1">
            <a:spLocks noChangeArrowheads="1"/>
          </p:cNvSpPr>
          <p:nvPr/>
        </p:nvSpPr>
        <p:spPr bwMode="auto">
          <a:xfrm>
            <a:off x="6749815" y="4541650"/>
            <a:ext cx="1928733" cy="341632"/>
          </a:xfrm>
          <a:prstGeom prst="rect">
            <a:avLst/>
          </a:prstGeom>
          <a:solidFill>
            <a:schemeClr val="bg1"/>
          </a:solidFill>
          <a:ln w="19050">
            <a:solidFill>
              <a:srgbClr val="C00000"/>
            </a:solidFill>
            <a:miter lim="800000"/>
            <a:headEnd/>
            <a:tailEnd/>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it-IT" altLang="it-IT" sz="1800" dirty="0" err="1" smtClean="0"/>
              <a:t>Decay</a:t>
            </a:r>
            <a:r>
              <a:rPr lang="it-IT" altLang="it-IT" sz="1800" dirty="0" smtClean="0"/>
              <a:t> </a:t>
            </a:r>
            <a:r>
              <a:rPr lang="it-IT" altLang="it-IT" sz="1800" dirty="0" err="1" smtClean="0"/>
              <a:t>properties</a:t>
            </a:r>
            <a:endParaRPr lang="it-IT" altLang="it-IT" sz="1800" dirty="0"/>
          </a:p>
        </p:txBody>
      </p:sp>
      <p:sp>
        <p:nvSpPr>
          <p:cNvPr id="11" name="CasellaDiTesto 9"/>
          <p:cNvSpPr txBox="1">
            <a:spLocks noChangeArrowheads="1"/>
          </p:cNvSpPr>
          <p:nvPr/>
        </p:nvSpPr>
        <p:spPr bwMode="auto">
          <a:xfrm>
            <a:off x="6747251" y="4971257"/>
            <a:ext cx="966931" cy="341632"/>
          </a:xfrm>
          <a:prstGeom prst="rect">
            <a:avLst/>
          </a:prstGeom>
          <a:solidFill>
            <a:schemeClr val="accent3">
              <a:lumMod val="40000"/>
              <a:lumOff val="60000"/>
            </a:schemeClr>
          </a:solidFill>
          <a:ln w="19050">
            <a:solidFill>
              <a:srgbClr val="C00000"/>
            </a:solidFill>
            <a:miter lim="800000"/>
            <a:headEnd/>
            <a:tailEnd/>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it-IT" altLang="it-IT" sz="1800" dirty="0" err="1" smtClean="0"/>
              <a:t>Half</a:t>
            </a:r>
            <a:r>
              <a:rPr lang="it-IT" altLang="it-IT" sz="1800" dirty="0" smtClean="0"/>
              <a:t>-life</a:t>
            </a:r>
            <a:endParaRPr lang="it-IT" altLang="it-IT" sz="1800" dirty="0"/>
          </a:p>
        </p:txBody>
      </p:sp>
      <p:sp>
        <p:nvSpPr>
          <p:cNvPr id="12" name="CasellaDiTesto 12"/>
          <p:cNvSpPr txBox="1">
            <a:spLocks noChangeArrowheads="1"/>
          </p:cNvSpPr>
          <p:nvPr/>
        </p:nvSpPr>
        <p:spPr bwMode="auto">
          <a:xfrm>
            <a:off x="6735455" y="5395100"/>
            <a:ext cx="2236510" cy="341632"/>
          </a:xfrm>
          <a:prstGeom prst="rect">
            <a:avLst/>
          </a:prstGeom>
          <a:solidFill>
            <a:schemeClr val="accent6">
              <a:lumMod val="40000"/>
              <a:lumOff val="60000"/>
            </a:schemeClr>
          </a:solidFill>
          <a:ln w="19050">
            <a:solidFill>
              <a:srgbClr val="C00000"/>
            </a:solidFill>
            <a:miter lim="800000"/>
            <a:headEnd/>
            <a:tailEnd/>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it-IT" altLang="it-IT" sz="1800" dirty="0" err="1" smtClean="0"/>
              <a:t>Chemical</a:t>
            </a:r>
            <a:r>
              <a:rPr lang="it-IT" altLang="it-IT" sz="1800" dirty="0" smtClean="0"/>
              <a:t> </a:t>
            </a:r>
            <a:r>
              <a:rPr lang="it-IT" altLang="it-IT" sz="1800" dirty="0" err="1" smtClean="0"/>
              <a:t>properties</a:t>
            </a:r>
            <a:endParaRPr lang="it-IT" altLang="it-IT" sz="1800" dirty="0"/>
          </a:p>
        </p:txBody>
      </p:sp>
      <p:sp>
        <p:nvSpPr>
          <p:cNvPr id="13" name="CasellaDiTesto 17"/>
          <p:cNvSpPr txBox="1">
            <a:spLocks noChangeArrowheads="1"/>
          </p:cNvSpPr>
          <p:nvPr/>
        </p:nvSpPr>
        <p:spPr bwMode="auto">
          <a:xfrm>
            <a:off x="6735455" y="5818943"/>
            <a:ext cx="2377574" cy="341632"/>
          </a:xfrm>
          <a:prstGeom prst="rect">
            <a:avLst/>
          </a:prstGeom>
          <a:solidFill>
            <a:schemeClr val="accent4">
              <a:lumMod val="40000"/>
              <a:lumOff val="60000"/>
            </a:schemeClr>
          </a:solidFill>
          <a:ln w="19050">
            <a:solidFill>
              <a:srgbClr val="C00000"/>
            </a:solidFill>
            <a:miter lim="800000"/>
            <a:headEnd/>
            <a:tailEnd/>
          </a:ln>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buNone/>
            </a:pPr>
            <a:r>
              <a:rPr lang="it-IT" altLang="it-IT" sz="1800" dirty="0"/>
              <a:t>Production </a:t>
            </a:r>
            <a:r>
              <a:rPr lang="it-IT" altLang="it-IT" sz="1800" dirty="0" err="1"/>
              <a:t>Feasibility</a:t>
            </a:r>
            <a:endParaRPr lang="it-IT" altLang="it-IT" sz="1800" dirty="0"/>
          </a:p>
        </p:txBody>
      </p:sp>
      <p:sp>
        <p:nvSpPr>
          <p:cNvPr id="15" name="CasellaDiTesto 2"/>
          <p:cNvSpPr txBox="1">
            <a:spLocks noChangeArrowheads="1"/>
          </p:cNvSpPr>
          <p:nvPr/>
        </p:nvSpPr>
        <p:spPr bwMode="auto">
          <a:xfrm>
            <a:off x="41565" y="651161"/>
            <a:ext cx="9035331" cy="830997"/>
          </a:xfrm>
          <a:prstGeom prst="rect">
            <a:avLst/>
          </a:prstGeom>
          <a:solidFill>
            <a:srgbClr val="FFFFFF"/>
          </a:solidFill>
          <a:ln>
            <a:noFill/>
          </a:ln>
          <a:extLst/>
        </p:spPr>
        <p:txBody>
          <a:bodyPr wrap="square">
            <a:spAutoFit/>
          </a:bodyPr>
          <a:lstStyle>
            <a:lvl1pPr>
              <a:defRPr b="1">
                <a:solidFill>
                  <a:schemeClr val="bg1"/>
                </a:solidFill>
                <a:latin typeface="Arial" panose="020B0604020202020204" pitchFamily="34" charset="0"/>
              </a:defRPr>
            </a:lvl1pPr>
            <a:lvl2pPr marL="742950" indent="-285750">
              <a:defRPr b="1">
                <a:solidFill>
                  <a:schemeClr val="bg1"/>
                </a:solidFill>
                <a:latin typeface="Arial" panose="020B0604020202020204" pitchFamily="34" charset="0"/>
              </a:defRPr>
            </a:lvl2pPr>
            <a:lvl3pPr marL="1143000" indent="-228600">
              <a:defRPr b="1">
                <a:solidFill>
                  <a:schemeClr val="bg1"/>
                </a:solidFill>
                <a:latin typeface="Arial" panose="020B0604020202020204" pitchFamily="34" charset="0"/>
              </a:defRPr>
            </a:lvl3pPr>
            <a:lvl4pPr marL="1600200" indent="-228600">
              <a:defRPr b="1">
                <a:solidFill>
                  <a:schemeClr val="bg1"/>
                </a:solidFill>
                <a:latin typeface="Arial" panose="020B0604020202020204" pitchFamily="34" charset="0"/>
              </a:defRPr>
            </a:lvl4pPr>
            <a:lvl5pPr marL="2057400" indent="-228600">
              <a:defRPr b="1">
                <a:solidFill>
                  <a:schemeClr val="bg1"/>
                </a:solidFill>
                <a:latin typeface="Arial" panose="020B0604020202020204" pitchFamily="34" charset="0"/>
              </a:defRPr>
            </a:lvl5pPr>
            <a:lvl6pPr marL="2514600" indent="-228600" eaLnBrk="0" fontAlgn="base" hangingPunct="0">
              <a:spcBef>
                <a:spcPct val="0"/>
              </a:spcBef>
              <a:spcAft>
                <a:spcPct val="0"/>
              </a:spcAft>
              <a:defRPr b="1">
                <a:solidFill>
                  <a:schemeClr val="bg1"/>
                </a:solidFill>
                <a:latin typeface="Arial" panose="020B0604020202020204" pitchFamily="34" charset="0"/>
              </a:defRPr>
            </a:lvl6pPr>
            <a:lvl7pPr marL="2971800" indent="-228600" eaLnBrk="0" fontAlgn="base" hangingPunct="0">
              <a:spcBef>
                <a:spcPct val="0"/>
              </a:spcBef>
              <a:spcAft>
                <a:spcPct val="0"/>
              </a:spcAft>
              <a:defRPr b="1">
                <a:solidFill>
                  <a:schemeClr val="bg1"/>
                </a:solidFill>
                <a:latin typeface="Arial" panose="020B0604020202020204" pitchFamily="34" charset="0"/>
              </a:defRPr>
            </a:lvl7pPr>
            <a:lvl8pPr marL="3429000" indent="-228600" eaLnBrk="0" fontAlgn="base" hangingPunct="0">
              <a:spcBef>
                <a:spcPct val="0"/>
              </a:spcBef>
              <a:spcAft>
                <a:spcPct val="0"/>
              </a:spcAft>
              <a:defRPr b="1">
                <a:solidFill>
                  <a:schemeClr val="bg1"/>
                </a:solidFill>
                <a:latin typeface="Arial" panose="020B0604020202020204" pitchFamily="34" charset="0"/>
              </a:defRPr>
            </a:lvl8pPr>
            <a:lvl9pPr marL="3886200" indent="-228600" eaLnBrk="0" fontAlgn="base" hangingPunct="0">
              <a:spcBef>
                <a:spcPct val="0"/>
              </a:spcBef>
              <a:spcAft>
                <a:spcPct val="0"/>
              </a:spcAft>
              <a:defRPr b="1">
                <a:solidFill>
                  <a:schemeClr val="bg1"/>
                </a:solidFill>
                <a:latin typeface="Arial" panose="020B0604020202020204" pitchFamily="34" charset="0"/>
              </a:defRPr>
            </a:lvl9pPr>
          </a:lstStyle>
          <a:p>
            <a:pPr algn="ctr"/>
            <a:r>
              <a:rPr lang="en-US" sz="2400" b="0" dirty="0" smtClean="0">
                <a:solidFill>
                  <a:schemeClr val="tx1"/>
                </a:solidFill>
                <a:latin typeface="+mj-lt"/>
              </a:rPr>
              <a:t>Radiopharmaceuticals are medicines </a:t>
            </a:r>
            <a:r>
              <a:rPr lang="en-US" sz="2400" b="0" dirty="0">
                <a:solidFill>
                  <a:schemeClr val="tx1"/>
                </a:solidFill>
                <a:latin typeface="+mj-lt"/>
              </a:rPr>
              <a:t>that deliver a predefined amount of radiation </a:t>
            </a:r>
            <a:r>
              <a:rPr lang="en-US" sz="2400" b="0" dirty="0" smtClean="0">
                <a:solidFill>
                  <a:schemeClr val="tx1"/>
                </a:solidFill>
                <a:latin typeface="+mj-lt"/>
              </a:rPr>
              <a:t>to a target tissue </a:t>
            </a:r>
            <a:r>
              <a:rPr lang="en-US" sz="2400" b="0" dirty="0">
                <a:solidFill>
                  <a:schemeClr val="tx1"/>
                </a:solidFill>
                <a:latin typeface="+mj-lt"/>
              </a:rPr>
              <a:t>for </a:t>
            </a:r>
            <a:r>
              <a:rPr lang="en-US" sz="2400" b="0" u="sng" dirty="0">
                <a:solidFill>
                  <a:schemeClr val="tx1"/>
                </a:solidFill>
                <a:latin typeface="+mj-lt"/>
              </a:rPr>
              <a:t>diagnostic</a:t>
            </a:r>
            <a:r>
              <a:rPr lang="en-US" sz="2400" b="0" dirty="0">
                <a:solidFill>
                  <a:schemeClr val="tx1"/>
                </a:solidFill>
                <a:latin typeface="+mj-lt"/>
              </a:rPr>
              <a:t> or </a:t>
            </a:r>
            <a:r>
              <a:rPr lang="en-US" sz="2400" b="0" u="sng" dirty="0" smtClean="0">
                <a:solidFill>
                  <a:schemeClr val="tx1"/>
                </a:solidFill>
                <a:latin typeface="+mj-lt"/>
              </a:rPr>
              <a:t>therapeutic</a:t>
            </a:r>
            <a:r>
              <a:rPr lang="en-US" sz="2400" b="0" dirty="0" smtClean="0">
                <a:solidFill>
                  <a:schemeClr val="tx1"/>
                </a:solidFill>
                <a:latin typeface="+mj-lt"/>
              </a:rPr>
              <a:t> purposes</a:t>
            </a:r>
            <a:endParaRPr lang="en-US" sz="2400" b="0" dirty="0">
              <a:solidFill>
                <a:schemeClr val="tx1"/>
              </a:solidFill>
              <a:latin typeface="+mj-lt"/>
            </a:endParaRPr>
          </a:p>
        </p:txBody>
      </p:sp>
      <p:sp>
        <p:nvSpPr>
          <p:cNvPr id="16" name="CasellaDiTesto 4"/>
          <p:cNvSpPr txBox="1">
            <a:spLocks noChangeArrowheads="1"/>
          </p:cNvSpPr>
          <p:nvPr/>
        </p:nvSpPr>
        <p:spPr bwMode="auto">
          <a:xfrm>
            <a:off x="1064065" y="4620485"/>
            <a:ext cx="287062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US" altLang="it-IT" sz="1800" dirty="0" smtClean="0">
                <a:solidFill>
                  <a:srgbClr val="002060"/>
                </a:solidFill>
              </a:rPr>
              <a:t>Therapeutic</a:t>
            </a:r>
            <a:r>
              <a:rPr lang="it-IT" altLang="it-IT" sz="1800" dirty="0" smtClean="0">
                <a:solidFill>
                  <a:srgbClr val="002060"/>
                </a:solidFill>
              </a:rPr>
              <a:t> agents</a:t>
            </a:r>
            <a:endParaRPr lang="it-IT" altLang="it-IT" sz="1200" b="0" dirty="0">
              <a:solidFill>
                <a:srgbClr val="002060"/>
              </a:solidFill>
            </a:endParaRPr>
          </a:p>
        </p:txBody>
      </p:sp>
      <p:sp>
        <p:nvSpPr>
          <p:cNvPr id="17" name="CasellaDiTesto 5"/>
          <p:cNvSpPr txBox="1">
            <a:spLocks noChangeArrowheads="1"/>
          </p:cNvSpPr>
          <p:nvPr/>
        </p:nvSpPr>
        <p:spPr bwMode="auto">
          <a:xfrm>
            <a:off x="1117304" y="5588021"/>
            <a:ext cx="267883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buNone/>
            </a:pPr>
            <a:r>
              <a:rPr lang="en-US" altLang="it-IT" sz="1800" dirty="0" smtClean="0">
                <a:solidFill>
                  <a:srgbClr val="002060"/>
                </a:solidFill>
              </a:rPr>
              <a:t>Diagnostic</a:t>
            </a:r>
            <a:r>
              <a:rPr lang="it-IT" altLang="it-IT" sz="1800" dirty="0" smtClean="0">
                <a:solidFill>
                  <a:srgbClr val="002060"/>
                </a:solidFill>
              </a:rPr>
              <a:t> agents</a:t>
            </a:r>
            <a:endParaRPr lang="it-IT" altLang="it-IT" sz="1800" dirty="0"/>
          </a:p>
        </p:txBody>
      </p:sp>
      <p:pic>
        <p:nvPicPr>
          <p:cNvPr id="18" name="Immagin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8104" y="4292986"/>
            <a:ext cx="1333972" cy="90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magine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9038" y="4265022"/>
            <a:ext cx="1348619" cy="91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19"/>
          <p:cNvPicPr>
            <a:picLocks noChangeAspect="1"/>
          </p:cNvPicPr>
          <p:nvPr/>
        </p:nvPicPr>
        <p:blipFill>
          <a:blip r:embed="rId4">
            <a:extLst>
              <a:ext uri="{28A0092B-C50C-407E-A947-70E740481C1C}">
                <a14:useLocalDpi xmlns:a14="http://schemas.microsoft.com/office/drawing/2010/main" val="0"/>
              </a:ext>
            </a:extLst>
          </a:blip>
          <a:srcRect t="6076" r="8304"/>
          <a:stretch>
            <a:fillRect/>
          </a:stretch>
        </p:blipFill>
        <p:spPr bwMode="auto">
          <a:xfrm>
            <a:off x="3342668" y="5258537"/>
            <a:ext cx="1239103" cy="86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olo 5"/>
          <p:cNvSpPr txBox="1">
            <a:spLocks/>
          </p:cNvSpPr>
          <p:nvPr/>
        </p:nvSpPr>
        <p:spPr>
          <a:xfrm>
            <a:off x="1166513" y="34919"/>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dirty="0" smtClean="0">
                <a:solidFill>
                  <a:srgbClr val="0070C0"/>
                </a:solidFill>
              </a:rPr>
              <a:t>What is a radiopharmaceutical?</a:t>
            </a:r>
            <a:endParaRPr kumimoji="0" lang="en-US" sz="3200" i="0" u="none" strike="noStrike" kern="1200" cap="none" spc="0" normalizeH="0" baseline="0" noProof="0" dirty="0">
              <a:ln>
                <a:noFill/>
              </a:ln>
              <a:solidFill>
                <a:srgbClr val="0070C0"/>
              </a:solidFill>
              <a:effectLst/>
              <a:uLnTx/>
              <a:uFillTx/>
              <a:latin typeface="Calibri"/>
            </a:endParaRPr>
          </a:p>
        </p:txBody>
      </p:sp>
      <p:sp>
        <p:nvSpPr>
          <p:cNvPr id="22" name="Rettangolo 21"/>
          <p:cNvSpPr/>
          <p:nvPr/>
        </p:nvSpPr>
        <p:spPr>
          <a:xfrm>
            <a:off x="189915" y="1510911"/>
            <a:ext cx="8832716" cy="646331"/>
          </a:xfrm>
          <a:prstGeom prst="rect">
            <a:avLst/>
          </a:prstGeom>
          <a:solidFill>
            <a:schemeClr val="accent6">
              <a:lumMod val="20000"/>
              <a:lumOff val="80000"/>
            </a:schemeClr>
          </a:solidFill>
        </p:spPr>
        <p:txBody>
          <a:bodyPr wrap="square">
            <a:spAutoFit/>
          </a:bodyPr>
          <a:lstStyle/>
          <a:p>
            <a:pPr algn="just"/>
            <a:r>
              <a:rPr lang="en-US" dirty="0" smtClean="0"/>
              <a:t>They </a:t>
            </a:r>
            <a:r>
              <a:rPr lang="en-US" dirty="0"/>
              <a:t>are made of a “radioactive core” and </a:t>
            </a:r>
            <a:r>
              <a:rPr lang="en-US" dirty="0" smtClean="0"/>
              <a:t>a “carrier </a:t>
            </a:r>
            <a:r>
              <a:rPr lang="en-US" dirty="0"/>
              <a:t>system”, the latter allows the deposition of radiation onto the malignant </a:t>
            </a:r>
            <a:r>
              <a:rPr lang="en-US" dirty="0" smtClean="0"/>
              <a:t>cell population </a:t>
            </a:r>
            <a:r>
              <a:rPr lang="en-US" dirty="0"/>
              <a:t>and avoids damage to healthy tissues</a:t>
            </a:r>
            <a:endParaRPr lang="it-IT" dirty="0"/>
          </a:p>
        </p:txBody>
      </p:sp>
      <p:pic>
        <p:nvPicPr>
          <p:cNvPr id="23" name="Immagine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4777" y="2209480"/>
            <a:ext cx="7071247" cy="189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5894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par>
                                <p:cTn id="38" presetID="22" presetClass="entr" presetSubtype="4"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p:bldP spid="10" grpId="0" animBg="1"/>
      <p:bldP spid="11" grpId="0" animBg="1"/>
      <p:bldP spid="12" grpId="0" animBg="1"/>
      <p:bldP spid="13"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a destra 1"/>
          <p:cNvSpPr/>
          <p:nvPr/>
        </p:nvSpPr>
        <p:spPr>
          <a:xfrm>
            <a:off x="900051" y="4108443"/>
            <a:ext cx="1101687" cy="462709"/>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CasellaDiTesto 3"/>
          <p:cNvSpPr txBox="1"/>
          <p:nvPr/>
        </p:nvSpPr>
        <p:spPr>
          <a:xfrm>
            <a:off x="2502929" y="3992886"/>
            <a:ext cx="4236904" cy="1692771"/>
          </a:xfrm>
          <a:prstGeom prst="rect">
            <a:avLst/>
          </a:prstGeom>
          <a:noFill/>
        </p:spPr>
        <p:txBody>
          <a:bodyPr wrap="square" rtlCol="0">
            <a:spAutoFit/>
          </a:bodyPr>
          <a:lstStyle/>
          <a:p>
            <a:r>
              <a:rPr lang="en-GB" sz="2800" b="1" dirty="0" smtClean="0">
                <a:solidFill>
                  <a:srgbClr val="385D8A"/>
                </a:solidFill>
              </a:rPr>
              <a:t>Carrier-free radionuclides</a:t>
            </a:r>
          </a:p>
          <a:p>
            <a:pPr algn="ctr"/>
            <a:r>
              <a:rPr lang="en-GB" sz="2000" dirty="0" smtClean="0">
                <a:solidFill>
                  <a:srgbClr val="385D8A"/>
                </a:solidFill>
              </a:rPr>
              <a:t>(high specific </a:t>
            </a:r>
            <a:r>
              <a:rPr lang="en-GB" sz="2000" dirty="0">
                <a:solidFill>
                  <a:srgbClr val="385D8A"/>
                </a:solidFill>
              </a:rPr>
              <a:t>activity).</a:t>
            </a:r>
          </a:p>
          <a:p>
            <a:endParaRPr lang="en-GB" sz="2800" b="1" dirty="0" smtClean="0">
              <a:solidFill>
                <a:schemeClr val="tx2">
                  <a:lumMod val="75000"/>
                </a:schemeClr>
              </a:solidFill>
            </a:endParaRPr>
          </a:p>
          <a:p>
            <a:endParaRPr lang="en-GB" sz="2800" b="1" dirty="0">
              <a:solidFill>
                <a:schemeClr val="tx2">
                  <a:lumMod val="75000"/>
                </a:schemeClr>
              </a:solidFill>
            </a:endParaRPr>
          </a:p>
        </p:txBody>
      </p:sp>
      <p:sp>
        <p:nvSpPr>
          <p:cNvPr id="6" name="Rettangolo 5"/>
          <p:cNvSpPr/>
          <p:nvPr/>
        </p:nvSpPr>
        <p:spPr>
          <a:xfrm>
            <a:off x="1422809" y="721661"/>
            <a:ext cx="6498317" cy="954107"/>
          </a:xfrm>
          <a:prstGeom prst="rect">
            <a:avLst/>
          </a:prstGeom>
        </p:spPr>
        <p:txBody>
          <a:bodyPr wrap="square">
            <a:spAutoFit/>
          </a:bodyPr>
          <a:lstStyle/>
          <a:p>
            <a:pPr algn="ctr"/>
            <a:r>
              <a:rPr lang="en-GB" sz="2800" dirty="0">
                <a:solidFill>
                  <a:srgbClr val="C00000"/>
                </a:solidFill>
              </a:rPr>
              <a:t>The </a:t>
            </a:r>
            <a:r>
              <a:rPr lang="en-GB" sz="2800" b="1" u="sng" dirty="0">
                <a:solidFill>
                  <a:srgbClr val="C00000"/>
                </a:solidFill>
              </a:rPr>
              <a:t>specific activity </a:t>
            </a:r>
            <a:r>
              <a:rPr lang="en-GB" sz="2800" dirty="0">
                <a:solidFill>
                  <a:srgbClr val="C00000"/>
                </a:solidFill>
              </a:rPr>
              <a:t>is a measure of the </a:t>
            </a:r>
            <a:r>
              <a:rPr lang="en-GB" sz="2800" b="1" dirty="0">
                <a:solidFill>
                  <a:srgbClr val="C00000"/>
                </a:solidFill>
              </a:rPr>
              <a:t>activity per mass </a:t>
            </a:r>
            <a:r>
              <a:rPr lang="en-GB" sz="2800" b="1" dirty="0" smtClean="0">
                <a:solidFill>
                  <a:srgbClr val="C00000"/>
                </a:solidFill>
              </a:rPr>
              <a:t>-&gt; </a:t>
            </a:r>
            <a:r>
              <a:rPr lang="en-GB" sz="2800" dirty="0" err="1" smtClean="0">
                <a:solidFill>
                  <a:srgbClr val="C00000"/>
                </a:solidFill>
              </a:rPr>
              <a:t>GBq</a:t>
            </a:r>
            <a:r>
              <a:rPr lang="en-GB" sz="2800" dirty="0" smtClean="0">
                <a:solidFill>
                  <a:srgbClr val="C00000"/>
                </a:solidFill>
              </a:rPr>
              <a:t>/mg (or Ci/mg). </a:t>
            </a:r>
            <a:endParaRPr lang="en-GB" sz="2800" dirty="0">
              <a:solidFill>
                <a:srgbClr val="C00000"/>
              </a:solidFill>
            </a:endParaRPr>
          </a:p>
        </p:txBody>
      </p:sp>
      <p:sp>
        <p:nvSpPr>
          <p:cNvPr id="29" name="CasellaDiTesto 28"/>
          <p:cNvSpPr txBox="1"/>
          <p:nvPr/>
        </p:nvSpPr>
        <p:spPr>
          <a:xfrm>
            <a:off x="1442801" y="35029"/>
            <a:ext cx="6019081" cy="584775"/>
          </a:xfrm>
          <a:prstGeom prst="rect">
            <a:avLst/>
          </a:prstGeom>
          <a:noFill/>
        </p:spPr>
        <p:txBody>
          <a:bodyPr wrap="square" rtlCol="0">
            <a:spAutoFit/>
          </a:bodyPr>
          <a:lstStyle/>
          <a:p>
            <a:pPr algn="ctr" defTabSz="914400">
              <a:spcBef>
                <a:spcPct val="0"/>
              </a:spcBef>
              <a:defRPr/>
            </a:pPr>
            <a:r>
              <a:rPr lang="it-IT" sz="3200" dirty="0" smtClean="0">
                <a:solidFill>
                  <a:srgbClr val="0070C0"/>
                </a:solidFill>
                <a:latin typeface="Calibri"/>
                <a:ea typeface="+mj-ea"/>
                <a:cs typeface="+mj-cs"/>
              </a:rPr>
              <a:t>The </a:t>
            </a:r>
            <a:r>
              <a:rPr lang="it-IT" sz="3200" dirty="0" err="1" smtClean="0">
                <a:solidFill>
                  <a:srgbClr val="0070C0"/>
                </a:solidFill>
                <a:latin typeface="Calibri"/>
                <a:ea typeface="+mj-ea"/>
                <a:cs typeface="+mj-cs"/>
              </a:rPr>
              <a:t>Specific</a:t>
            </a:r>
            <a:r>
              <a:rPr lang="it-IT" sz="3200" dirty="0" smtClean="0">
                <a:solidFill>
                  <a:srgbClr val="0070C0"/>
                </a:solidFill>
                <a:latin typeface="Calibri"/>
                <a:ea typeface="+mj-ea"/>
                <a:cs typeface="+mj-cs"/>
              </a:rPr>
              <a:t> </a:t>
            </a:r>
            <a:r>
              <a:rPr lang="it-IT" sz="3200" dirty="0" err="1">
                <a:solidFill>
                  <a:srgbClr val="0070C0"/>
                </a:solidFill>
                <a:latin typeface="Calibri"/>
                <a:ea typeface="+mj-ea"/>
                <a:cs typeface="+mj-cs"/>
              </a:rPr>
              <a:t>activity</a:t>
            </a:r>
            <a:endParaRPr lang="it-IT" sz="3200" dirty="0">
              <a:solidFill>
                <a:srgbClr val="0070C0"/>
              </a:solidFill>
              <a:latin typeface="Calibri"/>
              <a:ea typeface="+mj-ea"/>
              <a:cs typeface="+mj-cs"/>
            </a:endParaRPr>
          </a:p>
        </p:txBody>
      </p:sp>
      <p:sp>
        <p:nvSpPr>
          <p:cNvPr id="3" name="CasellaDiTesto 2"/>
          <p:cNvSpPr txBox="1"/>
          <p:nvPr/>
        </p:nvSpPr>
        <p:spPr>
          <a:xfrm>
            <a:off x="262141" y="1732442"/>
            <a:ext cx="8733323" cy="461665"/>
          </a:xfrm>
          <a:prstGeom prst="rect">
            <a:avLst/>
          </a:prstGeom>
          <a:noFill/>
        </p:spPr>
        <p:txBody>
          <a:bodyPr wrap="square" rtlCol="0">
            <a:spAutoFit/>
          </a:bodyPr>
          <a:lstStyle/>
          <a:p>
            <a:r>
              <a:rPr lang="en-GB" sz="2400" dirty="0" smtClean="0"/>
              <a:t>A) </a:t>
            </a:r>
            <a:r>
              <a:rPr lang="en-US" sz="2400" dirty="0"/>
              <a:t>Radionuclides diluted by isotopic impurities of the same element</a:t>
            </a:r>
            <a:endParaRPr lang="en-GB" sz="2400" dirty="0" smtClean="0"/>
          </a:p>
        </p:txBody>
      </p:sp>
      <p:sp>
        <p:nvSpPr>
          <p:cNvPr id="5" name="CasellaDiTesto 4"/>
          <p:cNvSpPr txBox="1"/>
          <p:nvPr/>
        </p:nvSpPr>
        <p:spPr>
          <a:xfrm>
            <a:off x="262141" y="3484803"/>
            <a:ext cx="8075363" cy="461665"/>
          </a:xfrm>
          <a:prstGeom prst="rect">
            <a:avLst/>
          </a:prstGeom>
          <a:noFill/>
        </p:spPr>
        <p:txBody>
          <a:bodyPr wrap="square" rtlCol="0">
            <a:spAutoFit/>
          </a:bodyPr>
          <a:lstStyle/>
          <a:p>
            <a:r>
              <a:rPr lang="en-GB" sz="2400" dirty="0" smtClean="0"/>
              <a:t>B) Radionuclides without other isotopic impurity</a:t>
            </a:r>
            <a:endParaRPr lang="it-IT" sz="2400" dirty="0"/>
          </a:p>
        </p:txBody>
      </p:sp>
      <p:sp>
        <p:nvSpPr>
          <p:cNvPr id="10" name="Freccia a destra 9"/>
          <p:cNvSpPr/>
          <p:nvPr/>
        </p:nvSpPr>
        <p:spPr>
          <a:xfrm>
            <a:off x="841996" y="2404126"/>
            <a:ext cx="1101687" cy="462709"/>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CasellaDiTesto 10"/>
          <p:cNvSpPr txBox="1"/>
          <p:nvPr/>
        </p:nvSpPr>
        <p:spPr>
          <a:xfrm>
            <a:off x="2502929" y="2361433"/>
            <a:ext cx="4341680" cy="1261884"/>
          </a:xfrm>
          <a:prstGeom prst="rect">
            <a:avLst/>
          </a:prstGeom>
          <a:noFill/>
        </p:spPr>
        <p:txBody>
          <a:bodyPr wrap="square" rtlCol="0">
            <a:spAutoFit/>
          </a:bodyPr>
          <a:lstStyle/>
          <a:p>
            <a:r>
              <a:rPr lang="en-GB" sz="2800" b="1" dirty="0" smtClean="0">
                <a:solidFill>
                  <a:srgbClr val="385D8A"/>
                </a:solidFill>
              </a:rPr>
              <a:t>Carrier-added radionuclides</a:t>
            </a:r>
          </a:p>
          <a:p>
            <a:pPr algn="ctr"/>
            <a:r>
              <a:rPr lang="en-GB" sz="2000" dirty="0" smtClean="0">
                <a:solidFill>
                  <a:srgbClr val="385D8A"/>
                </a:solidFill>
              </a:rPr>
              <a:t>(low </a:t>
            </a:r>
            <a:r>
              <a:rPr lang="en-GB" sz="2000" dirty="0">
                <a:solidFill>
                  <a:srgbClr val="385D8A"/>
                </a:solidFill>
              </a:rPr>
              <a:t>specific activity).</a:t>
            </a:r>
          </a:p>
          <a:p>
            <a:endParaRPr lang="en-GB" sz="2800" b="1" dirty="0">
              <a:solidFill>
                <a:schemeClr val="tx2">
                  <a:lumMod val="75000"/>
                </a:schemeClr>
              </a:solidFill>
            </a:endParaRPr>
          </a:p>
        </p:txBody>
      </p:sp>
      <p:pic>
        <p:nvPicPr>
          <p:cNvPr id="12" name="Immagin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7377" y="2450637"/>
            <a:ext cx="679198" cy="637566"/>
          </a:xfrm>
          <a:prstGeom prst="roundRect">
            <a:avLst>
              <a:gd name="adj" fmla="val 17467"/>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3" name="Immagine 1"/>
          <p:cNvPicPr>
            <a:picLocks noChangeAspect="1"/>
          </p:cNvPicPr>
          <p:nvPr/>
        </p:nvPicPr>
        <p:blipFill rotWithShape="1">
          <a:blip r:embed="rId4">
            <a:extLst>
              <a:ext uri="{28A0092B-C50C-407E-A947-70E740481C1C}">
                <a14:useLocalDpi xmlns:a14="http://schemas.microsoft.com/office/drawing/2010/main" val="0"/>
              </a:ext>
            </a:extLst>
          </a:blip>
          <a:srcRect r="4044" b="3243"/>
          <a:stretch/>
        </p:blipFill>
        <p:spPr bwMode="auto">
          <a:xfrm>
            <a:off x="8278632" y="3930004"/>
            <a:ext cx="687943" cy="639889"/>
          </a:xfrm>
          <a:prstGeom prst="roundRect">
            <a:avLst>
              <a:gd name="adj" fmla="val 18641"/>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553957" y="4917550"/>
            <a:ext cx="8134848" cy="830997"/>
          </a:xfrm>
          <a:prstGeom prst="rect">
            <a:avLst/>
          </a:prstGeom>
          <a:solidFill>
            <a:schemeClr val="bg1"/>
          </a:solidFill>
        </p:spPr>
        <p:txBody>
          <a:bodyPr wrap="square">
            <a:spAutoFit/>
          </a:bodyPr>
          <a:lstStyle/>
          <a:p>
            <a:pPr algn="ctr"/>
            <a:r>
              <a:rPr lang="en-US" sz="2400" dirty="0" smtClean="0"/>
              <a:t>Carrier </a:t>
            </a:r>
            <a:r>
              <a:rPr lang="en-US" sz="2400" dirty="0"/>
              <a:t>free radionuclides are ideal to achieve high binding affinities to the </a:t>
            </a:r>
            <a:r>
              <a:rPr lang="en-US" sz="2400" dirty="0" smtClean="0"/>
              <a:t>receptors</a:t>
            </a:r>
            <a:r>
              <a:rPr lang="en-US" dirty="0" smtClean="0"/>
              <a:t>. </a:t>
            </a:r>
            <a:endParaRPr lang="it-IT" dirty="0"/>
          </a:p>
        </p:txBody>
      </p:sp>
      <p:sp>
        <p:nvSpPr>
          <p:cNvPr id="16" name="Rettangolo 15"/>
          <p:cNvSpPr/>
          <p:nvPr/>
        </p:nvSpPr>
        <p:spPr>
          <a:xfrm>
            <a:off x="209682" y="5874610"/>
            <a:ext cx="8585993" cy="369332"/>
          </a:xfrm>
          <a:prstGeom prst="rect">
            <a:avLst/>
          </a:prstGeom>
          <a:solidFill>
            <a:schemeClr val="bg1"/>
          </a:solidFill>
        </p:spPr>
        <p:txBody>
          <a:bodyPr wrap="square">
            <a:spAutoFit/>
          </a:bodyPr>
          <a:lstStyle/>
          <a:p>
            <a:pPr algn="ctr"/>
            <a:r>
              <a:rPr lang="en-US" dirty="0" smtClean="0"/>
              <a:t>Only few sites are available on the cells </a:t>
            </a:r>
            <a:r>
              <a:rPr lang="en-US" dirty="0" smtClean="0">
                <a:solidFill>
                  <a:srgbClr val="C00000"/>
                </a:solidFill>
              </a:rPr>
              <a:t>-&gt; </a:t>
            </a:r>
            <a:r>
              <a:rPr lang="en-US" u="sng" dirty="0" smtClean="0">
                <a:solidFill>
                  <a:srgbClr val="C00000"/>
                </a:solidFill>
              </a:rPr>
              <a:t>optimization of radionuclide action </a:t>
            </a:r>
            <a:r>
              <a:rPr lang="en-US" dirty="0" smtClean="0">
                <a:solidFill>
                  <a:srgbClr val="C00000"/>
                </a:solidFill>
              </a:rPr>
              <a:t>!</a:t>
            </a:r>
            <a:endParaRPr lang="it-IT" dirty="0">
              <a:solidFill>
                <a:srgbClr val="C00000"/>
              </a:solidFill>
            </a:endParaRPr>
          </a:p>
        </p:txBody>
      </p:sp>
      <p:sp>
        <p:nvSpPr>
          <p:cNvPr id="8" name="Freccia circolare a destra 7"/>
          <p:cNvSpPr/>
          <p:nvPr/>
        </p:nvSpPr>
        <p:spPr>
          <a:xfrm>
            <a:off x="81685" y="5442158"/>
            <a:ext cx="360912" cy="7174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44891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7" grpId="0" animBg="1"/>
      <p:bldP spid="1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5867" t="8332" r="6960" b="9627"/>
          <a:stretch/>
        </p:blipFill>
        <p:spPr bwMode="auto">
          <a:xfrm>
            <a:off x="918436" y="2773097"/>
            <a:ext cx="2267220" cy="1841709"/>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egnaposto contenuto 2"/>
          <p:cNvSpPr txBox="1">
            <a:spLocks/>
          </p:cNvSpPr>
          <p:nvPr/>
        </p:nvSpPr>
        <p:spPr bwMode="auto">
          <a:xfrm>
            <a:off x="3389464" y="1721924"/>
            <a:ext cx="5754536" cy="255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2400" b="1">
                <a:solidFill>
                  <a:schemeClr val="bg1"/>
                </a:solidFill>
                <a:latin typeface="Arial" panose="020B0604020202020204" pitchFamily="34" charset="0"/>
                <a:ea typeface="MS PGothic" panose="020B0600070205080204" pitchFamily="34" charset="-128"/>
              </a:defRPr>
            </a:lvl1pPr>
            <a:lvl2pPr marL="742950" indent="-285750">
              <a:defRPr sz="2400" b="1">
                <a:solidFill>
                  <a:schemeClr val="bg1"/>
                </a:solidFill>
                <a:latin typeface="Arial" panose="020B0604020202020204" pitchFamily="34" charset="0"/>
                <a:ea typeface="MS PGothic" panose="020B0600070205080204" pitchFamily="34" charset="-128"/>
              </a:defRPr>
            </a:lvl2pPr>
            <a:lvl3pPr marL="1143000" indent="-228600">
              <a:defRPr sz="2400" b="1">
                <a:solidFill>
                  <a:schemeClr val="bg1"/>
                </a:solidFill>
                <a:latin typeface="Arial" panose="020B0604020202020204" pitchFamily="34" charset="0"/>
                <a:ea typeface="MS PGothic" panose="020B0600070205080204" pitchFamily="34" charset="-128"/>
              </a:defRPr>
            </a:lvl3pPr>
            <a:lvl4pPr marL="1600200" indent="-228600">
              <a:defRPr sz="2400" b="1">
                <a:solidFill>
                  <a:schemeClr val="bg1"/>
                </a:solidFill>
                <a:latin typeface="Arial" panose="020B0604020202020204" pitchFamily="34" charset="0"/>
                <a:ea typeface="MS PGothic" panose="020B0600070205080204" pitchFamily="34" charset="-128"/>
              </a:defRPr>
            </a:lvl4pPr>
            <a:lvl5pPr marL="2057400" indent="-228600">
              <a:defRPr sz="2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just">
              <a:spcBef>
                <a:spcPts val="1800"/>
              </a:spcBef>
              <a:buFontTx/>
              <a:buChar char="•"/>
            </a:pPr>
            <a:r>
              <a:rPr lang="en-US" altLang="en-US" dirty="0" smtClean="0">
                <a:solidFill>
                  <a:srgbClr val="C1022D"/>
                </a:solidFill>
                <a:latin typeface="+mn-lt"/>
              </a:rPr>
              <a:t>High neutron/proton fluxes required</a:t>
            </a:r>
            <a:endParaRPr lang="en-US" altLang="ja-JP" dirty="0" smtClean="0">
              <a:solidFill>
                <a:srgbClr val="C1022D"/>
              </a:solidFill>
              <a:latin typeface="+mn-lt"/>
            </a:endParaRPr>
          </a:p>
          <a:p>
            <a:pPr algn="just">
              <a:lnSpc>
                <a:spcPts val="1800"/>
              </a:lnSpc>
              <a:spcBef>
                <a:spcPts val="1800"/>
              </a:spcBef>
              <a:buFontTx/>
              <a:buChar char="•"/>
            </a:pPr>
            <a:r>
              <a:rPr lang="en-US" altLang="en-US" dirty="0" smtClean="0">
                <a:solidFill>
                  <a:srgbClr val="C1022D"/>
                </a:solidFill>
                <a:latin typeface="+mn-lt"/>
              </a:rPr>
              <a:t>Irradiation of targets of the same element</a:t>
            </a:r>
          </a:p>
          <a:p>
            <a:pPr algn="just">
              <a:lnSpc>
                <a:spcPts val="1800"/>
              </a:lnSpc>
              <a:spcBef>
                <a:spcPts val="1800"/>
              </a:spcBef>
              <a:buFontTx/>
              <a:buChar char="•"/>
            </a:pPr>
            <a:r>
              <a:rPr lang="en-US" altLang="en-US" sz="2000" dirty="0" smtClean="0">
                <a:solidFill>
                  <a:srgbClr val="C1022D"/>
                </a:solidFill>
              </a:rPr>
              <a:t>Direct reaction methods -&gt; A(</a:t>
            </a:r>
            <a:r>
              <a:rPr lang="en-US" altLang="en-US" sz="2000" dirty="0" err="1" smtClean="0">
                <a:solidFill>
                  <a:srgbClr val="C1022D"/>
                </a:solidFill>
              </a:rPr>
              <a:t>p,x</a:t>
            </a:r>
            <a:r>
              <a:rPr lang="en-US" altLang="en-US" sz="2000" dirty="0" smtClean="0">
                <a:solidFill>
                  <a:srgbClr val="C1022D"/>
                </a:solidFill>
              </a:rPr>
              <a:t>) or A(</a:t>
            </a:r>
            <a:r>
              <a:rPr lang="en-US" altLang="en-US" sz="2000" dirty="0" err="1" smtClean="0">
                <a:solidFill>
                  <a:srgbClr val="C1022D"/>
                </a:solidFill>
              </a:rPr>
              <a:t>n,x</a:t>
            </a:r>
            <a:r>
              <a:rPr lang="en-US" altLang="en-US" sz="2000" dirty="0" smtClean="0">
                <a:solidFill>
                  <a:srgbClr val="C1022D"/>
                </a:solidFill>
              </a:rPr>
              <a:t>)…</a:t>
            </a:r>
          </a:p>
          <a:p>
            <a:pPr algn="just">
              <a:lnSpc>
                <a:spcPts val="1800"/>
              </a:lnSpc>
              <a:spcBef>
                <a:spcPts val="1800"/>
              </a:spcBef>
              <a:buFontTx/>
              <a:buChar char="•"/>
            </a:pPr>
            <a:r>
              <a:rPr lang="en-US" altLang="en-US" sz="2000" dirty="0" smtClean="0">
                <a:solidFill>
                  <a:srgbClr val="C1022D"/>
                </a:solidFill>
              </a:rPr>
              <a:t>Target with large activation levels</a:t>
            </a:r>
          </a:p>
          <a:p>
            <a:pPr algn="just">
              <a:lnSpc>
                <a:spcPts val="1800"/>
              </a:lnSpc>
              <a:spcBef>
                <a:spcPts val="1800"/>
              </a:spcBef>
              <a:buFontTx/>
              <a:buChar char="•"/>
            </a:pPr>
            <a:r>
              <a:rPr lang="en-US" altLang="en-US" sz="2000" dirty="0" smtClean="0">
                <a:solidFill>
                  <a:srgbClr val="C1022D"/>
                </a:solidFill>
              </a:rPr>
              <a:t>Chemical separation required</a:t>
            </a:r>
            <a:endParaRPr lang="en-US" altLang="en-US" sz="2000" dirty="0">
              <a:solidFill>
                <a:srgbClr val="C1022D"/>
              </a:solidFill>
            </a:endParaRPr>
          </a:p>
          <a:p>
            <a:pPr marL="0" indent="0" algn="just">
              <a:lnSpc>
                <a:spcPts val="1800"/>
              </a:lnSpc>
              <a:spcBef>
                <a:spcPts val="1800"/>
              </a:spcBef>
            </a:pPr>
            <a:endParaRPr lang="en-US" altLang="en-US" dirty="0" smtClean="0">
              <a:solidFill>
                <a:srgbClr val="C1022D"/>
              </a:solidFill>
              <a:latin typeface="+mn-lt"/>
            </a:endParaRPr>
          </a:p>
          <a:p>
            <a:pPr>
              <a:lnSpc>
                <a:spcPts val="1800"/>
              </a:lnSpc>
              <a:spcBef>
                <a:spcPts val="1800"/>
              </a:spcBef>
            </a:pPr>
            <a:r>
              <a:rPr lang="en-US" altLang="en-US" sz="2000" dirty="0" smtClean="0">
                <a:solidFill>
                  <a:srgbClr val="C1022D"/>
                </a:solidFill>
                <a:latin typeface="+mn-lt"/>
              </a:rPr>
              <a:t>	</a:t>
            </a:r>
            <a:r>
              <a:rPr lang="en-US" altLang="en-US" dirty="0" smtClean="0">
                <a:solidFill>
                  <a:srgbClr val="C1022D"/>
                </a:solidFill>
                <a:latin typeface="+mn-lt"/>
              </a:rPr>
              <a:t>→  Isotopic impurities	 (Low S.A.)</a:t>
            </a:r>
            <a:endParaRPr lang="en-US" altLang="en-US" dirty="0">
              <a:solidFill>
                <a:srgbClr val="009900"/>
              </a:solidFill>
            </a:endParaRPr>
          </a:p>
        </p:txBody>
      </p:sp>
      <p:sp>
        <p:nvSpPr>
          <p:cNvPr id="5" name="CasellaDiTesto 4"/>
          <p:cNvSpPr txBox="1"/>
          <p:nvPr/>
        </p:nvSpPr>
        <p:spPr>
          <a:xfrm>
            <a:off x="3504311" y="883696"/>
            <a:ext cx="5223611" cy="584775"/>
          </a:xfrm>
          <a:prstGeom prst="rect">
            <a:avLst/>
          </a:prstGeom>
          <a:noFill/>
        </p:spPr>
        <p:txBody>
          <a:bodyPr wrap="square" rtlCol="0">
            <a:spAutoFit/>
          </a:bodyPr>
          <a:lstStyle/>
          <a:p>
            <a:r>
              <a:rPr lang="en-US" sz="3200" b="1" u="sng" dirty="0" smtClean="0">
                <a:ln>
                  <a:solidFill>
                    <a:srgbClr val="700000"/>
                  </a:solidFill>
                </a:ln>
                <a:solidFill>
                  <a:srgbClr val="C00000"/>
                </a:solidFill>
              </a:rPr>
              <a:t>2 main traditional </a:t>
            </a:r>
            <a:r>
              <a:rPr lang="en-US" sz="3200" b="1" u="sng" dirty="0">
                <a:ln>
                  <a:solidFill>
                    <a:srgbClr val="700000"/>
                  </a:solidFill>
                </a:ln>
                <a:solidFill>
                  <a:srgbClr val="C00000"/>
                </a:solidFill>
              </a:rPr>
              <a:t>methods</a:t>
            </a:r>
          </a:p>
        </p:txBody>
      </p:sp>
      <p:sp>
        <p:nvSpPr>
          <p:cNvPr id="8" name="CasellaDiTesto 11"/>
          <p:cNvSpPr txBox="1">
            <a:spLocks noChangeArrowheads="1"/>
          </p:cNvSpPr>
          <p:nvPr/>
        </p:nvSpPr>
        <p:spPr bwMode="auto">
          <a:xfrm>
            <a:off x="1122244" y="2791859"/>
            <a:ext cx="2063412" cy="369332"/>
          </a:xfrm>
          <a:prstGeom prst="rect">
            <a:avLst/>
          </a:prstGeom>
          <a:solidFill>
            <a:srgbClr val="FFFFFF">
              <a:alpha val="40000"/>
            </a:srgbClr>
          </a:solidFill>
          <a:ln w="9525">
            <a:noFill/>
            <a:miter lim="800000"/>
            <a:headEnd/>
            <a:tailEnd/>
          </a:ln>
          <a:extLst/>
        </p:spPr>
        <p:txBody>
          <a:bodyPr wrap="square">
            <a:spAutoFit/>
          </a:bodyPr>
          <a:lstStyle>
            <a:defPPr>
              <a:defRPr lang="en-US"/>
            </a:defPPr>
            <a:lvl1pPr algn="ctr">
              <a:defRPr b="1">
                <a:solidFill>
                  <a:srgbClr val="002060"/>
                </a:solidFill>
                <a:ea typeface="MS PGothic" panose="020B0600070205080204" pitchFamily="34" charset="-128"/>
              </a:defRPr>
            </a:lvl1pPr>
            <a:lvl2pPr marL="742950" indent="-285750">
              <a:defRPr sz="2400" b="1">
                <a:solidFill>
                  <a:schemeClr val="bg1"/>
                </a:solidFill>
                <a:latin typeface="Arial" panose="020B0604020202020204" pitchFamily="34" charset="0"/>
                <a:ea typeface="MS PGothic" panose="020B0600070205080204" pitchFamily="34" charset="-128"/>
              </a:defRPr>
            </a:lvl2pPr>
            <a:lvl3pPr marL="1143000" indent="-228600">
              <a:defRPr sz="2400" b="1">
                <a:solidFill>
                  <a:schemeClr val="bg1"/>
                </a:solidFill>
                <a:latin typeface="Arial" panose="020B0604020202020204" pitchFamily="34" charset="0"/>
                <a:ea typeface="MS PGothic" panose="020B0600070205080204" pitchFamily="34" charset="-128"/>
              </a:defRPr>
            </a:lvl3pPr>
            <a:lvl4pPr marL="1600200" indent="-228600">
              <a:defRPr sz="2400" b="1">
                <a:solidFill>
                  <a:schemeClr val="bg1"/>
                </a:solidFill>
                <a:latin typeface="Arial" panose="020B0604020202020204" pitchFamily="34" charset="0"/>
                <a:ea typeface="MS PGothic" panose="020B0600070205080204" pitchFamily="34" charset="-128"/>
              </a:defRPr>
            </a:lvl4pPr>
            <a:lvl5pPr marL="2057400" indent="-228600">
              <a:defRPr sz="2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r>
              <a:rPr lang="en-US" altLang="en-US" dirty="0"/>
              <a:t>Cyclotron</a:t>
            </a:r>
          </a:p>
        </p:txBody>
      </p:sp>
      <p:pic>
        <p:nvPicPr>
          <p:cNvPr id="6"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5790" t="6763" r="12391" b="12730"/>
          <a:stretch/>
        </p:blipFill>
        <p:spPr bwMode="auto">
          <a:xfrm>
            <a:off x="238905" y="782628"/>
            <a:ext cx="2018833" cy="1831930"/>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asellaDiTesto 4"/>
          <p:cNvSpPr txBox="1">
            <a:spLocks noChangeArrowheads="1"/>
          </p:cNvSpPr>
          <p:nvPr/>
        </p:nvSpPr>
        <p:spPr bwMode="auto">
          <a:xfrm>
            <a:off x="238905" y="782628"/>
            <a:ext cx="2016224" cy="369332"/>
          </a:xfrm>
          <a:prstGeom prst="rect">
            <a:avLst/>
          </a:prstGeom>
          <a:solidFill>
            <a:srgbClr val="FFFFFF">
              <a:alpha val="40000"/>
            </a:srgbClr>
          </a:solidFill>
          <a:ln w="9525">
            <a:noFill/>
            <a:miter lim="800000"/>
            <a:headEnd/>
            <a:tailEnd/>
          </a:ln>
          <a:extLst/>
        </p:spPr>
        <p:txBody>
          <a:bodyPr wrap="square">
            <a:spAutoFit/>
          </a:bodyPr>
          <a:lstStyle>
            <a:lvl1pPr>
              <a:defRPr sz="2400" b="1">
                <a:solidFill>
                  <a:schemeClr val="bg1"/>
                </a:solidFill>
                <a:latin typeface="Arial" panose="020B0604020202020204" pitchFamily="34" charset="0"/>
                <a:ea typeface="MS PGothic" panose="020B0600070205080204" pitchFamily="34" charset="-128"/>
              </a:defRPr>
            </a:lvl1pPr>
            <a:lvl2pPr marL="742950" indent="-285750">
              <a:defRPr sz="2400" b="1">
                <a:solidFill>
                  <a:schemeClr val="bg1"/>
                </a:solidFill>
                <a:latin typeface="Arial" panose="020B0604020202020204" pitchFamily="34" charset="0"/>
                <a:ea typeface="MS PGothic" panose="020B0600070205080204" pitchFamily="34" charset="-128"/>
              </a:defRPr>
            </a:lvl2pPr>
            <a:lvl3pPr marL="1143000" indent="-228600">
              <a:defRPr sz="2400" b="1">
                <a:solidFill>
                  <a:schemeClr val="bg1"/>
                </a:solidFill>
                <a:latin typeface="Arial" panose="020B0604020202020204" pitchFamily="34" charset="0"/>
                <a:ea typeface="MS PGothic" panose="020B0600070205080204" pitchFamily="34" charset="-128"/>
              </a:defRPr>
            </a:lvl3pPr>
            <a:lvl4pPr marL="1600200" indent="-228600">
              <a:defRPr sz="2400" b="1">
                <a:solidFill>
                  <a:schemeClr val="bg1"/>
                </a:solidFill>
                <a:latin typeface="Arial" panose="020B0604020202020204" pitchFamily="34" charset="0"/>
                <a:ea typeface="MS PGothic" panose="020B0600070205080204" pitchFamily="34" charset="-128"/>
              </a:defRPr>
            </a:lvl4pPr>
            <a:lvl5pPr marL="2057400" indent="-228600">
              <a:defRPr sz="2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a:r>
              <a:rPr lang="en-US" altLang="en-US" sz="1800" dirty="0" smtClean="0">
                <a:solidFill>
                  <a:srgbClr val="002060"/>
                </a:solidFill>
                <a:latin typeface="+mn-lt"/>
              </a:rPr>
              <a:t>Nuclear reactor</a:t>
            </a:r>
            <a:endParaRPr lang="en-US" altLang="en-US" sz="1800" dirty="0">
              <a:solidFill>
                <a:srgbClr val="002060"/>
              </a:solidFill>
              <a:latin typeface="+mn-lt"/>
            </a:endParaRPr>
          </a:p>
        </p:txBody>
      </p:sp>
      <p:sp>
        <p:nvSpPr>
          <p:cNvPr id="10" name="CasellaDiTesto 9"/>
          <p:cNvSpPr txBox="1"/>
          <p:nvPr/>
        </p:nvSpPr>
        <p:spPr>
          <a:xfrm>
            <a:off x="238905" y="4782328"/>
            <a:ext cx="3775201" cy="584775"/>
          </a:xfrm>
          <a:prstGeom prst="rect">
            <a:avLst/>
          </a:prstGeom>
          <a:noFill/>
        </p:spPr>
        <p:txBody>
          <a:bodyPr wrap="none" rtlCol="0">
            <a:spAutoFit/>
          </a:bodyPr>
          <a:lstStyle/>
          <a:p>
            <a:r>
              <a:rPr lang="en-US" sz="3200" b="1" u="sng" dirty="0" smtClean="0">
                <a:ln>
                  <a:solidFill>
                    <a:srgbClr val="1F497D"/>
                  </a:solidFill>
                </a:ln>
                <a:solidFill>
                  <a:schemeClr val="accent3"/>
                </a:solidFill>
              </a:rPr>
              <a:t>With ISOL technique:</a:t>
            </a:r>
            <a:endParaRPr lang="en-US" sz="3200" b="1" u="sng" dirty="0">
              <a:ln>
                <a:solidFill>
                  <a:srgbClr val="1F497D"/>
                </a:solidFill>
              </a:ln>
              <a:solidFill>
                <a:schemeClr val="accent3"/>
              </a:solidFill>
            </a:endParaRPr>
          </a:p>
        </p:txBody>
      </p:sp>
      <p:sp>
        <p:nvSpPr>
          <p:cNvPr id="11" name="Segnaposto contenuto 2"/>
          <p:cNvSpPr txBox="1">
            <a:spLocks/>
          </p:cNvSpPr>
          <p:nvPr/>
        </p:nvSpPr>
        <p:spPr bwMode="auto">
          <a:xfrm>
            <a:off x="91662" y="5475496"/>
            <a:ext cx="8960676" cy="77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bg1"/>
                </a:solidFill>
                <a:latin typeface="Arial" panose="020B0604020202020204" pitchFamily="34" charset="0"/>
                <a:ea typeface="MS PGothic" panose="020B0600070205080204" pitchFamily="34" charset="-128"/>
              </a:defRPr>
            </a:lvl1pPr>
            <a:lvl2pPr marL="742950" indent="-285750">
              <a:defRPr sz="2400" b="1">
                <a:solidFill>
                  <a:schemeClr val="bg1"/>
                </a:solidFill>
                <a:latin typeface="Arial" panose="020B0604020202020204" pitchFamily="34" charset="0"/>
                <a:ea typeface="MS PGothic" panose="020B0600070205080204" pitchFamily="34" charset="-128"/>
              </a:defRPr>
            </a:lvl2pPr>
            <a:lvl3pPr marL="1143000" indent="-228600">
              <a:defRPr sz="2400" b="1">
                <a:solidFill>
                  <a:schemeClr val="bg1"/>
                </a:solidFill>
                <a:latin typeface="Arial" panose="020B0604020202020204" pitchFamily="34" charset="0"/>
                <a:ea typeface="MS PGothic" panose="020B0600070205080204" pitchFamily="34" charset="-128"/>
              </a:defRPr>
            </a:lvl3pPr>
            <a:lvl4pPr marL="1600200" indent="-228600">
              <a:defRPr sz="2400" b="1">
                <a:solidFill>
                  <a:schemeClr val="bg1"/>
                </a:solidFill>
                <a:latin typeface="Arial" panose="020B0604020202020204" pitchFamily="34" charset="0"/>
                <a:ea typeface="MS PGothic" panose="020B0600070205080204" pitchFamily="34" charset="-128"/>
              </a:defRPr>
            </a:lvl4pPr>
            <a:lvl5pPr marL="2057400" indent="-228600">
              <a:defRPr sz="2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marL="285750" indent="-285750" algn="just">
              <a:spcBef>
                <a:spcPct val="20000"/>
              </a:spcBef>
              <a:buFont typeface="Arial" panose="020B0604020202020204" pitchFamily="34" charset="0"/>
              <a:buChar char="•"/>
            </a:pPr>
            <a:r>
              <a:rPr lang="it-IT" altLang="en-US" sz="2000" dirty="0">
                <a:solidFill>
                  <a:schemeClr val="accent3">
                    <a:lumMod val="75000"/>
                  </a:schemeClr>
                </a:solidFill>
                <a:latin typeface="+mn-lt"/>
              </a:rPr>
              <a:t>R</a:t>
            </a:r>
            <a:r>
              <a:rPr lang="en-US" altLang="en-US" sz="2000" dirty="0" err="1" smtClean="0">
                <a:solidFill>
                  <a:schemeClr val="accent3">
                    <a:lumMod val="75000"/>
                  </a:schemeClr>
                </a:solidFill>
                <a:latin typeface="+mn-lt"/>
              </a:rPr>
              <a:t>adionuclides</a:t>
            </a:r>
            <a:r>
              <a:rPr lang="en-US" altLang="en-US" sz="2000" dirty="0" smtClean="0">
                <a:solidFill>
                  <a:schemeClr val="accent3">
                    <a:lumMod val="75000"/>
                  </a:schemeClr>
                </a:solidFill>
                <a:latin typeface="+mn-lt"/>
              </a:rPr>
              <a:t> can be easily produced as carrier-free isotopes (Mass Separation)</a:t>
            </a:r>
          </a:p>
          <a:p>
            <a:pPr marL="285750" indent="-285750" algn="just">
              <a:spcBef>
                <a:spcPct val="20000"/>
              </a:spcBef>
              <a:buFont typeface="Arial" panose="020B0604020202020204" pitchFamily="34" charset="0"/>
              <a:buChar char="•"/>
            </a:pPr>
            <a:r>
              <a:rPr lang="en-US" altLang="en-US" sz="2000" dirty="0" smtClean="0">
                <a:solidFill>
                  <a:schemeClr val="accent3">
                    <a:lumMod val="75000"/>
                  </a:schemeClr>
                </a:solidFill>
                <a:latin typeface="+mn-lt"/>
              </a:rPr>
              <a:t>No nuclear reactor required for several beta- radionuclides</a:t>
            </a:r>
            <a:endParaRPr lang="en-US" altLang="en-US" sz="2000" dirty="0">
              <a:solidFill>
                <a:schemeClr val="accent3">
                  <a:lumMod val="75000"/>
                </a:schemeClr>
              </a:solidFill>
              <a:latin typeface="+mn-lt"/>
            </a:endParaRPr>
          </a:p>
        </p:txBody>
      </p:sp>
      <p:sp>
        <p:nvSpPr>
          <p:cNvPr id="12" name="Titolo 5"/>
          <p:cNvSpPr txBox="1">
            <a:spLocks/>
          </p:cNvSpPr>
          <p:nvPr/>
        </p:nvSpPr>
        <p:spPr>
          <a:xfrm>
            <a:off x="1122244" y="17851"/>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dirty="0" smtClean="0">
                <a:solidFill>
                  <a:srgbClr val="0070C0"/>
                </a:solidFill>
              </a:rPr>
              <a:t>Production Methods</a:t>
            </a:r>
            <a:endParaRPr kumimoji="0" lang="en-US" sz="3200" i="0" u="none" strike="noStrike" kern="1200" cap="none" spc="0" normalizeH="0" baseline="0" noProof="0" dirty="0">
              <a:ln>
                <a:noFill/>
              </a:ln>
              <a:solidFill>
                <a:srgbClr val="0070C0"/>
              </a:solidFill>
              <a:effectLst/>
              <a:uLnTx/>
              <a:uFillTx/>
              <a:latin typeface="Calibri"/>
            </a:endParaRPr>
          </a:p>
        </p:txBody>
      </p:sp>
    </p:spTree>
    <p:extLst>
      <p:ext uri="{BB962C8B-B14F-4D97-AF65-F5344CB8AC3E}">
        <p14:creationId xmlns:p14="http://schemas.microsoft.com/office/powerpoint/2010/main" val="3484171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Text Box 2"/>
          <p:cNvSpPr txBox="1">
            <a:spLocks noChangeArrowheads="1"/>
          </p:cNvSpPr>
          <p:nvPr/>
        </p:nvSpPr>
        <p:spPr bwMode="auto">
          <a:xfrm>
            <a:off x="533400" y="4191000"/>
            <a:ext cx="3124200" cy="1187450"/>
          </a:xfrm>
          <a:prstGeom prst="rect">
            <a:avLst/>
          </a:prstGeom>
          <a:noFill/>
          <a:ln w="9525">
            <a:noFill/>
            <a:miter lim="800000"/>
            <a:headEnd/>
            <a:tailEnd/>
          </a:ln>
          <a:effectLst/>
        </p:spPr>
        <p:txBody>
          <a:bodyPr>
            <a:spAutoFit/>
          </a:bodyPr>
          <a:lstStyle/>
          <a:p>
            <a:pPr marL="457200" indent="-457200">
              <a:lnSpc>
                <a:spcPct val="200000"/>
              </a:lnSpc>
              <a:spcBef>
                <a:spcPct val="0"/>
              </a:spcBef>
              <a:defRPr/>
            </a:pPr>
            <a:endParaRPr lang="en-US" sz="2400" b="1">
              <a:solidFill>
                <a:srgbClr val="0066FF"/>
              </a:solidFill>
              <a:effectLst>
                <a:outerShdw blurRad="38100" dist="38100" dir="2700000" algn="tl">
                  <a:srgbClr val="C0C0C0"/>
                </a:outerShdw>
              </a:effectLst>
              <a:latin typeface="Californian FB" pitchFamily="18" charset="0"/>
            </a:endParaRPr>
          </a:p>
          <a:p>
            <a:pPr marL="457200" indent="-457200">
              <a:spcBef>
                <a:spcPct val="0"/>
              </a:spcBef>
              <a:defRPr/>
            </a:pPr>
            <a:endParaRPr lang="en-US" sz="2400" b="1">
              <a:solidFill>
                <a:srgbClr val="0066FF"/>
              </a:solidFill>
              <a:effectLst>
                <a:outerShdw blurRad="38100" dist="38100" dir="2700000" algn="tl">
                  <a:srgbClr val="C0C0C0"/>
                </a:outerShdw>
              </a:effectLst>
              <a:latin typeface="Californian FB" pitchFamily="18" charset="0"/>
            </a:endParaRPr>
          </a:p>
        </p:txBody>
      </p:sp>
      <p:sp>
        <p:nvSpPr>
          <p:cNvPr id="738307" name="Rectangle 3"/>
          <p:cNvSpPr>
            <a:spLocks noChangeArrowheads="1"/>
          </p:cNvSpPr>
          <p:nvPr/>
        </p:nvSpPr>
        <p:spPr bwMode="auto">
          <a:xfrm>
            <a:off x="1395523" y="4730999"/>
            <a:ext cx="4572000" cy="779463"/>
          </a:xfrm>
          <a:prstGeom prst="rect">
            <a:avLst/>
          </a:prstGeom>
          <a:noFill/>
          <a:ln w="9525">
            <a:noFill/>
            <a:miter lim="800000"/>
            <a:headEnd/>
            <a:tailEnd/>
          </a:ln>
          <a:effectLst/>
        </p:spPr>
        <p:txBody>
          <a:bodyPr>
            <a:spAutoFit/>
          </a:bodyPr>
          <a:lstStyle/>
          <a:p>
            <a:pPr>
              <a:defRPr/>
            </a:pPr>
            <a:endParaRPr lang="it-IT" sz="1800">
              <a:solidFill>
                <a:schemeClr val="bg1"/>
              </a:solidFill>
              <a:effectLst>
                <a:outerShdw blurRad="38100" dist="38100" dir="2700000" algn="tl">
                  <a:srgbClr val="C0C0C0"/>
                </a:outerShdw>
              </a:effectLst>
              <a:latin typeface="Times New Roman" pitchFamily="18" charset="0"/>
              <a:cs typeface="Arial" charset="0"/>
            </a:endParaRPr>
          </a:p>
          <a:p>
            <a:pPr>
              <a:defRPr/>
            </a:pPr>
            <a:endParaRPr lang="it-IT" sz="1800" u="sng">
              <a:latin typeface="Times New Roman" pitchFamily="18" charset="0"/>
              <a:cs typeface="Arial" charset="0"/>
            </a:endParaRPr>
          </a:p>
        </p:txBody>
      </p:sp>
      <p:sp>
        <p:nvSpPr>
          <p:cNvPr id="7173" name="Rectangle 5"/>
          <p:cNvSpPr>
            <a:spLocks noChangeArrowheads="1"/>
          </p:cNvSpPr>
          <p:nvPr/>
        </p:nvSpPr>
        <p:spPr bwMode="auto">
          <a:xfrm>
            <a:off x="0" y="1890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txBody>
          <a:bodyPr wrap="none" anchor="ctr">
            <a:spAutoFit/>
          </a:bodyPr>
          <a:lstStyle>
            <a:lvl1pPr>
              <a:defRPr kumimoji="1" sz="3600">
                <a:solidFill>
                  <a:srgbClr val="CC0000"/>
                </a:solidFill>
                <a:latin typeface="Comic Sans MS" panose="030F0702030302020204" pitchFamily="66" charset="0"/>
              </a:defRPr>
            </a:lvl1pPr>
            <a:lvl2pPr marL="742950" indent="-285750">
              <a:defRPr kumimoji="1" sz="3600">
                <a:solidFill>
                  <a:srgbClr val="CC0000"/>
                </a:solidFill>
                <a:latin typeface="Comic Sans MS" panose="030F0702030302020204" pitchFamily="66" charset="0"/>
              </a:defRPr>
            </a:lvl2pPr>
            <a:lvl3pPr marL="1143000" indent="-228600">
              <a:defRPr kumimoji="1" sz="3600">
                <a:solidFill>
                  <a:srgbClr val="CC0000"/>
                </a:solidFill>
                <a:latin typeface="Comic Sans MS" panose="030F0702030302020204" pitchFamily="66" charset="0"/>
              </a:defRPr>
            </a:lvl3pPr>
            <a:lvl4pPr marL="1600200" indent="-228600">
              <a:defRPr kumimoji="1" sz="3600">
                <a:solidFill>
                  <a:srgbClr val="CC0000"/>
                </a:solidFill>
                <a:latin typeface="Comic Sans MS" panose="030F0702030302020204" pitchFamily="66" charset="0"/>
              </a:defRPr>
            </a:lvl4pPr>
            <a:lvl5pPr marL="2057400" indent="-228600">
              <a:defRPr kumimoji="1" sz="3600">
                <a:solidFill>
                  <a:srgbClr val="CC0000"/>
                </a:solidFill>
                <a:latin typeface="Comic Sans MS" panose="030F0702030302020204" pitchFamily="66" charset="0"/>
              </a:defRPr>
            </a:lvl5pPr>
            <a:lvl6pPr marL="2514600" indent="-228600" eaLnBrk="0" fontAlgn="base" hangingPunct="0">
              <a:spcBef>
                <a:spcPct val="50000"/>
              </a:spcBef>
              <a:spcAft>
                <a:spcPct val="0"/>
              </a:spcAft>
              <a:defRPr kumimoji="1" sz="3600">
                <a:solidFill>
                  <a:srgbClr val="CC0000"/>
                </a:solidFill>
                <a:latin typeface="Comic Sans MS" panose="030F0702030302020204" pitchFamily="66" charset="0"/>
              </a:defRPr>
            </a:lvl6pPr>
            <a:lvl7pPr marL="2971800" indent="-228600" eaLnBrk="0" fontAlgn="base" hangingPunct="0">
              <a:spcBef>
                <a:spcPct val="50000"/>
              </a:spcBef>
              <a:spcAft>
                <a:spcPct val="0"/>
              </a:spcAft>
              <a:defRPr kumimoji="1" sz="3600">
                <a:solidFill>
                  <a:srgbClr val="CC0000"/>
                </a:solidFill>
                <a:latin typeface="Comic Sans MS" panose="030F0702030302020204" pitchFamily="66" charset="0"/>
              </a:defRPr>
            </a:lvl7pPr>
            <a:lvl8pPr marL="3429000" indent="-228600" eaLnBrk="0" fontAlgn="base" hangingPunct="0">
              <a:spcBef>
                <a:spcPct val="50000"/>
              </a:spcBef>
              <a:spcAft>
                <a:spcPct val="0"/>
              </a:spcAft>
              <a:defRPr kumimoji="1" sz="3600">
                <a:solidFill>
                  <a:srgbClr val="CC0000"/>
                </a:solidFill>
                <a:latin typeface="Comic Sans MS" panose="030F0702030302020204" pitchFamily="66" charset="0"/>
              </a:defRPr>
            </a:lvl8pPr>
            <a:lvl9pPr marL="3886200" indent="-228600" eaLnBrk="0" fontAlgn="base" hangingPunct="0">
              <a:spcBef>
                <a:spcPct val="50000"/>
              </a:spcBef>
              <a:spcAft>
                <a:spcPct val="0"/>
              </a:spcAft>
              <a:defRPr kumimoji="1" sz="3600">
                <a:solidFill>
                  <a:srgbClr val="CC0000"/>
                </a:solidFill>
                <a:latin typeface="Comic Sans MS" panose="030F0702030302020204" pitchFamily="66" charset="0"/>
              </a:defRPr>
            </a:lvl9pPr>
          </a:lstStyle>
          <a:p>
            <a:endParaRPr lang="it-IT" altLang="it-IT"/>
          </a:p>
        </p:txBody>
      </p:sp>
      <p:sp>
        <p:nvSpPr>
          <p:cNvPr id="10" name="Rectangle 1"/>
          <p:cNvSpPr txBox="1">
            <a:spLocks noChangeArrowheads="1"/>
          </p:cNvSpPr>
          <p:nvPr/>
        </p:nvSpPr>
        <p:spPr>
          <a:xfrm>
            <a:off x="1395523" y="72380"/>
            <a:ext cx="6400800" cy="1063625"/>
          </a:xfrm>
          <a:prstGeom prst="rect">
            <a:avLst/>
          </a:prstGeom>
        </p:spPr>
        <p:txBody>
          <a:bodyPr tIns="35268"/>
          <a:lstStyle>
            <a:lvl1pPr algn="ctr" defTabSz="685800" rtl="0" eaLnBrk="1" latinLnBrk="0" hangingPunct="1">
              <a:spcBef>
                <a:spcPct val="0"/>
              </a:spcBef>
              <a:buNone/>
              <a:defRPr sz="3300" b="1" kern="1200">
                <a:solidFill>
                  <a:srgbClr val="0070C0"/>
                </a:solidFill>
                <a:latin typeface="+mj-lt"/>
                <a:ea typeface="+mj-ea"/>
                <a:cs typeface="+mj-cs"/>
              </a:defRPr>
            </a:lvl1pPr>
          </a:lstStyle>
          <a:p>
            <a:pPr defTabSz="9144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altLang="it-IT" sz="2800" b="0" dirty="0"/>
              <a:t>The ISOL </a:t>
            </a:r>
            <a:r>
              <a:rPr lang="en-US" altLang="it-IT" sz="2800" b="0" dirty="0" smtClean="0"/>
              <a:t>scheme: 4 stages</a:t>
            </a:r>
            <a:endParaRPr lang="en-US" altLang="it-IT" sz="2800" b="0" dirty="0"/>
          </a:p>
        </p:txBody>
      </p:sp>
      <p:pic>
        <p:nvPicPr>
          <p:cNvPr id="11" name="Picture 76" descr="isol-sche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514" y="692696"/>
            <a:ext cx="7214118" cy="54773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4404658" y="3838188"/>
            <a:ext cx="2030985" cy="954107"/>
          </a:xfrm>
          <a:prstGeom prst="rect">
            <a:avLst/>
          </a:prstGeom>
          <a:solidFill>
            <a:schemeClr val="tx2">
              <a:lumMod val="60000"/>
              <a:lumOff val="40000"/>
            </a:schemeClr>
          </a:solidFill>
        </p:spPr>
        <p:txBody>
          <a:bodyPr wrap="square" rtlCol="0">
            <a:spAutoFit/>
          </a:bodyPr>
          <a:lstStyle/>
          <a:p>
            <a:r>
              <a:rPr lang="it-IT" sz="1400" b="1" dirty="0" err="1" smtClean="0"/>
              <a:t>Beam</a:t>
            </a:r>
            <a:r>
              <a:rPr lang="it-IT" sz="1400" b="1" dirty="0" smtClean="0"/>
              <a:t> </a:t>
            </a:r>
            <a:r>
              <a:rPr lang="it-IT" sz="1400" b="1" dirty="0" err="1" smtClean="0"/>
              <a:t>Manipulations</a:t>
            </a:r>
            <a:r>
              <a:rPr lang="it-IT" sz="1400" b="1" dirty="0" smtClean="0"/>
              <a:t>: </a:t>
            </a:r>
            <a:r>
              <a:rPr lang="it-IT" sz="1400" b="1" dirty="0" err="1" smtClean="0"/>
              <a:t>Beam</a:t>
            </a:r>
            <a:r>
              <a:rPr lang="it-IT" sz="1400" b="1" dirty="0" smtClean="0"/>
              <a:t> Cooler, </a:t>
            </a:r>
            <a:r>
              <a:rPr lang="it-IT" sz="1400" b="1" dirty="0" err="1" smtClean="0"/>
              <a:t>Charge</a:t>
            </a:r>
            <a:r>
              <a:rPr lang="it-IT" sz="1400" b="1" dirty="0" smtClean="0"/>
              <a:t> Breeding, </a:t>
            </a:r>
          </a:p>
          <a:p>
            <a:endParaRPr lang="it-IT" sz="1400" b="1" dirty="0" smtClean="0"/>
          </a:p>
        </p:txBody>
      </p:sp>
      <p:sp>
        <p:nvSpPr>
          <p:cNvPr id="12" name="CasellaDiTesto 11"/>
          <p:cNvSpPr txBox="1"/>
          <p:nvPr/>
        </p:nvSpPr>
        <p:spPr>
          <a:xfrm>
            <a:off x="7077033" y="3898165"/>
            <a:ext cx="809600" cy="307777"/>
          </a:xfrm>
          <a:prstGeom prst="rect">
            <a:avLst/>
          </a:prstGeom>
          <a:solidFill>
            <a:schemeClr val="tx2">
              <a:lumMod val="60000"/>
              <a:lumOff val="40000"/>
            </a:schemeClr>
          </a:solidFill>
        </p:spPr>
        <p:txBody>
          <a:bodyPr wrap="square" rtlCol="0">
            <a:spAutoFit/>
          </a:bodyPr>
          <a:lstStyle/>
          <a:p>
            <a:r>
              <a:rPr lang="it-IT" sz="1400" b="1" dirty="0" smtClean="0"/>
              <a:t>HRMS</a:t>
            </a:r>
            <a:endParaRPr lang="it-IT" sz="1400" b="1" dirty="0"/>
          </a:p>
        </p:txBody>
      </p:sp>
      <p:sp>
        <p:nvSpPr>
          <p:cNvPr id="4" name="CasellaDiTesto 3"/>
          <p:cNvSpPr txBox="1"/>
          <p:nvPr/>
        </p:nvSpPr>
        <p:spPr>
          <a:xfrm>
            <a:off x="3225644" y="3078687"/>
            <a:ext cx="1726758" cy="523220"/>
          </a:xfrm>
          <a:prstGeom prst="rect">
            <a:avLst/>
          </a:prstGeom>
          <a:solidFill>
            <a:schemeClr val="accent1"/>
          </a:solidFill>
        </p:spPr>
        <p:txBody>
          <a:bodyPr wrap="square" rtlCol="0">
            <a:spAutoFit/>
          </a:bodyPr>
          <a:lstStyle/>
          <a:p>
            <a:r>
              <a:rPr lang="it-IT" sz="2800" dirty="0" smtClean="0">
                <a:solidFill>
                  <a:srgbClr val="C00000"/>
                </a:solidFill>
              </a:rPr>
              <a:t>RIB Source</a:t>
            </a:r>
            <a:endParaRPr lang="it-IT" sz="2800" dirty="0">
              <a:solidFill>
                <a:srgbClr val="C00000"/>
              </a:solidFill>
            </a:endParaRPr>
          </a:p>
        </p:txBody>
      </p:sp>
      <p:sp>
        <p:nvSpPr>
          <p:cNvPr id="6" name="Ovale 5"/>
          <p:cNvSpPr/>
          <p:nvPr/>
        </p:nvSpPr>
        <p:spPr>
          <a:xfrm>
            <a:off x="5646441" y="908720"/>
            <a:ext cx="2381943" cy="48965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1395523" y="3063159"/>
            <a:ext cx="1772498" cy="523220"/>
          </a:xfrm>
          <a:prstGeom prst="rect">
            <a:avLst/>
          </a:prstGeom>
          <a:solidFill>
            <a:schemeClr val="tx2">
              <a:lumMod val="60000"/>
              <a:lumOff val="40000"/>
            </a:schemeClr>
          </a:solidFill>
        </p:spPr>
        <p:txBody>
          <a:bodyPr wrap="square" rtlCol="0">
            <a:spAutoFit/>
          </a:bodyPr>
          <a:lstStyle/>
          <a:p>
            <a:r>
              <a:rPr lang="it-IT" sz="2800" dirty="0" smtClean="0">
                <a:solidFill>
                  <a:srgbClr val="C00000"/>
                </a:solidFill>
              </a:rPr>
              <a:t>DRIVER     </a:t>
            </a:r>
            <a:endParaRPr lang="it-IT" sz="2800" dirty="0">
              <a:solidFill>
                <a:srgbClr val="C00000"/>
              </a:solidFill>
            </a:endParaRPr>
          </a:p>
        </p:txBody>
      </p:sp>
      <p:sp>
        <p:nvSpPr>
          <p:cNvPr id="15" name="CasellaDiTesto 14"/>
          <p:cNvSpPr txBox="1"/>
          <p:nvPr/>
        </p:nvSpPr>
        <p:spPr>
          <a:xfrm>
            <a:off x="2640873" y="5398270"/>
            <a:ext cx="2759564" cy="523220"/>
          </a:xfrm>
          <a:prstGeom prst="rect">
            <a:avLst/>
          </a:prstGeom>
          <a:noFill/>
        </p:spPr>
        <p:txBody>
          <a:bodyPr wrap="square" rtlCol="0">
            <a:spAutoFit/>
          </a:bodyPr>
          <a:lstStyle/>
          <a:p>
            <a:r>
              <a:rPr lang="it-IT" sz="2800" dirty="0" smtClean="0">
                <a:solidFill>
                  <a:srgbClr val="C00000"/>
                </a:solidFill>
              </a:rPr>
              <a:t>Post-Accelerator</a:t>
            </a:r>
            <a:endParaRPr lang="it-IT" sz="2800" dirty="0">
              <a:solidFill>
                <a:srgbClr val="C00000"/>
              </a:solidFill>
            </a:endParaRPr>
          </a:p>
        </p:txBody>
      </p:sp>
      <p:sp>
        <p:nvSpPr>
          <p:cNvPr id="16" name="CasellaDiTesto 15"/>
          <p:cNvSpPr txBox="1"/>
          <p:nvPr/>
        </p:nvSpPr>
        <p:spPr>
          <a:xfrm rot="16200000">
            <a:off x="6442459" y="2121419"/>
            <a:ext cx="4057744" cy="523220"/>
          </a:xfrm>
          <a:prstGeom prst="rect">
            <a:avLst/>
          </a:prstGeom>
          <a:noFill/>
        </p:spPr>
        <p:txBody>
          <a:bodyPr wrap="square" rtlCol="0">
            <a:spAutoFit/>
          </a:bodyPr>
          <a:lstStyle/>
          <a:p>
            <a:r>
              <a:rPr lang="it-IT" sz="2800" dirty="0" err="1" smtClean="0">
                <a:solidFill>
                  <a:srgbClr val="C00000"/>
                </a:solidFill>
              </a:rPr>
              <a:t>Beam</a:t>
            </a:r>
            <a:r>
              <a:rPr lang="it-IT" sz="2800" dirty="0" smtClean="0">
                <a:solidFill>
                  <a:srgbClr val="C00000"/>
                </a:solidFill>
              </a:rPr>
              <a:t> </a:t>
            </a:r>
            <a:r>
              <a:rPr lang="it-IT" sz="2800" dirty="0" err="1" smtClean="0">
                <a:solidFill>
                  <a:srgbClr val="C00000"/>
                </a:solidFill>
              </a:rPr>
              <a:t>Separation</a:t>
            </a:r>
            <a:endParaRPr lang="it-IT" sz="2800" dirty="0">
              <a:solidFill>
                <a:srgbClr val="C00000"/>
              </a:solidFill>
            </a:endParaRPr>
          </a:p>
        </p:txBody>
      </p:sp>
    </p:spTree>
    <p:extLst>
      <p:ext uri="{BB962C8B-B14F-4D97-AF65-F5344CB8AC3E}">
        <p14:creationId xmlns:p14="http://schemas.microsoft.com/office/powerpoint/2010/main" val="252311753"/>
      </p:ext>
    </p:extLst>
  </p:cSld>
  <p:clrMapOvr>
    <a:masterClrMapping/>
  </p:clrMapOvr>
  <p:transition>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5"/>
          <p:cNvSpPr txBox="1">
            <a:spLocks/>
          </p:cNvSpPr>
          <p:nvPr/>
        </p:nvSpPr>
        <p:spPr>
          <a:xfrm>
            <a:off x="1122245" y="6096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solidFill>
                  <a:srgbClr val="0070C0"/>
                </a:solidFill>
                <a:latin typeface="Calibri"/>
              </a:rPr>
              <a:t>ISOLPHARM Method overview</a:t>
            </a:r>
            <a:endParaRPr kumimoji="0" lang="en-US" sz="2800" i="0" u="none" strike="noStrike" kern="1200" cap="none" spc="0" normalizeH="0" baseline="0" noProof="0" dirty="0">
              <a:ln>
                <a:noFill/>
              </a:ln>
              <a:solidFill>
                <a:srgbClr val="0070C0"/>
              </a:solidFill>
              <a:effectLst/>
              <a:uLnTx/>
              <a:uFillTx/>
              <a:latin typeface="Calibri"/>
            </a:endParaRP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64" y="790677"/>
            <a:ext cx="8835272" cy="5423381"/>
          </a:xfrm>
          <a:prstGeom prst="rect">
            <a:avLst/>
          </a:prstGeom>
        </p:spPr>
      </p:pic>
      <p:sp>
        <p:nvSpPr>
          <p:cNvPr id="19" name="CasellaDiTesto 18"/>
          <p:cNvSpPr txBox="1"/>
          <p:nvPr/>
        </p:nvSpPr>
        <p:spPr>
          <a:xfrm>
            <a:off x="1764839" y="701308"/>
            <a:ext cx="4844526" cy="923330"/>
          </a:xfrm>
          <a:prstGeom prst="rect">
            <a:avLst/>
          </a:prstGeom>
          <a:noFill/>
          <a:ln>
            <a:noFill/>
          </a:ln>
        </p:spPr>
        <p:txBody>
          <a:bodyPr wrap="square" rtlCol="0">
            <a:spAutoFit/>
          </a:bodyPr>
          <a:lstStyle/>
          <a:p>
            <a:pPr algn="ctr"/>
            <a:r>
              <a:rPr lang="en-US" b="1" dirty="0" smtClean="0">
                <a:ln>
                  <a:solidFill>
                    <a:srgbClr val="1F497D"/>
                  </a:solidFill>
                </a:ln>
                <a:solidFill>
                  <a:schemeClr val="tx2">
                    <a:lumMod val="40000"/>
                    <a:lumOff val="60000"/>
                  </a:schemeClr>
                </a:solidFill>
              </a:rPr>
              <a:t>The </a:t>
            </a:r>
            <a:r>
              <a:rPr lang="en-US" b="1" u="sng" dirty="0">
                <a:ln>
                  <a:solidFill>
                    <a:srgbClr val="1F497D"/>
                  </a:solidFill>
                </a:ln>
                <a:solidFill>
                  <a:schemeClr val="tx2">
                    <a:lumMod val="40000"/>
                    <a:lumOff val="60000"/>
                  </a:schemeClr>
                </a:solidFill>
              </a:rPr>
              <a:t>ISOLPHARM</a:t>
            </a:r>
            <a:r>
              <a:rPr lang="en-US" b="1" dirty="0" smtClean="0">
                <a:ln>
                  <a:solidFill>
                    <a:srgbClr val="1F497D"/>
                  </a:solidFill>
                </a:ln>
                <a:solidFill>
                  <a:schemeClr val="tx2">
                    <a:lumMod val="40000"/>
                    <a:lumOff val="60000"/>
                  </a:schemeClr>
                </a:solidFill>
              </a:rPr>
              <a:t> method is capable of selecting and isolating a </a:t>
            </a:r>
          </a:p>
          <a:p>
            <a:pPr algn="ctr"/>
            <a:r>
              <a:rPr lang="en-US" b="1" u="sng" dirty="0" smtClean="0">
                <a:ln>
                  <a:solidFill>
                    <a:srgbClr val="1F497D"/>
                  </a:solidFill>
                </a:ln>
                <a:solidFill>
                  <a:schemeClr val="tx2">
                    <a:lumMod val="40000"/>
                    <a:lumOff val="60000"/>
                  </a:schemeClr>
                </a:solidFill>
              </a:rPr>
              <a:t>SINGLE RADIO-ISOTOPE </a:t>
            </a:r>
            <a:endParaRPr lang="en-US" b="1" i="1" dirty="0">
              <a:ln>
                <a:solidFill>
                  <a:srgbClr val="700000"/>
                </a:solidFill>
              </a:ln>
              <a:solidFill>
                <a:srgbClr val="C00000"/>
              </a:solidFill>
            </a:endParaRPr>
          </a:p>
        </p:txBody>
      </p:sp>
      <p:sp>
        <p:nvSpPr>
          <p:cNvPr id="13" name="Figura a mano libera 12"/>
          <p:cNvSpPr/>
          <p:nvPr/>
        </p:nvSpPr>
        <p:spPr>
          <a:xfrm>
            <a:off x="75174" y="818012"/>
            <a:ext cx="8996491" cy="3961912"/>
          </a:xfrm>
          <a:custGeom>
            <a:avLst/>
            <a:gdLst>
              <a:gd name="connsiteX0" fmla="*/ 0 w 8404167"/>
              <a:gd name="connsiteY0" fmla="*/ 0 h 4247804"/>
              <a:gd name="connsiteX1" fmla="*/ 1787236 w 8404167"/>
              <a:gd name="connsiteY1" fmla="*/ 0 h 4247804"/>
              <a:gd name="connsiteX2" fmla="*/ 1729047 w 8404167"/>
              <a:gd name="connsiteY2" fmla="*/ 2152996 h 4247804"/>
              <a:gd name="connsiteX3" fmla="*/ 8404167 w 8404167"/>
              <a:gd name="connsiteY3" fmla="*/ 1862051 h 4247804"/>
              <a:gd name="connsiteX4" fmla="*/ 8237913 w 8404167"/>
              <a:gd name="connsiteY4" fmla="*/ 4247804 h 4247804"/>
              <a:gd name="connsiteX5" fmla="*/ 415636 w 8404167"/>
              <a:gd name="connsiteY5" fmla="*/ 4189614 h 4247804"/>
              <a:gd name="connsiteX6" fmla="*/ 0 w 8404167"/>
              <a:gd name="connsiteY6" fmla="*/ 0 h 4247804"/>
              <a:gd name="connsiteX0" fmla="*/ 0 w 8404167"/>
              <a:gd name="connsiteY0" fmla="*/ 0 h 4247804"/>
              <a:gd name="connsiteX1" fmla="*/ 1787236 w 8404167"/>
              <a:gd name="connsiteY1" fmla="*/ 0 h 4247804"/>
              <a:gd name="connsiteX2" fmla="*/ 1729047 w 8404167"/>
              <a:gd name="connsiteY2" fmla="*/ 2152996 h 4247804"/>
              <a:gd name="connsiteX3" fmla="*/ 8404167 w 8404167"/>
              <a:gd name="connsiteY3" fmla="*/ 1862051 h 4247804"/>
              <a:gd name="connsiteX4" fmla="*/ 8237913 w 8404167"/>
              <a:gd name="connsiteY4" fmla="*/ 4247804 h 4247804"/>
              <a:gd name="connsiteX5" fmla="*/ 41563 w 8404167"/>
              <a:gd name="connsiteY5" fmla="*/ 4239490 h 4247804"/>
              <a:gd name="connsiteX6" fmla="*/ 0 w 8404167"/>
              <a:gd name="connsiteY6" fmla="*/ 0 h 4247804"/>
              <a:gd name="connsiteX0" fmla="*/ 24939 w 8362604"/>
              <a:gd name="connsiteY0" fmla="*/ 0 h 4256117"/>
              <a:gd name="connsiteX1" fmla="*/ 1745673 w 8362604"/>
              <a:gd name="connsiteY1" fmla="*/ 8313 h 4256117"/>
              <a:gd name="connsiteX2" fmla="*/ 1687484 w 8362604"/>
              <a:gd name="connsiteY2" fmla="*/ 2161309 h 4256117"/>
              <a:gd name="connsiteX3" fmla="*/ 8362604 w 8362604"/>
              <a:gd name="connsiteY3" fmla="*/ 1870364 h 4256117"/>
              <a:gd name="connsiteX4" fmla="*/ 8196350 w 8362604"/>
              <a:gd name="connsiteY4" fmla="*/ 4256117 h 4256117"/>
              <a:gd name="connsiteX5" fmla="*/ 0 w 8362604"/>
              <a:gd name="connsiteY5" fmla="*/ 4247803 h 4256117"/>
              <a:gd name="connsiteX6" fmla="*/ 24939 w 8362604"/>
              <a:gd name="connsiteY6" fmla="*/ 0 h 4256117"/>
              <a:gd name="connsiteX0" fmla="*/ 33251 w 8362604"/>
              <a:gd name="connsiteY0" fmla="*/ 8312 h 4247804"/>
              <a:gd name="connsiteX1" fmla="*/ 1745673 w 8362604"/>
              <a:gd name="connsiteY1" fmla="*/ 0 h 4247804"/>
              <a:gd name="connsiteX2" fmla="*/ 1687484 w 8362604"/>
              <a:gd name="connsiteY2" fmla="*/ 2152996 h 4247804"/>
              <a:gd name="connsiteX3" fmla="*/ 8362604 w 8362604"/>
              <a:gd name="connsiteY3" fmla="*/ 1862051 h 4247804"/>
              <a:gd name="connsiteX4" fmla="*/ 8196350 w 8362604"/>
              <a:gd name="connsiteY4" fmla="*/ 4247804 h 4247804"/>
              <a:gd name="connsiteX5" fmla="*/ 0 w 8362604"/>
              <a:gd name="connsiteY5" fmla="*/ 4239490 h 4247804"/>
              <a:gd name="connsiteX6" fmla="*/ 33251 w 8362604"/>
              <a:gd name="connsiteY6" fmla="*/ 8312 h 4247804"/>
              <a:gd name="connsiteX0" fmla="*/ 24938 w 8354291"/>
              <a:gd name="connsiteY0" fmla="*/ 8312 h 4247804"/>
              <a:gd name="connsiteX1" fmla="*/ 1737360 w 8354291"/>
              <a:gd name="connsiteY1" fmla="*/ 0 h 4247804"/>
              <a:gd name="connsiteX2" fmla="*/ 1679171 w 8354291"/>
              <a:gd name="connsiteY2" fmla="*/ 2152996 h 4247804"/>
              <a:gd name="connsiteX3" fmla="*/ 8354291 w 8354291"/>
              <a:gd name="connsiteY3" fmla="*/ 1862051 h 4247804"/>
              <a:gd name="connsiteX4" fmla="*/ 8188037 w 8354291"/>
              <a:gd name="connsiteY4" fmla="*/ 4247804 h 4247804"/>
              <a:gd name="connsiteX5" fmla="*/ 0 w 8354291"/>
              <a:gd name="connsiteY5" fmla="*/ 4206239 h 4247804"/>
              <a:gd name="connsiteX6" fmla="*/ 24938 w 8354291"/>
              <a:gd name="connsiteY6" fmla="*/ 8312 h 4247804"/>
              <a:gd name="connsiteX0" fmla="*/ 24938 w 8354291"/>
              <a:gd name="connsiteY0" fmla="*/ 0 h 4239492"/>
              <a:gd name="connsiteX1" fmla="*/ 1745673 w 8354291"/>
              <a:gd name="connsiteY1" fmla="*/ 16626 h 4239492"/>
              <a:gd name="connsiteX2" fmla="*/ 1679171 w 8354291"/>
              <a:gd name="connsiteY2" fmla="*/ 2144684 h 4239492"/>
              <a:gd name="connsiteX3" fmla="*/ 8354291 w 8354291"/>
              <a:gd name="connsiteY3" fmla="*/ 1853739 h 4239492"/>
              <a:gd name="connsiteX4" fmla="*/ 8188037 w 8354291"/>
              <a:gd name="connsiteY4" fmla="*/ 4239492 h 4239492"/>
              <a:gd name="connsiteX5" fmla="*/ 0 w 8354291"/>
              <a:gd name="connsiteY5" fmla="*/ 4197927 h 4239492"/>
              <a:gd name="connsiteX6" fmla="*/ 24938 w 8354291"/>
              <a:gd name="connsiteY6" fmla="*/ 0 h 4239492"/>
              <a:gd name="connsiteX0" fmla="*/ 24938 w 8354291"/>
              <a:gd name="connsiteY0" fmla="*/ 0 h 4239492"/>
              <a:gd name="connsiteX1" fmla="*/ 1745673 w 8354291"/>
              <a:gd name="connsiteY1" fmla="*/ 16626 h 4239492"/>
              <a:gd name="connsiteX2" fmla="*/ 1704110 w 8354291"/>
              <a:gd name="connsiteY2" fmla="*/ 1870364 h 4239492"/>
              <a:gd name="connsiteX3" fmla="*/ 8354291 w 8354291"/>
              <a:gd name="connsiteY3" fmla="*/ 1853739 h 4239492"/>
              <a:gd name="connsiteX4" fmla="*/ 8188037 w 8354291"/>
              <a:gd name="connsiteY4" fmla="*/ 4239492 h 4239492"/>
              <a:gd name="connsiteX5" fmla="*/ 0 w 8354291"/>
              <a:gd name="connsiteY5" fmla="*/ 4197927 h 4239492"/>
              <a:gd name="connsiteX6" fmla="*/ 24938 w 8354291"/>
              <a:gd name="connsiteY6" fmla="*/ 0 h 4239492"/>
              <a:gd name="connsiteX0" fmla="*/ 24938 w 8188037"/>
              <a:gd name="connsiteY0" fmla="*/ 0 h 4239492"/>
              <a:gd name="connsiteX1" fmla="*/ 1745673 w 8188037"/>
              <a:gd name="connsiteY1" fmla="*/ 16626 h 4239492"/>
              <a:gd name="connsiteX2" fmla="*/ 1704110 w 8188037"/>
              <a:gd name="connsiteY2" fmla="*/ 1870364 h 4239492"/>
              <a:gd name="connsiteX3" fmla="*/ 8121534 w 8188037"/>
              <a:gd name="connsiteY3" fmla="*/ 2186249 h 4239492"/>
              <a:gd name="connsiteX4" fmla="*/ 8188037 w 8188037"/>
              <a:gd name="connsiteY4" fmla="*/ 4239492 h 4239492"/>
              <a:gd name="connsiteX5" fmla="*/ 0 w 8188037"/>
              <a:gd name="connsiteY5" fmla="*/ 4197927 h 4239492"/>
              <a:gd name="connsiteX6" fmla="*/ 24938 w 8188037"/>
              <a:gd name="connsiteY6" fmla="*/ 0 h 4239492"/>
              <a:gd name="connsiteX0" fmla="*/ 24938 w 8221286"/>
              <a:gd name="connsiteY0" fmla="*/ 0 h 4239492"/>
              <a:gd name="connsiteX1" fmla="*/ 1745673 w 8221286"/>
              <a:gd name="connsiteY1" fmla="*/ 16626 h 4239492"/>
              <a:gd name="connsiteX2" fmla="*/ 1704110 w 8221286"/>
              <a:gd name="connsiteY2" fmla="*/ 1870364 h 4239492"/>
              <a:gd name="connsiteX3" fmla="*/ 8221286 w 8221286"/>
              <a:gd name="connsiteY3" fmla="*/ 1920241 h 4239492"/>
              <a:gd name="connsiteX4" fmla="*/ 8188037 w 8221286"/>
              <a:gd name="connsiteY4" fmla="*/ 4239492 h 4239492"/>
              <a:gd name="connsiteX5" fmla="*/ 0 w 8221286"/>
              <a:gd name="connsiteY5" fmla="*/ 4197927 h 4239492"/>
              <a:gd name="connsiteX6" fmla="*/ 24938 w 8221286"/>
              <a:gd name="connsiteY6" fmla="*/ 0 h 4239492"/>
              <a:gd name="connsiteX0" fmla="*/ 24938 w 8221286"/>
              <a:gd name="connsiteY0" fmla="*/ 0 h 4239492"/>
              <a:gd name="connsiteX1" fmla="*/ 1745673 w 8221286"/>
              <a:gd name="connsiteY1" fmla="*/ 16626 h 4239492"/>
              <a:gd name="connsiteX2" fmla="*/ 1687484 w 8221286"/>
              <a:gd name="connsiteY2" fmla="*/ 1895302 h 4239492"/>
              <a:gd name="connsiteX3" fmla="*/ 8221286 w 8221286"/>
              <a:gd name="connsiteY3" fmla="*/ 1920241 h 4239492"/>
              <a:gd name="connsiteX4" fmla="*/ 8188037 w 8221286"/>
              <a:gd name="connsiteY4" fmla="*/ 4239492 h 4239492"/>
              <a:gd name="connsiteX5" fmla="*/ 0 w 8221286"/>
              <a:gd name="connsiteY5" fmla="*/ 4197927 h 4239492"/>
              <a:gd name="connsiteX6" fmla="*/ 24938 w 8221286"/>
              <a:gd name="connsiteY6" fmla="*/ 0 h 4239492"/>
              <a:gd name="connsiteX0" fmla="*/ 24938 w 8221286"/>
              <a:gd name="connsiteY0" fmla="*/ 0 h 4239492"/>
              <a:gd name="connsiteX1" fmla="*/ 1745673 w 8221286"/>
              <a:gd name="connsiteY1" fmla="*/ 16626 h 4239492"/>
              <a:gd name="connsiteX2" fmla="*/ 1729048 w 8221286"/>
              <a:gd name="connsiteY2" fmla="*/ 1928553 h 4239492"/>
              <a:gd name="connsiteX3" fmla="*/ 8221286 w 8221286"/>
              <a:gd name="connsiteY3" fmla="*/ 1920241 h 4239492"/>
              <a:gd name="connsiteX4" fmla="*/ 8188037 w 8221286"/>
              <a:gd name="connsiteY4" fmla="*/ 4239492 h 4239492"/>
              <a:gd name="connsiteX5" fmla="*/ 0 w 8221286"/>
              <a:gd name="connsiteY5" fmla="*/ 4197927 h 4239492"/>
              <a:gd name="connsiteX6" fmla="*/ 24938 w 8221286"/>
              <a:gd name="connsiteY6" fmla="*/ 0 h 4239492"/>
              <a:gd name="connsiteX0" fmla="*/ 0 w 8221287"/>
              <a:gd name="connsiteY0" fmla="*/ 0 h 4314307"/>
              <a:gd name="connsiteX1" fmla="*/ 1745674 w 8221287"/>
              <a:gd name="connsiteY1" fmla="*/ 91441 h 4314307"/>
              <a:gd name="connsiteX2" fmla="*/ 1729049 w 8221287"/>
              <a:gd name="connsiteY2" fmla="*/ 2003368 h 4314307"/>
              <a:gd name="connsiteX3" fmla="*/ 8221287 w 8221287"/>
              <a:gd name="connsiteY3" fmla="*/ 1995056 h 4314307"/>
              <a:gd name="connsiteX4" fmla="*/ 8188038 w 8221287"/>
              <a:gd name="connsiteY4" fmla="*/ 4314307 h 4314307"/>
              <a:gd name="connsiteX5" fmla="*/ 1 w 8221287"/>
              <a:gd name="connsiteY5" fmla="*/ 4272742 h 4314307"/>
              <a:gd name="connsiteX6" fmla="*/ 0 w 8221287"/>
              <a:gd name="connsiteY6" fmla="*/ 0 h 4314307"/>
              <a:gd name="connsiteX0" fmla="*/ 0 w 8221287"/>
              <a:gd name="connsiteY0" fmla="*/ 0 h 4314307"/>
              <a:gd name="connsiteX1" fmla="*/ 1737362 w 8221287"/>
              <a:gd name="connsiteY1" fmla="*/ 16627 h 4314307"/>
              <a:gd name="connsiteX2" fmla="*/ 1729049 w 8221287"/>
              <a:gd name="connsiteY2" fmla="*/ 2003368 h 4314307"/>
              <a:gd name="connsiteX3" fmla="*/ 8221287 w 8221287"/>
              <a:gd name="connsiteY3" fmla="*/ 1995056 h 4314307"/>
              <a:gd name="connsiteX4" fmla="*/ 8188038 w 8221287"/>
              <a:gd name="connsiteY4" fmla="*/ 4314307 h 4314307"/>
              <a:gd name="connsiteX5" fmla="*/ 1 w 8221287"/>
              <a:gd name="connsiteY5" fmla="*/ 4272742 h 4314307"/>
              <a:gd name="connsiteX6" fmla="*/ 0 w 8221287"/>
              <a:gd name="connsiteY6" fmla="*/ 0 h 4314307"/>
              <a:gd name="connsiteX0" fmla="*/ 16625 w 8237912"/>
              <a:gd name="connsiteY0" fmla="*/ 0 h 4314307"/>
              <a:gd name="connsiteX1" fmla="*/ 1753987 w 8237912"/>
              <a:gd name="connsiteY1" fmla="*/ 16627 h 4314307"/>
              <a:gd name="connsiteX2" fmla="*/ 1745674 w 8237912"/>
              <a:gd name="connsiteY2" fmla="*/ 2003368 h 4314307"/>
              <a:gd name="connsiteX3" fmla="*/ 8237912 w 8237912"/>
              <a:gd name="connsiteY3" fmla="*/ 1995056 h 4314307"/>
              <a:gd name="connsiteX4" fmla="*/ 8204663 w 8237912"/>
              <a:gd name="connsiteY4" fmla="*/ 4314307 h 4314307"/>
              <a:gd name="connsiteX5" fmla="*/ 0 w 8237912"/>
              <a:gd name="connsiteY5" fmla="*/ 4106487 h 4314307"/>
              <a:gd name="connsiteX6" fmla="*/ 16625 w 8237912"/>
              <a:gd name="connsiteY6" fmla="*/ 0 h 4314307"/>
              <a:gd name="connsiteX0" fmla="*/ 16625 w 8237912"/>
              <a:gd name="connsiteY0" fmla="*/ 0 h 4164678"/>
              <a:gd name="connsiteX1" fmla="*/ 1753987 w 8237912"/>
              <a:gd name="connsiteY1" fmla="*/ 16627 h 4164678"/>
              <a:gd name="connsiteX2" fmla="*/ 1745674 w 8237912"/>
              <a:gd name="connsiteY2" fmla="*/ 2003368 h 4164678"/>
              <a:gd name="connsiteX3" fmla="*/ 8237912 w 8237912"/>
              <a:gd name="connsiteY3" fmla="*/ 1995056 h 4164678"/>
              <a:gd name="connsiteX4" fmla="*/ 8146474 w 8237912"/>
              <a:gd name="connsiteY4" fmla="*/ 4164678 h 4164678"/>
              <a:gd name="connsiteX5" fmla="*/ 0 w 8237912"/>
              <a:gd name="connsiteY5" fmla="*/ 4106487 h 4164678"/>
              <a:gd name="connsiteX6" fmla="*/ 16625 w 8237912"/>
              <a:gd name="connsiteY6" fmla="*/ 0 h 4164678"/>
              <a:gd name="connsiteX0" fmla="*/ 16625 w 8146474"/>
              <a:gd name="connsiteY0" fmla="*/ 0 h 4164678"/>
              <a:gd name="connsiteX1" fmla="*/ 1753987 w 8146474"/>
              <a:gd name="connsiteY1" fmla="*/ 16627 h 4164678"/>
              <a:gd name="connsiteX2" fmla="*/ 1745674 w 8146474"/>
              <a:gd name="connsiteY2" fmla="*/ 2003368 h 4164678"/>
              <a:gd name="connsiteX3" fmla="*/ 8138159 w 8146474"/>
              <a:gd name="connsiteY3" fmla="*/ 1978430 h 4164678"/>
              <a:gd name="connsiteX4" fmla="*/ 8146474 w 8146474"/>
              <a:gd name="connsiteY4" fmla="*/ 4164678 h 4164678"/>
              <a:gd name="connsiteX5" fmla="*/ 0 w 8146474"/>
              <a:gd name="connsiteY5" fmla="*/ 4106487 h 4164678"/>
              <a:gd name="connsiteX6" fmla="*/ 16625 w 8146474"/>
              <a:gd name="connsiteY6" fmla="*/ 0 h 4164678"/>
              <a:gd name="connsiteX0" fmla="*/ 16625 w 8138205"/>
              <a:gd name="connsiteY0" fmla="*/ 0 h 4106487"/>
              <a:gd name="connsiteX1" fmla="*/ 1753987 w 8138205"/>
              <a:gd name="connsiteY1" fmla="*/ 16627 h 4106487"/>
              <a:gd name="connsiteX2" fmla="*/ 1745674 w 8138205"/>
              <a:gd name="connsiteY2" fmla="*/ 2003368 h 4106487"/>
              <a:gd name="connsiteX3" fmla="*/ 8138159 w 8138205"/>
              <a:gd name="connsiteY3" fmla="*/ 1978430 h 4106487"/>
              <a:gd name="connsiteX4" fmla="*/ 8021784 w 8138205"/>
              <a:gd name="connsiteY4" fmla="*/ 4089863 h 4106487"/>
              <a:gd name="connsiteX5" fmla="*/ 0 w 8138205"/>
              <a:gd name="connsiteY5" fmla="*/ 4106487 h 4106487"/>
              <a:gd name="connsiteX6" fmla="*/ 16625 w 8138205"/>
              <a:gd name="connsiteY6" fmla="*/ 0 h 4106487"/>
              <a:gd name="connsiteX0" fmla="*/ 16625 w 8021784"/>
              <a:gd name="connsiteY0" fmla="*/ 0 h 4106487"/>
              <a:gd name="connsiteX1" fmla="*/ 1753987 w 8021784"/>
              <a:gd name="connsiteY1" fmla="*/ 16627 h 4106487"/>
              <a:gd name="connsiteX2" fmla="*/ 1745674 w 8021784"/>
              <a:gd name="connsiteY2" fmla="*/ 2003368 h 4106487"/>
              <a:gd name="connsiteX3" fmla="*/ 8013468 w 8021784"/>
              <a:gd name="connsiteY3" fmla="*/ 1953492 h 4106487"/>
              <a:gd name="connsiteX4" fmla="*/ 8021784 w 8021784"/>
              <a:gd name="connsiteY4" fmla="*/ 4089863 h 4106487"/>
              <a:gd name="connsiteX5" fmla="*/ 0 w 8021784"/>
              <a:gd name="connsiteY5" fmla="*/ 4106487 h 4106487"/>
              <a:gd name="connsiteX6" fmla="*/ 16625 w 8021784"/>
              <a:gd name="connsiteY6" fmla="*/ 0 h 4106487"/>
              <a:gd name="connsiteX0" fmla="*/ 8673 w 8021784"/>
              <a:gd name="connsiteY0" fmla="*/ 3251 h 4089860"/>
              <a:gd name="connsiteX1" fmla="*/ 1753987 w 8021784"/>
              <a:gd name="connsiteY1" fmla="*/ 0 h 4089860"/>
              <a:gd name="connsiteX2" fmla="*/ 1745674 w 8021784"/>
              <a:gd name="connsiteY2" fmla="*/ 1986741 h 4089860"/>
              <a:gd name="connsiteX3" fmla="*/ 8013468 w 8021784"/>
              <a:gd name="connsiteY3" fmla="*/ 1936865 h 4089860"/>
              <a:gd name="connsiteX4" fmla="*/ 8021784 w 8021784"/>
              <a:gd name="connsiteY4" fmla="*/ 4073236 h 4089860"/>
              <a:gd name="connsiteX5" fmla="*/ 0 w 8021784"/>
              <a:gd name="connsiteY5" fmla="*/ 4089860 h 4089860"/>
              <a:gd name="connsiteX6" fmla="*/ 8673 w 8021784"/>
              <a:gd name="connsiteY6" fmla="*/ 3251 h 4089860"/>
              <a:gd name="connsiteX0" fmla="*/ 8673 w 8021784"/>
              <a:gd name="connsiteY0" fmla="*/ 3251 h 4089860"/>
              <a:gd name="connsiteX1" fmla="*/ 1753987 w 8021784"/>
              <a:gd name="connsiteY1" fmla="*/ 0 h 4089860"/>
              <a:gd name="connsiteX2" fmla="*/ 1650258 w 8021784"/>
              <a:gd name="connsiteY2" fmla="*/ 1982766 h 4089860"/>
              <a:gd name="connsiteX3" fmla="*/ 8013468 w 8021784"/>
              <a:gd name="connsiteY3" fmla="*/ 1936865 h 4089860"/>
              <a:gd name="connsiteX4" fmla="*/ 8021784 w 8021784"/>
              <a:gd name="connsiteY4" fmla="*/ 4073236 h 4089860"/>
              <a:gd name="connsiteX5" fmla="*/ 0 w 8021784"/>
              <a:gd name="connsiteY5" fmla="*/ 4089860 h 4089860"/>
              <a:gd name="connsiteX6" fmla="*/ 8673 w 8021784"/>
              <a:gd name="connsiteY6" fmla="*/ 3251 h 4089860"/>
              <a:gd name="connsiteX0" fmla="*/ 8673 w 8021784"/>
              <a:gd name="connsiteY0" fmla="*/ 0 h 4086609"/>
              <a:gd name="connsiteX1" fmla="*/ 1694352 w 8021784"/>
              <a:gd name="connsiteY1" fmla="*/ 4700 h 4086609"/>
              <a:gd name="connsiteX2" fmla="*/ 1650258 w 8021784"/>
              <a:gd name="connsiteY2" fmla="*/ 1979515 h 4086609"/>
              <a:gd name="connsiteX3" fmla="*/ 8013468 w 8021784"/>
              <a:gd name="connsiteY3" fmla="*/ 1933614 h 4086609"/>
              <a:gd name="connsiteX4" fmla="*/ 8021784 w 8021784"/>
              <a:gd name="connsiteY4" fmla="*/ 4069985 h 4086609"/>
              <a:gd name="connsiteX5" fmla="*/ 0 w 8021784"/>
              <a:gd name="connsiteY5" fmla="*/ 4086609 h 4086609"/>
              <a:gd name="connsiteX6" fmla="*/ 8673 w 8021784"/>
              <a:gd name="connsiteY6" fmla="*/ 0 h 4086609"/>
              <a:gd name="connsiteX0" fmla="*/ 8673 w 8021784"/>
              <a:gd name="connsiteY0" fmla="*/ 0 h 4086609"/>
              <a:gd name="connsiteX1" fmla="*/ 1674474 w 8021784"/>
              <a:gd name="connsiteY1" fmla="*/ 8675 h 4086609"/>
              <a:gd name="connsiteX2" fmla="*/ 1650258 w 8021784"/>
              <a:gd name="connsiteY2" fmla="*/ 1979515 h 4086609"/>
              <a:gd name="connsiteX3" fmla="*/ 8013468 w 8021784"/>
              <a:gd name="connsiteY3" fmla="*/ 1933614 h 4086609"/>
              <a:gd name="connsiteX4" fmla="*/ 8021784 w 8021784"/>
              <a:gd name="connsiteY4" fmla="*/ 4069985 h 4086609"/>
              <a:gd name="connsiteX5" fmla="*/ 0 w 8021784"/>
              <a:gd name="connsiteY5" fmla="*/ 4086609 h 4086609"/>
              <a:gd name="connsiteX6" fmla="*/ 8673 w 8021784"/>
              <a:gd name="connsiteY6" fmla="*/ 0 h 4086609"/>
              <a:gd name="connsiteX0" fmla="*/ 0 w 8013111"/>
              <a:gd name="connsiteY0" fmla="*/ 0 h 4090585"/>
              <a:gd name="connsiteX1" fmla="*/ 1665801 w 8013111"/>
              <a:gd name="connsiteY1" fmla="*/ 8675 h 4090585"/>
              <a:gd name="connsiteX2" fmla="*/ 1641585 w 8013111"/>
              <a:gd name="connsiteY2" fmla="*/ 1979515 h 4090585"/>
              <a:gd name="connsiteX3" fmla="*/ 8004795 w 8013111"/>
              <a:gd name="connsiteY3" fmla="*/ 1933614 h 4090585"/>
              <a:gd name="connsiteX4" fmla="*/ 8013111 w 8013111"/>
              <a:gd name="connsiteY4" fmla="*/ 4069985 h 4090585"/>
              <a:gd name="connsiteX5" fmla="*/ 11205 w 8013111"/>
              <a:gd name="connsiteY5" fmla="*/ 4090585 h 4090585"/>
              <a:gd name="connsiteX6" fmla="*/ 0 w 8013111"/>
              <a:gd name="connsiteY6" fmla="*/ 0 h 4090585"/>
              <a:gd name="connsiteX0" fmla="*/ 0 w 8013111"/>
              <a:gd name="connsiteY0" fmla="*/ 0 h 4090585"/>
              <a:gd name="connsiteX1" fmla="*/ 1665801 w 8013111"/>
              <a:gd name="connsiteY1" fmla="*/ 8675 h 4090585"/>
              <a:gd name="connsiteX2" fmla="*/ 1641585 w 8013111"/>
              <a:gd name="connsiteY2" fmla="*/ 1979515 h 4090585"/>
              <a:gd name="connsiteX3" fmla="*/ 8004795 w 8013111"/>
              <a:gd name="connsiteY3" fmla="*/ 1933614 h 4090585"/>
              <a:gd name="connsiteX4" fmla="*/ 8013111 w 8013111"/>
              <a:gd name="connsiteY4" fmla="*/ 4089863 h 4090585"/>
              <a:gd name="connsiteX5" fmla="*/ 11205 w 8013111"/>
              <a:gd name="connsiteY5" fmla="*/ 4090585 h 4090585"/>
              <a:gd name="connsiteX6" fmla="*/ 0 w 8013111"/>
              <a:gd name="connsiteY6" fmla="*/ 0 h 4090585"/>
              <a:gd name="connsiteX0" fmla="*/ 0 w 8013111"/>
              <a:gd name="connsiteY0" fmla="*/ 0 h 4090585"/>
              <a:gd name="connsiteX1" fmla="*/ 1665801 w 8013111"/>
              <a:gd name="connsiteY1" fmla="*/ 8675 h 4090585"/>
              <a:gd name="connsiteX2" fmla="*/ 1641585 w 8013111"/>
              <a:gd name="connsiteY2" fmla="*/ 1979515 h 4090585"/>
              <a:gd name="connsiteX3" fmla="*/ 8008771 w 8013111"/>
              <a:gd name="connsiteY3" fmla="*/ 1969395 h 4090585"/>
              <a:gd name="connsiteX4" fmla="*/ 8013111 w 8013111"/>
              <a:gd name="connsiteY4" fmla="*/ 4089863 h 4090585"/>
              <a:gd name="connsiteX5" fmla="*/ 11205 w 8013111"/>
              <a:gd name="connsiteY5" fmla="*/ 4090585 h 4090585"/>
              <a:gd name="connsiteX6" fmla="*/ 0 w 8013111"/>
              <a:gd name="connsiteY6" fmla="*/ 0 h 4090585"/>
              <a:gd name="connsiteX0" fmla="*/ 0 w 8013111"/>
              <a:gd name="connsiteY0" fmla="*/ 0 h 4090585"/>
              <a:gd name="connsiteX1" fmla="*/ 1665801 w 8013111"/>
              <a:gd name="connsiteY1" fmla="*/ 8675 h 4090585"/>
              <a:gd name="connsiteX2" fmla="*/ 1657487 w 8013111"/>
              <a:gd name="connsiteY2" fmla="*/ 1955661 h 4090585"/>
              <a:gd name="connsiteX3" fmla="*/ 8008771 w 8013111"/>
              <a:gd name="connsiteY3" fmla="*/ 1969395 h 4090585"/>
              <a:gd name="connsiteX4" fmla="*/ 8013111 w 8013111"/>
              <a:gd name="connsiteY4" fmla="*/ 4089863 h 4090585"/>
              <a:gd name="connsiteX5" fmla="*/ 11205 w 8013111"/>
              <a:gd name="connsiteY5" fmla="*/ 4090585 h 4090585"/>
              <a:gd name="connsiteX6" fmla="*/ 0 w 8013111"/>
              <a:gd name="connsiteY6" fmla="*/ 0 h 4090585"/>
              <a:gd name="connsiteX0" fmla="*/ 0 w 8013111"/>
              <a:gd name="connsiteY0" fmla="*/ 0 h 4090585"/>
              <a:gd name="connsiteX1" fmla="*/ 1665801 w 8013111"/>
              <a:gd name="connsiteY1" fmla="*/ 8675 h 4090585"/>
              <a:gd name="connsiteX2" fmla="*/ 1641584 w 8013111"/>
              <a:gd name="connsiteY2" fmla="*/ 1995417 h 4090585"/>
              <a:gd name="connsiteX3" fmla="*/ 8008771 w 8013111"/>
              <a:gd name="connsiteY3" fmla="*/ 1969395 h 4090585"/>
              <a:gd name="connsiteX4" fmla="*/ 8013111 w 8013111"/>
              <a:gd name="connsiteY4" fmla="*/ 4089863 h 4090585"/>
              <a:gd name="connsiteX5" fmla="*/ 11205 w 8013111"/>
              <a:gd name="connsiteY5" fmla="*/ 4090585 h 4090585"/>
              <a:gd name="connsiteX6" fmla="*/ 0 w 8013111"/>
              <a:gd name="connsiteY6" fmla="*/ 0 h 4090585"/>
              <a:gd name="connsiteX0" fmla="*/ 0 w 8013111"/>
              <a:gd name="connsiteY0" fmla="*/ 1958 h 4092543"/>
              <a:gd name="connsiteX1" fmla="*/ 1665801 w 8013111"/>
              <a:gd name="connsiteY1" fmla="*/ 0 h 4092543"/>
              <a:gd name="connsiteX2" fmla="*/ 1641584 w 8013111"/>
              <a:gd name="connsiteY2" fmla="*/ 1997375 h 4092543"/>
              <a:gd name="connsiteX3" fmla="*/ 8008771 w 8013111"/>
              <a:gd name="connsiteY3" fmla="*/ 1971353 h 4092543"/>
              <a:gd name="connsiteX4" fmla="*/ 8013111 w 8013111"/>
              <a:gd name="connsiteY4" fmla="*/ 4091821 h 4092543"/>
              <a:gd name="connsiteX5" fmla="*/ 11205 w 8013111"/>
              <a:gd name="connsiteY5" fmla="*/ 4092543 h 4092543"/>
              <a:gd name="connsiteX6" fmla="*/ 0 w 8013111"/>
              <a:gd name="connsiteY6" fmla="*/ 1958 h 4092543"/>
              <a:gd name="connsiteX0" fmla="*/ 0 w 8013111"/>
              <a:gd name="connsiteY0" fmla="*/ 1958 h 4092543"/>
              <a:gd name="connsiteX1" fmla="*/ 1665801 w 8013111"/>
              <a:gd name="connsiteY1" fmla="*/ 0 h 4092543"/>
              <a:gd name="connsiteX2" fmla="*/ 1452469 w 8013111"/>
              <a:gd name="connsiteY2" fmla="*/ 1992059 h 4092543"/>
              <a:gd name="connsiteX3" fmla="*/ 8008771 w 8013111"/>
              <a:gd name="connsiteY3" fmla="*/ 1971353 h 4092543"/>
              <a:gd name="connsiteX4" fmla="*/ 8013111 w 8013111"/>
              <a:gd name="connsiteY4" fmla="*/ 4091821 h 4092543"/>
              <a:gd name="connsiteX5" fmla="*/ 11205 w 8013111"/>
              <a:gd name="connsiteY5" fmla="*/ 4092543 h 4092543"/>
              <a:gd name="connsiteX6" fmla="*/ 0 w 8013111"/>
              <a:gd name="connsiteY6" fmla="*/ 1958 h 4092543"/>
              <a:gd name="connsiteX0" fmla="*/ 0 w 8013111"/>
              <a:gd name="connsiteY0" fmla="*/ 7274 h 4097859"/>
              <a:gd name="connsiteX1" fmla="*/ 1462502 w 8013111"/>
              <a:gd name="connsiteY1" fmla="*/ 0 h 4097859"/>
              <a:gd name="connsiteX2" fmla="*/ 1452469 w 8013111"/>
              <a:gd name="connsiteY2" fmla="*/ 1997375 h 4097859"/>
              <a:gd name="connsiteX3" fmla="*/ 8008771 w 8013111"/>
              <a:gd name="connsiteY3" fmla="*/ 1976669 h 4097859"/>
              <a:gd name="connsiteX4" fmla="*/ 8013111 w 8013111"/>
              <a:gd name="connsiteY4" fmla="*/ 4097137 h 4097859"/>
              <a:gd name="connsiteX5" fmla="*/ 11205 w 8013111"/>
              <a:gd name="connsiteY5" fmla="*/ 4097859 h 4097859"/>
              <a:gd name="connsiteX6" fmla="*/ 0 w 8013111"/>
              <a:gd name="connsiteY6" fmla="*/ 7274 h 4097859"/>
              <a:gd name="connsiteX0" fmla="*/ 0 w 8013111"/>
              <a:gd name="connsiteY0" fmla="*/ 7274 h 4097859"/>
              <a:gd name="connsiteX1" fmla="*/ 1487446 w 8013111"/>
              <a:gd name="connsiteY1" fmla="*/ 0 h 4097859"/>
              <a:gd name="connsiteX2" fmla="*/ 1452469 w 8013111"/>
              <a:gd name="connsiteY2" fmla="*/ 1997375 h 4097859"/>
              <a:gd name="connsiteX3" fmla="*/ 8008771 w 8013111"/>
              <a:gd name="connsiteY3" fmla="*/ 1976669 h 4097859"/>
              <a:gd name="connsiteX4" fmla="*/ 8013111 w 8013111"/>
              <a:gd name="connsiteY4" fmla="*/ 4097137 h 4097859"/>
              <a:gd name="connsiteX5" fmla="*/ 11205 w 8013111"/>
              <a:gd name="connsiteY5" fmla="*/ 4097859 h 4097859"/>
              <a:gd name="connsiteX6" fmla="*/ 0 w 8013111"/>
              <a:gd name="connsiteY6" fmla="*/ 7274 h 4097859"/>
              <a:gd name="connsiteX0" fmla="*/ 0 w 8013111"/>
              <a:gd name="connsiteY0" fmla="*/ 7274 h 4097859"/>
              <a:gd name="connsiteX1" fmla="*/ 1487446 w 8013111"/>
              <a:gd name="connsiteY1" fmla="*/ 0 h 4097859"/>
              <a:gd name="connsiteX2" fmla="*/ 1477414 w 8013111"/>
              <a:gd name="connsiteY2" fmla="*/ 1946887 h 4097859"/>
              <a:gd name="connsiteX3" fmla="*/ 8008771 w 8013111"/>
              <a:gd name="connsiteY3" fmla="*/ 1976669 h 4097859"/>
              <a:gd name="connsiteX4" fmla="*/ 8013111 w 8013111"/>
              <a:gd name="connsiteY4" fmla="*/ 4097137 h 4097859"/>
              <a:gd name="connsiteX5" fmla="*/ 11205 w 8013111"/>
              <a:gd name="connsiteY5" fmla="*/ 4097859 h 4097859"/>
              <a:gd name="connsiteX6" fmla="*/ 0 w 8013111"/>
              <a:gd name="connsiteY6" fmla="*/ 7274 h 4097859"/>
              <a:gd name="connsiteX0" fmla="*/ 0 w 8013111"/>
              <a:gd name="connsiteY0" fmla="*/ 7274 h 4097859"/>
              <a:gd name="connsiteX1" fmla="*/ 1487446 w 8013111"/>
              <a:gd name="connsiteY1" fmla="*/ 0 h 4097859"/>
              <a:gd name="connsiteX2" fmla="*/ 1477414 w 8013111"/>
              <a:gd name="connsiteY2" fmla="*/ 1946887 h 4097859"/>
              <a:gd name="connsiteX3" fmla="*/ 8008771 w 8013111"/>
              <a:gd name="connsiteY3" fmla="*/ 1943010 h 4097859"/>
              <a:gd name="connsiteX4" fmla="*/ 8013111 w 8013111"/>
              <a:gd name="connsiteY4" fmla="*/ 4097137 h 4097859"/>
              <a:gd name="connsiteX5" fmla="*/ 11205 w 8013111"/>
              <a:gd name="connsiteY5" fmla="*/ 4097859 h 4097859"/>
              <a:gd name="connsiteX6" fmla="*/ 0 w 8013111"/>
              <a:gd name="connsiteY6" fmla="*/ 7274 h 40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13111" h="4097859">
                <a:moveTo>
                  <a:pt x="0" y="7274"/>
                </a:moveTo>
                <a:lnTo>
                  <a:pt x="1487446" y="0"/>
                </a:lnTo>
                <a:cubicBezTo>
                  <a:pt x="1484675" y="648995"/>
                  <a:pt x="1480185" y="1297892"/>
                  <a:pt x="1477414" y="1946887"/>
                </a:cubicBezTo>
                <a:lnTo>
                  <a:pt x="8008771" y="1943010"/>
                </a:lnTo>
                <a:cubicBezTo>
                  <a:pt x="8011543" y="2671759"/>
                  <a:pt x="8010339" y="3368388"/>
                  <a:pt x="8013111" y="4097137"/>
                </a:cubicBezTo>
                <a:lnTo>
                  <a:pt x="11205" y="4097859"/>
                </a:lnTo>
                <a:cubicBezTo>
                  <a:pt x="11205" y="2673612"/>
                  <a:pt x="0" y="1431521"/>
                  <a:pt x="0" y="7274"/>
                </a:cubicBezTo>
                <a:close/>
              </a:path>
            </a:pathLst>
          </a:custGeom>
          <a:noFill/>
          <a:ln w="9525" cap="flat" cmpd="sng" algn="ctr">
            <a:solidFill>
              <a:schemeClr val="accent1"/>
            </a:solidFill>
            <a:prstDash val="solid"/>
            <a:round/>
            <a:headEnd type="none" w="med" len="med"/>
            <a:tailEnd type="none" w="med" len="med"/>
          </a:ln>
          <a:effectLst>
            <a:glow rad="63500">
              <a:schemeClr val="accent1">
                <a:satMod val="175000"/>
                <a:alpha val="40000"/>
              </a:schemeClr>
            </a:glow>
          </a:effectLst>
        </p:spPr>
        <p:style>
          <a:lnRef idx="0">
            <a:scrgbClr r="0" g="0" b="0"/>
          </a:lnRef>
          <a:fillRef idx="0">
            <a:scrgbClr r="0" g="0" b="0"/>
          </a:fillRef>
          <a:effectRef idx="0">
            <a:scrgbClr r="0" g="0" b="0"/>
          </a:effectRef>
          <a:fontRef idx="minor">
            <a:schemeClr val="accent1"/>
          </a:fontRef>
        </p:style>
        <p:txBody>
          <a:bodyPr rtlCol="0" anchor="ctr"/>
          <a:lstStyle/>
          <a:p>
            <a:pPr algn="ctr"/>
            <a:endParaRPr lang="it-IT"/>
          </a:p>
        </p:txBody>
      </p:sp>
      <p:sp>
        <p:nvSpPr>
          <p:cNvPr id="14" name="Rettangolo 13"/>
          <p:cNvSpPr/>
          <p:nvPr/>
        </p:nvSpPr>
        <p:spPr>
          <a:xfrm>
            <a:off x="75174" y="4898500"/>
            <a:ext cx="9010347" cy="1380025"/>
          </a:xfrm>
          <a:prstGeom prst="rect">
            <a:avLst/>
          </a:prstGeom>
          <a:noFill/>
          <a:ln w="9525" cap="flat" cmpd="sng" algn="ctr">
            <a:solidFill>
              <a:schemeClr val="accent3"/>
            </a:solidFill>
            <a:prstDash val="solid"/>
            <a:round/>
            <a:headEnd type="none" w="med" len="med"/>
            <a:tailEnd type="none" w="med" len="med"/>
          </a:ln>
          <a:effectLst>
            <a:glow rad="63500">
              <a:schemeClr val="accent3">
                <a:satMod val="175000"/>
                <a:alpha val="40000"/>
              </a:schemeClr>
            </a:glow>
          </a:effectLst>
        </p:spPr>
        <p:style>
          <a:lnRef idx="0">
            <a:scrgbClr r="0" g="0" b="0"/>
          </a:lnRef>
          <a:fillRef idx="0">
            <a:scrgbClr r="0" g="0" b="0"/>
          </a:fillRef>
          <a:effectRef idx="0">
            <a:scrgbClr r="0" g="0" b="0"/>
          </a:effectRef>
          <a:fontRef idx="minor">
            <a:schemeClr val="accent3"/>
          </a:fontRef>
        </p:style>
        <p:txBody>
          <a:bodyPr rtlCol="0" anchor="ctr"/>
          <a:lstStyle/>
          <a:p>
            <a:pPr algn="ctr"/>
            <a:endParaRPr lang="it-IT">
              <a:solidFill>
                <a:schemeClr val="accent1"/>
              </a:solidFill>
            </a:endParaRPr>
          </a:p>
        </p:txBody>
      </p:sp>
      <p:sp>
        <p:nvSpPr>
          <p:cNvPr id="15" name="CasellaDiTesto 14"/>
          <p:cNvSpPr txBox="1"/>
          <p:nvPr/>
        </p:nvSpPr>
        <p:spPr>
          <a:xfrm>
            <a:off x="91783" y="4339377"/>
            <a:ext cx="744789" cy="461665"/>
          </a:xfrm>
          <a:prstGeom prst="rect">
            <a:avLst/>
          </a:prstGeom>
          <a:noFill/>
        </p:spPr>
        <p:txBody>
          <a:bodyPr wrap="square" rtlCol="0">
            <a:spAutoFit/>
          </a:bodyPr>
          <a:lstStyle/>
          <a:p>
            <a:r>
              <a:rPr lang="en-US" sz="2400" b="1" u="sng" dirty="0">
                <a:ln>
                  <a:solidFill>
                    <a:srgbClr val="0070C0"/>
                  </a:solidFill>
                </a:ln>
                <a:solidFill>
                  <a:schemeClr val="tx2">
                    <a:lumMod val="60000"/>
                    <a:lumOff val="40000"/>
                  </a:schemeClr>
                </a:solidFill>
                <a:effectLst>
                  <a:glow rad="63500">
                    <a:schemeClr val="accent1">
                      <a:satMod val="175000"/>
                      <a:alpha val="40000"/>
                    </a:schemeClr>
                  </a:glow>
                </a:effectLst>
              </a:rPr>
              <a:t>ISOL</a:t>
            </a:r>
            <a:endParaRPr lang="it-IT" sz="2400" dirty="0">
              <a:ln>
                <a:solidFill>
                  <a:srgbClr val="0070C0"/>
                </a:solidFill>
              </a:ln>
              <a:solidFill>
                <a:schemeClr val="tx2">
                  <a:lumMod val="60000"/>
                  <a:lumOff val="40000"/>
                </a:schemeClr>
              </a:solidFill>
              <a:effectLst>
                <a:glow rad="63500">
                  <a:schemeClr val="accent1">
                    <a:satMod val="175000"/>
                    <a:alpha val="40000"/>
                  </a:schemeClr>
                </a:glow>
              </a:effectLst>
            </a:endParaRPr>
          </a:p>
        </p:txBody>
      </p:sp>
      <p:sp>
        <p:nvSpPr>
          <p:cNvPr id="18" name="CasellaDiTesto 17"/>
          <p:cNvSpPr txBox="1"/>
          <p:nvPr/>
        </p:nvSpPr>
        <p:spPr>
          <a:xfrm>
            <a:off x="83988" y="4901481"/>
            <a:ext cx="1314196" cy="461665"/>
          </a:xfrm>
          <a:prstGeom prst="rect">
            <a:avLst/>
          </a:prstGeom>
          <a:noFill/>
        </p:spPr>
        <p:txBody>
          <a:bodyPr wrap="square" rtlCol="0">
            <a:spAutoFit/>
          </a:bodyPr>
          <a:lstStyle/>
          <a:p>
            <a:r>
              <a:rPr lang="en-US" sz="2400" b="1" u="sng" dirty="0" smtClean="0">
                <a:ln>
                  <a:solidFill>
                    <a:schemeClr val="accent3">
                      <a:lumMod val="75000"/>
                    </a:schemeClr>
                  </a:solidFill>
                </a:ln>
                <a:solidFill>
                  <a:srgbClr val="92D050"/>
                </a:solidFill>
                <a:effectLst>
                  <a:glow rad="63500">
                    <a:schemeClr val="accent3">
                      <a:satMod val="175000"/>
                      <a:alpha val="40000"/>
                    </a:schemeClr>
                  </a:glow>
                </a:effectLst>
              </a:rPr>
              <a:t>PHARM</a:t>
            </a:r>
            <a:endParaRPr lang="it-IT" sz="2400" dirty="0">
              <a:ln>
                <a:solidFill>
                  <a:schemeClr val="accent3">
                    <a:lumMod val="75000"/>
                  </a:schemeClr>
                </a:solidFill>
              </a:ln>
              <a:solidFill>
                <a:srgbClr val="92D050"/>
              </a:solidFill>
              <a:effectLst>
                <a:glow rad="63500">
                  <a:schemeClr val="accent3">
                    <a:satMod val="175000"/>
                    <a:alpha val="40000"/>
                  </a:schemeClr>
                </a:glow>
              </a:effectLst>
            </a:endParaRPr>
          </a:p>
        </p:txBody>
      </p:sp>
      <p:pic>
        <p:nvPicPr>
          <p:cNvPr id="2" name="Immagine 1"/>
          <p:cNvPicPr>
            <a:picLocks noChangeAspect="1"/>
          </p:cNvPicPr>
          <p:nvPr/>
        </p:nvPicPr>
        <p:blipFill>
          <a:blip r:embed="rId3"/>
          <a:stretch>
            <a:fillRect/>
          </a:stretch>
        </p:blipFill>
        <p:spPr>
          <a:xfrm>
            <a:off x="7198780" y="592295"/>
            <a:ext cx="1746472" cy="2077393"/>
          </a:xfrm>
          <a:prstGeom prst="rect">
            <a:avLst/>
          </a:prstGeom>
        </p:spPr>
      </p:pic>
      <p:sp>
        <p:nvSpPr>
          <p:cNvPr id="3" name="Rettangolo 2"/>
          <p:cNvSpPr/>
          <p:nvPr/>
        </p:nvSpPr>
        <p:spPr>
          <a:xfrm rot="18736313">
            <a:off x="6969271" y="1342861"/>
            <a:ext cx="2388474" cy="646331"/>
          </a:xfrm>
          <a:prstGeom prst="rect">
            <a:avLst/>
          </a:prstGeom>
        </p:spPr>
        <p:txBody>
          <a:bodyPr wrap="none">
            <a:spAutoFit/>
          </a:bodyPr>
          <a:lstStyle/>
          <a:p>
            <a:pPr algn="ctr"/>
            <a:r>
              <a:rPr lang="it-IT" dirty="0"/>
              <a:t>The ISOLPHARM </a:t>
            </a:r>
            <a:r>
              <a:rPr lang="it-IT" dirty="0" err="1" smtClean="0"/>
              <a:t>patent</a:t>
            </a:r>
            <a:endParaRPr lang="it-IT" dirty="0" smtClean="0"/>
          </a:p>
          <a:p>
            <a:pPr algn="ctr"/>
            <a:r>
              <a:rPr lang="it-IT" dirty="0" smtClean="0"/>
              <a:t>(EU + USA * Canada)</a:t>
            </a:r>
            <a:endParaRPr lang="it-IT" dirty="0"/>
          </a:p>
        </p:txBody>
      </p:sp>
      <p:sp>
        <p:nvSpPr>
          <p:cNvPr id="11" name="CasellaDiTesto 10"/>
          <p:cNvSpPr txBox="1"/>
          <p:nvPr/>
        </p:nvSpPr>
        <p:spPr>
          <a:xfrm>
            <a:off x="1935221" y="1624638"/>
            <a:ext cx="4844526" cy="1292662"/>
          </a:xfrm>
          <a:prstGeom prst="rect">
            <a:avLst/>
          </a:prstGeom>
          <a:noFill/>
          <a:ln>
            <a:noFill/>
          </a:ln>
        </p:spPr>
        <p:txBody>
          <a:bodyPr wrap="square" rtlCol="0">
            <a:spAutoFit/>
          </a:bodyPr>
          <a:lstStyle/>
          <a:p>
            <a:pPr algn="ctr"/>
            <a:endParaRPr lang="en-US" b="1" u="sng" dirty="0" smtClean="0">
              <a:ln>
                <a:solidFill>
                  <a:srgbClr val="1F497D"/>
                </a:solidFill>
              </a:ln>
              <a:solidFill>
                <a:schemeClr val="tx2">
                  <a:lumMod val="40000"/>
                  <a:lumOff val="60000"/>
                </a:schemeClr>
              </a:solidFill>
            </a:endParaRPr>
          </a:p>
          <a:p>
            <a:r>
              <a:rPr lang="en-US" b="1" i="1" dirty="0" smtClean="0">
                <a:ln>
                  <a:solidFill>
                    <a:srgbClr val="700000"/>
                  </a:solidFill>
                </a:ln>
                <a:solidFill>
                  <a:srgbClr val="C00000"/>
                </a:solidFill>
              </a:rPr>
              <a:t>→ </a:t>
            </a:r>
            <a:r>
              <a:rPr lang="en-US" b="1" i="1" u="sng" dirty="0" smtClean="0">
                <a:ln>
                  <a:solidFill>
                    <a:srgbClr val="700000"/>
                  </a:solidFill>
                </a:ln>
                <a:solidFill>
                  <a:srgbClr val="C00000"/>
                </a:solidFill>
              </a:rPr>
              <a:t>extremely high specific activity</a:t>
            </a:r>
          </a:p>
          <a:p>
            <a:r>
              <a:rPr lang="en-US" b="1" i="1" dirty="0">
                <a:ln>
                  <a:solidFill>
                    <a:srgbClr val="700000"/>
                  </a:solidFill>
                </a:ln>
                <a:solidFill>
                  <a:srgbClr val="C00000"/>
                </a:solidFill>
              </a:rPr>
              <a:t>→ the higher </a:t>
            </a:r>
            <a:r>
              <a:rPr lang="en-US" b="1" i="1" dirty="0" smtClean="0">
                <a:ln>
                  <a:solidFill>
                    <a:srgbClr val="700000"/>
                  </a:solidFill>
                </a:ln>
                <a:solidFill>
                  <a:srgbClr val="C00000"/>
                </a:solidFill>
              </a:rPr>
              <a:t>efficacy </a:t>
            </a:r>
            <a:r>
              <a:rPr lang="en-US" b="1" i="1" dirty="0">
                <a:ln>
                  <a:solidFill>
                    <a:srgbClr val="700000"/>
                  </a:solidFill>
                </a:ln>
                <a:solidFill>
                  <a:srgbClr val="C00000"/>
                </a:solidFill>
              </a:rPr>
              <a:t>in </a:t>
            </a:r>
            <a:r>
              <a:rPr lang="en-US" b="1" i="1" dirty="0" smtClean="0">
                <a:ln>
                  <a:solidFill>
                    <a:srgbClr val="700000"/>
                  </a:solidFill>
                </a:ln>
                <a:solidFill>
                  <a:srgbClr val="C00000"/>
                </a:solidFill>
              </a:rPr>
              <a:t>therapy </a:t>
            </a:r>
            <a:r>
              <a:rPr lang="en-US" b="1" i="1" dirty="0">
                <a:ln>
                  <a:solidFill>
                    <a:srgbClr val="700000"/>
                  </a:solidFill>
                </a:ln>
                <a:solidFill>
                  <a:srgbClr val="C00000"/>
                </a:solidFill>
              </a:rPr>
              <a:t>and diagnosis</a:t>
            </a:r>
          </a:p>
          <a:p>
            <a:pPr algn="ctr"/>
            <a:endParaRPr lang="en-US" sz="2400" b="1" i="1" u="sng" dirty="0">
              <a:ln>
                <a:solidFill>
                  <a:srgbClr val="700000"/>
                </a:solidFill>
              </a:ln>
              <a:solidFill>
                <a:srgbClr val="C00000"/>
              </a:solidFill>
            </a:endParaRPr>
          </a:p>
        </p:txBody>
      </p:sp>
    </p:spTree>
    <p:extLst>
      <p:ext uri="{BB962C8B-B14F-4D97-AF65-F5344CB8AC3E}">
        <p14:creationId xmlns:p14="http://schemas.microsoft.com/office/powerpoint/2010/main" val="29312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8" grpId="0"/>
      <p:bldP spid="3"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600318359"/>
              </p:ext>
            </p:extLst>
          </p:nvPr>
        </p:nvGraphicFramePr>
        <p:xfrm>
          <a:off x="120535" y="951941"/>
          <a:ext cx="8902930" cy="2862425"/>
        </p:xfrm>
        <a:graphic>
          <a:graphicData uri="http://schemas.openxmlformats.org/drawingml/2006/table">
            <a:tbl>
              <a:tblPr firstRow="1" firstCol="1" bandRow="1">
                <a:tableStyleId>{3B4B98B0-60AC-42C2-AFA5-B58CD77FA1E5}</a:tableStyleId>
              </a:tblPr>
              <a:tblGrid>
                <a:gridCol w="2141250">
                  <a:extLst>
                    <a:ext uri="{9D8B030D-6E8A-4147-A177-3AD203B41FA5}">
                      <a16:colId xmlns:a16="http://schemas.microsoft.com/office/drawing/2014/main" val="20000"/>
                    </a:ext>
                  </a:extLst>
                </a:gridCol>
                <a:gridCol w="1296042">
                  <a:extLst>
                    <a:ext uri="{9D8B030D-6E8A-4147-A177-3AD203B41FA5}">
                      <a16:colId xmlns:a16="http://schemas.microsoft.com/office/drawing/2014/main" val="20001"/>
                    </a:ext>
                  </a:extLst>
                </a:gridCol>
                <a:gridCol w="1296042">
                  <a:extLst>
                    <a:ext uri="{9D8B030D-6E8A-4147-A177-3AD203B41FA5}">
                      <a16:colId xmlns:a16="http://schemas.microsoft.com/office/drawing/2014/main" val="20002"/>
                    </a:ext>
                  </a:extLst>
                </a:gridCol>
                <a:gridCol w="2141250">
                  <a:extLst>
                    <a:ext uri="{9D8B030D-6E8A-4147-A177-3AD203B41FA5}">
                      <a16:colId xmlns:a16="http://schemas.microsoft.com/office/drawing/2014/main" val="20003"/>
                    </a:ext>
                  </a:extLst>
                </a:gridCol>
                <a:gridCol w="2028346">
                  <a:extLst>
                    <a:ext uri="{9D8B030D-6E8A-4147-A177-3AD203B41FA5}">
                      <a16:colId xmlns:a16="http://schemas.microsoft.com/office/drawing/2014/main" val="20004"/>
                    </a:ext>
                  </a:extLst>
                </a:gridCol>
              </a:tblGrid>
              <a:tr h="260614">
                <a:tc rowSpan="2">
                  <a:txBody>
                    <a:bodyPr/>
                    <a:lstStyle/>
                    <a:p>
                      <a:pPr algn="ctr">
                        <a:lnSpc>
                          <a:spcPct val="107000"/>
                        </a:lnSpc>
                        <a:spcAft>
                          <a:spcPts val="0"/>
                        </a:spcAft>
                      </a:pPr>
                      <a:r>
                        <a:rPr lang="en-GB" sz="1600" dirty="0" smtClean="0">
                          <a:solidFill>
                            <a:schemeClr val="tx2"/>
                          </a:solidFill>
                          <a:effectLst/>
                        </a:rPr>
                        <a:t>Radiopharmaceutical</a:t>
                      </a:r>
                    </a:p>
                    <a:p>
                      <a:pPr algn="ctr">
                        <a:lnSpc>
                          <a:spcPct val="107000"/>
                        </a:lnSpc>
                        <a:spcAft>
                          <a:spcPts val="0"/>
                        </a:spcAft>
                      </a:pPr>
                      <a:r>
                        <a:rPr lang="en-GB" sz="1600"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In the ‘market’</a:t>
                      </a:r>
                      <a:endParaRPr lang="it-IT"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rowSpan="2">
                  <a:txBody>
                    <a:bodyPr/>
                    <a:lstStyle/>
                    <a:p>
                      <a:pPr algn="ctr">
                        <a:lnSpc>
                          <a:spcPct val="107000"/>
                        </a:lnSpc>
                        <a:spcAft>
                          <a:spcPts val="0"/>
                        </a:spcAft>
                      </a:pPr>
                      <a:r>
                        <a:rPr lang="en-GB" sz="1600" dirty="0">
                          <a:solidFill>
                            <a:schemeClr val="tx2"/>
                          </a:solidFill>
                          <a:effectLst/>
                        </a:rPr>
                        <a:t>Targeted organs</a:t>
                      </a:r>
                      <a:endParaRPr lang="it-IT"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rowSpan="2">
                  <a:txBody>
                    <a:bodyPr/>
                    <a:lstStyle/>
                    <a:p>
                      <a:pPr algn="ctr">
                        <a:lnSpc>
                          <a:spcPct val="107000"/>
                        </a:lnSpc>
                        <a:spcAft>
                          <a:spcPts val="0"/>
                        </a:spcAft>
                      </a:pPr>
                      <a:r>
                        <a:rPr lang="en-GB" sz="1600" dirty="0">
                          <a:solidFill>
                            <a:schemeClr val="tx2"/>
                          </a:solidFill>
                          <a:effectLst/>
                        </a:rPr>
                        <a:t>Half-life</a:t>
                      </a:r>
                      <a:endParaRPr lang="it-IT"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gridSpan="2">
                  <a:txBody>
                    <a:bodyPr/>
                    <a:lstStyle/>
                    <a:p>
                      <a:pPr algn="ctr">
                        <a:lnSpc>
                          <a:spcPct val="107000"/>
                        </a:lnSpc>
                        <a:spcAft>
                          <a:spcPts val="0"/>
                        </a:spcAft>
                      </a:pPr>
                      <a:r>
                        <a:rPr lang="en-GB" sz="1200" dirty="0">
                          <a:solidFill>
                            <a:schemeClr val="tx2"/>
                          </a:solidFill>
                          <a:effectLst/>
                        </a:rPr>
                        <a:t>Specific Activity (</a:t>
                      </a:r>
                      <a:r>
                        <a:rPr lang="en-GB" sz="1200" dirty="0" err="1">
                          <a:solidFill>
                            <a:schemeClr val="tx2"/>
                          </a:solidFill>
                          <a:effectLst/>
                        </a:rPr>
                        <a:t>GBq</a:t>
                      </a:r>
                      <a:r>
                        <a:rPr lang="en-GB" sz="1200" dirty="0">
                          <a:solidFill>
                            <a:schemeClr val="tx2"/>
                          </a:solidFill>
                          <a:effectLst/>
                        </a:rPr>
                        <a:t>/mg</a:t>
                      </a:r>
                      <a:r>
                        <a:rPr lang="en-GB" sz="1200" dirty="0" smtClean="0">
                          <a:solidFill>
                            <a:schemeClr val="tx2"/>
                          </a:solidFill>
                          <a:effectLst/>
                        </a:rPr>
                        <a:t>) </a:t>
                      </a:r>
                      <a:r>
                        <a:rPr lang="en-GB" sz="1200" baseline="30000" dirty="0" smtClean="0">
                          <a:solidFill>
                            <a:schemeClr val="tx2"/>
                          </a:solidFill>
                          <a:effectLst/>
                        </a:rPr>
                        <a:t>#</a:t>
                      </a:r>
                      <a:endParaRPr lang="it-IT" sz="1200" baseline="30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hMerge="1">
                  <a:txBody>
                    <a:bodyPr/>
                    <a:lstStyle/>
                    <a:p>
                      <a:endParaRPr lang="it-IT"/>
                    </a:p>
                  </a:txBody>
                  <a:tcPr/>
                </a:tc>
                <a:extLst>
                  <a:ext uri="{0D108BD9-81ED-4DB2-BD59-A6C34878D82A}">
                    <a16:rowId xmlns:a16="http://schemas.microsoft.com/office/drawing/2014/main" val="10000"/>
                  </a:ext>
                </a:extLst>
              </a:tr>
              <a:tr h="522786">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a:lnSpc>
                          <a:spcPct val="107000"/>
                        </a:lnSpc>
                        <a:spcAft>
                          <a:spcPts val="0"/>
                        </a:spcAft>
                      </a:pPr>
                      <a:r>
                        <a:rPr lang="en-GB" sz="1400" b="1" dirty="0" smtClean="0">
                          <a:effectLst/>
                        </a:rPr>
                        <a:t>ISOLPHARM technique </a:t>
                      </a:r>
                      <a:r>
                        <a:rPr lang="en-GB" sz="1400" b="1" dirty="0">
                          <a:effectLst/>
                        </a:rPr>
                        <a:t>production</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400" dirty="0">
                          <a:effectLst/>
                        </a:rPr>
                        <a:t> </a:t>
                      </a:r>
                      <a:r>
                        <a:rPr lang="en-GB" sz="1400" b="1" dirty="0">
                          <a:effectLst/>
                        </a:rPr>
                        <a:t>Neutron capture </a:t>
                      </a:r>
                      <a:r>
                        <a:rPr lang="en-GB" sz="1400" b="1" dirty="0" smtClean="0">
                          <a:effectLst/>
                        </a:rPr>
                        <a:t>reaction</a:t>
                      </a:r>
                    </a:p>
                    <a:p>
                      <a:pPr algn="ctr">
                        <a:lnSpc>
                          <a:spcPct val="107000"/>
                        </a:lnSpc>
                        <a:spcAft>
                          <a:spcPts val="0"/>
                        </a:spcAft>
                      </a:pPr>
                      <a:r>
                        <a:rPr lang="it-IT"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l-GR"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Φ = 10</a:t>
                      </a:r>
                      <a:r>
                        <a:rPr lang="el-GR" sz="1200" b="0" baseline="300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a:t>
                      </a:r>
                      <a:r>
                        <a:rPr lang="el-GR"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cm</a:t>
                      </a:r>
                      <a:r>
                        <a:rPr lang="it-IT" sz="1200" b="0" baseline="300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lang="it-IT" sz="12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t>
                      </a:r>
                      <a:r>
                        <a:rPr lang="it-IT" sz="1200" b="0" baseline="300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r>
                        <a:rPr lang="it-IT" sz="1200" b="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200" b="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extLst>
                  <a:ext uri="{0D108BD9-81ED-4DB2-BD59-A6C34878D82A}">
                    <a16:rowId xmlns:a16="http://schemas.microsoft.com/office/drawing/2014/main" val="10001"/>
                  </a:ext>
                </a:extLst>
              </a:tr>
              <a:tr h="472465">
                <a:tc>
                  <a:txBody>
                    <a:bodyPr/>
                    <a:lstStyle/>
                    <a:p>
                      <a:pPr algn="ctr">
                        <a:lnSpc>
                          <a:spcPct val="107000"/>
                        </a:lnSpc>
                        <a:spcAft>
                          <a:spcPts val="0"/>
                        </a:spcAft>
                      </a:pPr>
                      <a:r>
                        <a:rPr lang="en-GB" sz="1400" baseline="30000" dirty="0" smtClean="0">
                          <a:effectLst/>
                        </a:rPr>
                        <a:t>89</a:t>
                      </a:r>
                      <a:r>
                        <a:rPr lang="en-GB" sz="1400" dirty="0" smtClean="0">
                          <a:effectLst/>
                        </a:rPr>
                        <a:t>Sr-SrCl</a:t>
                      </a:r>
                      <a:r>
                        <a:rPr lang="en-GB" sz="1400" baseline="-25000" dirty="0" smtClean="0">
                          <a:effectLst/>
                        </a:rPr>
                        <a:t>2  </a:t>
                      </a:r>
                      <a:endParaRPr lang="it-IT" sz="1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200" dirty="0">
                          <a:effectLst/>
                        </a:rPr>
                        <a:t>Bone</a:t>
                      </a:r>
                      <a:endParaRPr lang="it-IT" sz="12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200" dirty="0">
                          <a:effectLst/>
                        </a:rPr>
                        <a:t>50.5 d</a:t>
                      </a:r>
                      <a:endParaRPr lang="it-IT" sz="12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800" dirty="0" smtClean="0">
                          <a:solidFill>
                            <a:srgbClr val="C00000"/>
                          </a:solidFill>
                          <a:effectLst/>
                        </a:rPr>
                        <a:t>≥ 597</a:t>
                      </a:r>
                      <a:endParaRPr lang="it-IT"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800" dirty="0">
                          <a:effectLst/>
                        </a:rPr>
                        <a:t>≥ </a:t>
                      </a:r>
                      <a:r>
                        <a:rPr lang="en-GB" sz="1800" dirty="0" smtClean="0">
                          <a:effectLst/>
                        </a:rPr>
                        <a:t>0.004</a:t>
                      </a:r>
                      <a:endParaRPr lang="it-IT"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extLst>
                  <a:ext uri="{0D108BD9-81ED-4DB2-BD59-A6C34878D82A}">
                    <a16:rowId xmlns:a16="http://schemas.microsoft.com/office/drawing/2014/main" val="10002"/>
                  </a:ext>
                </a:extLst>
              </a:tr>
              <a:tr h="481752">
                <a:tc>
                  <a:txBody>
                    <a:bodyPr/>
                    <a:lstStyle/>
                    <a:p>
                      <a:pPr algn="ctr">
                        <a:lnSpc>
                          <a:spcPct val="107000"/>
                        </a:lnSpc>
                        <a:spcAft>
                          <a:spcPts val="0"/>
                        </a:spcAft>
                      </a:pPr>
                      <a:r>
                        <a:rPr lang="en-GB" sz="1400" baseline="30000" dirty="0" smtClean="0">
                          <a:effectLst/>
                        </a:rPr>
                        <a:t>90</a:t>
                      </a:r>
                      <a:r>
                        <a:rPr lang="en-GB" sz="1400" dirty="0" smtClean="0">
                          <a:effectLst/>
                        </a:rPr>
                        <a:t>Y-YCl</a:t>
                      </a:r>
                      <a:r>
                        <a:rPr lang="en-GB" sz="1400" baseline="-25000" dirty="0" smtClean="0">
                          <a:effectLst/>
                        </a:rPr>
                        <a:t>3  </a:t>
                      </a:r>
                      <a:endParaRPr lang="it-IT" sz="1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200" dirty="0">
                          <a:effectLst/>
                        </a:rPr>
                        <a:t>Liver and endocrine system</a:t>
                      </a:r>
                      <a:endParaRPr lang="it-IT" sz="12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200" dirty="0">
                          <a:effectLst/>
                        </a:rPr>
                        <a:t>64.1 h</a:t>
                      </a:r>
                      <a:endParaRPr lang="it-IT" sz="12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800" dirty="0">
                          <a:solidFill>
                            <a:srgbClr val="C00000"/>
                          </a:solidFill>
                          <a:effectLst/>
                        </a:rPr>
                        <a:t>≥ 9480</a:t>
                      </a:r>
                      <a:endParaRPr lang="it-IT"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800" dirty="0">
                          <a:effectLst/>
                        </a:rPr>
                        <a:t>≥ </a:t>
                      </a:r>
                      <a:r>
                        <a:rPr lang="en-GB" sz="1800" dirty="0" smtClean="0">
                          <a:effectLst/>
                        </a:rPr>
                        <a:t>0.8*</a:t>
                      </a:r>
                      <a:endParaRPr lang="it-IT"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extLst>
                  <a:ext uri="{0D108BD9-81ED-4DB2-BD59-A6C34878D82A}">
                    <a16:rowId xmlns:a16="http://schemas.microsoft.com/office/drawing/2014/main" val="10003"/>
                  </a:ext>
                </a:extLst>
              </a:tr>
              <a:tr h="641693">
                <a:tc>
                  <a:txBody>
                    <a:bodyPr/>
                    <a:lstStyle/>
                    <a:p>
                      <a:pPr algn="ctr">
                        <a:lnSpc>
                          <a:spcPct val="107000"/>
                        </a:lnSpc>
                        <a:spcAft>
                          <a:spcPts val="0"/>
                        </a:spcAft>
                      </a:pPr>
                      <a:r>
                        <a:rPr lang="en-GB" sz="1400" baseline="30000" dirty="0">
                          <a:effectLst/>
                        </a:rPr>
                        <a:t>125</a:t>
                      </a:r>
                      <a:r>
                        <a:rPr lang="en-GB" sz="1400" dirty="0">
                          <a:effectLst/>
                        </a:rPr>
                        <a:t>I-NaI</a:t>
                      </a:r>
                      <a:endParaRPr lang="it-IT" sz="14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200" dirty="0">
                          <a:effectLst/>
                        </a:rPr>
                        <a:t>Prostate, brain, lung, pancreas, liver</a:t>
                      </a:r>
                      <a:endParaRPr lang="it-IT" sz="12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200" dirty="0">
                          <a:effectLst/>
                        </a:rPr>
                        <a:t>59.4 d</a:t>
                      </a:r>
                      <a:endParaRPr lang="it-IT" sz="12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800" dirty="0">
                          <a:solidFill>
                            <a:srgbClr val="C00000"/>
                          </a:solidFill>
                          <a:effectLst/>
                        </a:rPr>
                        <a:t>≥ 552</a:t>
                      </a:r>
                      <a:endParaRPr lang="it-IT"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800" dirty="0">
                          <a:effectLst/>
                        </a:rPr>
                        <a:t>≥ 6</a:t>
                      </a:r>
                      <a:endParaRPr lang="it-IT"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extLst>
                  <a:ext uri="{0D108BD9-81ED-4DB2-BD59-A6C34878D82A}">
                    <a16:rowId xmlns:a16="http://schemas.microsoft.com/office/drawing/2014/main" val="10004"/>
                  </a:ext>
                </a:extLst>
              </a:tr>
              <a:tr h="483115">
                <a:tc>
                  <a:txBody>
                    <a:bodyPr/>
                    <a:lstStyle/>
                    <a:p>
                      <a:pPr algn="ctr">
                        <a:lnSpc>
                          <a:spcPct val="107000"/>
                        </a:lnSpc>
                        <a:spcAft>
                          <a:spcPts val="0"/>
                        </a:spcAft>
                      </a:pPr>
                      <a:r>
                        <a:rPr lang="en-GB" sz="1400" baseline="30000" dirty="0" smtClean="0">
                          <a:effectLst/>
                        </a:rPr>
                        <a:t>131</a:t>
                      </a:r>
                      <a:r>
                        <a:rPr lang="en-GB" sz="1400" dirty="0" smtClean="0">
                          <a:effectLst/>
                        </a:rPr>
                        <a:t>I-NaI </a:t>
                      </a:r>
                      <a:r>
                        <a:rPr lang="en-GB" sz="1400" baseline="-25000" dirty="0" smtClean="0">
                          <a:effectLst/>
                        </a:rPr>
                        <a:t> </a:t>
                      </a:r>
                      <a:endParaRPr lang="it-IT" sz="1400" baseline="-250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200">
                          <a:effectLst/>
                        </a:rPr>
                        <a:t>Thyroid</a:t>
                      </a:r>
                      <a:endParaRPr lang="it-IT" sz="12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200">
                          <a:effectLst/>
                        </a:rPr>
                        <a:t>8.02 d</a:t>
                      </a:r>
                      <a:endParaRPr lang="it-IT" sz="12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800" dirty="0">
                          <a:solidFill>
                            <a:srgbClr val="C00000"/>
                          </a:solidFill>
                          <a:effectLst/>
                        </a:rPr>
                        <a:t>≥ 3911</a:t>
                      </a:r>
                      <a:endParaRPr lang="it-IT"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tc>
                  <a:txBody>
                    <a:bodyPr/>
                    <a:lstStyle/>
                    <a:p>
                      <a:pPr algn="ctr">
                        <a:lnSpc>
                          <a:spcPct val="107000"/>
                        </a:lnSpc>
                        <a:spcAft>
                          <a:spcPts val="0"/>
                        </a:spcAft>
                      </a:pPr>
                      <a:r>
                        <a:rPr lang="en-GB" sz="1800" dirty="0">
                          <a:effectLst/>
                        </a:rPr>
                        <a:t>≥ </a:t>
                      </a:r>
                      <a:r>
                        <a:rPr lang="en-GB" sz="1800" dirty="0" smtClean="0">
                          <a:effectLst/>
                        </a:rPr>
                        <a:t>0.7</a:t>
                      </a:r>
                      <a:endParaRPr lang="it-IT"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54501" marR="54501" marT="0" marB="0" anchor="ctr"/>
                </a:tc>
                <a:extLst>
                  <a:ext uri="{0D108BD9-81ED-4DB2-BD59-A6C34878D82A}">
                    <a16:rowId xmlns:a16="http://schemas.microsoft.com/office/drawing/2014/main" val="10005"/>
                  </a:ext>
                </a:extLst>
              </a:tr>
            </a:tbl>
          </a:graphicData>
        </a:graphic>
      </p:graphicFrame>
      <p:graphicFrame>
        <p:nvGraphicFramePr>
          <p:cNvPr id="3" name="Tabella 2"/>
          <p:cNvGraphicFramePr>
            <a:graphicFrameLocks noGrp="1"/>
          </p:cNvGraphicFramePr>
          <p:nvPr>
            <p:extLst/>
          </p:nvPr>
        </p:nvGraphicFramePr>
        <p:xfrm>
          <a:off x="108064" y="4201347"/>
          <a:ext cx="8902931" cy="1257731"/>
        </p:xfrm>
        <a:graphic>
          <a:graphicData uri="http://schemas.openxmlformats.org/drawingml/2006/table">
            <a:tbl>
              <a:tblPr firstRow="1" firstCol="1" bandRow="1">
                <a:tableStyleId>{3B4B98B0-60AC-42C2-AFA5-B58CD77FA1E5}</a:tableStyleId>
              </a:tblPr>
              <a:tblGrid>
                <a:gridCol w="2141250">
                  <a:extLst>
                    <a:ext uri="{9D8B030D-6E8A-4147-A177-3AD203B41FA5}">
                      <a16:colId xmlns:a16="http://schemas.microsoft.com/office/drawing/2014/main" val="20000"/>
                    </a:ext>
                  </a:extLst>
                </a:gridCol>
                <a:gridCol w="1296042">
                  <a:extLst>
                    <a:ext uri="{9D8B030D-6E8A-4147-A177-3AD203B41FA5}">
                      <a16:colId xmlns:a16="http://schemas.microsoft.com/office/drawing/2014/main" val="20001"/>
                    </a:ext>
                  </a:extLst>
                </a:gridCol>
                <a:gridCol w="1296042">
                  <a:extLst>
                    <a:ext uri="{9D8B030D-6E8A-4147-A177-3AD203B41FA5}">
                      <a16:colId xmlns:a16="http://schemas.microsoft.com/office/drawing/2014/main" val="20002"/>
                    </a:ext>
                  </a:extLst>
                </a:gridCol>
                <a:gridCol w="2141250">
                  <a:extLst>
                    <a:ext uri="{9D8B030D-6E8A-4147-A177-3AD203B41FA5}">
                      <a16:colId xmlns:a16="http://schemas.microsoft.com/office/drawing/2014/main" val="20003"/>
                    </a:ext>
                  </a:extLst>
                </a:gridCol>
                <a:gridCol w="2028347">
                  <a:extLst>
                    <a:ext uri="{9D8B030D-6E8A-4147-A177-3AD203B41FA5}">
                      <a16:colId xmlns:a16="http://schemas.microsoft.com/office/drawing/2014/main" val="20004"/>
                    </a:ext>
                  </a:extLst>
                </a:gridCol>
              </a:tblGrid>
              <a:tr h="268234">
                <a:tc rowSpan="2">
                  <a:txBody>
                    <a:bodyPr/>
                    <a:lstStyle/>
                    <a:p>
                      <a:pPr marL="0" algn="ctr" defTabSz="914400" rtl="0" eaLnBrk="1" latinLnBrk="0" hangingPunct="1">
                        <a:lnSpc>
                          <a:spcPct val="107000"/>
                        </a:lnSpc>
                        <a:spcAft>
                          <a:spcPts val="0"/>
                        </a:spcAft>
                      </a:pPr>
                      <a:r>
                        <a:rPr lang="en-GB" sz="1600" b="1" kern="1200" dirty="0">
                          <a:solidFill>
                            <a:schemeClr val="tx2"/>
                          </a:solidFill>
                          <a:effectLst/>
                          <a:latin typeface="+mn-lt"/>
                          <a:ea typeface="+mn-ea"/>
                          <a:cs typeface="+mn-cs"/>
                        </a:rPr>
                        <a:t>Radiopharmaceutical</a:t>
                      </a:r>
                      <a:endParaRPr lang="it-IT" sz="1600" b="1" kern="1200" dirty="0">
                        <a:solidFill>
                          <a:schemeClr val="tx2"/>
                        </a:solidFill>
                        <a:effectLst/>
                        <a:latin typeface="+mn-lt"/>
                        <a:ea typeface="+mn-ea"/>
                        <a:cs typeface="+mn-cs"/>
                      </a:endParaRPr>
                    </a:p>
                  </a:txBody>
                  <a:tcPr marL="54501" marR="54501" marT="0" marB="0" anchor="ctr"/>
                </a:tc>
                <a:tc rowSpan="2">
                  <a:txBody>
                    <a:bodyPr/>
                    <a:lstStyle/>
                    <a:p>
                      <a:pPr marL="0" algn="ctr" defTabSz="914400" rtl="0" eaLnBrk="1" latinLnBrk="0" hangingPunct="1">
                        <a:lnSpc>
                          <a:spcPct val="107000"/>
                        </a:lnSpc>
                        <a:spcAft>
                          <a:spcPts val="0"/>
                        </a:spcAft>
                      </a:pPr>
                      <a:r>
                        <a:rPr lang="en-GB" sz="1600" b="1" kern="1200" dirty="0">
                          <a:solidFill>
                            <a:schemeClr val="tx2"/>
                          </a:solidFill>
                          <a:effectLst/>
                          <a:latin typeface="+mn-lt"/>
                          <a:ea typeface="+mn-ea"/>
                          <a:cs typeface="+mn-cs"/>
                        </a:rPr>
                        <a:t>Targeted organs</a:t>
                      </a:r>
                      <a:endParaRPr lang="it-IT" sz="1600" b="1" kern="1200" dirty="0">
                        <a:solidFill>
                          <a:schemeClr val="tx2"/>
                        </a:solidFill>
                        <a:effectLst/>
                        <a:latin typeface="+mn-lt"/>
                        <a:ea typeface="+mn-ea"/>
                        <a:cs typeface="+mn-cs"/>
                      </a:endParaRPr>
                    </a:p>
                  </a:txBody>
                  <a:tcPr marL="54501" marR="54501" marT="0" marB="0" anchor="ctr"/>
                </a:tc>
                <a:tc rowSpan="2">
                  <a:txBody>
                    <a:bodyPr/>
                    <a:lstStyle/>
                    <a:p>
                      <a:pPr marL="0" algn="ctr" defTabSz="914400" rtl="0" eaLnBrk="1" latinLnBrk="0" hangingPunct="1">
                        <a:lnSpc>
                          <a:spcPct val="107000"/>
                        </a:lnSpc>
                        <a:spcAft>
                          <a:spcPts val="0"/>
                        </a:spcAft>
                      </a:pPr>
                      <a:r>
                        <a:rPr lang="en-GB" sz="1600" b="1" kern="1200" dirty="0">
                          <a:solidFill>
                            <a:schemeClr val="tx2"/>
                          </a:solidFill>
                          <a:effectLst/>
                          <a:latin typeface="+mn-lt"/>
                          <a:ea typeface="+mn-ea"/>
                          <a:cs typeface="+mn-cs"/>
                        </a:rPr>
                        <a:t>Half-life</a:t>
                      </a:r>
                      <a:endParaRPr lang="it-IT" sz="1600" b="1" kern="1200" dirty="0">
                        <a:solidFill>
                          <a:schemeClr val="tx2"/>
                        </a:solidFill>
                        <a:effectLst/>
                        <a:latin typeface="+mn-lt"/>
                        <a:ea typeface="+mn-ea"/>
                        <a:cs typeface="+mn-cs"/>
                      </a:endParaRPr>
                    </a:p>
                  </a:txBody>
                  <a:tcPr marL="54501" marR="54501" marT="0" marB="0" anchor="ctr"/>
                </a:tc>
                <a:tc gridSpan="2">
                  <a:txBody>
                    <a:bodyPr/>
                    <a:lstStyle/>
                    <a:p>
                      <a:pPr marL="0" algn="ctr" defTabSz="914400" rtl="0" eaLnBrk="1" latinLnBrk="0" hangingPunct="1">
                        <a:lnSpc>
                          <a:spcPct val="107000"/>
                        </a:lnSpc>
                        <a:spcAft>
                          <a:spcPts val="0"/>
                        </a:spcAft>
                      </a:pPr>
                      <a:r>
                        <a:rPr lang="en-GB" sz="1600" b="1" kern="1200" dirty="0">
                          <a:solidFill>
                            <a:schemeClr val="tx2"/>
                          </a:solidFill>
                          <a:effectLst/>
                          <a:latin typeface="+mn-lt"/>
                          <a:ea typeface="+mn-ea"/>
                          <a:cs typeface="+mn-cs"/>
                        </a:rPr>
                        <a:t>Specific Activity (</a:t>
                      </a:r>
                      <a:r>
                        <a:rPr lang="en-GB" sz="1600" b="1" kern="1200" dirty="0" err="1">
                          <a:solidFill>
                            <a:schemeClr val="tx2"/>
                          </a:solidFill>
                          <a:effectLst/>
                          <a:latin typeface="+mn-lt"/>
                          <a:ea typeface="+mn-ea"/>
                          <a:cs typeface="+mn-cs"/>
                        </a:rPr>
                        <a:t>GBq</a:t>
                      </a:r>
                      <a:r>
                        <a:rPr lang="en-GB" sz="1600" b="1" kern="1200" dirty="0">
                          <a:solidFill>
                            <a:schemeClr val="tx2"/>
                          </a:solidFill>
                          <a:effectLst/>
                          <a:latin typeface="+mn-lt"/>
                          <a:ea typeface="+mn-ea"/>
                          <a:cs typeface="+mn-cs"/>
                        </a:rPr>
                        <a:t>/mg)</a:t>
                      </a:r>
                      <a:endParaRPr lang="it-IT" sz="1600" b="1" kern="1200" dirty="0">
                        <a:solidFill>
                          <a:schemeClr val="tx2"/>
                        </a:solidFill>
                        <a:effectLst/>
                        <a:latin typeface="+mn-lt"/>
                        <a:ea typeface="+mn-ea"/>
                        <a:cs typeface="+mn-cs"/>
                      </a:endParaRPr>
                    </a:p>
                  </a:txBody>
                  <a:tcPr marL="54501" marR="54501" marT="0" marB="0" anchor="ctr"/>
                </a:tc>
                <a:tc hMerge="1">
                  <a:txBody>
                    <a:bodyPr/>
                    <a:lstStyle/>
                    <a:p>
                      <a:endParaRPr lang="it-IT"/>
                    </a:p>
                  </a:txBody>
                  <a:tcPr/>
                </a:tc>
                <a:extLst>
                  <a:ext uri="{0D108BD9-81ED-4DB2-BD59-A6C34878D82A}">
                    <a16:rowId xmlns:a16="http://schemas.microsoft.com/office/drawing/2014/main" val="10000"/>
                  </a:ext>
                </a:extLst>
              </a:tr>
              <a:tr h="416032">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marL="0" algn="ctr" defTabSz="914400" rtl="0" eaLnBrk="1" latinLnBrk="0" hangingPunct="1">
                        <a:lnSpc>
                          <a:spcPct val="107000"/>
                        </a:lnSpc>
                        <a:spcAft>
                          <a:spcPts val="0"/>
                        </a:spcAft>
                      </a:pPr>
                      <a:r>
                        <a:rPr lang="en-GB" sz="1400" b="1" kern="1200" dirty="0" smtClean="0">
                          <a:solidFill>
                            <a:schemeClr val="tx1"/>
                          </a:solidFill>
                          <a:effectLst/>
                          <a:latin typeface="+mn-lt"/>
                          <a:ea typeface="+mn-ea"/>
                          <a:cs typeface="+mn-cs"/>
                        </a:rPr>
                        <a:t>ISOLPHARM technique production</a:t>
                      </a:r>
                      <a:endParaRPr lang="it-IT" sz="1400" b="1" kern="1200" dirty="0">
                        <a:solidFill>
                          <a:schemeClr val="tx1"/>
                        </a:solidFill>
                        <a:effectLst/>
                        <a:latin typeface="+mn-lt"/>
                        <a:ea typeface="+mn-ea"/>
                        <a:cs typeface="+mn-cs"/>
                      </a:endParaRPr>
                    </a:p>
                  </a:txBody>
                  <a:tcPr marL="54501" marR="54501" marT="0" marB="0" anchor="ctr"/>
                </a:tc>
                <a:tc>
                  <a:txBody>
                    <a:bodyPr/>
                    <a:lstStyle/>
                    <a:p>
                      <a:pPr marL="0" algn="ctr" defTabSz="914400" rtl="0" eaLnBrk="1" latinLnBrk="0" hangingPunct="1">
                        <a:lnSpc>
                          <a:spcPct val="107000"/>
                        </a:lnSpc>
                        <a:spcAft>
                          <a:spcPts val="0"/>
                        </a:spcAft>
                      </a:pPr>
                      <a:r>
                        <a:rPr lang="en-GB" sz="1400" b="1" kern="1200" dirty="0">
                          <a:solidFill>
                            <a:schemeClr val="tx1"/>
                          </a:solidFill>
                          <a:effectLst/>
                          <a:latin typeface="+mn-lt"/>
                          <a:ea typeface="+mn-ea"/>
                          <a:cs typeface="+mn-cs"/>
                        </a:rPr>
                        <a:t>235U fission</a:t>
                      </a:r>
                      <a:endParaRPr lang="it-IT" sz="1400" b="1" kern="1200" dirty="0">
                        <a:solidFill>
                          <a:schemeClr val="tx1"/>
                        </a:solidFill>
                        <a:effectLst/>
                        <a:latin typeface="+mn-lt"/>
                        <a:ea typeface="+mn-ea"/>
                        <a:cs typeface="+mn-cs"/>
                      </a:endParaRPr>
                    </a:p>
                  </a:txBody>
                  <a:tcPr marL="54501" marR="54501" marT="0" marB="0" anchor="ctr"/>
                </a:tc>
                <a:extLst>
                  <a:ext uri="{0D108BD9-81ED-4DB2-BD59-A6C34878D82A}">
                    <a16:rowId xmlns:a16="http://schemas.microsoft.com/office/drawing/2014/main" val="10001"/>
                  </a:ext>
                </a:extLst>
              </a:tr>
              <a:tr h="532932">
                <a:tc>
                  <a:txBody>
                    <a:bodyPr/>
                    <a:lstStyle/>
                    <a:p>
                      <a:pPr marL="0" algn="ctr" defTabSz="914400" rtl="0" eaLnBrk="1" latinLnBrk="0" hangingPunct="1">
                        <a:lnSpc>
                          <a:spcPct val="107000"/>
                        </a:lnSpc>
                        <a:spcAft>
                          <a:spcPts val="0"/>
                        </a:spcAft>
                      </a:pPr>
                      <a:r>
                        <a:rPr lang="en-GB" sz="1400" b="1" kern="1200" baseline="30000" dirty="0" smtClean="0">
                          <a:solidFill>
                            <a:schemeClr val="tx1"/>
                          </a:solidFill>
                          <a:effectLst/>
                          <a:latin typeface="+mn-lt"/>
                          <a:ea typeface="+mn-ea"/>
                          <a:cs typeface="+mn-cs"/>
                        </a:rPr>
                        <a:t>133</a:t>
                      </a:r>
                      <a:r>
                        <a:rPr lang="en-GB" sz="1400" b="1" kern="1200" dirty="0" smtClean="0">
                          <a:solidFill>
                            <a:schemeClr val="tx1"/>
                          </a:solidFill>
                          <a:effectLst/>
                          <a:latin typeface="+mn-lt"/>
                          <a:ea typeface="+mn-ea"/>
                          <a:cs typeface="+mn-cs"/>
                        </a:rPr>
                        <a:t>Xe</a:t>
                      </a:r>
                      <a:endParaRPr lang="it-IT" sz="1400" b="1" kern="1200" dirty="0">
                        <a:solidFill>
                          <a:schemeClr val="tx1"/>
                        </a:solidFill>
                        <a:effectLst/>
                        <a:latin typeface="+mn-lt"/>
                        <a:ea typeface="+mn-ea"/>
                        <a:cs typeface="+mn-cs"/>
                      </a:endParaRPr>
                    </a:p>
                  </a:txBody>
                  <a:tcPr marL="54501" marR="54501" marT="0" marB="0" anchor="ctr"/>
                </a:tc>
                <a:tc>
                  <a:txBody>
                    <a:bodyPr/>
                    <a:lstStyle/>
                    <a:p>
                      <a:pPr marL="0" algn="ctr" defTabSz="914400" rtl="0" eaLnBrk="1" latinLnBrk="0" hangingPunct="1">
                        <a:lnSpc>
                          <a:spcPct val="107000"/>
                        </a:lnSpc>
                        <a:spcAft>
                          <a:spcPts val="0"/>
                        </a:spcAft>
                      </a:pPr>
                      <a:r>
                        <a:rPr lang="en-GB" sz="1200" kern="1200" dirty="0" smtClean="0">
                          <a:solidFill>
                            <a:schemeClr val="tx1"/>
                          </a:solidFill>
                          <a:effectLst/>
                          <a:latin typeface="+mn-lt"/>
                          <a:ea typeface="+mn-ea"/>
                          <a:cs typeface="+mn-cs"/>
                        </a:rPr>
                        <a:t>Lung and liver</a:t>
                      </a:r>
                      <a:endParaRPr lang="it-IT" sz="1200" kern="1200" dirty="0">
                        <a:solidFill>
                          <a:schemeClr val="tx1"/>
                        </a:solidFill>
                        <a:effectLst/>
                        <a:latin typeface="+mn-lt"/>
                        <a:ea typeface="+mn-ea"/>
                        <a:cs typeface="+mn-cs"/>
                      </a:endParaRPr>
                    </a:p>
                  </a:txBody>
                  <a:tcPr marL="54501" marR="54501" marT="0" marB="0" anchor="ctr"/>
                </a:tc>
                <a:tc>
                  <a:txBody>
                    <a:bodyPr/>
                    <a:lstStyle/>
                    <a:p>
                      <a:pPr marL="0" algn="ctr" defTabSz="914400" rtl="0" eaLnBrk="1" latinLnBrk="0" hangingPunct="1">
                        <a:lnSpc>
                          <a:spcPct val="107000"/>
                        </a:lnSpc>
                        <a:spcAft>
                          <a:spcPts val="0"/>
                        </a:spcAft>
                      </a:pPr>
                      <a:r>
                        <a:rPr lang="en-GB" sz="1200" kern="1200" dirty="0">
                          <a:solidFill>
                            <a:schemeClr val="tx1"/>
                          </a:solidFill>
                          <a:effectLst/>
                          <a:latin typeface="+mn-lt"/>
                          <a:ea typeface="+mn-ea"/>
                          <a:cs typeface="+mn-cs"/>
                        </a:rPr>
                        <a:t>5.25 d</a:t>
                      </a:r>
                      <a:endParaRPr lang="it-IT" sz="1200" kern="1200" dirty="0">
                        <a:solidFill>
                          <a:schemeClr val="tx1"/>
                        </a:solidFill>
                        <a:effectLst/>
                        <a:latin typeface="+mn-lt"/>
                        <a:ea typeface="+mn-ea"/>
                        <a:cs typeface="+mn-cs"/>
                      </a:endParaRPr>
                    </a:p>
                  </a:txBody>
                  <a:tcPr marL="54501" marR="54501" marT="0" marB="0" anchor="ctr"/>
                </a:tc>
                <a:tc>
                  <a:txBody>
                    <a:bodyPr/>
                    <a:lstStyle/>
                    <a:p>
                      <a:pPr marL="0" algn="ctr" defTabSz="914400" rtl="0" eaLnBrk="1" latinLnBrk="0" hangingPunct="1">
                        <a:lnSpc>
                          <a:spcPct val="107000"/>
                        </a:lnSpc>
                        <a:spcAft>
                          <a:spcPts val="0"/>
                        </a:spcAft>
                      </a:pPr>
                      <a:r>
                        <a:rPr lang="en-GB" sz="1800" kern="1200" dirty="0">
                          <a:solidFill>
                            <a:srgbClr val="C00000"/>
                          </a:solidFill>
                          <a:effectLst/>
                          <a:latin typeface="+mn-lt"/>
                          <a:ea typeface="+mn-ea"/>
                          <a:cs typeface="+mn-cs"/>
                        </a:rPr>
                        <a:t>≥ 6920</a:t>
                      </a:r>
                      <a:endParaRPr lang="it-IT" sz="1800" kern="1200" dirty="0">
                        <a:solidFill>
                          <a:srgbClr val="C00000"/>
                        </a:solidFill>
                        <a:effectLst/>
                        <a:latin typeface="+mn-lt"/>
                        <a:ea typeface="+mn-ea"/>
                        <a:cs typeface="+mn-cs"/>
                      </a:endParaRPr>
                    </a:p>
                  </a:txBody>
                  <a:tcPr marL="54501" marR="54501" marT="0" marB="0" anchor="ctr"/>
                </a:tc>
                <a:tc>
                  <a:txBody>
                    <a:bodyPr/>
                    <a:lstStyle/>
                    <a:p>
                      <a:pPr marL="0" algn="ctr" defTabSz="914400" rtl="0" eaLnBrk="1" latinLnBrk="0" hangingPunct="1">
                        <a:lnSpc>
                          <a:spcPct val="107000"/>
                        </a:lnSpc>
                        <a:spcAft>
                          <a:spcPts val="0"/>
                        </a:spcAft>
                      </a:pPr>
                      <a:r>
                        <a:rPr lang="en-GB" sz="1800" kern="1200" dirty="0">
                          <a:solidFill>
                            <a:schemeClr val="tx1"/>
                          </a:solidFill>
                          <a:effectLst/>
                          <a:latin typeface="+mn-lt"/>
                          <a:ea typeface="+mn-ea"/>
                          <a:cs typeface="+mn-cs"/>
                        </a:rPr>
                        <a:t>≥ 3</a:t>
                      </a:r>
                      <a:endParaRPr lang="it-IT" sz="1800" kern="1200" dirty="0">
                        <a:solidFill>
                          <a:schemeClr val="tx1"/>
                        </a:solidFill>
                        <a:effectLst/>
                        <a:latin typeface="+mn-lt"/>
                        <a:ea typeface="+mn-ea"/>
                        <a:cs typeface="+mn-cs"/>
                      </a:endParaRPr>
                    </a:p>
                  </a:txBody>
                  <a:tcPr marL="54501" marR="54501" marT="0" marB="0" anchor="ctr"/>
                </a:tc>
                <a:extLst>
                  <a:ext uri="{0D108BD9-81ED-4DB2-BD59-A6C34878D82A}">
                    <a16:rowId xmlns:a16="http://schemas.microsoft.com/office/drawing/2014/main" val="10002"/>
                  </a:ext>
                </a:extLst>
              </a:tr>
            </a:tbl>
          </a:graphicData>
        </a:graphic>
      </p:graphicFrame>
      <p:sp>
        <p:nvSpPr>
          <p:cNvPr id="4" name="Rettangolo 3"/>
          <p:cNvSpPr/>
          <p:nvPr/>
        </p:nvSpPr>
        <p:spPr>
          <a:xfrm>
            <a:off x="0" y="5564286"/>
            <a:ext cx="4305993" cy="369332"/>
          </a:xfrm>
          <a:prstGeom prst="rect">
            <a:avLst/>
          </a:prstGeom>
        </p:spPr>
        <p:txBody>
          <a:bodyPr wrap="square">
            <a:spAutoFit/>
          </a:bodyPr>
          <a:lstStyle/>
          <a:p>
            <a:pPr algn="ctr"/>
            <a:r>
              <a:rPr lang="en-GB" dirty="0" smtClean="0">
                <a:solidFill>
                  <a:schemeClr val="tx2">
                    <a:lumMod val="75000"/>
                  </a:schemeClr>
                </a:solidFill>
              </a:rPr>
              <a:t>High </a:t>
            </a:r>
            <a:r>
              <a:rPr lang="en-GB" b="1" u="sng" dirty="0" smtClean="0">
                <a:solidFill>
                  <a:schemeClr val="tx2">
                    <a:lumMod val="75000"/>
                  </a:schemeClr>
                </a:solidFill>
              </a:rPr>
              <a:t>specific activity</a:t>
            </a:r>
            <a:endParaRPr lang="en-GB" dirty="0">
              <a:solidFill>
                <a:schemeClr val="tx2">
                  <a:lumMod val="75000"/>
                </a:schemeClr>
              </a:solidFill>
            </a:endParaRPr>
          </a:p>
        </p:txBody>
      </p:sp>
      <p:sp>
        <p:nvSpPr>
          <p:cNvPr id="5" name="Freccia in giù 4"/>
          <p:cNvSpPr/>
          <p:nvPr/>
        </p:nvSpPr>
        <p:spPr>
          <a:xfrm rot="16200000">
            <a:off x="3878628" y="5361540"/>
            <a:ext cx="438362" cy="862485"/>
          </a:xfrm>
          <a:prstGeom prst="downArrow">
            <a:avLst/>
          </a:prstGeom>
          <a:solidFill>
            <a:srgbClr val="558ED5">
              <a:alpha val="30196"/>
            </a:srgbClr>
          </a:solidFill>
          <a:ln>
            <a:solidFill>
              <a:srgbClr val="558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4752109" y="5425786"/>
            <a:ext cx="4258886" cy="646331"/>
          </a:xfrm>
          <a:prstGeom prst="rect">
            <a:avLst/>
          </a:prstGeom>
        </p:spPr>
        <p:txBody>
          <a:bodyPr wrap="square">
            <a:spAutoFit/>
          </a:bodyPr>
          <a:lstStyle/>
          <a:p>
            <a:pPr algn="ctr"/>
            <a:r>
              <a:rPr lang="en-GB" dirty="0" smtClean="0">
                <a:solidFill>
                  <a:srgbClr val="C00000"/>
                </a:solidFill>
              </a:rPr>
              <a:t>Essential for the radioisotope conjugation to </a:t>
            </a:r>
            <a:r>
              <a:rPr lang="en-GB" i="1" dirty="0" smtClean="0">
                <a:solidFill>
                  <a:srgbClr val="C00000"/>
                </a:solidFill>
              </a:rPr>
              <a:t>in-vivo</a:t>
            </a:r>
            <a:r>
              <a:rPr lang="en-GB" dirty="0" smtClean="0">
                <a:solidFill>
                  <a:srgbClr val="C00000"/>
                </a:solidFill>
              </a:rPr>
              <a:t> carriers for targeted drug delivery</a:t>
            </a:r>
            <a:endParaRPr lang="en-GB" dirty="0">
              <a:solidFill>
                <a:srgbClr val="C00000"/>
              </a:solidFill>
            </a:endParaRPr>
          </a:p>
        </p:txBody>
      </p:sp>
      <p:sp>
        <p:nvSpPr>
          <p:cNvPr id="8" name="Titolo 5"/>
          <p:cNvSpPr txBox="1">
            <a:spLocks/>
          </p:cNvSpPr>
          <p:nvPr/>
        </p:nvSpPr>
        <p:spPr>
          <a:xfrm>
            <a:off x="1122245" y="6096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dirty="0">
                <a:solidFill>
                  <a:srgbClr val="0070C0"/>
                </a:solidFill>
                <a:latin typeface="Calibri"/>
              </a:rPr>
              <a:t>ISOL vs others : specific activity </a:t>
            </a:r>
          </a:p>
        </p:txBody>
      </p:sp>
      <p:sp>
        <p:nvSpPr>
          <p:cNvPr id="7" name="CasellaDiTesto 6"/>
          <p:cNvSpPr txBox="1"/>
          <p:nvPr/>
        </p:nvSpPr>
        <p:spPr>
          <a:xfrm>
            <a:off x="6091561" y="3794371"/>
            <a:ext cx="3052439" cy="246221"/>
          </a:xfrm>
          <a:prstGeom prst="rect">
            <a:avLst/>
          </a:prstGeom>
          <a:noFill/>
        </p:spPr>
        <p:txBody>
          <a:bodyPr wrap="none" rtlCol="0">
            <a:spAutoFit/>
          </a:bodyPr>
          <a:lstStyle/>
          <a:p>
            <a:r>
              <a:rPr lang="it-IT" sz="1000" dirty="0" smtClean="0"/>
              <a:t>*Non </a:t>
            </a:r>
            <a:r>
              <a:rPr lang="it-IT" sz="1000" dirty="0" err="1" smtClean="0"/>
              <a:t>carrier</a:t>
            </a:r>
            <a:r>
              <a:rPr lang="it-IT" sz="1000" dirty="0" smtClean="0"/>
              <a:t> </a:t>
            </a:r>
            <a:r>
              <a:rPr lang="it-IT" sz="1000" dirty="0" err="1" smtClean="0"/>
              <a:t>added</a:t>
            </a:r>
            <a:r>
              <a:rPr lang="it-IT" sz="1000" dirty="0" smtClean="0"/>
              <a:t> </a:t>
            </a:r>
            <a:r>
              <a:rPr lang="it-IT" sz="1000" baseline="30000" dirty="0" smtClean="0"/>
              <a:t>90</a:t>
            </a:r>
            <a:r>
              <a:rPr lang="it-IT" sz="1000" dirty="0" smtClean="0"/>
              <a:t>Y </a:t>
            </a:r>
            <a:r>
              <a:rPr lang="it-IT" sz="1000" dirty="0" err="1" smtClean="0"/>
              <a:t>is</a:t>
            </a:r>
            <a:r>
              <a:rPr lang="it-IT" sz="1000" dirty="0" smtClean="0"/>
              <a:t> </a:t>
            </a:r>
            <a:r>
              <a:rPr lang="it-IT" sz="1000" dirty="0" err="1" smtClean="0"/>
              <a:t>also</a:t>
            </a:r>
            <a:r>
              <a:rPr lang="it-IT" sz="1000" dirty="0" smtClean="0"/>
              <a:t> </a:t>
            </a:r>
            <a:r>
              <a:rPr lang="it-IT" sz="1000" dirty="0" err="1" smtClean="0"/>
              <a:t>available</a:t>
            </a:r>
            <a:r>
              <a:rPr lang="it-IT" sz="1000" dirty="0" smtClean="0"/>
              <a:t> from </a:t>
            </a:r>
            <a:r>
              <a:rPr lang="it-IT" sz="1000" dirty="0" err="1" smtClean="0"/>
              <a:t>generators</a:t>
            </a:r>
            <a:endParaRPr lang="it-IT" sz="1000" dirty="0"/>
          </a:p>
        </p:txBody>
      </p:sp>
      <p:sp>
        <p:nvSpPr>
          <p:cNvPr id="9" name="Rettangolo 8"/>
          <p:cNvSpPr/>
          <p:nvPr/>
        </p:nvSpPr>
        <p:spPr>
          <a:xfrm>
            <a:off x="371475" y="6063546"/>
            <a:ext cx="8651990" cy="307777"/>
          </a:xfrm>
          <a:prstGeom prst="rect">
            <a:avLst/>
          </a:prstGeom>
        </p:spPr>
        <p:txBody>
          <a:bodyPr wrap="square">
            <a:spAutoFit/>
          </a:bodyPr>
          <a:lstStyle/>
          <a:p>
            <a:r>
              <a:rPr lang="en-US" sz="1400" baseline="30000" dirty="0" smtClean="0">
                <a:latin typeface="Arial" panose="020B0604020202020204" pitchFamily="34" charset="0"/>
              </a:rPr>
              <a:t>#</a:t>
            </a:r>
            <a:r>
              <a:rPr lang="en-US" sz="1400" dirty="0" smtClean="0">
                <a:latin typeface="Arial" panose="020B0604020202020204" pitchFamily="34" charset="0"/>
              </a:rPr>
              <a:t> Ref</a:t>
            </a:r>
            <a:r>
              <a:rPr lang="en-US" sz="1400" dirty="0">
                <a:latin typeface="Arial" panose="020B0604020202020204" pitchFamily="34" charset="0"/>
              </a:rPr>
              <a:t>: </a:t>
            </a:r>
            <a:r>
              <a:rPr lang="en-US" sz="1400" dirty="0">
                <a:latin typeface="Arial" panose="020B0604020202020204" pitchFamily="34" charset="0"/>
                <a:hlinkClick r:id="rId2"/>
              </a:rPr>
              <a:t>http://</a:t>
            </a:r>
            <a:r>
              <a:rPr lang="en-US" sz="1400" dirty="0" smtClean="0">
                <a:latin typeface="Arial" panose="020B0604020202020204" pitchFamily="34" charset="0"/>
                <a:hlinkClick r:id="rId2"/>
              </a:rPr>
              <a:t>www.nupecc.org/pub/npmed2014.pdf</a:t>
            </a:r>
            <a:r>
              <a:rPr lang="en-US" sz="1400" dirty="0">
                <a:latin typeface="Arial" panose="020B0604020202020204" pitchFamily="34" charset="0"/>
              </a:rPr>
              <a:t> -&gt; </a:t>
            </a:r>
            <a:r>
              <a:rPr lang="en-US" sz="1400" dirty="0" smtClean="0">
                <a:latin typeface="Arial" panose="020B0604020202020204" pitchFamily="34" charset="0"/>
              </a:rPr>
              <a:t>(</a:t>
            </a:r>
            <a:r>
              <a:rPr lang="en-US" sz="1400" dirty="0" err="1" smtClean="0">
                <a:latin typeface="Arial" panose="020B0604020202020204" pitchFamily="34" charset="0"/>
              </a:rPr>
              <a:t>NuPECC</a:t>
            </a:r>
            <a:r>
              <a:rPr lang="en-US" sz="1400" dirty="0" smtClean="0">
                <a:latin typeface="Arial" panose="020B0604020202020204" pitchFamily="34" charset="0"/>
              </a:rPr>
              <a:t>) – Report of Nuclear </a:t>
            </a:r>
            <a:r>
              <a:rPr lang="en-US" sz="1400" dirty="0">
                <a:latin typeface="Arial" panose="020B0604020202020204" pitchFamily="34" charset="0"/>
              </a:rPr>
              <a:t>Physics for Medicine</a:t>
            </a:r>
            <a:endParaRPr lang="en-US" sz="1400" dirty="0">
              <a:effectLst/>
              <a:latin typeface="Arial" panose="020B0604020202020204" pitchFamily="34" charset="0"/>
            </a:endParaRPr>
          </a:p>
        </p:txBody>
      </p:sp>
    </p:spTree>
    <p:extLst>
      <p:ext uri="{BB962C8B-B14F-4D97-AF65-F5344CB8AC3E}">
        <p14:creationId xmlns:p14="http://schemas.microsoft.com/office/powerpoint/2010/main" val="332785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836" y="739297"/>
            <a:ext cx="9144000" cy="1569660"/>
          </a:xfrm>
          <a:prstGeom prst="rect">
            <a:avLst/>
          </a:prstGeom>
          <a:solidFill>
            <a:schemeClr val="bg1"/>
          </a:solidFill>
          <a:ln>
            <a:noFill/>
          </a:ln>
        </p:spPr>
        <p:txBody>
          <a:bodyPr wrap="square" rtlCol="0">
            <a:spAutoFit/>
          </a:bodyPr>
          <a:lstStyle/>
          <a:p>
            <a:pPr marL="342900" indent="-342900">
              <a:buFont typeface="Arial" pitchFamily="34" charset="0"/>
              <a:buChar char="•"/>
            </a:pPr>
            <a:r>
              <a:rPr lang="en-GB" sz="2400" dirty="0" smtClean="0">
                <a:solidFill>
                  <a:srgbClr val="C00000"/>
                </a:solidFill>
                <a:cs typeface="Arial"/>
              </a:rPr>
              <a:t>Strontium-89 </a:t>
            </a:r>
            <a:r>
              <a:rPr lang="en-GB" sz="2400" dirty="0">
                <a:solidFill>
                  <a:srgbClr val="C00000"/>
                </a:solidFill>
                <a:cs typeface="Arial"/>
              </a:rPr>
              <a:t>is a neutron-rich nuclide, with a </a:t>
            </a:r>
            <a:r>
              <a:rPr lang="en-GB" sz="2400" dirty="0" smtClean="0">
                <a:solidFill>
                  <a:srgbClr val="C00000"/>
                </a:solidFill>
                <a:cs typeface="Arial"/>
              </a:rPr>
              <a:t>l </a:t>
            </a:r>
            <a:r>
              <a:rPr lang="en-GB" sz="2400" dirty="0">
                <a:solidFill>
                  <a:srgbClr val="C00000"/>
                </a:solidFill>
                <a:cs typeface="Arial"/>
              </a:rPr>
              <a:t>half-life of 50.5 </a:t>
            </a:r>
            <a:r>
              <a:rPr lang="en-GB" sz="2400" dirty="0" smtClean="0">
                <a:solidFill>
                  <a:srgbClr val="C00000"/>
                </a:solidFill>
                <a:cs typeface="Arial"/>
              </a:rPr>
              <a:t>days</a:t>
            </a:r>
          </a:p>
          <a:p>
            <a:pPr marL="342900" indent="-342900">
              <a:buFont typeface="Arial" pitchFamily="34" charset="0"/>
              <a:buChar char="•"/>
            </a:pPr>
            <a:r>
              <a:rPr lang="en-GB" sz="2400" dirty="0" smtClean="0">
                <a:solidFill>
                  <a:srgbClr val="C00000"/>
                </a:solidFill>
                <a:cs typeface="Arial"/>
              </a:rPr>
              <a:t>Large Yields in the </a:t>
            </a:r>
            <a:r>
              <a:rPr lang="en-GB" sz="2400" baseline="30000" dirty="0" smtClean="0">
                <a:solidFill>
                  <a:srgbClr val="C00000"/>
                </a:solidFill>
                <a:cs typeface="Arial"/>
              </a:rPr>
              <a:t>238</a:t>
            </a:r>
            <a:r>
              <a:rPr lang="en-GB" sz="2400" dirty="0" smtClean="0">
                <a:solidFill>
                  <a:srgbClr val="C00000"/>
                </a:solidFill>
                <a:cs typeface="Arial"/>
              </a:rPr>
              <a:t>U(</a:t>
            </a:r>
            <a:r>
              <a:rPr lang="en-GB" sz="2400" dirty="0" err="1" smtClean="0">
                <a:solidFill>
                  <a:srgbClr val="C00000"/>
                </a:solidFill>
                <a:cs typeface="Arial"/>
              </a:rPr>
              <a:t>p,fission</a:t>
            </a:r>
            <a:r>
              <a:rPr lang="en-GB" sz="2400" dirty="0" smtClean="0">
                <a:solidFill>
                  <a:srgbClr val="C00000"/>
                </a:solidFill>
                <a:cs typeface="Arial"/>
              </a:rPr>
              <a:t>)</a:t>
            </a:r>
            <a:r>
              <a:rPr lang="en-GB" sz="2400" baseline="30000" dirty="0" smtClean="0">
                <a:solidFill>
                  <a:srgbClr val="C00000"/>
                </a:solidFill>
                <a:cs typeface="Arial"/>
              </a:rPr>
              <a:t>89</a:t>
            </a:r>
            <a:r>
              <a:rPr lang="en-GB" sz="2400" dirty="0" smtClean="0">
                <a:solidFill>
                  <a:srgbClr val="C00000"/>
                </a:solidFill>
                <a:cs typeface="Arial"/>
              </a:rPr>
              <a:t>Sr reaction -&gt; (p=40 MeV)</a:t>
            </a:r>
          </a:p>
          <a:p>
            <a:pPr marL="342900" indent="-342900">
              <a:buFont typeface="Arial" pitchFamily="34" charset="0"/>
              <a:buChar char="•"/>
            </a:pPr>
            <a:r>
              <a:rPr lang="en-GB" sz="2400" dirty="0">
                <a:solidFill>
                  <a:srgbClr val="C00000"/>
                </a:solidFill>
                <a:cs typeface="Arial"/>
              </a:rPr>
              <a:t>It is a pure beta emitter -&gt; ( easy working processes </a:t>
            </a:r>
            <a:r>
              <a:rPr lang="en-GB" sz="2400" dirty="0" smtClean="0">
                <a:solidFill>
                  <a:srgbClr val="C00000"/>
                </a:solidFill>
                <a:cs typeface="Arial"/>
              </a:rPr>
              <a:t>)</a:t>
            </a:r>
          </a:p>
          <a:p>
            <a:pPr marL="342900" indent="-342900">
              <a:buFont typeface="Arial" pitchFamily="34" charset="0"/>
              <a:buChar char="•"/>
            </a:pPr>
            <a:r>
              <a:rPr lang="en-GB" sz="2400" dirty="0" smtClean="0">
                <a:solidFill>
                  <a:srgbClr val="C00000"/>
                </a:solidFill>
                <a:cs typeface="Arial"/>
              </a:rPr>
              <a:t>All the isotopes of mass 89 quickly decay to Strontium-89. </a:t>
            </a:r>
          </a:p>
        </p:txBody>
      </p:sp>
      <p:sp>
        <p:nvSpPr>
          <p:cNvPr id="2" name="CasellaDiTesto 1"/>
          <p:cNvSpPr txBox="1"/>
          <p:nvPr/>
        </p:nvSpPr>
        <p:spPr>
          <a:xfrm>
            <a:off x="646793" y="5713890"/>
            <a:ext cx="8346287" cy="646331"/>
          </a:xfrm>
          <a:prstGeom prst="rect">
            <a:avLst/>
          </a:prstGeom>
          <a:noFill/>
        </p:spPr>
        <p:txBody>
          <a:bodyPr wrap="square" rtlCol="0">
            <a:spAutoFit/>
          </a:bodyPr>
          <a:lstStyle/>
          <a:p>
            <a:pPr algn="ctr"/>
            <a:r>
              <a:rPr lang="it-IT" b="1" dirty="0" smtClean="0"/>
              <a:t>A </a:t>
            </a:r>
            <a:r>
              <a:rPr lang="it-IT" b="1" dirty="0" err="1"/>
              <a:t>s</a:t>
            </a:r>
            <a:r>
              <a:rPr lang="it-IT" b="1" dirty="0" err="1" smtClean="0"/>
              <a:t>imple</a:t>
            </a:r>
            <a:r>
              <a:rPr lang="it-IT" b="1" dirty="0" smtClean="0"/>
              <a:t> and </a:t>
            </a:r>
            <a:r>
              <a:rPr lang="it-IT" b="1" dirty="0" err="1" smtClean="0"/>
              <a:t>effective</a:t>
            </a:r>
            <a:r>
              <a:rPr lang="it-IT" b="1" dirty="0" smtClean="0"/>
              <a:t> mass </a:t>
            </a:r>
            <a:r>
              <a:rPr lang="it-IT" b="1" dirty="0" err="1" smtClean="0"/>
              <a:t>separation</a:t>
            </a:r>
            <a:r>
              <a:rPr lang="it-IT" b="1" dirty="0" smtClean="0"/>
              <a:t> </a:t>
            </a:r>
            <a:r>
              <a:rPr lang="it-IT" b="1" dirty="0" err="1" smtClean="0"/>
              <a:t>will</a:t>
            </a:r>
            <a:r>
              <a:rPr lang="it-IT" b="1" dirty="0" smtClean="0"/>
              <a:t> </a:t>
            </a:r>
            <a:r>
              <a:rPr lang="it-IT" b="1" dirty="0" err="1" smtClean="0"/>
              <a:t>allow</a:t>
            </a:r>
            <a:r>
              <a:rPr lang="it-IT" b="1" dirty="0" smtClean="0"/>
              <a:t> the production of a </a:t>
            </a:r>
            <a:r>
              <a:rPr lang="it-IT" b="1" dirty="0" err="1" smtClean="0"/>
              <a:t>carrier</a:t>
            </a:r>
            <a:r>
              <a:rPr lang="it-IT" b="1" dirty="0" smtClean="0"/>
              <a:t>-free strontium-89 isotope (</a:t>
            </a:r>
            <a:r>
              <a:rPr lang="it-IT" b="1" dirty="0" err="1" smtClean="0"/>
              <a:t>further</a:t>
            </a:r>
            <a:r>
              <a:rPr lang="it-IT" b="1" dirty="0" smtClean="0"/>
              <a:t> </a:t>
            </a:r>
            <a:r>
              <a:rPr lang="it-IT" b="1" dirty="0" err="1" smtClean="0"/>
              <a:t>chemichal</a:t>
            </a:r>
            <a:r>
              <a:rPr lang="it-IT" b="1" dirty="0" smtClean="0"/>
              <a:t>  </a:t>
            </a:r>
            <a:r>
              <a:rPr lang="it-IT" b="1" dirty="0" err="1" smtClean="0"/>
              <a:t>separation</a:t>
            </a:r>
            <a:r>
              <a:rPr lang="it-IT" b="1" dirty="0" smtClean="0"/>
              <a:t> </a:t>
            </a:r>
            <a:r>
              <a:rPr lang="it-IT" b="1" dirty="0" err="1" smtClean="0"/>
              <a:t>is</a:t>
            </a:r>
            <a:r>
              <a:rPr lang="it-IT" b="1" dirty="0" smtClean="0"/>
              <a:t> </a:t>
            </a:r>
            <a:r>
              <a:rPr lang="it-IT" b="1" dirty="0" err="1" smtClean="0"/>
              <a:t>not</a:t>
            </a:r>
            <a:r>
              <a:rPr lang="it-IT" b="1" dirty="0" smtClean="0"/>
              <a:t> </a:t>
            </a:r>
            <a:r>
              <a:rPr lang="it-IT" b="1" dirty="0" err="1" smtClean="0"/>
              <a:t>neccessary</a:t>
            </a:r>
            <a:r>
              <a:rPr lang="it-IT" b="1" dirty="0" smtClean="0"/>
              <a:t>)  </a:t>
            </a:r>
            <a:endParaRPr lang="it-IT" b="1" dirty="0"/>
          </a:p>
        </p:txBody>
      </p:sp>
      <p:sp>
        <p:nvSpPr>
          <p:cNvPr id="9" name="CasellaDiTesto 8"/>
          <p:cNvSpPr txBox="1">
            <a:spLocks noChangeArrowheads="1"/>
          </p:cNvSpPr>
          <p:nvPr/>
        </p:nvSpPr>
        <p:spPr bwMode="auto">
          <a:xfrm>
            <a:off x="2617079" y="80881"/>
            <a:ext cx="390985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bg1"/>
                </a:solidFill>
                <a:latin typeface="Arial" panose="020B0604020202020204" pitchFamily="34" charset="0"/>
                <a:ea typeface="MS PGothic" panose="020B0600070205080204" pitchFamily="34" charset="-128"/>
              </a:defRPr>
            </a:lvl1pPr>
            <a:lvl2pPr marL="742950" indent="-285750">
              <a:defRPr sz="2400" b="1">
                <a:solidFill>
                  <a:schemeClr val="bg1"/>
                </a:solidFill>
                <a:latin typeface="Arial" panose="020B0604020202020204" pitchFamily="34" charset="0"/>
                <a:ea typeface="MS PGothic" panose="020B0600070205080204" pitchFamily="34" charset="-128"/>
              </a:defRPr>
            </a:lvl2pPr>
            <a:lvl3pPr marL="1143000" indent="-228600">
              <a:defRPr sz="2400" b="1">
                <a:solidFill>
                  <a:schemeClr val="bg1"/>
                </a:solidFill>
                <a:latin typeface="Arial" panose="020B0604020202020204" pitchFamily="34" charset="0"/>
                <a:ea typeface="MS PGothic" panose="020B0600070205080204" pitchFamily="34" charset="-128"/>
              </a:defRPr>
            </a:lvl3pPr>
            <a:lvl4pPr marL="1600200" indent="-228600">
              <a:defRPr sz="2400" b="1">
                <a:solidFill>
                  <a:schemeClr val="bg1"/>
                </a:solidFill>
                <a:latin typeface="Arial" panose="020B0604020202020204" pitchFamily="34" charset="0"/>
                <a:ea typeface="MS PGothic" panose="020B0600070205080204" pitchFamily="34" charset="-128"/>
              </a:defRPr>
            </a:lvl4pPr>
            <a:lvl5pPr marL="2057400" indent="-228600">
              <a:defRPr sz="2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lnSpc>
                <a:spcPct val="90000"/>
              </a:lnSpc>
              <a:spcBef>
                <a:spcPct val="20000"/>
              </a:spcBef>
            </a:pPr>
            <a:r>
              <a:rPr lang="en-GB" altLang="en-US" sz="3200" b="0" dirty="0">
                <a:solidFill>
                  <a:srgbClr val="0070C0"/>
                </a:solidFill>
                <a:latin typeface="Calibri"/>
                <a:ea typeface="+mj-ea"/>
                <a:cs typeface="+mj-cs"/>
              </a:rPr>
              <a:t>The </a:t>
            </a:r>
            <a:r>
              <a:rPr lang="en-GB" altLang="en-US" sz="3200" b="0" dirty="0" smtClean="0">
                <a:solidFill>
                  <a:srgbClr val="0070C0"/>
                </a:solidFill>
                <a:latin typeface="Calibri"/>
                <a:ea typeface="+mj-ea"/>
                <a:cs typeface="+mj-cs"/>
              </a:rPr>
              <a:t>‘lucky’ </a:t>
            </a:r>
            <a:r>
              <a:rPr lang="en-GB" altLang="en-US" sz="3200" b="0" dirty="0">
                <a:solidFill>
                  <a:srgbClr val="0070C0"/>
                </a:solidFill>
                <a:latin typeface="Calibri"/>
                <a:ea typeface="+mj-ea"/>
                <a:cs typeface="+mj-cs"/>
              </a:rPr>
              <a:t>case of </a:t>
            </a:r>
            <a:r>
              <a:rPr lang="en-GB" altLang="en-US" sz="3200" b="0" baseline="30000" dirty="0">
                <a:solidFill>
                  <a:srgbClr val="0070C0"/>
                </a:solidFill>
                <a:latin typeface="Calibri"/>
                <a:ea typeface="+mj-ea"/>
                <a:cs typeface="+mj-cs"/>
              </a:rPr>
              <a:t>89</a:t>
            </a:r>
            <a:r>
              <a:rPr lang="en-GB" altLang="en-US" sz="3200" b="0" dirty="0">
                <a:solidFill>
                  <a:srgbClr val="0070C0"/>
                </a:solidFill>
                <a:latin typeface="Calibri"/>
                <a:ea typeface="+mj-ea"/>
                <a:cs typeface="+mj-cs"/>
              </a:rPr>
              <a:t>Sr</a:t>
            </a:r>
          </a:p>
        </p:txBody>
      </p:sp>
      <p:pic>
        <p:nvPicPr>
          <p:cNvPr id="8" name="Immagine 7"/>
          <p:cNvPicPr>
            <a:picLocks noChangeAspect="1"/>
          </p:cNvPicPr>
          <p:nvPr/>
        </p:nvPicPr>
        <p:blipFill>
          <a:blip r:embed="rId2"/>
          <a:stretch>
            <a:fillRect/>
          </a:stretch>
        </p:blipFill>
        <p:spPr>
          <a:xfrm>
            <a:off x="1676175" y="2482709"/>
            <a:ext cx="6031086" cy="3203579"/>
          </a:xfrm>
          <a:prstGeom prst="rect">
            <a:avLst/>
          </a:prstGeom>
        </p:spPr>
      </p:pic>
      <p:sp>
        <p:nvSpPr>
          <p:cNvPr id="14" name="Freccia a destra 13"/>
          <p:cNvSpPr/>
          <p:nvPr/>
        </p:nvSpPr>
        <p:spPr>
          <a:xfrm>
            <a:off x="132531" y="5782965"/>
            <a:ext cx="532660" cy="387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flipV="1">
            <a:off x="1529991" y="3295657"/>
            <a:ext cx="2114624" cy="581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477244" y="3863598"/>
            <a:ext cx="1183337" cy="307777"/>
          </a:xfrm>
          <a:prstGeom prst="rect">
            <a:avLst/>
          </a:prstGeom>
        </p:spPr>
        <p:txBody>
          <a:bodyPr wrap="none">
            <a:spAutoFit/>
          </a:bodyPr>
          <a:lstStyle/>
          <a:p>
            <a:r>
              <a:rPr lang="it-IT" sz="1400" b="1" baseline="30000" dirty="0" smtClean="0">
                <a:solidFill>
                  <a:schemeClr val="tx2">
                    <a:lumMod val="60000"/>
                    <a:lumOff val="40000"/>
                  </a:schemeClr>
                </a:solidFill>
              </a:rPr>
              <a:t>89</a:t>
            </a:r>
            <a:r>
              <a:rPr lang="it-IT" sz="1400" b="1" dirty="0" smtClean="0">
                <a:solidFill>
                  <a:schemeClr val="tx2">
                    <a:lumMod val="60000"/>
                    <a:lumOff val="40000"/>
                  </a:schemeClr>
                </a:solidFill>
              </a:rPr>
              <a:t>Rb = 15 </a:t>
            </a:r>
            <a:r>
              <a:rPr lang="it-IT" sz="1400" b="1" dirty="0" err="1" smtClean="0">
                <a:solidFill>
                  <a:schemeClr val="tx2">
                    <a:lumMod val="60000"/>
                    <a:lumOff val="40000"/>
                  </a:schemeClr>
                </a:solidFill>
              </a:rPr>
              <a:t>min</a:t>
            </a:r>
            <a:endParaRPr lang="it-IT" sz="1400" b="1" dirty="0">
              <a:solidFill>
                <a:schemeClr val="tx2">
                  <a:lumMod val="60000"/>
                  <a:lumOff val="40000"/>
                </a:schemeClr>
              </a:solidFill>
            </a:endParaRPr>
          </a:p>
        </p:txBody>
      </p:sp>
      <p:cxnSp>
        <p:nvCxnSpPr>
          <p:cNvPr id="10" name="Connettore 2 9"/>
          <p:cNvCxnSpPr/>
          <p:nvPr/>
        </p:nvCxnSpPr>
        <p:spPr>
          <a:xfrm flipV="1">
            <a:off x="1559872" y="3563856"/>
            <a:ext cx="2465301" cy="678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544943" y="4217449"/>
            <a:ext cx="1054776" cy="307777"/>
          </a:xfrm>
          <a:prstGeom prst="rect">
            <a:avLst/>
          </a:prstGeom>
        </p:spPr>
        <p:txBody>
          <a:bodyPr wrap="none">
            <a:spAutoFit/>
          </a:bodyPr>
          <a:lstStyle/>
          <a:p>
            <a:r>
              <a:rPr lang="it-IT" sz="1400" b="1" baseline="30000" dirty="0" smtClean="0">
                <a:solidFill>
                  <a:schemeClr val="tx2">
                    <a:lumMod val="60000"/>
                    <a:lumOff val="40000"/>
                  </a:schemeClr>
                </a:solidFill>
              </a:rPr>
              <a:t>89</a:t>
            </a:r>
            <a:r>
              <a:rPr lang="it-IT" sz="1400" b="1" dirty="0" smtClean="0">
                <a:solidFill>
                  <a:schemeClr val="tx2">
                    <a:lumMod val="60000"/>
                    <a:lumOff val="40000"/>
                  </a:schemeClr>
                </a:solidFill>
              </a:rPr>
              <a:t>Kr = 3 </a:t>
            </a:r>
            <a:r>
              <a:rPr lang="it-IT" sz="1400" b="1" dirty="0" err="1" smtClean="0">
                <a:solidFill>
                  <a:schemeClr val="tx2">
                    <a:lumMod val="60000"/>
                    <a:lumOff val="40000"/>
                  </a:schemeClr>
                </a:solidFill>
              </a:rPr>
              <a:t>min</a:t>
            </a:r>
            <a:endParaRPr lang="it-IT" sz="1400" b="1" dirty="0">
              <a:solidFill>
                <a:schemeClr val="tx2">
                  <a:lumMod val="60000"/>
                  <a:lumOff val="40000"/>
                </a:schemeClr>
              </a:solidFill>
            </a:endParaRPr>
          </a:p>
        </p:txBody>
      </p:sp>
      <p:cxnSp>
        <p:nvCxnSpPr>
          <p:cNvPr id="15" name="Connettore 2 14"/>
          <p:cNvCxnSpPr/>
          <p:nvPr/>
        </p:nvCxnSpPr>
        <p:spPr>
          <a:xfrm flipV="1">
            <a:off x="1529991" y="3891277"/>
            <a:ext cx="2606361" cy="65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541405" y="4542094"/>
            <a:ext cx="1048685" cy="307777"/>
          </a:xfrm>
          <a:prstGeom prst="rect">
            <a:avLst/>
          </a:prstGeom>
        </p:spPr>
        <p:txBody>
          <a:bodyPr wrap="none">
            <a:spAutoFit/>
          </a:bodyPr>
          <a:lstStyle/>
          <a:p>
            <a:r>
              <a:rPr lang="it-IT" sz="1400" b="1" baseline="30000" dirty="0" smtClean="0">
                <a:solidFill>
                  <a:schemeClr val="tx2">
                    <a:lumMod val="60000"/>
                    <a:lumOff val="40000"/>
                  </a:schemeClr>
                </a:solidFill>
              </a:rPr>
              <a:t>89</a:t>
            </a:r>
            <a:r>
              <a:rPr lang="it-IT" sz="1400" b="1" dirty="0" smtClean="0">
                <a:solidFill>
                  <a:schemeClr val="tx2">
                    <a:lumMod val="60000"/>
                    <a:lumOff val="40000"/>
                  </a:schemeClr>
                </a:solidFill>
              </a:rPr>
              <a:t>Br = 4 sec.</a:t>
            </a:r>
            <a:endParaRPr lang="it-IT" sz="1400" b="1" dirty="0">
              <a:solidFill>
                <a:schemeClr val="tx2">
                  <a:lumMod val="60000"/>
                  <a:lumOff val="40000"/>
                </a:schemeClr>
              </a:solidFill>
            </a:endParaRPr>
          </a:p>
        </p:txBody>
      </p:sp>
      <p:cxnSp>
        <p:nvCxnSpPr>
          <p:cNvPr id="17" name="Connettore 2 16"/>
          <p:cNvCxnSpPr/>
          <p:nvPr/>
        </p:nvCxnSpPr>
        <p:spPr>
          <a:xfrm flipV="1">
            <a:off x="1559872" y="4106185"/>
            <a:ext cx="2920971" cy="791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541405" y="4848300"/>
            <a:ext cx="1205779" cy="307777"/>
          </a:xfrm>
          <a:prstGeom prst="rect">
            <a:avLst/>
          </a:prstGeom>
        </p:spPr>
        <p:txBody>
          <a:bodyPr wrap="none">
            <a:spAutoFit/>
          </a:bodyPr>
          <a:lstStyle/>
          <a:p>
            <a:r>
              <a:rPr lang="it-IT" sz="1400" b="1" baseline="30000" dirty="0" smtClean="0">
                <a:solidFill>
                  <a:schemeClr val="tx2">
                    <a:lumMod val="60000"/>
                    <a:lumOff val="40000"/>
                  </a:schemeClr>
                </a:solidFill>
              </a:rPr>
              <a:t>89</a:t>
            </a:r>
            <a:r>
              <a:rPr lang="it-IT" sz="1400" b="1" dirty="0" smtClean="0">
                <a:solidFill>
                  <a:schemeClr val="tx2">
                    <a:lumMod val="60000"/>
                    <a:lumOff val="40000"/>
                  </a:schemeClr>
                </a:solidFill>
              </a:rPr>
              <a:t>Se = 0,4 sec.</a:t>
            </a:r>
            <a:endParaRPr lang="it-IT" sz="1400" b="1" dirty="0">
              <a:solidFill>
                <a:schemeClr val="tx2">
                  <a:lumMod val="60000"/>
                  <a:lumOff val="40000"/>
                </a:schemeClr>
              </a:solidFill>
            </a:endParaRPr>
          </a:p>
        </p:txBody>
      </p:sp>
      <p:cxnSp>
        <p:nvCxnSpPr>
          <p:cNvPr id="19" name="Connettore 2 18"/>
          <p:cNvCxnSpPr/>
          <p:nvPr/>
        </p:nvCxnSpPr>
        <p:spPr>
          <a:xfrm flipH="1" flipV="1">
            <a:off x="4131910" y="2985882"/>
            <a:ext cx="1101860" cy="1385455"/>
          </a:xfrm>
          <a:prstGeom prst="straightConnector1">
            <a:avLst/>
          </a:prstGeom>
          <a:ln w="38100">
            <a:solidFill>
              <a:srgbClr val="F1A51B"/>
            </a:solidFill>
            <a:tailEnd type="triangle"/>
          </a:ln>
        </p:spPr>
        <p:style>
          <a:lnRef idx="1">
            <a:schemeClr val="accent1"/>
          </a:lnRef>
          <a:fillRef idx="0">
            <a:schemeClr val="accent1"/>
          </a:fillRef>
          <a:effectRef idx="0">
            <a:schemeClr val="accent1"/>
          </a:effectRef>
          <a:fontRef idx="minor">
            <a:schemeClr val="tx1"/>
          </a:fontRef>
        </p:style>
      </p:cxnSp>
      <p:sp>
        <p:nvSpPr>
          <p:cNvPr id="3" name="Rettangolo 2"/>
          <p:cNvSpPr/>
          <p:nvPr/>
        </p:nvSpPr>
        <p:spPr>
          <a:xfrm>
            <a:off x="304612" y="3437111"/>
            <a:ext cx="1368131" cy="369332"/>
          </a:xfrm>
          <a:prstGeom prst="rect">
            <a:avLst/>
          </a:prstGeom>
        </p:spPr>
        <p:txBody>
          <a:bodyPr wrap="none">
            <a:spAutoFit/>
          </a:bodyPr>
          <a:lstStyle/>
          <a:p>
            <a:r>
              <a:rPr lang="it-IT" b="1" baseline="30000" dirty="0" smtClean="0">
                <a:solidFill>
                  <a:srgbClr val="0070C0"/>
                </a:solidFill>
              </a:rPr>
              <a:t>89</a:t>
            </a:r>
            <a:r>
              <a:rPr lang="it-IT" b="1" dirty="0" smtClean="0">
                <a:solidFill>
                  <a:srgbClr val="0070C0"/>
                </a:solidFill>
              </a:rPr>
              <a:t>Sr </a:t>
            </a:r>
            <a:r>
              <a:rPr lang="it-IT" b="1" dirty="0" err="1" smtClean="0">
                <a:solidFill>
                  <a:srgbClr val="0070C0"/>
                </a:solidFill>
              </a:rPr>
              <a:t>Parents</a:t>
            </a:r>
            <a:r>
              <a:rPr lang="it-IT" dirty="0"/>
              <a:t>:</a:t>
            </a:r>
          </a:p>
        </p:txBody>
      </p:sp>
    </p:spTree>
    <p:extLst>
      <p:ext uri="{BB962C8B-B14F-4D97-AF65-F5344CB8AC3E}">
        <p14:creationId xmlns:p14="http://schemas.microsoft.com/office/powerpoint/2010/main" val="1663415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90250" y="660349"/>
            <a:ext cx="4846797" cy="677108"/>
          </a:xfrm>
          <a:prstGeom prst="rect">
            <a:avLst/>
          </a:prstGeom>
          <a:noFill/>
        </p:spPr>
        <p:txBody>
          <a:bodyPr wrap="square" rtlCol="0">
            <a:spAutoFit/>
          </a:bodyPr>
          <a:lstStyle/>
          <a:p>
            <a:pPr algn="ctr"/>
            <a:r>
              <a:rPr lang="it-IT" sz="2200" dirty="0" err="1" smtClean="0">
                <a:solidFill>
                  <a:srgbClr val="002060"/>
                </a:solidFill>
              </a:rPr>
              <a:t>Traditional</a:t>
            </a:r>
            <a:r>
              <a:rPr lang="it-IT" sz="2200" dirty="0" smtClean="0">
                <a:solidFill>
                  <a:srgbClr val="002060"/>
                </a:solidFill>
              </a:rPr>
              <a:t> </a:t>
            </a:r>
            <a:r>
              <a:rPr lang="it-IT" sz="2200" dirty="0" err="1" smtClean="0">
                <a:solidFill>
                  <a:srgbClr val="002060"/>
                </a:solidFill>
              </a:rPr>
              <a:t>methods</a:t>
            </a:r>
            <a:r>
              <a:rPr lang="it-IT" sz="2200" dirty="0" smtClean="0">
                <a:solidFill>
                  <a:srgbClr val="002060"/>
                </a:solidFill>
              </a:rPr>
              <a:t> (</a:t>
            </a:r>
            <a:r>
              <a:rPr lang="it-IT" sz="2200" dirty="0" err="1" smtClean="0">
                <a:solidFill>
                  <a:srgbClr val="002060"/>
                </a:solidFill>
              </a:rPr>
              <a:t>reactor</a:t>
            </a:r>
            <a:r>
              <a:rPr lang="it-IT" sz="2200" dirty="0" smtClean="0">
                <a:solidFill>
                  <a:srgbClr val="002060"/>
                </a:solidFill>
              </a:rPr>
              <a:t>) </a:t>
            </a:r>
          </a:p>
          <a:p>
            <a:pPr algn="ctr"/>
            <a:r>
              <a:rPr lang="it-IT" sz="1600" dirty="0" err="1" smtClean="0">
                <a:solidFill>
                  <a:srgbClr val="002060"/>
                </a:solidFill>
              </a:rPr>
              <a:t>Neutron</a:t>
            </a:r>
            <a:r>
              <a:rPr lang="it-IT" sz="1600" dirty="0" smtClean="0">
                <a:solidFill>
                  <a:srgbClr val="002060"/>
                </a:solidFill>
              </a:rPr>
              <a:t> </a:t>
            </a:r>
            <a:r>
              <a:rPr lang="it-IT" sz="1600" dirty="0" err="1" smtClean="0">
                <a:solidFill>
                  <a:srgbClr val="002060"/>
                </a:solidFill>
              </a:rPr>
              <a:t>capture</a:t>
            </a:r>
            <a:r>
              <a:rPr lang="it-IT" sz="1600" dirty="0" smtClean="0">
                <a:solidFill>
                  <a:srgbClr val="002060"/>
                </a:solidFill>
              </a:rPr>
              <a:t> of </a:t>
            </a:r>
            <a:r>
              <a:rPr lang="it-IT" sz="1600" baseline="30000" dirty="0" smtClean="0">
                <a:solidFill>
                  <a:srgbClr val="002060"/>
                </a:solidFill>
              </a:rPr>
              <a:t>88</a:t>
            </a:r>
            <a:r>
              <a:rPr lang="it-IT" sz="1600" dirty="0" smtClean="0">
                <a:solidFill>
                  <a:srgbClr val="002060"/>
                </a:solidFill>
              </a:rPr>
              <a:t>SrCO</a:t>
            </a:r>
            <a:r>
              <a:rPr lang="it-IT" sz="1600" baseline="-25000" dirty="0" smtClean="0">
                <a:solidFill>
                  <a:srgbClr val="002060"/>
                </a:solidFill>
              </a:rPr>
              <a:t>3</a:t>
            </a:r>
            <a:r>
              <a:rPr lang="it-IT" sz="1600" dirty="0" smtClean="0">
                <a:solidFill>
                  <a:srgbClr val="002060"/>
                </a:solidFill>
              </a:rPr>
              <a:t> targets</a:t>
            </a:r>
          </a:p>
        </p:txBody>
      </p:sp>
      <p:sp>
        <p:nvSpPr>
          <p:cNvPr id="6" name="CasellaDiTesto 5"/>
          <p:cNvSpPr txBox="1"/>
          <p:nvPr/>
        </p:nvSpPr>
        <p:spPr>
          <a:xfrm>
            <a:off x="5731234" y="784661"/>
            <a:ext cx="2539541" cy="430887"/>
          </a:xfrm>
          <a:prstGeom prst="rect">
            <a:avLst/>
          </a:prstGeom>
          <a:noFill/>
        </p:spPr>
        <p:txBody>
          <a:bodyPr wrap="none" rtlCol="0">
            <a:spAutoFit/>
          </a:bodyPr>
          <a:lstStyle/>
          <a:p>
            <a:r>
              <a:rPr lang="it-IT" sz="2200" dirty="0" smtClean="0">
                <a:solidFill>
                  <a:srgbClr val="002060"/>
                </a:solidFill>
              </a:rPr>
              <a:t>ISOLPHARM </a:t>
            </a:r>
            <a:r>
              <a:rPr lang="it-IT" sz="2200" dirty="0" err="1" smtClean="0">
                <a:solidFill>
                  <a:srgbClr val="002060"/>
                </a:solidFill>
              </a:rPr>
              <a:t>method</a:t>
            </a:r>
            <a:endParaRPr lang="it-IT" sz="2200" dirty="0">
              <a:solidFill>
                <a:srgbClr val="002060"/>
              </a:solidFill>
            </a:endParaRPr>
          </a:p>
        </p:txBody>
      </p:sp>
      <p:sp>
        <p:nvSpPr>
          <p:cNvPr id="7" name="Freccia in giù 6"/>
          <p:cNvSpPr/>
          <p:nvPr/>
        </p:nvSpPr>
        <p:spPr bwMode="auto">
          <a:xfrm>
            <a:off x="2335254" y="2145041"/>
            <a:ext cx="290363" cy="360040"/>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charset="0"/>
            </a:endParaRPr>
          </a:p>
        </p:txBody>
      </p:sp>
      <p:sp>
        <p:nvSpPr>
          <p:cNvPr id="8" name="Freccia in giù 7"/>
          <p:cNvSpPr/>
          <p:nvPr/>
        </p:nvSpPr>
        <p:spPr bwMode="auto">
          <a:xfrm>
            <a:off x="6711079" y="1906150"/>
            <a:ext cx="290363" cy="360040"/>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charset="0"/>
            </a:endParaRPr>
          </a:p>
        </p:txBody>
      </p:sp>
      <p:sp>
        <p:nvSpPr>
          <p:cNvPr id="9" name="CasellaDiTesto 8"/>
          <p:cNvSpPr txBox="1"/>
          <p:nvPr/>
        </p:nvSpPr>
        <p:spPr>
          <a:xfrm>
            <a:off x="498631" y="2482661"/>
            <a:ext cx="3974970" cy="769441"/>
          </a:xfrm>
          <a:prstGeom prst="rect">
            <a:avLst/>
          </a:prstGeom>
          <a:noFill/>
        </p:spPr>
        <p:txBody>
          <a:bodyPr wrap="square" rtlCol="0">
            <a:spAutoFit/>
          </a:bodyPr>
          <a:lstStyle/>
          <a:p>
            <a:pPr algn="ctr"/>
            <a:r>
              <a:rPr lang="it-IT" sz="2200" dirty="0" smtClean="0">
                <a:solidFill>
                  <a:srgbClr val="C00000"/>
                </a:solidFill>
              </a:rPr>
              <a:t>Large </a:t>
            </a:r>
            <a:r>
              <a:rPr lang="it-IT" sz="2200" dirty="0" err="1" smtClean="0">
                <a:solidFill>
                  <a:srgbClr val="C00000"/>
                </a:solidFill>
              </a:rPr>
              <a:t>Isotopic</a:t>
            </a:r>
            <a:r>
              <a:rPr lang="it-IT" sz="2200" dirty="0" smtClean="0">
                <a:solidFill>
                  <a:srgbClr val="C00000"/>
                </a:solidFill>
              </a:rPr>
              <a:t> </a:t>
            </a:r>
            <a:r>
              <a:rPr lang="it-IT" sz="2200" dirty="0" err="1" smtClean="0">
                <a:solidFill>
                  <a:srgbClr val="002060"/>
                </a:solidFill>
              </a:rPr>
              <a:t>contamination</a:t>
            </a:r>
            <a:r>
              <a:rPr lang="it-IT" sz="2200" dirty="0" smtClean="0">
                <a:solidFill>
                  <a:srgbClr val="002060"/>
                </a:solidFill>
              </a:rPr>
              <a:t> in the </a:t>
            </a:r>
            <a:r>
              <a:rPr lang="it-IT" sz="2200" dirty="0" err="1" smtClean="0">
                <a:solidFill>
                  <a:srgbClr val="002060"/>
                </a:solidFill>
              </a:rPr>
              <a:t>substrate</a:t>
            </a:r>
            <a:r>
              <a:rPr lang="it-IT" sz="2200" dirty="0">
                <a:solidFill>
                  <a:srgbClr val="002060"/>
                </a:solidFill>
              </a:rPr>
              <a:t> </a:t>
            </a:r>
            <a:r>
              <a:rPr lang="it-IT" sz="2200" dirty="0" smtClean="0">
                <a:solidFill>
                  <a:srgbClr val="002060"/>
                </a:solidFill>
              </a:rPr>
              <a:t>(</a:t>
            </a:r>
            <a:r>
              <a:rPr lang="it-IT" sz="2200" baseline="30000" dirty="0" smtClean="0">
                <a:solidFill>
                  <a:srgbClr val="002060"/>
                </a:solidFill>
              </a:rPr>
              <a:t>88</a:t>
            </a:r>
            <a:r>
              <a:rPr lang="it-IT" sz="2200" dirty="0" smtClean="0">
                <a:solidFill>
                  <a:srgbClr val="002060"/>
                </a:solidFill>
              </a:rPr>
              <a:t>Sr)</a:t>
            </a:r>
            <a:endParaRPr lang="it-IT" sz="2200" dirty="0">
              <a:solidFill>
                <a:srgbClr val="002060"/>
              </a:solidFill>
            </a:endParaRPr>
          </a:p>
        </p:txBody>
      </p:sp>
      <p:sp>
        <p:nvSpPr>
          <p:cNvPr id="10" name="CasellaDiTesto 9"/>
          <p:cNvSpPr txBox="1"/>
          <p:nvPr/>
        </p:nvSpPr>
        <p:spPr>
          <a:xfrm>
            <a:off x="5033313" y="2279190"/>
            <a:ext cx="3756739" cy="1107996"/>
          </a:xfrm>
          <a:prstGeom prst="rect">
            <a:avLst/>
          </a:prstGeom>
          <a:noFill/>
        </p:spPr>
        <p:txBody>
          <a:bodyPr wrap="square" rtlCol="0">
            <a:spAutoFit/>
          </a:bodyPr>
          <a:lstStyle/>
          <a:p>
            <a:pPr algn="ctr"/>
            <a:r>
              <a:rPr lang="it-IT" sz="2200" dirty="0" err="1" smtClean="0">
                <a:solidFill>
                  <a:srgbClr val="C00000"/>
                </a:solidFill>
              </a:rPr>
              <a:t>Low</a:t>
            </a:r>
            <a:r>
              <a:rPr lang="it-IT" sz="2200" dirty="0" smtClean="0">
                <a:solidFill>
                  <a:srgbClr val="C00000"/>
                </a:solidFill>
              </a:rPr>
              <a:t> </a:t>
            </a:r>
            <a:r>
              <a:rPr lang="it-IT" sz="2200" dirty="0" err="1" smtClean="0">
                <a:solidFill>
                  <a:srgbClr val="C00000"/>
                </a:solidFill>
              </a:rPr>
              <a:t>Isobaric</a:t>
            </a:r>
            <a:r>
              <a:rPr lang="it-IT" sz="2200" dirty="0" smtClean="0">
                <a:solidFill>
                  <a:srgbClr val="002060"/>
                </a:solidFill>
              </a:rPr>
              <a:t> </a:t>
            </a:r>
            <a:r>
              <a:rPr lang="it-IT" sz="2200" dirty="0" err="1" smtClean="0">
                <a:solidFill>
                  <a:srgbClr val="002060"/>
                </a:solidFill>
              </a:rPr>
              <a:t>contamination</a:t>
            </a:r>
            <a:r>
              <a:rPr lang="it-IT" sz="2200" dirty="0" smtClean="0">
                <a:solidFill>
                  <a:srgbClr val="002060"/>
                </a:solidFill>
              </a:rPr>
              <a:t> in the </a:t>
            </a:r>
            <a:r>
              <a:rPr lang="it-IT" sz="2200" dirty="0" err="1" smtClean="0">
                <a:solidFill>
                  <a:srgbClr val="002060"/>
                </a:solidFill>
              </a:rPr>
              <a:t>substrate</a:t>
            </a:r>
            <a:endParaRPr lang="it-IT" sz="2200" dirty="0" smtClean="0">
              <a:solidFill>
                <a:srgbClr val="002060"/>
              </a:solidFill>
            </a:endParaRPr>
          </a:p>
          <a:p>
            <a:pPr algn="ctr"/>
            <a:endParaRPr lang="it-IT" sz="2200" dirty="0">
              <a:solidFill>
                <a:srgbClr val="002060"/>
              </a:solidFill>
            </a:endParaRPr>
          </a:p>
        </p:txBody>
      </p:sp>
      <p:sp>
        <p:nvSpPr>
          <p:cNvPr id="11" name="Freccia in giù 10"/>
          <p:cNvSpPr/>
          <p:nvPr/>
        </p:nvSpPr>
        <p:spPr bwMode="auto">
          <a:xfrm>
            <a:off x="2340935" y="3281440"/>
            <a:ext cx="290363" cy="360040"/>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charset="0"/>
            </a:endParaRPr>
          </a:p>
        </p:txBody>
      </p:sp>
      <p:sp>
        <p:nvSpPr>
          <p:cNvPr id="12" name="Freccia in giù 11"/>
          <p:cNvSpPr/>
          <p:nvPr/>
        </p:nvSpPr>
        <p:spPr bwMode="auto">
          <a:xfrm>
            <a:off x="6663321" y="3131104"/>
            <a:ext cx="290363" cy="360040"/>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charset="0"/>
            </a:endParaRPr>
          </a:p>
        </p:txBody>
      </p:sp>
      <p:sp>
        <p:nvSpPr>
          <p:cNvPr id="13" name="CasellaDiTesto 12"/>
          <p:cNvSpPr txBox="1"/>
          <p:nvPr/>
        </p:nvSpPr>
        <p:spPr>
          <a:xfrm>
            <a:off x="389177" y="3541000"/>
            <a:ext cx="4248472" cy="430887"/>
          </a:xfrm>
          <a:prstGeom prst="rect">
            <a:avLst/>
          </a:prstGeom>
          <a:noFill/>
        </p:spPr>
        <p:txBody>
          <a:bodyPr wrap="square" rtlCol="0">
            <a:spAutoFit/>
          </a:bodyPr>
          <a:lstStyle/>
          <a:p>
            <a:pPr algn="ctr"/>
            <a:r>
              <a:rPr lang="en-GB" sz="2200" dirty="0" smtClean="0">
                <a:solidFill>
                  <a:srgbClr val="002060"/>
                </a:solidFill>
              </a:rPr>
              <a:t>Difficult chemical separation</a:t>
            </a:r>
            <a:endParaRPr lang="en-GB" sz="2200" dirty="0">
              <a:solidFill>
                <a:srgbClr val="002060"/>
              </a:solidFill>
            </a:endParaRPr>
          </a:p>
        </p:txBody>
      </p:sp>
      <p:sp>
        <p:nvSpPr>
          <p:cNvPr id="14" name="CasellaDiTesto 13"/>
          <p:cNvSpPr txBox="1"/>
          <p:nvPr/>
        </p:nvSpPr>
        <p:spPr>
          <a:xfrm>
            <a:off x="4994062" y="3579304"/>
            <a:ext cx="3919244" cy="430887"/>
          </a:xfrm>
          <a:prstGeom prst="rect">
            <a:avLst/>
          </a:prstGeom>
          <a:noFill/>
        </p:spPr>
        <p:txBody>
          <a:bodyPr wrap="square" rtlCol="0">
            <a:spAutoFit/>
          </a:bodyPr>
          <a:lstStyle/>
          <a:p>
            <a:pPr algn="ctr"/>
            <a:r>
              <a:rPr lang="it-IT" sz="2200" dirty="0" smtClean="0">
                <a:solidFill>
                  <a:srgbClr val="002060"/>
                </a:solidFill>
              </a:rPr>
              <a:t>Easy (No) </a:t>
            </a:r>
            <a:r>
              <a:rPr lang="it-IT" sz="2200" dirty="0" err="1">
                <a:solidFill>
                  <a:srgbClr val="002060"/>
                </a:solidFill>
              </a:rPr>
              <a:t>chemical</a:t>
            </a:r>
            <a:r>
              <a:rPr lang="it-IT" sz="2200" dirty="0">
                <a:solidFill>
                  <a:srgbClr val="002060"/>
                </a:solidFill>
              </a:rPr>
              <a:t> </a:t>
            </a:r>
            <a:r>
              <a:rPr lang="it-IT" sz="2200" dirty="0" err="1">
                <a:solidFill>
                  <a:srgbClr val="002060"/>
                </a:solidFill>
              </a:rPr>
              <a:t>separation</a:t>
            </a:r>
            <a:endParaRPr lang="it-IT" sz="2200" dirty="0">
              <a:solidFill>
                <a:srgbClr val="002060"/>
              </a:solidFill>
            </a:endParaRPr>
          </a:p>
        </p:txBody>
      </p:sp>
      <p:sp>
        <p:nvSpPr>
          <p:cNvPr id="16" name="Freccia in giù 15"/>
          <p:cNvSpPr/>
          <p:nvPr/>
        </p:nvSpPr>
        <p:spPr bwMode="auto">
          <a:xfrm>
            <a:off x="2327233" y="4085097"/>
            <a:ext cx="372360" cy="359006"/>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charset="0"/>
            </a:endParaRPr>
          </a:p>
        </p:txBody>
      </p:sp>
      <p:sp>
        <p:nvSpPr>
          <p:cNvPr id="17" name="Freccia in giù 16"/>
          <p:cNvSpPr/>
          <p:nvPr/>
        </p:nvSpPr>
        <p:spPr bwMode="auto">
          <a:xfrm>
            <a:off x="6663321" y="4123235"/>
            <a:ext cx="290363" cy="360040"/>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Arial" charset="0"/>
            </a:endParaRPr>
          </a:p>
        </p:txBody>
      </p:sp>
      <p:sp>
        <p:nvSpPr>
          <p:cNvPr id="18" name="CasellaDiTesto 17"/>
          <p:cNvSpPr txBox="1"/>
          <p:nvPr/>
        </p:nvSpPr>
        <p:spPr>
          <a:xfrm>
            <a:off x="1323057" y="4544902"/>
            <a:ext cx="2517949" cy="830997"/>
          </a:xfrm>
          <a:prstGeom prst="rect">
            <a:avLst/>
          </a:prstGeom>
          <a:noFill/>
        </p:spPr>
        <p:txBody>
          <a:bodyPr wrap="square" rtlCol="0">
            <a:spAutoFit/>
          </a:bodyPr>
          <a:lstStyle/>
          <a:p>
            <a:pPr algn="ctr"/>
            <a:r>
              <a:rPr lang="it-IT" sz="2400" dirty="0" err="1" smtClean="0">
                <a:solidFill>
                  <a:srgbClr val="002060"/>
                </a:solidFill>
              </a:rPr>
              <a:t>Low</a:t>
            </a:r>
            <a:r>
              <a:rPr lang="it-IT" sz="2400" dirty="0" smtClean="0">
                <a:solidFill>
                  <a:srgbClr val="002060"/>
                </a:solidFill>
              </a:rPr>
              <a:t> </a:t>
            </a:r>
            <a:r>
              <a:rPr lang="it-IT" sz="2400" dirty="0" err="1" smtClean="0">
                <a:solidFill>
                  <a:srgbClr val="002060"/>
                </a:solidFill>
              </a:rPr>
              <a:t>specific</a:t>
            </a:r>
            <a:r>
              <a:rPr lang="it-IT" sz="2400" dirty="0" smtClean="0">
                <a:solidFill>
                  <a:srgbClr val="002060"/>
                </a:solidFill>
              </a:rPr>
              <a:t> </a:t>
            </a:r>
            <a:r>
              <a:rPr lang="it-IT" sz="2400" dirty="0" err="1" smtClean="0">
                <a:solidFill>
                  <a:srgbClr val="002060"/>
                </a:solidFill>
              </a:rPr>
              <a:t>activity</a:t>
            </a:r>
            <a:endParaRPr lang="it-IT" sz="2400" dirty="0">
              <a:solidFill>
                <a:srgbClr val="002060"/>
              </a:solidFill>
            </a:endParaRPr>
          </a:p>
        </p:txBody>
      </p:sp>
      <p:sp>
        <p:nvSpPr>
          <p:cNvPr id="19" name="CasellaDiTesto 18"/>
          <p:cNvSpPr txBox="1"/>
          <p:nvPr/>
        </p:nvSpPr>
        <p:spPr>
          <a:xfrm>
            <a:off x="5549526" y="4544902"/>
            <a:ext cx="2517949" cy="830997"/>
          </a:xfrm>
          <a:prstGeom prst="rect">
            <a:avLst/>
          </a:prstGeom>
          <a:noFill/>
        </p:spPr>
        <p:txBody>
          <a:bodyPr wrap="square" rtlCol="0">
            <a:spAutoFit/>
          </a:bodyPr>
          <a:lstStyle/>
          <a:p>
            <a:pPr algn="ctr"/>
            <a:r>
              <a:rPr lang="it-IT" sz="2400" dirty="0" smtClean="0">
                <a:solidFill>
                  <a:srgbClr val="002060"/>
                </a:solidFill>
              </a:rPr>
              <a:t>High </a:t>
            </a:r>
            <a:r>
              <a:rPr lang="it-IT" sz="2400" dirty="0" err="1">
                <a:solidFill>
                  <a:srgbClr val="002060"/>
                </a:solidFill>
              </a:rPr>
              <a:t>specific</a:t>
            </a:r>
            <a:r>
              <a:rPr lang="it-IT" sz="2400" dirty="0">
                <a:solidFill>
                  <a:srgbClr val="002060"/>
                </a:solidFill>
              </a:rPr>
              <a:t> </a:t>
            </a:r>
            <a:r>
              <a:rPr lang="it-IT" sz="2400" dirty="0" err="1">
                <a:solidFill>
                  <a:srgbClr val="002060"/>
                </a:solidFill>
              </a:rPr>
              <a:t>activity</a:t>
            </a:r>
            <a:endParaRPr lang="it-IT" sz="2400" dirty="0">
              <a:solidFill>
                <a:srgbClr val="002060"/>
              </a:solidFill>
            </a:endParaRPr>
          </a:p>
        </p:txBody>
      </p:sp>
      <p:sp>
        <p:nvSpPr>
          <p:cNvPr id="20" name="CasellaDiTesto 19"/>
          <p:cNvSpPr txBox="1"/>
          <p:nvPr/>
        </p:nvSpPr>
        <p:spPr>
          <a:xfrm>
            <a:off x="5966875" y="5478033"/>
            <a:ext cx="1973617" cy="461665"/>
          </a:xfrm>
          <a:prstGeom prst="rect">
            <a:avLst/>
          </a:prstGeom>
          <a:noFill/>
        </p:spPr>
        <p:txBody>
          <a:bodyPr wrap="none" rtlCol="0">
            <a:spAutoFit/>
          </a:bodyPr>
          <a:lstStyle/>
          <a:p>
            <a:r>
              <a:rPr lang="it-IT" sz="2400" dirty="0">
                <a:solidFill>
                  <a:srgbClr val="C00000"/>
                </a:solidFill>
              </a:rPr>
              <a:t>~</a:t>
            </a:r>
            <a:r>
              <a:rPr lang="it-IT" sz="2400" dirty="0" smtClean="0">
                <a:solidFill>
                  <a:srgbClr val="C00000"/>
                </a:solidFill>
              </a:rPr>
              <a:t> 597 </a:t>
            </a:r>
            <a:r>
              <a:rPr lang="it-IT" sz="2400" dirty="0" err="1" smtClean="0">
                <a:solidFill>
                  <a:srgbClr val="C00000"/>
                </a:solidFill>
              </a:rPr>
              <a:t>GBq</a:t>
            </a:r>
            <a:r>
              <a:rPr lang="it-IT" sz="2400" dirty="0" smtClean="0">
                <a:solidFill>
                  <a:srgbClr val="C00000"/>
                </a:solidFill>
              </a:rPr>
              <a:t>/mg</a:t>
            </a:r>
            <a:endParaRPr lang="it-IT" sz="2400" dirty="0">
              <a:solidFill>
                <a:srgbClr val="C00000"/>
              </a:solidFill>
            </a:endParaRPr>
          </a:p>
        </p:txBody>
      </p:sp>
      <p:sp>
        <p:nvSpPr>
          <p:cNvPr id="21" name="CasellaDiTesto 20"/>
          <p:cNvSpPr txBox="1"/>
          <p:nvPr/>
        </p:nvSpPr>
        <p:spPr>
          <a:xfrm>
            <a:off x="1431972" y="5487249"/>
            <a:ext cx="2206053" cy="461665"/>
          </a:xfrm>
          <a:prstGeom prst="rect">
            <a:avLst/>
          </a:prstGeom>
          <a:noFill/>
        </p:spPr>
        <p:txBody>
          <a:bodyPr wrap="none" rtlCol="0">
            <a:spAutoFit/>
          </a:bodyPr>
          <a:lstStyle/>
          <a:p>
            <a:r>
              <a:rPr lang="it-IT" sz="2400" dirty="0" smtClean="0">
                <a:solidFill>
                  <a:srgbClr val="C00000"/>
                </a:solidFill>
              </a:rPr>
              <a:t>~ 0,004 </a:t>
            </a:r>
            <a:r>
              <a:rPr lang="it-IT" sz="2400" dirty="0" err="1" smtClean="0">
                <a:solidFill>
                  <a:srgbClr val="C00000"/>
                </a:solidFill>
              </a:rPr>
              <a:t>GBq</a:t>
            </a:r>
            <a:r>
              <a:rPr lang="it-IT" sz="2400" dirty="0" smtClean="0">
                <a:solidFill>
                  <a:srgbClr val="C00000"/>
                </a:solidFill>
              </a:rPr>
              <a:t>/mg</a:t>
            </a:r>
            <a:endParaRPr lang="it-IT" sz="2400" dirty="0">
              <a:solidFill>
                <a:srgbClr val="C00000"/>
              </a:solidFill>
            </a:endParaRPr>
          </a:p>
        </p:txBody>
      </p:sp>
      <p:cxnSp>
        <p:nvCxnSpPr>
          <p:cNvPr id="22" name="Connettore 1 21"/>
          <p:cNvCxnSpPr/>
          <p:nvPr/>
        </p:nvCxnSpPr>
        <p:spPr bwMode="auto">
          <a:xfrm>
            <a:off x="4650434" y="784661"/>
            <a:ext cx="0" cy="472751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CasellaDiTesto 23"/>
          <p:cNvSpPr txBox="1"/>
          <p:nvPr/>
        </p:nvSpPr>
        <p:spPr>
          <a:xfrm>
            <a:off x="1628109" y="-24189"/>
            <a:ext cx="6019081" cy="584775"/>
          </a:xfrm>
          <a:prstGeom prst="rect">
            <a:avLst/>
          </a:prstGeom>
          <a:noFill/>
        </p:spPr>
        <p:txBody>
          <a:bodyPr wrap="square" rtlCol="0">
            <a:spAutoFit/>
          </a:bodyPr>
          <a:lstStyle/>
          <a:p>
            <a:pPr algn="ctr" defTabSz="914400">
              <a:spcBef>
                <a:spcPct val="0"/>
              </a:spcBef>
              <a:defRPr/>
            </a:pPr>
            <a:r>
              <a:rPr lang="it-IT" sz="3200" dirty="0" smtClean="0">
                <a:solidFill>
                  <a:srgbClr val="0070C0"/>
                </a:solidFill>
                <a:latin typeface="Calibri"/>
                <a:ea typeface="+mj-ea"/>
                <a:cs typeface="+mj-cs"/>
              </a:rPr>
              <a:t> </a:t>
            </a:r>
            <a:r>
              <a:rPr lang="it-IT" sz="3200" baseline="30000" dirty="0">
                <a:solidFill>
                  <a:srgbClr val="0070C0"/>
                </a:solidFill>
              </a:rPr>
              <a:t>89</a:t>
            </a:r>
            <a:r>
              <a:rPr lang="it-IT" sz="3200" dirty="0">
                <a:solidFill>
                  <a:srgbClr val="0070C0"/>
                </a:solidFill>
              </a:rPr>
              <a:t>Sr </a:t>
            </a:r>
            <a:r>
              <a:rPr lang="it-IT" sz="3200" dirty="0" smtClean="0">
                <a:solidFill>
                  <a:srgbClr val="0070C0"/>
                </a:solidFill>
                <a:latin typeface="Calibri"/>
                <a:ea typeface="+mj-ea"/>
                <a:cs typeface="+mj-cs"/>
              </a:rPr>
              <a:t>Production </a:t>
            </a:r>
            <a:r>
              <a:rPr lang="it-IT" sz="3200" dirty="0" err="1" smtClean="0">
                <a:solidFill>
                  <a:srgbClr val="0070C0"/>
                </a:solidFill>
                <a:latin typeface="Calibri"/>
                <a:ea typeface="+mj-ea"/>
                <a:cs typeface="+mj-cs"/>
              </a:rPr>
              <a:t>routes</a:t>
            </a:r>
            <a:endParaRPr lang="it-IT" sz="3200" dirty="0">
              <a:solidFill>
                <a:srgbClr val="0070C0"/>
              </a:solidFill>
              <a:latin typeface="Calibri"/>
              <a:ea typeface="+mj-ea"/>
              <a:cs typeface="+mj-cs"/>
            </a:endParaRPr>
          </a:p>
        </p:txBody>
      </p:sp>
      <p:sp>
        <p:nvSpPr>
          <p:cNvPr id="3" name="Freccia a destra 2"/>
          <p:cNvSpPr/>
          <p:nvPr/>
        </p:nvSpPr>
        <p:spPr>
          <a:xfrm>
            <a:off x="4088798" y="5512172"/>
            <a:ext cx="1123271" cy="441352"/>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5731234" y="1387963"/>
            <a:ext cx="2444900" cy="461665"/>
          </a:xfrm>
          <a:prstGeom prst="rect">
            <a:avLst/>
          </a:prstGeom>
          <a:solidFill>
            <a:schemeClr val="bg1"/>
          </a:solidFill>
          <a:ln>
            <a:solidFill>
              <a:schemeClr val="accent1"/>
            </a:solidFill>
          </a:ln>
        </p:spPr>
        <p:txBody>
          <a:bodyPr wrap="none">
            <a:spAutoFit/>
          </a:bodyPr>
          <a:lstStyle/>
          <a:p>
            <a:r>
              <a:rPr lang="it-IT" sz="2400" baseline="30000" dirty="0" smtClean="0">
                <a:solidFill>
                  <a:srgbClr val="007635"/>
                </a:solidFill>
              </a:rPr>
              <a:t>238</a:t>
            </a:r>
            <a:r>
              <a:rPr lang="it-IT" sz="2400" dirty="0" smtClean="0">
                <a:solidFill>
                  <a:srgbClr val="007635"/>
                </a:solidFill>
              </a:rPr>
              <a:t>U(p, </a:t>
            </a:r>
            <a:r>
              <a:rPr lang="it-IT" sz="2400" dirty="0" err="1" smtClean="0">
                <a:solidFill>
                  <a:srgbClr val="007635"/>
                </a:solidFill>
              </a:rPr>
              <a:t>fission</a:t>
            </a:r>
            <a:r>
              <a:rPr lang="el-GR" sz="2400" dirty="0" smtClean="0">
                <a:solidFill>
                  <a:srgbClr val="007635"/>
                </a:solidFill>
              </a:rPr>
              <a:t>)</a:t>
            </a:r>
            <a:r>
              <a:rPr lang="el-GR" sz="2400" baseline="30000" dirty="0" smtClean="0">
                <a:solidFill>
                  <a:srgbClr val="007635"/>
                </a:solidFill>
              </a:rPr>
              <a:t>89</a:t>
            </a:r>
            <a:r>
              <a:rPr lang="it-IT" sz="2400" dirty="0" err="1">
                <a:solidFill>
                  <a:srgbClr val="007635"/>
                </a:solidFill>
              </a:rPr>
              <a:t>Sr</a:t>
            </a:r>
            <a:endParaRPr lang="it-IT" sz="2400" dirty="0">
              <a:solidFill>
                <a:srgbClr val="007635"/>
              </a:solidFill>
            </a:endParaRPr>
          </a:p>
        </p:txBody>
      </p:sp>
      <p:sp>
        <p:nvSpPr>
          <p:cNvPr id="23" name="Rettangolo 22"/>
          <p:cNvSpPr/>
          <p:nvPr/>
        </p:nvSpPr>
        <p:spPr>
          <a:xfrm>
            <a:off x="1590822" y="1416779"/>
            <a:ext cx="1729962" cy="461665"/>
          </a:xfrm>
          <a:prstGeom prst="rect">
            <a:avLst/>
          </a:prstGeom>
          <a:solidFill>
            <a:schemeClr val="bg1"/>
          </a:solidFill>
          <a:ln>
            <a:solidFill>
              <a:schemeClr val="accent1"/>
            </a:solidFill>
          </a:ln>
        </p:spPr>
        <p:txBody>
          <a:bodyPr wrap="none">
            <a:spAutoFit/>
          </a:bodyPr>
          <a:lstStyle/>
          <a:p>
            <a:pPr algn="ctr"/>
            <a:r>
              <a:rPr lang="it-IT" sz="2400" baseline="30000" dirty="0">
                <a:solidFill>
                  <a:srgbClr val="007635"/>
                </a:solidFill>
              </a:rPr>
              <a:t>88</a:t>
            </a:r>
            <a:r>
              <a:rPr lang="it-IT" sz="2400" dirty="0">
                <a:solidFill>
                  <a:srgbClr val="007635"/>
                </a:solidFill>
              </a:rPr>
              <a:t>Sr(n, </a:t>
            </a:r>
            <a:r>
              <a:rPr lang="el-GR" sz="2400" dirty="0">
                <a:solidFill>
                  <a:srgbClr val="007635"/>
                </a:solidFill>
              </a:rPr>
              <a:t>γ</a:t>
            </a:r>
            <a:r>
              <a:rPr lang="it-IT" sz="2400" dirty="0">
                <a:solidFill>
                  <a:srgbClr val="007635"/>
                </a:solidFill>
              </a:rPr>
              <a:t>)</a:t>
            </a:r>
            <a:r>
              <a:rPr lang="it-IT" sz="2400" baseline="30000" dirty="0">
                <a:solidFill>
                  <a:srgbClr val="007635"/>
                </a:solidFill>
              </a:rPr>
              <a:t>89</a:t>
            </a:r>
            <a:r>
              <a:rPr lang="it-IT" sz="2400" dirty="0">
                <a:solidFill>
                  <a:srgbClr val="007635"/>
                </a:solidFill>
              </a:rPr>
              <a:t>Sr</a:t>
            </a:r>
          </a:p>
        </p:txBody>
      </p:sp>
    </p:spTree>
    <p:extLst>
      <p:ext uri="{BB962C8B-B14F-4D97-AF65-F5344CB8AC3E}">
        <p14:creationId xmlns:p14="http://schemas.microsoft.com/office/powerpoint/2010/main" val="3514844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9037" y="1882963"/>
            <a:ext cx="3242099" cy="21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5"/>
          <p:cNvSpPr txBox="1">
            <a:spLocks noChangeArrowheads="1"/>
          </p:cNvSpPr>
          <p:nvPr/>
        </p:nvSpPr>
        <p:spPr bwMode="auto">
          <a:xfrm>
            <a:off x="4289446" y="986201"/>
            <a:ext cx="4261282" cy="584775"/>
          </a:xfrm>
          <a:prstGeom prst="rect">
            <a:avLst/>
          </a:prstGeom>
          <a:solidFill>
            <a:schemeClr val="bg1"/>
          </a:solidFill>
          <a:ln>
            <a:noFill/>
          </a:ln>
          <a:extLst/>
        </p:spPr>
        <p:txBody>
          <a:bodyPr wrap="square">
            <a:spAutoFit/>
          </a:bodyPr>
          <a:lstStyle>
            <a:lvl1pPr>
              <a:defRPr sz="2400" b="1">
                <a:solidFill>
                  <a:schemeClr val="bg1"/>
                </a:solidFill>
                <a:latin typeface="Arial" panose="020B0604020202020204" pitchFamily="34" charset="0"/>
                <a:ea typeface="MS PGothic" panose="020B0600070205080204" pitchFamily="34" charset="-128"/>
              </a:defRPr>
            </a:lvl1pPr>
            <a:lvl2pPr marL="742950" indent="-285750">
              <a:defRPr sz="2400" b="1">
                <a:solidFill>
                  <a:schemeClr val="bg1"/>
                </a:solidFill>
                <a:latin typeface="Arial" panose="020B0604020202020204" pitchFamily="34" charset="0"/>
                <a:ea typeface="MS PGothic" panose="020B0600070205080204" pitchFamily="34" charset="-128"/>
              </a:defRPr>
            </a:lvl2pPr>
            <a:lvl3pPr marL="1143000" indent="-228600">
              <a:defRPr sz="2400" b="1">
                <a:solidFill>
                  <a:schemeClr val="bg1"/>
                </a:solidFill>
                <a:latin typeface="Arial" panose="020B0604020202020204" pitchFamily="34" charset="0"/>
                <a:ea typeface="MS PGothic" panose="020B0600070205080204" pitchFamily="34" charset="-128"/>
              </a:defRPr>
            </a:lvl3pPr>
            <a:lvl4pPr marL="1600200" indent="-228600">
              <a:defRPr sz="2400" b="1">
                <a:solidFill>
                  <a:schemeClr val="bg1"/>
                </a:solidFill>
                <a:latin typeface="Arial" panose="020B0604020202020204" pitchFamily="34" charset="0"/>
                <a:ea typeface="MS PGothic" panose="020B0600070205080204" pitchFamily="34" charset="-128"/>
              </a:defRPr>
            </a:lvl4pPr>
            <a:lvl5pPr marL="2057400" indent="-228600">
              <a:defRPr sz="2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a:r>
              <a:rPr lang="en-GB" altLang="en-US" sz="1600" b="0" dirty="0" smtClean="0">
                <a:solidFill>
                  <a:srgbClr val="002060"/>
                </a:solidFill>
                <a:latin typeface="+mj-lt"/>
              </a:rPr>
              <a:t>Treatment of bone metastatic </a:t>
            </a:r>
            <a:r>
              <a:rPr lang="en-GB" altLang="en-US" sz="1600" dirty="0" smtClean="0">
                <a:solidFill>
                  <a:srgbClr val="002060"/>
                </a:solidFill>
                <a:latin typeface="+mj-lt"/>
              </a:rPr>
              <a:t>pain</a:t>
            </a:r>
            <a:r>
              <a:rPr lang="en-GB" altLang="en-US" sz="1600" b="0" dirty="0" smtClean="0">
                <a:solidFill>
                  <a:srgbClr val="002060"/>
                </a:solidFill>
                <a:latin typeface="+mj-lt"/>
              </a:rPr>
              <a:t> secondary to prostatic carcinoma </a:t>
            </a:r>
            <a:r>
              <a:rPr lang="it-IT" sz="1600" dirty="0" err="1" smtClean="0">
                <a:solidFill>
                  <a:srgbClr val="002060"/>
                </a:solidFill>
              </a:rPr>
              <a:t>as</a:t>
            </a:r>
            <a:r>
              <a:rPr lang="it-IT" sz="1600" dirty="0" smtClean="0">
                <a:solidFill>
                  <a:srgbClr val="002060"/>
                </a:solidFill>
              </a:rPr>
              <a:t> </a:t>
            </a:r>
            <a:r>
              <a:rPr lang="it-IT" sz="1600" baseline="30000" dirty="0" smtClean="0">
                <a:solidFill>
                  <a:srgbClr val="002060"/>
                </a:solidFill>
              </a:rPr>
              <a:t>89</a:t>
            </a:r>
            <a:r>
              <a:rPr lang="it-IT" sz="1600" dirty="0" smtClean="0">
                <a:solidFill>
                  <a:srgbClr val="002060"/>
                </a:solidFill>
              </a:rPr>
              <a:t>SrCl</a:t>
            </a:r>
            <a:r>
              <a:rPr lang="it-IT" sz="1600" baseline="-25000" dirty="0" smtClean="0">
                <a:solidFill>
                  <a:srgbClr val="002060"/>
                </a:solidFill>
              </a:rPr>
              <a:t>2</a:t>
            </a:r>
            <a:endParaRPr lang="it-IT" sz="1600" baseline="-25000" dirty="0">
              <a:solidFill>
                <a:srgbClr val="002060"/>
              </a:solidFill>
            </a:endParaRPr>
          </a:p>
        </p:txBody>
      </p:sp>
      <p:sp>
        <p:nvSpPr>
          <p:cNvPr id="5" name="CasellaDiTesto 4"/>
          <p:cNvSpPr txBox="1"/>
          <p:nvPr/>
        </p:nvSpPr>
        <p:spPr>
          <a:xfrm>
            <a:off x="142286" y="725160"/>
            <a:ext cx="2924390" cy="1077218"/>
          </a:xfrm>
          <a:prstGeom prst="rect">
            <a:avLst/>
          </a:prstGeom>
          <a:noFill/>
        </p:spPr>
        <p:txBody>
          <a:bodyPr wrap="none" rtlCol="0">
            <a:spAutoFit/>
          </a:bodyPr>
          <a:lstStyle/>
          <a:p>
            <a:pPr algn="ctr"/>
            <a:r>
              <a:rPr lang="it-IT" sz="2400" dirty="0" err="1" smtClean="0">
                <a:solidFill>
                  <a:srgbClr val="C00000"/>
                </a:solidFill>
                <a:latin typeface="+mj-lt"/>
              </a:rPr>
              <a:t>Current</a:t>
            </a:r>
            <a:r>
              <a:rPr lang="it-IT" sz="2400" dirty="0" smtClean="0">
                <a:solidFill>
                  <a:srgbClr val="C00000"/>
                </a:solidFill>
                <a:latin typeface="+mj-lt"/>
              </a:rPr>
              <a:t> use of </a:t>
            </a:r>
          </a:p>
          <a:p>
            <a:pPr algn="ctr"/>
            <a:r>
              <a:rPr lang="en-US" sz="2400" dirty="0" smtClean="0">
                <a:solidFill>
                  <a:srgbClr val="C00000"/>
                </a:solidFill>
                <a:latin typeface="+mj-lt"/>
              </a:rPr>
              <a:t>Strontium-89 chloride</a:t>
            </a:r>
          </a:p>
          <a:p>
            <a:pPr algn="ctr"/>
            <a:r>
              <a:rPr lang="en-US" sz="1600" dirty="0" smtClean="0">
                <a:solidFill>
                  <a:srgbClr val="C00000"/>
                </a:solidFill>
                <a:latin typeface="+mj-lt"/>
              </a:rPr>
              <a:t>(</a:t>
            </a:r>
            <a:r>
              <a:rPr lang="en-US" sz="1600" dirty="0" err="1" smtClean="0">
                <a:solidFill>
                  <a:srgbClr val="C00000"/>
                </a:solidFill>
                <a:latin typeface="+mj-lt"/>
              </a:rPr>
              <a:t>Metastron</a:t>
            </a:r>
            <a:r>
              <a:rPr lang="en-US" sz="1600" dirty="0" smtClean="0">
                <a:solidFill>
                  <a:srgbClr val="C00000"/>
                </a:solidFill>
                <a:latin typeface="+mj-lt"/>
              </a:rPr>
              <a:t>)</a:t>
            </a:r>
            <a:endParaRPr lang="it-IT" sz="1600" dirty="0" smtClean="0">
              <a:solidFill>
                <a:srgbClr val="C00000"/>
              </a:solidFill>
              <a:latin typeface="+mj-lt"/>
            </a:endParaRPr>
          </a:p>
        </p:txBody>
      </p:sp>
      <p:sp>
        <p:nvSpPr>
          <p:cNvPr id="6" name="Titolo 2"/>
          <p:cNvSpPr txBox="1">
            <a:spLocks/>
          </p:cNvSpPr>
          <p:nvPr/>
        </p:nvSpPr>
        <p:spPr>
          <a:xfrm>
            <a:off x="457200" y="13457"/>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200" smtClean="0">
                <a:solidFill>
                  <a:schemeClr val="tx2">
                    <a:lumMod val="60000"/>
                    <a:lumOff val="40000"/>
                  </a:schemeClr>
                </a:solidFill>
              </a:rPr>
              <a:t>Application of </a:t>
            </a:r>
            <a:r>
              <a:rPr lang="en-GB" altLang="en-US" sz="3200" baseline="30000" smtClean="0">
                <a:solidFill>
                  <a:schemeClr val="tx2">
                    <a:lumMod val="60000"/>
                    <a:lumOff val="40000"/>
                  </a:schemeClr>
                </a:solidFill>
              </a:rPr>
              <a:t>89</a:t>
            </a:r>
            <a:r>
              <a:rPr lang="en-GB" altLang="en-US" sz="3200" smtClean="0">
                <a:solidFill>
                  <a:schemeClr val="tx2">
                    <a:lumMod val="60000"/>
                    <a:lumOff val="40000"/>
                  </a:schemeClr>
                </a:solidFill>
              </a:rPr>
              <a:t>SrCl</a:t>
            </a:r>
            <a:r>
              <a:rPr lang="en-GB" altLang="en-US" sz="3200" baseline="-25000" smtClean="0">
                <a:solidFill>
                  <a:schemeClr val="tx2">
                    <a:lumMod val="60000"/>
                    <a:lumOff val="40000"/>
                  </a:schemeClr>
                </a:solidFill>
              </a:rPr>
              <a:t>2</a:t>
            </a:r>
            <a:endParaRPr lang="it-IT" sz="3200" baseline="-25000" dirty="0"/>
          </a:p>
        </p:txBody>
      </p:sp>
      <p:sp>
        <p:nvSpPr>
          <p:cNvPr id="7" name="Freccia a destra 6"/>
          <p:cNvSpPr/>
          <p:nvPr/>
        </p:nvSpPr>
        <p:spPr>
          <a:xfrm>
            <a:off x="3202748" y="1145443"/>
            <a:ext cx="692458" cy="2241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p:cNvSpPr/>
          <p:nvPr/>
        </p:nvSpPr>
        <p:spPr>
          <a:xfrm rot="5400000">
            <a:off x="1492220" y="3940523"/>
            <a:ext cx="692458" cy="112098"/>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457200" y="3006717"/>
            <a:ext cx="3181961" cy="523220"/>
          </a:xfrm>
          <a:prstGeom prst="rect">
            <a:avLst/>
          </a:prstGeom>
          <a:noFill/>
        </p:spPr>
        <p:txBody>
          <a:bodyPr wrap="none" rtlCol="0">
            <a:spAutoFit/>
          </a:bodyPr>
          <a:lstStyle/>
          <a:p>
            <a:r>
              <a:rPr lang="it-IT" sz="2800" dirty="0" smtClean="0">
                <a:solidFill>
                  <a:srgbClr val="002060"/>
                </a:solidFill>
                <a:latin typeface="+mj-lt"/>
              </a:rPr>
              <a:t>ISOLPHARM </a:t>
            </a:r>
            <a:r>
              <a:rPr lang="it-IT" sz="2800" dirty="0" err="1" smtClean="0">
                <a:solidFill>
                  <a:srgbClr val="002060"/>
                </a:solidFill>
                <a:latin typeface="+mj-lt"/>
              </a:rPr>
              <a:t>method</a:t>
            </a:r>
            <a:endParaRPr lang="it-IT" sz="2800" baseline="-25000" dirty="0">
              <a:solidFill>
                <a:srgbClr val="002060"/>
              </a:solidFill>
            </a:endParaRPr>
          </a:p>
        </p:txBody>
      </p:sp>
      <p:sp>
        <p:nvSpPr>
          <p:cNvPr id="11" name="CasellaDiTesto 10"/>
          <p:cNvSpPr txBox="1"/>
          <p:nvPr/>
        </p:nvSpPr>
        <p:spPr>
          <a:xfrm>
            <a:off x="320205" y="4659858"/>
            <a:ext cx="2924390" cy="738664"/>
          </a:xfrm>
          <a:prstGeom prst="rect">
            <a:avLst/>
          </a:prstGeom>
          <a:noFill/>
        </p:spPr>
        <p:txBody>
          <a:bodyPr wrap="none" rtlCol="0">
            <a:spAutoFit/>
          </a:bodyPr>
          <a:lstStyle/>
          <a:p>
            <a:pPr algn="ctr"/>
            <a:r>
              <a:rPr lang="en-US" sz="2400" dirty="0">
                <a:solidFill>
                  <a:srgbClr val="C00000"/>
                </a:solidFill>
              </a:rPr>
              <a:t>Strontium-89 </a:t>
            </a:r>
            <a:r>
              <a:rPr lang="en-US" sz="2400" dirty="0" smtClean="0">
                <a:solidFill>
                  <a:srgbClr val="C00000"/>
                </a:solidFill>
              </a:rPr>
              <a:t>chloride</a:t>
            </a:r>
          </a:p>
          <a:p>
            <a:pPr algn="ctr"/>
            <a:r>
              <a:rPr lang="it-IT" dirty="0" smtClean="0">
                <a:solidFill>
                  <a:srgbClr val="C00000"/>
                </a:solidFill>
                <a:latin typeface="+mj-lt"/>
              </a:rPr>
              <a:t>(Carrier-free)</a:t>
            </a:r>
            <a:endParaRPr lang="it-IT" dirty="0">
              <a:solidFill>
                <a:srgbClr val="C00000"/>
              </a:solidFill>
            </a:endParaRPr>
          </a:p>
        </p:txBody>
      </p:sp>
      <p:sp>
        <p:nvSpPr>
          <p:cNvPr id="12" name="Freccia a destra 11"/>
          <p:cNvSpPr/>
          <p:nvPr/>
        </p:nvSpPr>
        <p:spPr>
          <a:xfrm>
            <a:off x="3419527" y="4804994"/>
            <a:ext cx="692458" cy="2241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5"/>
          <p:cNvSpPr txBox="1">
            <a:spLocks noChangeArrowheads="1"/>
          </p:cNvSpPr>
          <p:nvPr/>
        </p:nvSpPr>
        <p:spPr bwMode="auto">
          <a:xfrm>
            <a:off x="4380093" y="4290526"/>
            <a:ext cx="4314825" cy="1477328"/>
          </a:xfrm>
          <a:prstGeom prst="rect">
            <a:avLst/>
          </a:prstGeom>
          <a:solidFill>
            <a:schemeClr val="bg1"/>
          </a:solidFill>
          <a:ln>
            <a:noFill/>
          </a:ln>
          <a:extLst/>
        </p:spPr>
        <p:txBody>
          <a:bodyPr wrap="square">
            <a:spAutoFit/>
          </a:bodyPr>
          <a:lstStyle>
            <a:lvl1pPr>
              <a:defRPr sz="2400" b="1">
                <a:solidFill>
                  <a:schemeClr val="bg1"/>
                </a:solidFill>
                <a:latin typeface="Arial" panose="020B0604020202020204" pitchFamily="34" charset="0"/>
                <a:ea typeface="MS PGothic" panose="020B0600070205080204" pitchFamily="34" charset="-128"/>
              </a:defRPr>
            </a:lvl1pPr>
            <a:lvl2pPr marL="742950" indent="-285750">
              <a:defRPr sz="2400" b="1">
                <a:solidFill>
                  <a:schemeClr val="bg1"/>
                </a:solidFill>
                <a:latin typeface="Arial" panose="020B0604020202020204" pitchFamily="34" charset="0"/>
                <a:ea typeface="MS PGothic" panose="020B0600070205080204" pitchFamily="34" charset="-128"/>
              </a:defRPr>
            </a:lvl2pPr>
            <a:lvl3pPr marL="1143000" indent="-228600">
              <a:defRPr sz="2400" b="1">
                <a:solidFill>
                  <a:schemeClr val="bg1"/>
                </a:solidFill>
                <a:latin typeface="Arial" panose="020B0604020202020204" pitchFamily="34" charset="0"/>
                <a:ea typeface="MS PGothic" panose="020B0600070205080204" pitchFamily="34" charset="-128"/>
              </a:defRPr>
            </a:lvl3pPr>
            <a:lvl4pPr marL="1600200" indent="-228600">
              <a:defRPr sz="2400" b="1">
                <a:solidFill>
                  <a:schemeClr val="bg1"/>
                </a:solidFill>
                <a:latin typeface="Arial" panose="020B0604020202020204" pitchFamily="34" charset="0"/>
                <a:ea typeface="MS PGothic" panose="020B0600070205080204" pitchFamily="34" charset="-128"/>
              </a:defRPr>
            </a:lvl4pPr>
            <a:lvl5pPr marL="2057400" indent="-228600">
              <a:defRPr sz="2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a:r>
              <a:rPr lang="it-IT" altLang="en-US" sz="1800" dirty="0" err="1" smtClean="0">
                <a:solidFill>
                  <a:srgbClr val="002060"/>
                </a:solidFill>
                <a:latin typeface="+mj-lt"/>
              </a:rPr>
              <a:t>Possible</a:t>
            </a:r>
            <a:r>
              <a:rPr lang="it-IT" altLang="en-US" sz="1800" dirty="0" smtClean="0">
                <a:solidFill>
                  <a:srgbClr val="002060"/>
                </a:solidFill>
                <a:latin typeface="+mj-lt"/>
              </a:rPr>
              <a:t> (?) new </a:t>
            </a:r>
            <a:r>
              <a:rPr lang="it-IT" altLang="en-US" sz="1800" dirty="0" err="1" smtClean="0">
                <a:solidFill>
                  <a:srgbClr val="002060"/>
                </a:solidFill>
                <a:latin typeface="+mj-lt"/>
              </a:rPr>
              <a:t>applications</a:t>
            </a:r>
            <a:r>
              <a:rPr lang="it-IT" altLang="en-US" sz="1800" dirty="0" smtClean="0">
                <a:solidFill>
                  <a:srgbClr val="002060"/>
                </a:solidFill>
                <a:latin typeface="+mj-lt"/>
              </a:rPr>
              <a:t>:</a:t>
            </a:r>
          </a:p>
          <a:p>
            <a:pPr algn="ctr"/>
            <a:r>
              <a:rPr lang="it-IT" altLang="en-US" sz="1800" b="0" dirty="0" err="1" smtClean="0">
                <a:solidFill>
                  <a:srgbClr val="002060"/>
                </a:solidFill>
                <a:latin typeface="+mj-lt"/>
              </a:rPr>
              <a:t>Radiolabeling</a:t>
            </a:r>
            <a:r>
              <a:rPr lang="it-IT" altLang="en-US" sz="1800" b="0" dirty="0" smtClean="0">
                <a:solidFill>
                  <a:srgbClr val="002060"/>
                </a:solidFill>
                <a:latin typeface="+mj-lt"/>
              </a:rPr>
              <a:t> of </a:t>
            </a:r>
            <a:r>
              <a:rPr lang="it-IT" altLang="en-US" sz="1800" b="0" dirty="0" err="1" smtClean="0">
                <a:solidFill>
                  <a:srgbClr val="002060"/>
                </a:solidFill>
                <a:latin typeface="+mj-lt"/>
              </a:rPr>
              <a:t>molecules</a:t>
            </a:r>
            <a:r>
              <a:rPr lang="it-IT" altLang="en-US" sz="1800" b="0" dirty="0" smtClean="0">
                <a:solidFill>
                  <a:srgbClr val="002060"/>
                </a:solidFill>
                <a:latin typeface="+mj-lt"/>
              </a:rPr>
              <a:t> </a:t>
            </a:r>
            <a:r>
              <a:rPr lang="it-IT" altLang="en-US" sz="1800" b="0" dirty="0" err="1" smtClean="0">
                <a:solidFill>
                  <a:srgbClr val="002060"/>
                </a:solidFill>
                <a:latin typeface="+mj-lt"/>
              </a:rPr>
              <a:t>that</a:t>
            </a:r>
            <a:r>
              <a:rPr lang="it-IT" altLang="en-US" sz="1800" b="0" dirty="0" smtClean="0">
                <a:solidFill>
                  <a:srgbClr val="002060"/>
                </a:solidFill>
                <a:latin typeface="+mj-lt"/>
              </a:rPr>
              <a:t> are </a:t>
            </a:r>
            <a:r>
              <a:rPr lang="it-IT" altLang="en-US" sz="1800" b="0" dirty="0" err="1" smtClean="0">
                <a:solidFill>
                  <a:srgbClr val="002060"/>
                </a:solidFill>
                <a:latin typeface="+mj-lt"/>
              </a:rPr>
              <a:t>directed</a:t>
            </a:r>
            <a:r>
              <a:rPr lang="it-IT" altLang="en-US" sz="1800" b="0" dirty="0" smtClean="0">
                <a:solidFill>
                  <a:srgbClr val="002060"/>
                </a:solidFill>
                <a:latin typeface="+mj-lt"/>
              </a:rPr>
              <a:t> </a:t>
            </a:r>
            <a:r>
              <a:rPr lang="it-IT" altLang="en-US" sz="1800" b="0" dirty="0" err="1" smtClean="0">
                <a:solidFill>
                  <a:srgbClr val="002060"/>
                </a:solidFill>
                <a:latin typeface="+mj-lt"/>
              </a:rPr>
              <a:t>towards</a:t>
            </a:r>
            <a:r>
              <a:rPr lang="it-IT" altLang="en-US" sz="1800" b="0" dirty="0" smtClean="0">
                <a:solidFill>
                  <a:srgbClr val="002060"/>
                </a:solidFill>
                <a:latin typeface="+mj-lt"/>
              </a:rPr>
              <a:t> </a:t>
            </a:r>
            <a:r>
              <a:rPr lang="it-IT" altLang="en-US" sz="1800" b="0" dirty="0" err="1" smtClean="0">
                <a:solidFill>
                  <a:srgbClr val="002060"/>
                </a:solidFill>
                <a:latin typeface="+mj-lt"/>
              </a:rPr>
              <a:t>specific</a:t>
            </a:r>
            <a:r>
              <a:rPr lang="it-IT" altLang="en-US" sz="1800" b="0" dirty="0" smtClean="0">
                <a:solidFill>
                  <a:srgbClr val="002060"/>
                </a:solidFill>
                <a:latin typeface="+mj-lt"/>
              </a:rPr>
              <a:t> </a:t>
            </a:r>
            <a:r>
              <a:rPr lang="it-IT" altLang="en-US" sz="1800" b="0" dirty="0" err="1" smtClean="0">
                <a:solidFill>
                  <a:srgbClr val="002060"/>
                </a:solidFill>
                <a:latin typeface="+mj-lt"/>
              </a:rPr>
              <a:t>receptors</a:t>
            </a:r>
            <a:r>
              <a:rPr lang="it-IT" altLang="en-US" sz="1800" b="0" dirty="0" smtClean="0">
                <a:solidFill>
                  <a:srgbClr val="002060"/>
                </a:solidFill>
                <a:latin typeface="+mj-lt"/>
              </a:rPr>
              <a:t> on the </a:t>
            </a:r>
            <a:r>
              <a:rPr lang="it-IT" altLang="en-US" sz="1800" b="0" dirty="0" err="1" smtClean="0">
                <a:solidFill>
                  <a:srgbClr val="002060"/>
                </a:solidFill>
                <a:latin typeface="+mj-lt"/>
              </a:rPr>
              <a:t>cells</a:t>
            </a:r>
            <a:r>
              <a:rPr lang="it-IT" altLang="en-US" sz="1800" b="0" dirty="0" smtClean="0">
                <a:solidFill>
                  <a:srgbClr val="002060"/>
                </a:solidFill>
                <a:latin typeface="+mj-lt"/>
              </a:rPr>
              <a:t>!</a:t>
            </a:r>
          </a:p>
          <a:p>
            <a:endParaRPr lang="it-IT" altLang="en-US" sz="1800" b="0" dirty="0" smtClean="0">
              <a:solidFill>
                <a:srgbClr val="002060"/>
              </a:solidFill>
              <a:latin typeface="+mj-lt"/>
            </a:endParaRPr>
          </a:p>
          <a:p>
            <a:pPr algn="ctr"/>
            <a:r>
              <a:rPr lang="it-IT" altLang="en-US" sz="1800" dirty="0" smtClean="0">
                <a:solidFill>
                  <a:srgbClr val="002060"/>
                </a:solidFill>
                <a:latin typeface="+mj-lt"/>
              </a:rPr>
              <a:t>-&gt; </a:t>
            </a:r>
            <a:r>
              <a:rPr lang="it-IT" altLang="en-US" sz="1800" dirty="0" err="1" smtClean="0">
                <a:solidFill>
                  <a:srgbClr val="002060"/>
                </a:solidFill>
                <a:latin typeface="+mj-lt"/>
              </a:rPr>
              <a:t>need</a:t>
            </a:r>
            <a:r>
              <a:rPr lang="it-IT" altLang="en-US" sz="1800" dirty="0" smtClean="0">
                <a:solidFill>
                  <a:srgbClr val="002060"/>
                </a:solidFill>
                <a:latin typeface="+mj-lt"/>
              </a:rPr>
              <a:t> to </a:t>
            </a:r>
            <a:r>
              <a:rPr lang="it-IT" altLang="en-US" sz="1800" dirty="0" err="1" smtClean="0">
                <a:solidFill>
                  <a:srgbClr val="002060"/>
                </a:solidFill>
                <a:latin typeface="+mj-lt"/>
              </a:rPr>
              <a:t>have</a:t>
            </a:r>
            <a:r>
              <a:rPr lang="it-IT" altLang="en-US" sz="1800" dirty="0" smtClean="0">
                <a:solidFill>
                  <a:srgbClr val="002060"/>
                </a:solidFill>
                <a:latin typeface="+mj-lt"/>
              </a:rPr>
              <a:t> </a:t>
            </a:r>
            <a:r>
              <a:rPr lang="it-IT" altLang="en-US" sz="1800" dirty="0" err="1" smtClean="0">
                <a:solidFill>
                  <a:srgbClr val="002060"/>
                </a:solidFill>
                <a:latin typeface="+mj-lt"/>
              </a:rPr>
              <a:t>carrier</a:t>
            </a:r>
            <a:r>
              <a:rPr lang="it-IT" altLang="en-US" sz="1800" dirty="0" smtClean="0">
                <a:solidFill>
                  <a:srgbClr val="002060"/>
                </a:solidFill>
                <a:latin typeface="+mj-lt"/>
              </a:rPr>
              <a:t>-free </a:t>
            </a:r>
            <a:r>
              <a:rPr lang="it-IT" altLang="en-US" sz="1800" dirty="0" err="1" smtClean="0">
                <a:solidFill>
                  <a:srgbClr val="002060"/>
                </a:solidFill>
                <a:latin typeface="+mj-lt"/>
              </a:rPr>
              <a:t>radionuclides</a:t>
            </a:r>
            <a:r>
              <a:rPr lang="it-IT" altLang="en-US" sz="1800" dirty="0" smtClean="0">
                <a:solidFill>
                  <a:srgbClr val="002060"/>
                </a:solidFill>
                <a:latin typeface="+mj-lt"/>
              </a:rPr>
              <a:t>!!</a:t>
            </a:r>
          </a:p>
        </p:txBody>
      </p:sp>
    </p:spTree>
    <p:extLst>
      <p:ext uri="{BB962C8B-B14F-4D97-AF65-F5344CB8AC3E}">
        <p14:creationId xmlns:p14="http://schemas.microsoft.com/office/powerpoint/2010/main" val="991393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8878" y="740202"/>
            <a:ext cx="8913449" cy="36775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itolo 5"/>
          <p:cNvSpPr txBox="1">
            <a:spLocks/>
          </p:cNvSpPr>
          <p:nvPr/>
        </p:nvSpPr>
        <p:spPr>
          <a:xfrm>
            <a:off x="917276" y="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kumimoji="0" lang="en-US" sz="2500" b="1" i="0" u="none" strike="noStrike" kern="1200" cap="none" spc="0" normalizeH="0" noProof="0" dirty="0" smtClean="0">
                <a:ln>
                  <a:noFill/>
                </a:ln>
                <a:solidFill>
                  <a:srgbClr val="0070C0"/>
                </a:solidFill>
                <a:effectLst/>
                <a:uLnTx/>
                <a:uFillTx/>
                <a:latin typeface="Calibri"/>
                <a:ea typeface="+mj-ea"/>
                <a:cs typeface="+mj-cs"/>
              </a:rPr>
              <a:t>ISOLPHARM 1: produced radionuclides at SPES</a:t>
            </a:r>
          </a:p>
          <a:p>
            <a:pPr lvl="0">
              <a:defRPr/>
            </a:pPr>
            <a:r>
              <a:rPr lang="en-US" sz="2500" b="1" baseline="-25000" dirty="0" smtClean="0">
                <a:solidFill>
                  <a:srgbClr val="0070C0"/>
                </a:solidFill>
                <a:latin typeface="Calibri"/>
              </a:rPr>
              <a:t>(</a:t>
            </a:r>
            <a:r>
              <a:rPr lang="en-US" sz="2500" b="1" baseline="-25000" dirty="0" err="1" smtClean="0">
                <a:solidFill>
                  <a:srgbClr val="0070C0"/>
                </a:solidFill>
                <a:latin typeface="Calibri"/>
              </a:rPr>
              <a:t>Fluka</a:t>
            </a:r>
            <a:r>
              <a:rPr lang="en-US" sz="2500" b="1" baseline="-25000" dirty="0" smtClean="0">
                <a:solidFill>
                  <a:srgbClr val="0070C0"/>
                </a:solidFill>
                <a:latin typeface="Calibri"/>
              </a:rPr>
              <a:t> estimation)</a:t>
            </a:r>
            <a:endParaRPr kumimoji="0" lang="en-US" sz="2500" b="1" i="0" u="none" strike="noStrike" kern="1200" cap="none" spc="0" normalizeH="0" baseline="-25000" noProof="0" dirty="0">
              <a:ln>
                <a:noFill/>
              </a:ln>
              <a:solidFill>
                <a:srgbClr val="0070C0"/>
              </a:solidFill>
              <a:effectLst/>
              <a:uLnTx/>
              <a:uFillTx/>
              <a:latin typeface="Calibri"/>
              <a:ea typeface="+mj-ea"/>
              <a:cs typeface="+mj-cs"/>
            </a:endParaRPr>
          </a:p>
        </p:txBody>
      </p:sp>
      <p:sp>
        <p:nvSpPr>
          <p:cNvPr id="11" name="Rettangolo 10"/>
          <p:cNvSpPr/>
          <p:nvPr/>
        </p:nvSpPr>
        <p:spPr>
          <a:xfrm>
            <a:off x="8878" y="4539032"/>
            <a:ext cx="8913449" cy="182523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6702638" y="1448152"/>
            <a:ext cx="2186979" cy="923330"/>
          </a:xfrm>
          <a:prstGeom prst="rect">
            <a:avLst/>
          </a:prstGeom>
          <a:noFill/>
        </p:spPr>
        <p:txBody>
          <a:bodyPr wrap="square" rtlCol="0">
            <a:spAutoFit/>
          </a:bodyPr>
          <a:lstStyle/>
          <a:p>
            <a:pPr algn="ctr"/>
            <a:r>
              <a:rPr lang="it-IT" dirty="0" smtClean="0"/>
              <a:t>In target production of </a:t>
            </a:r>
            <a:r>
              <a:rPr lang="it-IT" baseline="30000" dirty="0" smtClean="0"/>
              <a:t>89</a:t>
            </a:r>
            <a:r>
              <a:rPr lang="it-IT" dirty="0" smtClean="0"/>
              <a:t>Sr and </a:t>
            </a:r>
            <a:r>
              <a:rPr lang="it-IT" baseline="30000" dirty="0" smtClean="0"/>
              <a:t>90</a:t>
            </a:r>
            <a:r>
              <a:rPr lang="it-IT" dirty="0" smtClean="0"/>
              <a:t>Y* </a:t>
            </a:r>
            <a:r>
              <a:rPr lang="it-IT" dirty="0" err="1" smtClean="0"/>
              <a:t>using</a:t>
            </a:r>
            <a:r>
              <a:rPr lang="it-IT" dirty="0" smtClean="0"/>
              <a:t> a standard </a:t>
            </a:r>
            <a:r>
              <a:rPr lang="it-IT" dirty="0" err="1" smtClean="0">
                <a:solidFill>
                  <a:srgbClr val="FF0000"/>
                </a:solidFill>
              </a:rPr>
              <a:t>UC</a:t>
            </a:r>
            <a:r>
              <a:rPr lang="it-IT" baseline="-25000" dirty="0" err="1" smtClean="0">
                <a:solidFill>
                  <a:srgbClr val="FF0000"/>
                </a:solidFill>
              </a:rPr>
              <a:t>x</a:t>
            </a:r>
            <a:r>
              <a:rPr lang="it-IT" dirty="0" smtClean="0">
                <a:solidFill>
                  <a:srgbClr val="FF0000"/>
                </a:solidFill>
              </a:rPr>
              <a:t> target</a:t>
            </a:r>
            <a:endParaRPr lang="it-IT" dirty="0">
              <a:solidFill>
                <a:srgbClr val="FF0000"/>
              </a:solidFill>
            </a:endParaRPr>
          </a:p>
        </p:txBody>
      </p:sp>
      <p:cxnSp>
        <p:nvCxnSpPr>
          <p:cNvPr id="14" name="Connettore 2 13"/>
          <p:cNvCxnSpPr>
            <a:stCxn id="12" idx="2"/>
          </p:cNvCxnSpPr>
          <p:nvPr/>
        </p:nvCxnSpPr>
        <p:spPr>
          <a:xfrm>
            <a:off x="7796128" y="2371482"/>
            <a:ext cx="20660" cy="7268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6562735" y="3164978"/>
            <a:ext cx="2343813" cy="646331"/>
          </a:xfrm>
          <a:prstGeom prst="rect">
            <a:avLst/>
          </a:prstGeom>
          <a:noFill/>
        </p:spPr>
        <p:txBody>
          <a:bodyPr wrap="square" rtlCol="0">
            <a:spAutoFit/>
          </a:bodyPr>
          <a:lstStyle/>
          <a:p>
            <a:pPr algn="ctr"/>
            <a:r>
              <a:rPr lang="it-IT" dirty="0" err="1" smtClean="0"/>
              <a:t>Already</a:t>
            </a:r>
            <a:r>
              <a:rPr lang="it-IT" dirty="0" smtClean="0"/>
              <a:t> </a:t>
            </a:r>
            <a:r>
              <a:rPr lang="it-IT" dirty="0" err="1" smtClean="0"/>
              <a:t>developed</a:t>
            </a:r>
            <a:r>
              <a:rPr lang="it-IT" dirty="0" smtClean="0"/>
              <a:t> and </a:t>
            </a:r>
            <a:r>
              <a:rPr lang="it-IT" dirty="0" err="1" smtClean="0"/>
              <a:t>tested</a:t>
            </a:r>
            <a:r>
              <a:rPr lang="it-IT" dirty="0" smtClean="0"/>
              <a:t>!</a:t>
            </a:r>
            <a:endParaRPr lang="it-IT" dirty="0"/>
          </a:p>
        </p:txBody>
      </p:sp>
      <p:sp>
        <p:nvSpPr>
          <p:cNvPr id="17" name="CasellaDiTesto 16"/>
          <p:cNvSpPr txBox="1"/>
          <p:nvPr/>
        </p:nvSpPr>
        <p:spPr>
          <a:xfrm>
            <a:off x="6604984" y="4585554"/>
            <a:ext cx="2343814" cy="923330"/>
          </a:xfrm>
          <a:prstGeom prst="rect">
            <a:avLst/>
          </a:prstGeom>
          <a:noFill/>
        </p:spPr>
        <p:txBody>
          <a:bodyPr wrap="square" rtlCol="0">
            <a:spAutoFit/>
          </a:bodyPr>
          <a:lstStyle/>
          <a:p>
            <a:pPr algn="ctr"/>
            <a:r>
              <a:rPr lang="it-IT" dirty="0" smtClean="0"/>
              <a:t>In target production of </a:t>
            </a:r>
            <a:r>
              <a:rPr lang="it-IT" baseline="30000" dirty="0" smtClean="0"/>
              <a:t>64</a:t>
            </a:r>
            <a:r>
              <a:rPr lang="it-IT" dirty="0" smtClean="0"/>
              <a:t>Cu </a:t>
            </a:r>
            <a:r>
              <a:rPr lang="it-IT" dirty="0" err="1" smtClean="0"/>
              <a:t>using</a:t>
            </a:r>
            <a:r>
              <a:rPr lang="it-IT" dirty="0" smtClean="0"/>
              <a:t> a </a:t>
            </a:r>
            <a:r>
              <a:rPr lang="it-IT" dirty="0" smtClean="0">
                <a:solidFill>
                  <a:srgbClr val="FF0000"/>
                </a:solidFill>
              </a:rPr>
              <a:t>Ni-</a:t>
            </a:r>
            <a:r>
              <a:rPr lang="it-IT" dirty="0" err="1" smtClean="0">
                <a:solidFill>
                  <a:srgbClr val="FF0000"/>
                </a:solidFill>
              </a:rPr>
              <a:t>based</a:t>
            </a:r>
            <a:r>
              <a:rPr lang="it-IT" dirty="0" smtClean="0"/>
              <a:t> target</a:t>
            </a:r>
            <a:endParaRPr lang="it-IT" dirty="0"/>
          </a:p>
        </p:txBody>
      </p:sp>
      <p:cxnSp>
        <p:nvCxnSpPr>
          <p:cNvPr id="18" name="Connettore 2 17"/>
          <p:cNvCxnSpPr/>
          <p:nvPr/>
        </p:nvCxnSpPr>
        <p:spPr>
          <a:xfrm>
            <a:off x="7816787" y="5485829"/>
            <a:ext cx="0" cy="37882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6702638" y="5888467"/>
            <a:ext cx="2343813" cy="369332"/>
          </a:xfrm>
          <a:prstGeom prst="rect">
            <a:avLst/>
          </a:prstGeom>
          <a:noFill/>
        </p:spPr>
        <p:txBody>
          <a:bodyPr wrap="square" rtlCol="0">
            <a:spAutoFit/>
          </a:bodyPr>
          <a:lstStyle/>
          <a:p>
            <a:pPr algn="ctr"/>
            <a:r>
              <a:rPr lang="it-IT" dirty="0" smtClean="0"/>
              <a:t>Under </a:t>
            </a:r>
            <a:r>
              <a:rPr lang="it-IT" dirty="0" err="1" smtClean="0"/>
              <a:t>development</a:t>
            </a:r>
            <a:endParaRPr lang="it-IT" dirty="0"/>
          </a:p>
        </p:txBody>
      </p:sp>
      <p:pic>
        <p:nvPicPr>
          <p:cNvPr id="3" name="Immagine 2"/>
          <p:cNvPicPr>
            <a:picLocks noChangeAspect="1"/>
          </p:cNvPicPr>
          <p:nvPr/>
        </p:nvPicPr>
        <p:blipFill>
          <a:blip r:embed="rId2"/>
          <a:stretch>
            <a:fillRect/>
          </a:stretch>
        </p:blipFill>
        <p:spPr>
          <a:xfrm>
            <a:off x="71020" y="740202"/>
            <a:ext cx="6351813" cy="1801596"/>
          </a:xfrm>
          <a:prstGeom prst="rect">
            <a:avLst/>
          </a:prstGeom>
          <a:solidFill>
            <a:srgbClr val="FFFFFF"/>
          </a:solidFill>
        </p:spPr>
      </p:pic>
      <p:pic>
        <p:nvPicPr>
          <p:cNvPr id="5" name="Immagine 4"/>
          <p:cNvPicPr>
            <a:picLocks noChangeAspect="1"/>
          </p:cNvPicPr>
          <p:nvPr/>
        </p:nvPicPr>
        <p:blipFill>
          <a:blip r:embed="rId3"/>
          <a:stretch>
            <a:fillRect/>
          </a:stretch>
        </p:blipFill>
        <p:spPr>
          <a:xfrm>
            <a:off x="71020" y="2592184"/>
            <a:ext cx="6351813" cy="1809362"/>
          </a:xfrm>
          <a:prstGeom prst="rect">
            <a:avLst/>
          </a:prstGeom>
          <a:solidFill>
            <a:schemeClr val="bg1"/>
          </a:solidFill>
        </p:spPr>
      </p:pic>
      <p:pic>
        <p:nvPicPr>
          <p:cNvPr id="6" name="Immagine 5"/>
          <p:cNvPicPr>
            <a:picLocks noChangeAspect="1"/>
          </p:cNvPicPr>
          <p:nvPr/>
        </p:nvPicPr>
        <p:blipFill>
          <a:blip r:embed="rId4"/>
          <a:stretch>
            <a:fillRect/>
          </a:stretch>
        </p:blipFill>
        <p:spPr>
          <a:xfrm>
            <a:off x="71020" y="4526814"/>
            <a:ext cx="6351811" cy="1809362"/>
          </a:xfrm>
          <a:prstGeom prst="rect">
            <a:avLst/>
          </a:prstGeom>
          <a:solidFill>
            <a:srgbClr val="FFFFFF"/>
          </a:solidFill>
        </p:spPr>
      </p:pic>
      <p:sp>
        <p:nvSpPr>
          <p:cNvPr id="16" name="Ovale 15"/>
          <p:cNvSpPr/>
          <p:nvPr/>
        </p:nvSpPr>
        <p:spPr>
          <a:xfrm>
            <a:off x="4523631" y="4498725"/>
            <a:ext cx="1957229" cy="4091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a:off x="4605506" y="2530313"/>
            <a:ext cx="1957229" cy="4091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p:cNvSpPr/>
          <p:nvPr/>
        </p:nvSpPr>
        <p:spPr>
          <a:xfrm>
            <a:off x="4605506" y="689816"/>
            <a:ext cx="1957229" cy="4091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82645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5008" y="731214"/>
            <a:ext cx="8928992" cy="560153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it-IT" sz="2800" dirty="0" smtClean="0"/>
              <a:t>The SPES </a:t>
            </a:r>
            <a:r>
              <a:rPr lang="it-IT" sz="2800" dirty="0" err="1" smtClean="0"/>
              <a:t>project</a:t>
            </a:r>
            <a:r>
              <a:rPr lang="it-IT" sz="2800" dirty="0" smtClean="0"/>
              <a:t> </a:t>
            </a:r>
            <a:r>
              <a:rPr lang="it-IT" sz="2800" dirty="0" err="1" smtClean="0"/>
              <a:t>at</a:t>
            </a:r>
            <a:r>
              <a:rPr lang="it-IT" sz="2800" dirty="0" smtClean="0"/>
              <a:t> LNL</a:t>
            </a:r>
          </a:p>
          <a:p>
            <a:pPr marL="342900" indent="-342900">
              <a:spcAft>
                <a:spcPts val="600"/>
              </a:spcAft>
              <a:buFont typeface="Arial" panose="020B0604020202020204" pitchFamily="34" charset="0"/>
              <a:buChar char="•"/>
            </a:pPr>
            <a:endParaRPr lang="it-IT" sz="2800" dirty="0" smtClean="0"/>
          </a:p>
          <a:p>
            <a:pPr marL="342900" indent="-342900">
              <a:spcAft>
                <a:spcPts val="600"/>
              </a:spcAft>
              <a:buFont typeface="Arial" panose="020B0604020202020204" pitchFamily="34" charset="0"/>
              <a:buChar char="•"/>
            </a:pPr>
            <a:r>
              <a:rPr lang="it-IT" sz="2800" dirty="0" err="1" smtClean="0"/>
              <a:t>Radiopharmaceutical</a:t>
            </a:r>
            <a:r>
              <a:rPr lang="it-IT" sz="2800" dirty="0" smtClean="0"/>
              <a:t> production </a:t>
            </a:r>
          </a:p>
          <a:p>
            <a:pPr marL="342900" indent="-342900">
              <a:spcAft>
                <a:spcPts val="600"/>
              </a:spcAft>
              <a:buFont typeface="Arial" panose="020B0604020202020204" pitchFamily="34" charset="0"/>
              <a:buChar char="•"/>
            </a:pPr>
            <a:endParaRPr lang="it-IT" sz="2800" dirty="0" smtClean="0"/>
          </a:p>
          <a:p>
            <a:pPr marL="342900" indent="-342900">
              <a:spcAft>
                <a:spcPts val="600"/>
              </a:spcAft>
              <a:buFont typeface="Arial" panose="020B0604020202020204" pitchFamily="34" charset="0"/>
              <a:buChar char="•"/>
            </a:pPr>
            <a:r>
              <a:rPr lang="it-IT" sz="2800" dirty="0" smtClean="0"/>
              <a:t>ISOLPHARM: a new </a:t>
            </a:r>
            <a:r>
              <a:rPr lang="it-IT" sz="2800" dirty="0" err="1" smtClean="0"/>
              <a:t>method</a:t>
            </a:r>
            <a:r>
              <a:rPr lang="it-IT" sz="2800" dirty="0" smtClean="0"/>
              <a:t> </a:t>
            </a:r>
            <a:r>
              <a:rPr lang="it-IT" sz="2800" dirty="0" err="1" smtClean="0"/>
              <a:t>based</a:t>
            </a:r>
            <a:r>
              <a:rPr lang="it-IT" sz="2800" dirty="0" smtClean="0"/>
              <a:t> on ISOL </a:t>
            </a:r>
            <a:r>
              <a:rPr lang="it-IT" sz="2800" dirty="0" err="1" smtClean="0"/>
              <a:t>technique</a:t>
            </a:r>
            <a:endParaRPr lang="it-IT" sz="2800" u="sng" dirty="0" smtClean="0"/>
          </a:p>
          <a:p>
            <a:pPr marL="342900" indent="-342900">
              <a:spcAft>
                <a:spcPts val="600"/>
              </a:spcAft>
              <a:buFont typeface="Arial" panose="020B0604020202020204" pitchFamily="34" charset="0"/>
              <a:buChar char="•"/>
            </a:pPr>
            <a:endParaRPr lang="it-IT" sz="2800" u="sng" dirty="0" smtClean="0"/>
          </a:p>
          <a:p>
            <a:pPr marL="342900" indent="-342900">
              <a:spcAft>
                <a:spcPts val="600"/>
              </a:spcAft>
              <a:buFont typeface="Arial" panose="020B0604020202020204" pitchFamily="34" charset="0"/>
              <a:buChar char="•"/>
            </a:pPr>
            <a:r>
              <a:rPr lang="en-US" sz="2800" dirty="0" smtClean="0"/>
              <a:t>Innovative radio-isotopes for nuclear medicine</a:t>
            </a:r>
          </a:p>
          <a:p>
            <a:pPr marL="342900" indent="-342900">
              <a:spcAft>
                <a:spcPts val="600"/>
              </a:spcAft>
              <a:buFont typeface="Arial" panose="020B0604020202020204" pitchFamily="34" charset="0"/>
              <a:buChar char="•"/>
            </a:pPr>
            <a:endParaRPr lang="it-IT" sz="2800" u="sng" dirty="0" smtClean="0"/>
          </a:p>
          <a:p>
            <a:pPr marL="342900" indent="-342900">
              <a:spcAft>
                <a:spcPts val="600"/>
              </a:spcAft>
              <a:buFont typeface="Arial" panose="020B0604020202020204" pitchFamily="34" charset="0"/>
              <a:buChar char="•"/>
            </a:pPr>
            <a:r>
              <a:rPr lang="it-IT" sz="2800" dirty="0" err="1" smtClean="0"/>
              <a:t>Experimental</a:t>
            </a:r>
            <a:r>
              <a:rPr lang="it-IT" sz="2800" dirty="0" smtClean="0"/>
              <a:t> </a:t>
            </a:r>
            <a:r>
              <a:rPr lang="it-IT" sz="2800" dirty="0" err="1" smtClean="0"/>
              <a:t>activities</a:t>
            </a:r>
            <a:r>
              <a:rPr lang="it-IT" sz="2800" dirty="0" smtClean="0"/>
              <a:t>  </a:t>
            </a:r>
            <a:endParaRPr lang="it-IT" sz="2800" u="sng" dirty="0" smtClean="0"/>
          </a:p>
          <a:p>
            <a:pPr>
              <a:spcAft>
                <a:spcPts val="600"/>
              </a:spcAft>
            </a:pPr>
            <a:endParaRPr lang="it-IT" sz="2800" u="sng" dirty="0" smtClean="0"/>
          </a:p>
          <a:p>
            <a:pPr marL="342900" indent="-342900">
              <a:spcAft>
                <a:spcPts val="600"/>
              </a:spcAft>
              <a:buFont typeface="Arial" panose="020B0604020202020204" pitchFamily="34" charset="0"/>
              <a:buChar char="•"/>
            </a:pPr>
            <a:r>
              <a:rPr lang="it-IT" sz="2800" dirty="0" err="1" smtClean="0"/>
              <a:t>Conclusions</a:t>
            </a:r>
            <a:endParaRPr lang="it-IT" sz="2800" dirty="0" smtClean="0"/>
          </a:p>
        </p:txBody>
      </p:sp>
      <p:sp>
        <p:nvSpPr>
          <p:cNvPr id="3" name="Titolo 5"/>
          <p:cNvSpPr txBox="1">
            <a:spLocks/>
          </p:cNvSpPr>
          <p:nvPr/>
        </p:nvSpPr>
        <p:spPr>
          <a:xfrm>
            <a:off x="1122245" y="6096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500" b="1" dirty="0" smtClean="0">
                <a:solidFill>
                  <a:srgbClr val="0070C0"/>
                </a:solidFill>
                <a:latin typeface="Calibri"/>
              </a:rPr>
              <a:t>Talk Overview</a:t>
            </a:r>
            <a:endParaRPr kumimoji="0" lang="en-US" sz="2500" b="1" i="0" u="none" strike="noStrike" kern="1200" cap="none" spc="0" normalizeH="0" baseline="0" noProof="0" dirty="0">
              <a:ln>
                <a:noFill/>
              </a:ln>
              <a:solidFill>
                <a:srgbClr val="0070C0"/>
              </a:solidFill>
              <a:effectLst/>
              <a:uLnTx/>
              <a:uFillTx/>
              <a:latin typeface="Calibri"/>
              <a:ea typeface="+mj-ea"/>
              <a:cs typeface="+mj-cs"/>
            </a:endParaRPr>
          </a:p>
        </p:txBody>
      </p:sp>
    </p:spTree>
    <p:extLst>
      <p:ext uri="{BB962C8B-B14F-4D97-AF65-F5344CB8AC3E}">
        <p14:creationId xmlns:p14="http://schemas.microsoft.com/office/powerpoint/2010/main" val="3196672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35011" y="986470"/>
            <a:ext cx="9144000" cy="2431435"/>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smtClean="0">
                <a:ln w="12700" cmpd="sng">
                  <a:solidFill>
                    <a:srgbClr val="1F497D">
                      <a:lumMod val="75000"/>
                    </a:srgbClr>
                  </a:solidFill>
                  <a:prstDash val="solid"/>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atin typeface="Calibri"/>
              </a:rPr>
              <a:t>Towards ISOLPHARM2.</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800" b="1" dirty="0" smtClean="0">
              <a:ln w="12700" cmpd="sng">
                <a:solidFill>
                  <a:srgbClr val="1F497D">
                    <a:lumMod val="75000"/>
                  </a:srgbClr>
                </a:solidFill>
                <a:prstDash val="solid"/>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smtClean="0">
                <a:ln w="12700" cmpd="sng">
                  <a:solidFill>
                    <a:srgbClr val="1F497D">
                      <a:lumMod val="75000"/>
                    </a:srgbClr>
                  </a:solidFill>
                  <a:prstDash val="solid"/>
                </a:ln>
                <a:solidFill>
                  <a:schemeClr val="accent1">
                    <a:lumMod val="40000"/>
                    <a:lumOff val="60000"/>
                  </a:schemeClr>
                </a:solidFill>
                <a:latin typeface="Calibri"/>
              </a:rPr>
              <a:t>Targets R&amp;D</a:t>
            </a:r>
            <a:r>
              <a:rPr kumimoji="0" lang="en-US" sz="2800" b="1" i="1" u="none" strike="noStrike" kern="1200" cap="none" spc="0" normalizeH="0" baseline="0" dirty="0" smtClean="0">
                <a:ln w="12700" cmpd="sng">
                  <a:solidFill>
                    <a:srgbClr val="1F497D"/>
                  </a:solidFill>
                  <a:prstDash val="solid"/>
                </a:ln>
                <a:solidFill>
                  <a:schemeClr val="accent1">
                    <a:lumMod val="40000"/>
                    <a:lumOff val="60000"/>
                  </a:schemeClr>
                </a:solidFill>
                <a:effectLst/>
                <a:uLnTx/>
                <a:uFillTx/>
                <a:latin typeface="Calibri"/>
              </a:rPr>
              <a:t> ,</a:t>
            </a:r>
            <a:r>
              <a:rPr kumimoji="0" lang="en-US" sz="2800" b="1" i="1" u="none" strike="noStrike" kern="1200" cap="none" spc="0" normalizeH="0" dirty="0" smtClean="0">
                <a:ln w="12700" cmpd="sng">
                  <a:solidFill>
                    <a:srgbClr val="1F497D"/>
                  </a:solidFill>
                  <a:prstDash val="solid"/>
                </a:ln>
                <a:solidFill>
                  <a:schemeClr val="accent1">
                    <a:lumMod val="40000"/>
                    <a:lumOff val="60000"/>
                  </a:schemeClr>
                </a:solidFill>
                <a:effectLst/>
                <a:uLnTx/>
                <a:uFillTx/>
                <a:latin typeface="Calibri"/>
              </a:rPr>
              <a:t> </a:t>
            </a:r>
            <a:r>
              <a:rPr kumimoji="0" lang="en-US" sz="2800" b="1" i="1" u="none" strike="noStrike" kern="1200" cap="none" spc="0" normalizeH="0" baseline="0" dirty="0" smtClean="0">
                <a:ln w="12700" cmpd="sng">
                  <a:solidFill>
                    <a:srgbClr val="1F497D"/>
                  </a:solidFill>
                  <a:prstDash val="solid"/>
                </a:ln>
                <a:solidFill>
                  <a:schemeClr val="accent1">
                    <a:lumMod val="40000"/>
                    <a:lumOff val="60000"/>
                  </a:schemeClr>
                </a:solidFill>
                <a:effectLst/>
                <a:uLnTx/>
                <a:uFillTx/>
                <a:latin typeface="Calibri"/>
              </a:rPr>
              <a:t>estimated isotopes</a:t>
            </a:r>
            <a:r>
              <a:rPr kumimoji="0" lang="en-US" sz="2800" b="1" i="1" u="none" strike="noStrike" kern="1200" cap="none" spc="0" normalizeH="0" dirty="0" smtClean="0">
                <a:ln w="12700" cmpd="sng">
                  <a:solidFill>
                    <a:srgbClr val="1F497D"/>
                  </a:solidFill>
                  <a:prstDash val="solid"/>
                </a:ln>
                <a:solidFill>
                  <a:schemeClr val="accent1">
                    <a:lumMod val="40000"/>
                    <a:lumOff val="60000"/>
                  </a:schemeClr>
                </a:solidFill>
                <a:effectLst/>
                <a:uLnTx/>
                <a:uFillTx/>
                <a:latin typeface="Calibri"/>
              </a:rPr>
              <a:t> production</a:t>
            </a:r>
          </a:p>
          <a:p>
            <a:pPr lvl="0" algn="ctr">
              <a:defRPr/>
            </a:pPr>
            <a:r>
              <a:rPr lang="en-US" sz="2800" b="1" i="1" dirty="0" smtClean="0">
                <a:ln w="12700" cmpd="sng">
                  <a:solidFill>
                    <a:srgbClr val="1F497D"/>
                  </a:solidFill>
                  <a:prstDash val="solid"/>
                </a:ln>
                <a:solidFill>
                  <a:schemeClr val="accent1">
                    <a:lumMod val="40000"/>
                    <a:lumOff val="60000"/>
                  </a:schemeClr>
                </a:solidFill>
              </a:rPr>
              <a:t>of innovative radio-isotopes for medicine </a:t>
            </a:r>
            <a:endParaRPr kumimoji="0" lang="en-US" sz="2800" b="1" i="1" u="none" strike="noStrike" kern="1200" cap="none" spc="0" normalizeH="0" baseline="0" noProof="0" dirty="0">
              <a:ln w="12700" cmpd="sng">
                <a:solidFill>
                  <a:srgbClr val="1F497D"/>
                </a:solidFill>
                <a:prstDash val="solid"/>
              </a:ln>
              <a:solidFill>
                <a:schemeClr val="accent1">
                  <a:lumMod val="40000"/>
                  <a:lumOff val="60000"/>
                </a:schemeClr>
              </a:solidFill>
              <a:effectLst/>
              <a:uLnTx/>
              <a:uFillTx/>
              <a:latin typeface="Calibri"/>
            </a:endParaRPr>
          </a:p>
        </p:txBody>
      </p:sp>
      <p:pic>
        <p:nvPicPr>
          <p:cNvPr id="14" name="Immagine 13"/>
          <p:cNvPicPr>
            <a:picLocks noChangeAspect="1"/>
          </p:cNvPicPr>
          <p:nvPr/>
        </p:nvPicPr>
        <p:blipFill rotWithShape="1">
          <a:blip r:embed="rId2" cstate="print">
            <a:extLst>
              <a:ext uri="{28A0092B-C50C-407E-A947-70E740481C1C}">
                <a14:useLocalDpi xmlns:a14="http://schemas.microsoft.com/office/drawing/2010/main" val="0"/>
              </a:ext>
            </a:extLst>
          </a:blip>
          <a:srcRect l="9955" t="3890" r="9497" b="17620"/>
          <a:stretch/>
        </p:blipFill>
        <p:spPr>
          <a:xfrm>
            <a:off x="3694794" y="4046755"/>
            <a:ext cx="1878756" cy="1830721"/>
          </a:xfrm>
          <a:prstGeom prst="rect">
            <a:avLst/>
          </a:prstGeom>
        </p:spPr>
      </p:pic>
      <p:pic>
        <p:nvPicPr>
          <p:cNvPr id="15" name="Picture 6" descr="https://d30y9cdsu7xlg0.cloudfront.net/png/282865-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556" y="4216981"/>
            <a:ext cx="1660495" cy="1660495"/>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uppo 28"/>
          <p:cNvGrpSpPr/>
          <p:nvPr/>
        </p:nvGrpSpPr>
        <p:grpSpPr>
          <a:xfrm>
            <a:off x="897428" y="4730846"/>
            <a:ext cx="819347" cy="648101"/>
            <a:chOff x="1034042" y="4212695"/>
            <a:chExt cx="819347" cy="648101"/>
          </a:xfrm>
        </p:grpSpPr>
        <p:grpSp>
          <p:nvGrpSpPr>
            <p:cNvPr id="22" name="Gruppo 21"/>
            <p:cNvGrpSpPr/>
            <p:nvPr/>
          </p:nvGrpSpPr>
          <p:grpSpPr>
            <a:xfrm>
              <a:off x="1034042" y="4212695"/>
              <a:ext cx="819347" cy="648101"/>
              <a:chOff x="1408464" y="4057281"/>
              <a:chExt cx="819347" cy="648101"/>
            </a:xfrm>
          </p:grpSpPr>
          <p:pic>
            <p:nvPicPr>
              <p:cNvPr id="23" name="Immagine 22"/>
              <p:cNvPicPr>
                <a:picLocks noChangeAspect="1"/>
              </p:cNvPicPr>
              <p:nvPr/>
            </p:nvPicPr>
            <p:blipFill rotWithShape="1">
              <a:blip r:embed="rId4" cstate="print">
                <a:extLst>
                  <a:ext uri="{28A0092B-C50C-407E-A947-70E740481C1C}">
                    <a14:useLocalDpi xmlns:a14="http://schemas.microsoft.com/office/drawing/2010/main" val="0"/>
                  </a:ext>
                </a:extLst>
              </a:blip>
              <a:srcRect l="15455" t="9696" r="9152" b="30667"/>
              <a:stretch/>
            </p:blipFill>
            <p:spPr>
              <a:xfrm rot="1614187">
                <a:off x="1408464" y="4057281"/>
                <a:ext cx="819347" cy="648101"/>
              </a:xfrm>
              <a:prstGeom prst="rect">
                <a:avLst/>
              </a:prstGeom>
            </p:spPr>
          </p:pic>
          <p:sp>
            <p:nvSpPr>
              <p:cNvPr id="24" name="Ovale 23"/>
              <p:cNvSpPr/>
              <p:nvPr/>
            </p:nvSpPr>
            <p:spPr>
              <a:xfrm>
                <a:off x="1778924" y="4245987"/>
                <a:ext cx="322001" cy="3093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8" name="CasellaDiTesto 27"/>
            <p:cNvSpPr txBox="1"/>
            <p:nvPr/>
          </p:nvSpPr>
          <p:spPr>
            <a:xfrm>
              <a:off x="1424330" y="4349708"/>
              <a:ext cx="294951" cy="369332"/>
            </a:xfrm>
            <a:prstGeom prst="rect">
              <a:avLst/>
            </a:prstGeom>
            <a:noFill/>
          </p:spPr>
          <p:txBody>
            <a:bodyPr wrap="square" rtlCol="0">
              <a:spAutoFit/>
            </a:bodyPr>
            <a:lstStyle/>
            <a:p>
              <a:pPr algn="ctr"/>
              <a:r>
                <a:rPr lang="it-IT" dirty="0" smtClean="0">
                  <a:solidFill>
                    <a:schemeClr val="bg1"/>
                  </a:solidFill>
                </a:rPr>
                <a:t>+</a:t>
              </a:r>
              <a:endParaRPr lang="it-IT" dirty="0">
                <a:solidFill>
                  <a:schemeClr val="bg1"/>
                </a:solidFill>
              </a:endParaRPr>
            </a:p>
          </p:txBody>
        </p:sp>
      </p:grpSp>
      <p:grpSp>
        <p:nvGrpSpPr>
          <p:cNvPr id="30" name="Gruppo 29"/>
          <p:cNvGrpSpPr/>
          <p:nvPr/>
        </p:nvGrpSpPr>
        <p:grpSpPr>
          <a:xfrm>
            <a:off x="1323930" y="4279025"/>
            <a:ext cx="819347" cy="648101"/>
            <a:chOff x="1034042" y="4212695"/>
            <a:chExt cx="819347" cy="648101"/>
          </a:xfrm>
        </p:grpSpPr>
        <p:grpSp>
          <p:nvGrpSpPr>
            <p:cNvPr id="31" name="Gruppo 30"/>
            <p:cNvGrpSpPr/>
            <p:nvPr/>
          </p:nvGrpSpPr>
          <p:grpSpPr>
            <a:xfrm>
              <a:off x="1034042" y="4212695"/>
              <a:ext cx="819347" cy="648101"/>
              <a:chOff x="1408464" y="4057281"/>
              <a:chExt cx="819347" cy="648101"/>
            </a:xfrm>
          </p:grpSpPr>
          <p:pic>
            <p:nvPicPr>
              <p:cNvPr id="33" name="Immagine 32"/>
              <p:cNvPicPr>
                <a:picLocks noChangeAspect="1"/>
              </p:cNvPicPr>
              <p:nvPr/>
            </p:nvPicPr>
            <p:blipFill rotWithShape="1">
              <a:blip r:embed="rId4" cstate="print">
                <a:extLst>
                  <a:ext uri="{28A0092B-C50C-407E-A947-70E740481C1C}">
                    <a14:useLocalDpi xmlns:a14="http://schemas.microsoft.com/office/drawing/2010/main" val="0"/>
                  </a:ext>
                </a:extLst>
              </a:blip>
              <a:srcRect l="15455" t="9696" r="9152" b="30667"/>
              <a:stretch/>
            </p:blipFill>
            <p:spPr>
              <a:xfrm rot="1614187">
                <a:off x="1408464" y="4057281"/>
                <a:ext cx="819347" cy="648101"/>
              </a:xfrm>
              <a:prstGeom prst="rect">
                <a:avLst/>
              </a:prstGeom>
            </p:spPr>
          </p:pic>
          <p:sp>
            <p:nvSpPr>
              <p:cNvPr id="34" name="Ovale 33"/>
              <p:cNvSpPr/>
              <p:nvPr/>
            </p:nvSpPr>
            <p:spPr>
              <a:xfrm>
                <a:off x="1778924" y="4245987"/>
                <a:ext cx="322001" cy="3093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2" name="CasellaDiTesto 31"/>
            <p:cNvSpPr txBox="1"/>
            <p:nvPr/>
          </p:nvSpPr>
          <p:spPr>
            <a:xfrm>
              <a:off x="1424330" y="4349708"/>
              <a:ext cx="294951" cy="369332"/>
            </a:xfrm>
            <a:prstGeom prst="rect">
              <a:avLst/>
            </a:prstGeom>
            <a:noFill/>
          </p:spPr>
          <p:txBody>
            <a:bodyPr wrap="square" rtlCol="0">
              <a:spAutoFit/>
            </a:bodyPr>
            <a:lstStyle/>
            <a:p>
              <a:pPr algn="ctr"/>
              <a:r>
                <a:rPr lang="it-IT" dirty="0" smtClean="0">
                  <a:solidFill>
                    <a:schemeClr val="bg1"/>
                  </a:solidFill>
                </a:rPr>
                <a:t>+</a:t>
              </a:r>
              <a:endParaRPr lang="it-IT" dirty="0">
                <a:solidFill>
                  <a:schemeClr val="bg1"/>
                </a:solidFill>
              </a:endParaRPr>
            </a:p>
          </p:txBody>
        </p:sp>
      </p:grpSp>
      <p:grpSp>
        <p:nvGrpSpPr>
          <p:cNvPr id="35" name="Gruppo 34"/>
          <p:cNvGrpSpPr/>
          <p:nvPr/>
        </p:nvGrpSpPr>
        <p:grpSpPr>
          <a:xfrm>
            <a:off x="1672793" y="5079075"/>
            <a:ext cx="819347" cy="648101"/>
            <a:chOff x="1034042" y="4212695"/>
            <a:chExt cx="819347" cy="648101"/>
          </a:xfrm>
        </p:grpSpPr>
        <p:grpSp>
          <p:nvGrpSpPr>
            <p:cNvPr id="36" name="Gruppo 35"/>
            <p:cNvGrpSpPr/>
            <p:nvPr/>
          </p:nvGrpSpPr>
          <p:grpSpPr>
            <a:xfrm>
              <a:off x="1034042" y="4212695"/>
              <a:ext cx="819347" cy="648101"/>
              <a:chOff x="1408464" y="4057281"/>
              <a:chExt cx="819347" cy="648101"/>
            </a:xfrm>
          </p:grpSpPr>
          <p:pic>
            <p:nvPicPr>
              <p:cNvPr id="38" name="Immagine 37"/>
              <p:cNvPicPr>
                <a:picLocks noChangeAspect="1"/>
              </p:cNvPicPr>
              <p:nvPr/>
            </p:nvPicPr>
            <p:blipFill rotWithShape="1">
              <a:blip r:embed="rId4" cstate="print">
                <a:extLst>
                  <a:ext uri="{28A0092B-C50C-407E-A947-70E740481C1C}">
                    <a14:useLocalDpi xmlns:a14="http://schemas.microsoft.com/office/drawing/2010/main" val="0"/>
                  </a:ext>
                </a:extLst>
              </a:blip>
              <a:srcRect l="15455" t="9696" r="9152" b="30667"/>
              <a:stretch/>
            </p:blipFill>
            <p:spPr>
              <a:xfrm rot="1614187">
                <a:off x="1408464" y="4057281"/>
                <a:ext cx="819347" cy="648101"/>
              </a:xfrm>
              <a:prstGeom prst="rect">
                <a:avLst/>
              </a:prstGeom>
            </p:spPr>
          </p:pic>
          <p:sp>
            <p:nvSpPr>
              <p:cNvPr id="39" name="Ovale 38"/>
              <p:cNvSpPr/>
              <p:nvPr/>
            </p:nvSpPr>
            <p:spPr>
              <a:xfrm>
                <a:off x="1778924" y="4245987"/>
                <a:ext cx="322001" cy="3093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7" name="CasellaDiTesto 36"/>
            <p:cNvSpPr txBox="1"/>
            <p:nvPr/>
          </p:nvSpPr>
          <p:spPr>
            <a:xfrm>
              <a:off x="1424330" y="4349708"/>
              <a:ext cx="294951" cy="369332"/>
            </a:xfrm>
            <a:prstGeom prst="rect">
              <a:avLst/>
            </a:prstGeom>
            <a:noFill/>
          </p:spPr>
          <p:txBody>
            <a:bodyPr wrap="square" rtlCol="0">
              <a:spAutoFit/>
            </a:bodyPr>
            <a:lstStyle/>
            <a:p>
              <a:pPr algn="ctr"/>
              <a:r>
                <a:rPr lang="it-IT" dirty="0" smtClean="0">
                  <a:solidFill>
                    <a:schemeClr val="bg1"/>
                  </a:solidFill>
                </a:rPr>
                <a:t>+</a:t>
              </a:r>
              <a:endParaRPr lang="it-IT" dirty="0">
                <a:solidFill>
                  <a:schemeClr val="bg1"/>
                </a:solidFill>
              </a:endParaRPr>
            </a:p>
          </p:txBody>
        </p:sp>
      </p:grpSp>
      <p:grpSp>
        <p:nvGrpSpPr>
          <p:cNvPr id="40" name="Gruppo 39"/>
          <p:cNvGrpSpPr/>
          <p:nvPr/>
        </p:nvGrpSpPr>
        <p:grpSpPr>
          <a:xfrm>
            <a:off x="2000005" y="4515590"/>
            <a:ext cx="819347" cy="648101"/>
            <a:chOff x="1034042" y="4212695"/>
            <a:chExt cx="819347" cy="648101"/>
          </a:xfrm>
        </p:grpSpPr>
        <p:grpSp>
          <p:nvGrpSpPr>
            <p:cNvPr id="41" name="Gruppo 40"/>
            <p:cNvGrpSpPr/>
            <p:nvPr/>
          </p:nvGrpSpPr>
          <p:grpSpPr>
            <a:xfrm>
              <a:off x="1034042" y="4212695"/>
              <a:ext cx="819347" cy="648101"/>
              <a:chOff x="1408464" y="4057281"/>
              <a:chExt cx="819347" cy="648101"/>
            </a:xfrm>
          </p:grpSpPr>
          <p:pic>
            <p:nvPicPr>
              <p:cNvPr id="43" name="Immagine 42"/>
              <p:cNvPicPr>
                <a:picLocks noChangeAspect="1"/>
              </p:cNvPicPr>
              <p:nvPr/>
            </p:nvPicPr>
            <p:blipFill rotWithShape="1">
              <a:blip r:embed="rId4" cstate="print">
                <a:extLst>
                  <a:ext uri="{28A0092B-C50C-407E-A947-70E740481C1C}">
                    <a14:useLocalDpi xmlns:a14="http://schemas.microsoft.com/office/drawing/2010/main" val="0"/>
                  </a:ext>
                </a:extLst>
              </a:blip>
              <a:srcRect l="15455" t="9696" r="9152" b="30667"/>
              <a:stretch/>
            </p:blipFill>
            <p:spPr>
              <a:xfrm rot="1614187">
                <a:off x="1408464" y="4057281"/>
                <a:ext cx="819347" cy="648101"/>
              </a:xfrm>
              <a:prstGeom prst="rect">
                <a:avLst/>
              </a:prstGeom>
            </p:spPr>
          </p:pic>
          <p:sp>
            <p:nvSpPr>
              <p:cNvPr id="44" name="Ovale 43"/>
              <p:cNvSpPr/>
              <p:nvPr/>
            </p:nvSpPr>
            <p:spPr>
              <a:xfrm>
                <a:off x="1778924" y="4245987"/>
                <a:ext cx="322001" cy="3093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2" name="CasellaDiTesto 41"/>
            <p:cNvSpPr txBox="1"/>
            <p:nvPr/>
          </p:nvSpPr>
          <p:spPr>
            <a:xfrm>
              <a:off x="1424330" y="4349708"/>
              <a:ext cx="294951" cy="369332"/>
            </a:xfrm>
            <a:prstGeom prst="rect">
              <a:avLst/>
            </a:prstGeom>
            <a:noFill/>
          </p:spPr>
          <p:txBody>
            <a:bodyPr wrap="square" rtlCol="0">
              <a:spAutoFit/>
            </a:bodyPr>
            <a:lstStyle/>
            <a:p>
              <a:pPr algn="ctr"/>
              <a:r>
                <a:rPr lang="it-IT" dirty="0" smtClean="0">
                  <a:solidFill>
                    <a:schemeClr val="bg1"/>
                  </a:solidFill>
                </a:rPr>
                <a:t>+</a:t>
              </a:r>
              <a:endParaRPr lang="it-IT" dirty="0">
                <a:solidFill>
                  <a:schemeClr val="bg1"/>
                </a:solidFill>
              </a:endParaRPr>
            </a:p>
          </p:txBody>
        </p:sp>
      </p:grpSp>
      <p:sp>
        <p:nvSpPr>
          <p:cNvPr id="45" name="Freccia a destra 44"/>
          <p:cNvSpPr/>
          <p:nvPr/>
        </p:nvSpPr>
        <p:spPr>
          <a:xfrm>
            <a:off x="3054713" y="4790194"/>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Freccia a destra 45"/>
          <p:cNvSpPr/>
          <p:nvPr/>
        </p:nvSpPr>
        <p:spPr>
          <a:xfrm>
            <a:off x="5780090" y="4824211"/>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74880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672276" y="3322390"/>
            <a:ext cx="3293627" cy="3003824"/>
          </a:xfrm>
          <a:prstGeom prst="rect">
            <a:avLst/>
          </a:prstGeom>
        </p:spPr>
      </p:pic>
      <p:sp>
        <p:nvSpPr>
          <p:cNvPr id="3" name="Titolo 5"/>
          <p:cNvSpPr txBox="1">
            <a:spLocks/>
          </p:cNvSpPr>
          <p:nvPr/>
        </p:nvSpPr>
        <p:spPr>
          <a:xfrm>
            <a:off x="1122245" y="6096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500" b="1" dirty="0" smtClean="0">
                <a:solidFill>
                  <a:srgbClr val="0070C0"/>
                </a:solidFill>
              </a:rPr>
              <a:t>ISOLPHARM 1 &amp; 2</a:t>
            </a:r>
            <a:endParaRPr kumimoji="0" lang="en-US" sz="2500" b="1" i="0" u="none" strike="noStrike" kern="1200" cap="none" spc="0" normalizeH="0" baseline="0" noProof="0" dirty="0">
              <a:ln>
                <a:noFill/>
              </a:ln>
              <a:solidFill>
                <a:srgbClr val="0070C0"/>
              </a:solidFill>
              <a:effectLst/>
              <a:uLnTx/>
              <a:uFillTx/>
              <a:latin typeface="Calibri"/>
              <a:ea typeface="+mj-ea"/>
              <a:cs typeface="+mj-cs"/>
            </a:endParaRPr>
          </a:p>
        </p:txBody>
      </p:sp>
      <p:cxnSp>
        <p:nvCxnSpPr>
          <p:cNvPr id="4" name="Connettore diritto 3"/>
          <p:cNvCxnSpPr/>
          <p:nvPr/>
        </p:nvCxnSpPr>
        <p:spPr>
          <a:xfrm flipH="1">
            <a:off x="4499992" y="692696"/>
            <a:ext cx="0" cy="5472608"/>
          </a:xfrm>
          <a:prstGeom prst="line">
            <a:avLst/>
          </a:prstGeom>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1359533" y="615395"/>
            <a:ext cx="1919115" cy="461665"/>
          </a:xfrm>
          <a:prstGeom prst="rect">
            <a:avLst/>
          </a:prstGeom>
          <a:noFill/>
        </p:spPr>
        <p:txBody>
          <a:bodyPr wrap="none" rtlCol="0">
            <a:spAutoFit/>
          </a:bodyPr>
          <a:lstStyle/>
          <a:p>
            <a:r>
              <a:rPr lang="it-IT" sz="2400" dirty="0" smtClean="0">
                <a:solidFill>
                  <a:srgbClr val="C00000"/>
                </a:solidFill>
              </a:rPr>
              <a:t>ISOLPHARM 1</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62" y="2716924"/>
            <a:ext cx="3681441" cy="3216616"/>
          </a:xfrm>
          <a:prstGeom prst="rect">
            <a:avLst/>
          </a:prstGeom>
          <a:ln>
            <a:solidFill>
              <a:schemeClr val="tx1"/>
            </a:solidFill>
          </a:ln>
        </p:spPr>
      </p:pic>
      <p:sp>
        <p:nvSpPr>
          <p:cNvPr id="7" name="CasellaDiTesto 6"/>
          <p:cNvSpPr txBox="1"/>
          <p:nvPr/>
        </p:nvSpPr>
        <p:spPr>
          <a:xfrm>
            <a:off x="74781" y="1091889"/>
            <a:ext cx="4425211" cy="1477328"/>
          </a:xfrm>
          <a:prstGeom prst="rect">
            <a:avLst/>
          </a:prstGeom>
          <a:noFill/>
        </p:spPr>
        <p:txBody>
          <a:bodyPr wrap="square" rtlCol="0">
            <a:spAutoFit/>
          </a:bodyPr>
          <a:lstStyle/>
          <a:p>
            <a:pPr marL="285750" indent="-285750">
              <a:buFont typeface="Arial" panose="020B0604020202020204" pitchFamily="34" charset="0"/>
              <a:buChar char="•"/>
            </a:pPr>
            <a:r>
              <a:rPr lang="it-IT" b="1" dirty="0" smtClean="0"/>
              <a:t>First set</a:t>
            </a:r>
            <a:r>
              <a:rPr lang="it-IT" dirty="0" smtClean="0"/>
              <a:t> of </a:t>
            </a:r>
            <a:r>
              <a:rPr lang="it-IT" dirty="0" err="1" smtClean="0"/>
              <a:t>isotopes</a:t>
            </a:r>
            <a:r>
              <a:rPr lang="it-IT" dirty="0" smtClean="0"/>
              <a:t> </a:t>
            </a:r>
            <a:r>
              <a:rPr lang="it-IT" dirty="0" err="1" smtClean="0"/>
              <a:t>studied</a:t>
            </a:r>
            <a:r>
              <a:rPr lang="it-IT" dirty="0" smtClean="0"/>
              <a:t> in the </a:t>
            </a:r>
            <a:r>
              <a:rPr lang="it-IT" dirty="0" err="1" smtClean="0"/>
              <a:t>framework</a:t>
            </a:r>
            <a:r>
              <a:rPr lang="it-IT" dirty="0"/>
              <a:t> </a:t>
            </a:r>
            <a:r>
              <a:rPr lang="it-IT" dirty="0" smtClean="0"/>
              <a:t>of ISOLPHARM </a:t>
            </a:r>
            <a:r>
              <a:rPr lang="it-IT" dirty="0" err="1" smtClean="0"/>
              <a:t>collaboration</a:t>
            </a:r>
            <a:r>
              <a:rPr lang="it-IT" dirty="0" smtClean="0"/>
              <a:t>: </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endParaRPr lang="it-IT" dirty="0" smtClean="0"/>
          </a:p>
          <a:p>
            <a:r>
              <a:rPr lang="it-IT" dirty="0" smtClean="0">
                <a:solidFill>
                  <a:schemeClr val="accent1"/>
                </a:solidFill>
              </a:rPr>
              <a:t> </a:t>
            </a:r>
            <a:r>
              <a:rPr lang="it-IT" dirty="0" err="1" smtClean="0">
                <a:solidFill>
                  <a:schemeClr val="accent1"/>
                </a:solidFill>
              </a:rPr>
              <a:t>radiopharmaceuticals</a:t>
            </a:r>
            <a:r>
              <a:rPr lang="it-IT" dirty="0" smtClean="0">
                <a:solidFill>
                  <a:schemeClr val="accent1"/>
                </a:solidFill>
              </a:rPr>
              <a:t> </a:t>
            </a:r>
            <a:r>
              <a:rPr lang="en-US" u="sng" dirty="0" smtClean="0">
                <a:solidFill>
                  <a:schemeClr val="accent1"/>
                </a:solidFill>
              </a:rPr>
              <a:t>available</a:t>
            </a:r>
            <a:r>
              <a:rPr lang="it-IT" u="sng" dirty="0" smtClean="0">
                <a:solidFill>
                  <a:schemeClr val="accent1"/>
                </a:solidFill>
              </a:rPr>
              <a:t> </a:t>
            </a:r>
            <a:r>
              <a:rPr lang="it-IT" dirty="0" smtClean="0">
                <a:solidFill>
                  <a:schemeClr val="accent1"/>
                </a:solidFill>
              </a:rPr>
              <a:t>in the market </a:t>
            </a:r>
          </a:p>
        </p:txBody>
      </p:sp>
      <p:sp>
        <p:nvSpPr>
          <p:cNvPr id="9" name="CasellaDiTesto 8"/>
          <p:cNvSpPr txBox="1"/>
          <p:nvPr/>
        </p:nvSpPr>
        <p:spPr>
          <a:xfrm>
            <a:off x="5907175" y="610622"/>
            <a:ext cx="1919115" cy="461665"/>
          </a:xfrm>
          <a:prstGeom prst="rect">
            <a:avLst/>
          </a:prstGeom>
          <a:noFill/>
        </p:spPr>
        <p:txBody>
          <a:bodyPr wrap="none" rtlCol="0">
            <a:spAutoFit/>
          </a:bodyPr>
          <a:lstStyle/>
          <a:p>
            <a:r>
              <a:rPr lang="it-IT" sz="2400" dirty="0" smtClean="0">
                <a:solidFill>
                  <a:srgbClr val="C00000"/>
                </a:solidFill>
              </a:rPr>
              <a:t>ISOLPHARM 2</a:t>
            </a:r>
            <a:endParaRPr lang="it-IT" sz="2400" dirty="0">
              <a:solidFill>
                <a:srgbClr val="C00000"/>
              </a:solidFill>
            </a:endParaRPr>
          </a:p>
        </p:txBody>
      </p:sp>
      <p:sp>
        <p:nvSpPr>
          <p:cNvPr id="10" name="CasellaDiTesto 9"/>
          <p:cNvSpPr txBox="1"/>
          <p:nvPr/>
        </p:nvSpPr>
        <p:spPr>
          <a:xfrm>
            <a:off x="4572000" y="1101474"/>
            <a:ext cx="4425211" cy="1477328"/>
          </a:xfrm>
          <a:prstGeom prst="rect">
            <a:avLst/>
          </a:prstGeom>
          <a:noFill/>
        </p:spPr>
        <p:txBody>
          <a:bodyPr wrap="square" rtlCol="0">
            <a:spAutoFit/>
          </a:bodyPr>
          <a:lstStyle/>
          <a:p>
            <a:pPr marL="285750" indent="-285750">
              <a:buFont typeface="Arial" panose="020B0604020202020204" pitchFamily="34" charset="0"/>
              <a:buChar char="•"/>
            </a:pPr>
            <a:r>
              <a:rPr lang="it-IT" b="1" dirty="0" smtClean="0"/>
              <a:t>Innovative</a:t>
            </a:r>
            <a:r>
              <a:rPr lang="it-IT" dirty="0" smtClean="0"/>
              <a:t> radio-</a:t>
            </a:r>
            <a:r>
              <a:rPr lang="it-IT" dirty="0" err="1" smtClean="0"/>
              <a:t>isotopes</a:t>
            </a:r>
            <a:r>
              <a:rPr lang="it-IT" dirty="0" smtClean="0"/>
              <a:t> </a:t>
            </a:r>
            <a:r>
              <a:rPr lang="it-IT" dirty="0" err="1" smtClean="0"/>
              <a:t>produced</a:t>
            </a:r>
            <a:r>
              <a:rPr lang="it-IT" dirty="0" smtClean="0"/>
              <a:t> with </a:t>
            </a:r>
            <a:r>
              <a:rPr lang="it-IT" dirty="0" err="1" smtClean="0"/>
              <a:t>different</a:t>
            </a:r>
            <a:r>
              <a:rPr lang="it-IT" dirty="0" smtClean="0"/>
              <a:t> </a:t>
            </a:r>
            <a:r>
              <a:rPr lang="it-IT" dirty="0" err="1" smtClean="0"/>
              <a:t>types</a:t>
            </a:r>
            <a:r>
              <a:rPr lang="it-IT" dirty="0" smtClean="0"/>
              <a:t> of target</a:t>
            </a:r>
          </a:p>
          <a:p>
            <a:pPr marL="285750" indent="-285750">
              <a:buFont typeface="Arial" panose="020B0604020202020204" pitchFamily="34" charset="0"/>
              <a:buChar char="•"/>
            </a:pPr>
            <a:endParaRPr lang="it-IT" dirty="0" smtClean="0"/>
          </a:p>
          <a:p>
            <a:endParaRPr lang="it-IT" dirty="0"/>
          </a:p>
          <a:p>
            <a:r>
              <a:rPr lang="it-IT" dirty="0" smtClean="0">
                <a:solidFill>
                  <a:schemeClr val="accent1"/>
                </a:solidFill>
              </a:rPr>
              <a:t>  </a:t>
            </a:r>
            <a:r>
              <a:rPr lang="it-IT" dirty="0" err="1" smtClean="0">
                <a:solidFill>
                  <a:schemeClr val="accent1"/>
                </a:solidFill>
              </a:rPr>
              <a:t>radiopharmaceuticals</a:t>
            </a:r>
            <a:r>
              <a:rPr lang="it-IT" dirty="0" smtClean="0">
                <a:solidFill>
                  <a:schemeClr val="accent1"/>
                </a:solidFill>
              </a:rPr>
              <a:t> </a:t>
            </a:r>
            <a:r>
              <a:rPr lang="it-IT" u="sng" dirty="0" err="1" smtClean="0">
                <a:solidFill>
                  <a:schemeClr val="accent1"/>
                </a:solidFill>
              </a:rPr>
              <a:t>absent</a:t>
            </a:r>
            <a:r>
              <a:rPr lang="it-IT" dirty="0" smtClean="0">
                <a:solidFill>
                  <a:schemeClr val="accent1"/>
                </a:solidFill>
              </a:rPr>
              <a:t> </a:t>
            </a:r>
            <a:r>
              <a:rPr lang="it-IT" dirty="0">
                <a:solidFill>
                  <a:schemeClr val="accent1"/>
                </a:solidFill>
              </a:rPr>
              <a:t>in the market </a:t>
            </a:r>
          </a:p>
        </p:txBody>
      </p:sp>
      <p:sp>
        <p:nvSpPr>
          <p:cNvPr id="8" name="Freccia a destra 7"/>
          <p:cNvSpPr/>
          <p:nvPr/>
        </p:nvSpPr>
        <p:spPr>
          <a:xfrm rot="5400000" flipV="1">
            <a:off x="2083902" y="1852800"/>
            <a:ext cx="401781" cy="3192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p:cNvSpPr/>
          <p:nvPr/>
        </p:nvSpPr>
        <p:spPr>
          <a:xfrm rot="5400000" flipV="1">
            <a:off x="6665841" y="1852799"/>
            <a:ext cx="401781" cy="3192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p:cNvPicPr>
            <a:picLocks noChangeAspect="1"/>
          </p:cNvPicPr>
          <p:nvPr/>
        </p:nvPicPr>
        <p:blipFill>
          <a:blip r:embed="rId4"/>
          <a:stretch>
            <a:fillRect/>
          </a:stretch>
        </p:blipFill>
        <p:spPr>
          <a:xfrm>
            <a:off x="4700310" y="2716924"/>
            <a:ext cx="4224894" cy="3216616"/>
          </a:xfrm>
          <a:prstGeom prst="rect">
            <a:avLst/>
          </a:prstGeom>
        </p:spPr>
      </p:pic>
    </p:spTree>
    <p:extLst>
      <p:ext uri="{BB962C8B-B14F-4D97-AF65-F5344CB8AC3E}">
        <p14:creationId xmlns:p14="http://schemas.microsoft.com/office/powerpoint/2010/main" val="599393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5"/>
          <p:cNvSpPr txBox="1">
            <a:spLocks/>
          </p:cNvSpPr>
          <p:nvPr/>
        </p:nvSpPr>
        <p:spPr>
          <a:xfrm>
            <a:off x="967584" y="61226"/>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kumimoji="0" lang="en-US" sz="2500" b="1" i="0" u="none" strike="noStrike" kern="1200" cap="none" spc="0" normalizeH="0" noProof="0" dirty="0" smtClean="0">
                <a:ln>
                  <a:noFill/>
                </a:ln>
                <a:solidFill>
                  <a:srgbClr val="0070C0"/>
                </a:solidFill>
                <a:effectLst/>
                <a:uLnTx/>
                <a:uFillTx/>
                <a:latin typeface="Calibri"/>
                <a:ea typeface="+mj-ea"/>
                <a:cs typeface="+mj-cs"/>
              </a:rPr>
              <a:t>SPES </a:t>
            </a:r>
            <a:r>
              <a:rPr lang="en-US" sz="2500" b="1" dirty="0">
                <a:solidFill>
                  <a:srgbClr val="0070C0"/>
                </a:solidFill>
              </a:rPr>
              <a:t>UC</a:t>
            </a:r>
            <a:r>
              <a:rPr lang="en-US" sz="2500" b="1" baseline="-25000" dirty="0">
                <a:solidFill>
                  <a:srgbClr val="0070C0"/>
                </a:solidFill>
              </a:rPr>
              <a:t>X</a:t>
            </a:r>
            <a:r>
              <a:rPr lang="en-US" sz="2500" b="1" dirty="0">
                <a:solidFill>
                  <a:srgbClr val="0070C0"/>
                </a:solidFill>
              </a:rPr>
              <a:t> </a:t>
            </a:r>
            <a:r>
              <a:rPr lang="en-US" sz="2500" b="1" dirty="0" smtClean="0">
                <a:solidFill>
                  <a:srgbClr val="0070C0"/>
                </a:solidFill>
              </a:rPr>
              <a:t>target yield: other useful  isotopes?</a:t>
            </a:r>
            <a:endParaRPr kumimoji="0" lang="en-US" sz="2500" b="1" i="0" u="none" strike="noStrike" kern="1200" cap="none" spc="0" normalizeH="0" baseline="-25000" noProof="0" dirty="0">
              <a:ln>
                <a:noFill/>
              </a:ln>
              <a:solidFill>
                <a:srgbClr val="0070C0"/>
              </a:solidFill>
              <a:effectLst/>
              <a:uLnTx/>
              <a:uFillTx/>
              <a:latin typeface="Calibri"/>
              <a:ea typeface="+mj-ea"/>
              <a:cs typeface="+mj-cs"/>
            </a:endParaRPr>
          </a:p>
        </p:txBody>
      </p:sp>
      <p:sp>
        <p:nvSpPr>
          <p:cNvPr id="8" name="Rettangolo 7"/>
          <p:cNvSpPr/>
          <p:nvPr/>
        </p:nvSpPr>
        <p:spPr>
          <a:xfrm>
            <a:off x="80433" y="790928"/>
            <a:ext cx="8983133" cy="5471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47" t="10391" r="9362" b="12344"/>
          <a:stretch/>
        </p:blipFill>
        <p:spPr bwMode="auto">
          <a:xfrm>
            <a:off x="80433" y="790927"/>
            <a:ext cx="8983133" cy="269626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317" t="10652" r="10441" b="4215"/>
          <a:stretch/>
        </p:blipFill>
        <p:spPr bwMode="auto">
          <a:xfrm>
            <a:off x="80432" y="3487187"/>
            <a:ext cx="6487457" cy="2775259"/>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750" t="3976" r="10631" b="9324"/>
          <a:stretch/>
        </p:blipFill>
        <p:spPr bwMode="auto">
          <a:xfrm>
            <a:off x="6926136" y="3504179"/>
            <a:ext cx="1547987" cy="2719589"/>
          </a:xfrm>
          <a:prstGeom prst="rect">
            <a:avLst/>
          </a:prstGeom>
          <a:ln>
            <a:noFill/>
          </a:ln>
          <a:effectLst/>
          <a:extLst/>
        </p:spPr>
      </p:pic>
      <p:sp>
        <p:nvSpPr>
          <p:cNvPr id="11" name="CasellaDiTesto 10"/>
          <p:cNvSpPr txBox="1"/>
          <p:nvPr/>
        </p:nvSpPr>
        <p:spPr>
          <a:xfrm>
            <a:off x="7664724" y="5954669"/>
            <a:ext cx="994713" cy="307777"/>
          </a:xfrm>
          <a:prstGeom prst="rect">
            <a:avLst/>
          </a:prstGeom>
          <a:noFill/>
        </p:spPr>
        <p:txBody>
          <a:bodyPr wrap="square" rtlCol="0">
            <a:spAutoFit/>
          </a:bodyPr>
          <a:lstStyle/>
          <a:p>
            <a:r>
              <a:rPr lang="it-IT" sz="1400" dirty="0" smtClean="0">
                <a:latin typeface="+mj-lt"/>
              </a:rPr>
              <a:t>[nuclide/s]</a:t>
            </a:r>
            <a:endParaRPr lang="it-IT" sz="1400" dirty="0">
              <a:latin typeface="+mj-lt"/>
            </a:endParaRPr>
          </a:p>
        </p:txBody>
      </p:sp>
      <p:sp>
        <p:nvSpPr>
          <p:cNvPr id="18" name="Rettangolo 17"/>
          <p:cNvSpPr/>
          <p:nvPr/>
        </p:nvSpPr>
        <p:spPr>
          <a:xfrm>
            <a:off x="4547062" y="1515688"/>
            <a:ext cx="224963" cy="261902"/>
          </a:xfrm>
          <a:prstGeom prst="rect">
            <a:avLst/>
          </a:prstGeom>
          <a:noFill/>
          <a:ln w="38100">
            <a:gradFill>
              <a:gsLst>
                <a:gs pos="0">
                  <a:schemeClr val="accent1">
                    <a:lumMod val="5000"/>
                    <a:lumOff val="95000"/>
                  </a:schemeClr>
                </a:gs>
                <a:gs pos="100000">
                  <a:srgbClr val="17C200"/>
                </a:gs>
                <a:gs pos="100000">
                  <a:srgbClr val="FF0000"/>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p:cNvSpPr/>
          <p:nvPr/>
        </p:nvSpPr>
        <p:spPr>
          <a:xfrm>
            <a:off x="2809030" y="1785901"/>
            <a:ext cx="238970" cy="234673"/>
          </a:xfrm>
          <a:prstGeom prst="rect">
            <a:avLst/>
          </a:prstGeom>
          <a:noFill/>
          <a:ln w="38100">
            <a:gradFill>
              <a:gsLst>
                <a:gs pos="0">
                  <a:schemeClr val="accent1">
                    <a:lumMod val="5000"/>
                    <a:lumOff val="95000"/>
                  </a:schemeClr>
                </a:gs>
                <a:gs pos="100000">
                  <a:srgbClr val="17C200"/>
                </a:gs>
                <a:gs pos="100000">
                  <a:srgbClr val="FF0000"/>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p:cNvSpPr/>
          <p:nvPr/>
        </p:nvSpPr>
        <p:spPr>
          <a:xfrm>
            <a:off x="4286250" y="1773435"/>
            <a:ext cx="260812" cy="258138"/>
          </a:xfrm>
          <a:prstGeom prst="rect">
            <a:avLst/>
          </a:prstGeom>
          <a:noFill/>
          <a:ln w="38100">
            <a:gradFill>
              <a:gsLst>
                <a:gs pos="0">
                  <a:schemeClr val="accent1">
                    <a:lumMod val="5000"/>
                    <a:lumOff val="95000"/>
                  </a:schemeClr>
                </a:gs>
                <a:gs pos="100000">
                  <a:srgbClr val="17C200"/>
                </a:gs>
                <a:gs pos="100000">
                  <a:srgbClr val="FF0000"/>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p:cNvSpPr/>
          <p:nvPr/>
        </p:nvSpPr>
        <p:spPr>
          <a:xfrm>
            <a:off x="2809029" y="3488588"/>
            <a:ext cx="196021" cy="228159"/>
          </a:xfrm>
          <a:prstGeom prst="rect">
            <a:avLst/>
          </a:prstGeom>
          <a:noFill/>
          <a:ln w="38100">
            <a:gradFill>
              <a:gsLst>
                <a:gs pos="0">
                  <a:schemeClr val="accent1">
                    <a:lumMod val="5000"/>
                    <a:lumOff val="95000"/>
                  </a:schemeClr>
                </a:gs>
                <a:gs pos="100000">
                  <a:srgbClr val="17C200"/>
                </a:gs>
                <a:gs pos="100000">
                  <a:srgbClr val="FF0000"/>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p:cNvSpPr/>
          <p:nvPr/>
        </p:nvSpPr>
        <p:spPr>
          <a:xfrm>
            <a:off x="2809029" y="3716747"/>
            <a:ext cx="196021" cy="228159"/>
          </a:xfrm>
          <a:prstGeom prst="rect">
            <a:avLst/>
          </a:prstGeom>
          <a:noFill/>
          <a:ln w="38100">
            <a:gradFill>
              <a:gsLst>
                <a:gs pos="0">
                  <a:schemeClr val="accent1">
                    <a:lumMod val="5000"/>
                    <a:lumOff val="95000"/>
                  </a:schemeClr>
                </a:gs>
                <a:gs pos="100000">
                  <a:srgbClr val="17C200"/>
                </a:gs>
                <a:gs pos="100000">
                  <a:srgbClr val="FF0000"/>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p:nvSpPr>
        <p:spPr>
          <a:xfrm>
            <a:off x="3005740" y="3716747"/>
            <a:ext cx="223755" cy="228159"/>
          </a:xfrm>
          <a:prstGeom prst="rect">
            <a:avLst/>
          </a:prstGeom>
          <a:noFill/>
          <a:ln w="38100">
            <a:gradFill>
              <a:gsLst>
                <a:gs pos="0">
                  <a:schemeClr val="accent1">
                    <a:lumMod val="5000"/>
                    <a:lumOff val="95000"/>
                  </a:schemeClr>
                </a:gs>
                <a:gs pos="100000">
                  <a:srgbClr val="17C200"/>
                </a:gs>
                <a:gs pos="100000">
                  <a:srgbClr val="FF0000"/>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p:cNvSpPr/>
          <p:nvPr/>
        </p:nvSpPr>
        <p:spPr>
          <a:xfrm>
            <a:off x="6640498" y="3188645"/>
            <a:ext cx="2405848" cy="258138"/>
          </a:xfrm>
          <a:prstGeom prst="rect">
            <a:avLst/>
          </a:prstGeom>
          <a:noFill/>
          <a:ln w="38100">
            <a:gradFill>
              <a:gsLst>
                <a:gs pos="0">
                  <a:schemeClr val="accent1">
                    <a:lumMod val="5000"/>
                    <a:lumOff val="95000"/>
                  </a:schemeClr>
                </a:gs>
                <a:gs pos="100000">
                  <a:srgbClr val="17C200"/>
                </a:gs>
                <a:gs pos="100000">
                  <a:srgbClr val="FF0000"/>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ln>
                  <a:solidFill>
                    <a:srgbClr val="007635"/>
                  </a:solidFill>
                </a:ln>
                <a:solidFill>
                  <a:srgbClr val="17C200"/>
                </a:solidFill>
              </a:rPr>
              <a:t>ISOLPHARM 1 </a:t>
            </a:r>
            <a:r>
              <a:rPr lang="it-IT" b="1" dirty="0" err="1" smtClean="0">
                <a:ln>
                  <a:solidFill>
                    <a:srgbClr val="007635"/>
                  </a:solidFill>
                </a:ln>
                <a:solidFill>
                  <a:srgbClr val="17C200"/>
                </a:solidFill>
              </a:rPr>
              <a:t>isotopes</a:t>
            </a:r>
            <a:endParaRPr lang="it-IT" b="1" dirty="0">
              <a:ln>
                <a:solidFill>
                  <a:srgbClr val="007635"/>
                </a:solidFill>
              </a:ln>
              <a:solidFill>
                <a:srgbClr val="17C200"/>
              </a:solidFill>
            </a:endParaRPr>
          </a:p>
        </p:txBody>
      </p:sp>
      <p:sp>
        <p:nvSpPr>
          <p:cNvPr id="41" name="Rettangolo 40"/>
          <p:cNvSpPr/>
          <p:nvPr/>
        </p:nvSpPr>
        <p:spPr>
          <a:xfrm>
            <a:off x="6773661" y="2480341"/>
            <a:ext cx="2247725" cy="607742"/>
          </a:xfrm>
          <a:prstGeom prst="rect">
            <a:avLst/>
          </a:prstGeom>
          <a:noFill/>
          <a:ln w="38100">
            <a:gradFill>
              <a:gsLst>
                <a:gs pos="0">
                  <a:schemeClr val="accent1">
                    <a:lumMod val="5000"/>
                    <a:lumOff val="95000"/>
                  </a:schemeClr>
                </a:gs>
                <a:gs pos="99115">
                  <a:srgbClr val="7030A0"/>
                </a:gs>
                <a:gs pos="0">
                  <a:srgbClr val="FFFF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err="1" smtClean="0">
                <a:ln>
                  <a:solidFill>
                    <a:schemeClr val="accent4">
                      <a:lumMod val="50000"/>
                    </a:schemeClr>
                  </a:solidFill>
                </a:ln>
                <a:solidFill>
                  <a:srgbClr val="7030A0"/>
                </a:solidFill>
              </a:rPr>
              <a:t>Other</a:t>
            </a:r>
            <a:r>
              <a:rPr lang="it-IT" b="1" dirty="0" smtClean="0">
                <a:ln>
                  <a:solidFill>
                    <a:schemeClr val="accent4">
                      <a:lumMod val="50000"/>
                    </a:schemeClr>
                  </a:solidFill>
                </a:ln>
                <a:solidFill>
                  <a:srgbClr val="7030A0"/>
                </a:solidFill>
              </a:rPr>
              <a:t> ISOL </a:t>
            </a:r>
            <a:r>
              <a:rPr lang="it-IT" b="1" dirty="0" err="1" smtClean="0">
                <a:ln>
                  <a:solidFill>
                    <a:schemeClr val="accent4">
                      <a:lumMod val="50000"/>
                    </a:schemeClr>
                  </a:solidFill>
                </a:ln>
                <a:solidFill>
                  <a:srgbClr val="7030A0"/>
                </a:solidFill>
              </a:rPr>
              <a:t>isotopes</a:t>
            </a:r>
            <a:r>
              <a:rPr lang="it-IT" b="1" dirty="0" smtClean="0">
                <a:ln>
                  <a:solidFill>
                    <a:schemeClr val="accent4">
                      <a:lumMod val="50000"/>
                    </a:schemeClr>
                  </a:solidFill>
                </a:ln>
                <a:solidFill>
                  <a:srgbClr val="7030A0"/>
                </a:solidFill>
              </a:rPr>
              <a:t>?</a:t>
            </a:r>
          </a:p>
          <a:p>
            <a:pPr algn="ctr"/>
            <a:r>
              <a:rPr lang="it-IT" b="1" dirty="0" smtClean="0">
                <a:ln>
                  <a:solidFill>
                    <a:schemeClr val="accent4">
                      <a:lumMod val="50000"/>
                    </a:schemeClr>
                  </a:solidFill>
                </a:ln>
                <a:solidFill>
                  <a:srgbClr val="7030A0"/>
                </a:solidFill>
              </a:rPr>
              <a:t>ISOLPHARM</a:t>
            </a:r>
            <a:r>
              <a:rPr lang="it-IT" b="1" baseline="30000" dirty="0">
                <a:ln>
                  <a:solidFill>
                    <a:schemeClr val="accent4">
                      <a:lumMod val="50000"/>
                    </a:schemeClr>
                  </a:solidFill>
                </a:ln>
                <a:solidFill>
                  <a:srgbClr val="7030A0"/>
                </a:solidFill>
              </a:rPr>
              <a:t> </a:t>
            </a:r>
            <a:r>
              <a:rPr lang="it-IT" b="1" dirty="0" smtClean="0">
                <a:ln>
                  <a:solidFill>
                    <a:schemeClr val="accent4">
                      <a:lumMod val="50000"/>
                    </a:schemeClr>
                  </a:solidFill>
                </a:ln>
                <a:solidFill>
                  <a:srgbClr val="7030A0"/>
                </a:solidFill>
              </a:rPr>
              <a:t>2</a:t>
            </a:r>
            <a:endParaRPr lang="it-IT" b="1" dirty="0">
              <a:ln>
                <a:solidFill>
                  <a:schemeClr val="accent4">
                    <a:lumMod val="50000"/>
                  </a:schemeClr>
                </a:solidFill>
              </a:ln>
              <a:solidFill>
                <a:srgbClr val="7030A0"/>
              </a:solidFill>
            </a:endParaRPr>
          </a:p>
        </p:txBody>
      </p:sp>
      <p:sp>
        <p:nvSpPr>
          <p:cNvPr id="42" name="Rettangolo 41"/>
          <p:cNvSpPr/>
          <p:nvPr/>
        </p:nvSpPr>
        <p:spPr>
          <a:xfrm>
            <a:off x="851024" y="3237545"/>
            <a:ext cx="233121" cy="258138"/>
          </a:xfrm>
          <a:prstGeom prst="rect">
            <a:avLst/>
          </a:prstGeom>
          <a:noFill/>
          <a:ln w="38100">
            <a:gradFill>
              <a:gsLst>
                <a:gs pos="0">
                  <a:schemeClr val="accent1">
                    <a:lumMod val="5000"/>
                    <a:lumOff val="95000"/>
                  </a:schemeClr>
                </a:gs>
                <a:gs pos="99115">
                  <a:srgbClr val="7030A0"/>
                </a:gs>
                <a:gs pos="0">
                  <a:srgbClr val="FFFF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7030A0"/>
              </a:solidFill>
            </a:endParaRPr>
          </a:p>
        </p:txBody>
      </p:sp>
      <p:sp>
        <p:nvSpPr>
          <p:cNvPr id="19" name="Rettangolo 18"/>
          <p:cNvSpPr/>
          <p:nvPr/>
        </p:nvSpPr>
        <p:spPr>
          <a:xfrm>
            <a:off x="2575908" y="2255455"/>
            <a:ext cx="233121" cy="258138"/>
          </a:xfrm>
          <a:prstGeom prst="rect">
            <a:avLst/>
          </a:prstGeom>
          <a:noFill/>
          <a:ln w="38100">
            <a:gradFill>
              <a:gsLst>
                <a:gs pos="0">
                  <a:schemeClr val="accent1">
                    <a:lumMod val="5000"/>
                    <a:lumOff val="95000"/>
                  </a:schemeClr>
                </a:gs>
                <a:gs pos="99115">
                  <a:srgbClr val="7030A0"/>
                </a:gs>
                <a:gs pos="0">
                  <a:srgbClr val="FFFF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7030A0"/>
              </a:solidFill>
            </a:endParaRPr>
          </a:p>
        </p:txBody>
      </p:sp>
      <p:sp>
        <p:nvSpPr>
          <p:cNvPr id="20" name="Rettangolo 19"/>
          <p:cNvSpPr/>
          <p:nvPr/>
        </p:nvSpPr>
        <p:spPr>
          <a:xfrm flipH="1">
            <a:off x="2330450" y="3944906"/>
            <a:ext cx="226021" cy="243376"/>
          </a:xfrm>
          <a:prstGeom prst="rect">
            <a:avLst/>
          </a:prstGeom>
          <a:noFill/>
          <a:ln w="38100">
            <a:gradFill>
              <a:gsLst>
                <a:gs pos="0">
                  <a:schemeClr val="accent1">
                    <a:lumMod val="5000"/>
                    <a:lumOff val="95000"/>
                  </a:schemeClr>
                </a:gs>
                <a:gs pos="99115">
                  <a:srgbClr val="7030A0"/>
                </a:gs>
                <a:gs pos="0">
                  <a:srgbClr val="FFFF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7030A0"/>
              </a:solidFill>
            </a:endParaRPr>
          </a:p>
        </p:txBody>
      </p:sp>
      <p:sp>
        <p:nvSpPr>
          <p:cNvPr id="21" name="Rettangolo 20"/>
          <p:cNvSpPr/>
          <p:nvPr/>
        </p:nvSpPr>
        <p:spPr>
          <a:xfrm>
            <a:off x="3075691" y="1785901"/>
            <a:ext cx="219959" cy="234673"/>
          </a:xfrm>
          <a:prstGeom prst="rect">
            <a:avLst/>
          </a:prstGeom>
          <a:noFill/>
          <a:ln w="38100">
            <a:gradFill>
              <a:gsLst>
                <a:gs pos="0">
                  <a:schemeClr val="accent1">
                    <a:lumMod val="5000"/>
                    <a:lumOff val="95000"/>
                  </a:schemeClr>
                </a:gs>
                <a:gs pos="99115">
                  <a:srgbClr val="7030A0"/>
                </a:gs>
                <a:gs pos="0">
                  <a:srgbClr val="FFFF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7030A0"/>
              </a:solidFill>
            </a:endParaRPr>
          </a:p>
        </p:txBody>
      </p:sp>
      <p:sp>
        <p:nvSpPr>
          <p:cNvPr id="22" name="Rettangolo 21"/>
          <p:cNvSpPr/>
          <p:nvPr/>
        </p:nvSpPr>
        <p:spPr>
          <a:xfrm>
            <a:off x="1191221" y="4863973"/>
            <a:ext cx="241687" cy="243376"/>
          </a:xfrm>
          <a:prstGeom prst="rect">
            <a:avLst/>
          </a:prstGeom>
          <a:noFill/>
          <a:ln w="38100">
            <a:gradFill>
              <a:gsLst>
                <a:gs pos="0">
                  <a:schemeClr val="accent1">
                    <a:lumMod val="5000"/>
                    <a:lumOff val="95000"/>
                  </a:schemeClr>
                </a:gs>
                <a:gs pos="99115">
                  <a:srgbClr val="7030A0"/>
                </a:gs>
                <a:gs pos="0">
                  <a:srgbClr val="FFFF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7030A0"/>
              </a:solidFill>
            </a:endParaRPr>
          </a:p>
        </p:txBody>
      </p:sp>
      <p:sp>
        <p:nvSpPr>
          <p:cNvPr id="23" name="Rettangolo 22"/>
          <p:cNvSpPr/>
          <p:nvPr/>
        </p:nvSpPr>
        <p:spPr>
          <a:xfrm>
            <a:off x="3800410" y="1295178"/>
            <a:ext cx="241687" cy="243376"/>
          </a:xfrm>
          <a:prstGeom prst="rect">
            <a:avLst/>
          </a:prstGeom>
          <a:noFill/>
          <a:ln w="38100">
            <a:gradFill>
              <a:gsLst>
                <a:gs pos="0">
                  <a:schemeClr val="accent1">
                    <a:lumMod val="5000"/>
                    <a:lumOff val="95000"/>
                  </a:schemeClr>
                </a:gs>
                <a:gs pos="99115">
                  <a:srgbClr val="7030A0"/>
                </a:gs>
                <a:gs pos="0">
                  <a:srgbClr val="FFFF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7030A0"/>
              </a:solidFill>
            </a:endParaRPr>
          </a:p>
        </p:txBody>
      </p:sp>
      <p:sp>
        <p:nvSpPr>
          <p:cNvPr id="24" name="Rettangolo 23"/>
          <p:cNvSpPr/>
          <p:nvPr/>
        </p:nvSpPr>
        <p:spPr>
          <a:xfrm>
            <a:off x="4054410" y="1295178"/>
            <a:ext cx="241687" cy="243376"/>
          </a:xfrm>
          <a:prstGeom prst="rect">
            <a:avLst/>
          </a:prstGeom>
          <a:noFill/>
          <a:ln w="38100">
            <a:gradFill>
              <a:gsLst>
                <a:gs pos="0">
                  <a:schemeClr val="accent1">
                    <a:lumMod val="5000"/>
                    <a:lumOff val="95000"/>
                  </a:schemeClr>
                </a:gs>
                <a:gs pos="99115">
                  <a:srgbClr val="7030A0"/>
                </a:gs>
                <a:gs pos="0">
                  <a:srgbClr val="FFFF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7030A0"/>
              </a:solidFill>
            </a:endParaRPr>
          </a:p>
        </p:txBody>
      </p:sp>
      <p:sp>
        <p:nvSpPr>
          <p:cNvPr id="25" name="Rettangolo 24"/>
          <p:cNvSpPr/>
          <p:nvPr/>
        </p:nvSpPr>
        <p:spPr>
          <a:xfrm>
            <a:off x="5032310" y="1295178"/>
            <a:ext cx="241687" cy="243376"/>
          </a:xfrm>
          <a:prstGeom prst="rect">
            <a:avLst/>
          </a:prstGeom>
          <a:noFill/>
          <a:ln w="38100">
            <a:gradFill>
              <a:gsLst>
                <a:gs pos="0">
                  <a:schemeClr val="accent1">
                    <a:lumMod val="5000"/>
                    <a:lumOff val="95000"/>
                  </a:schemeClr>
                </a:gs>
                <a:gs pos="99115">
                  <a:srgbClr val="7030A0"/>
                </a:gs>
                <a:gs pos="0">
                  <a:srgbClr val="FFFFF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7030A0"/>
              </a:solidFill>
            </a:endParaRPr>
          </a:p>
        </p:txBody>
      </p:sp>
      <p:sp>
        <p:nvSpPr>
          <p:cNvPr id="2" name="CasellaDiTesto 1"/>
          <p:cNvSpPr txBox="1"/>
          <p:nvPr/>
        </p:nvSpPr>
        <p:spPr>
          <a:xfrm>
            <a:off x="302150" y="983596"/>
            <a:ext cx="8539699" cy="1477328"/>
          </a:xfrm>
          <a:prstGeom prst="rect">
            <a:avLst/>
          </a:prstGeom>
          <a:solidFill>
            <a:srgbClr val="FFFFFF">
              <a:alpha val="80000"/>
            </a:srgbClr>
          </a:solidFill>
          <a:ln w="38100">
            <a:solidFill>
              <a:schemeClr val="tx1"/>
            </a:solidFill>
          </a:ln>
        </p:spPr>
        <p:txBody>
          <a:bodyPr wrap="square" rtlCol="0">
            <a:spAutoFit/>
          </a:bodyPr>
          <a:lstStyle/>
          <a:p>
            <a:pPr algn="ctr"/>
            <a:r>
              <a:rPr lang="en-US" b="1" u="sng" dirty="0" smtClean="0">
                <a:ln>
                  <a:solidFill>
                    <a:srgbClr val="680000"/>
                  </a:solidFill>
                </a:ln>
                <a:solidFill>
                  <a:srgbClr val="C00000"/>
                </a:solidFill>
              </a:rPr>
              <a:t>A lot of ISOL beams can be potentially produced:</a:t>
            </a:r>
          </a:p>
          <a:p>
            <a:pPr marL="285750" indent="-285750">
              <a:buFont typeface="Arial" panose="020B0604020202020204" pitchFamily="34" charset="0"/>
              <a:buChar char="•"/>
            </a:pPr>
            <a:r>
              <a:rPr lang="en-US" b="1" dirty="0" smtClean="0"/>
              <a:t>Only a few of the produced isotopes are currently used/studied in nuclear medicine (traditional techniques allow the production of a limited variety of radioisotopes)</a:t>
            </a:r>
          </a:p>
          <a:p>
            <a:pPr marL="285750" indent="-285750">
              <a:buFont typeface="Arial" panose="020B0604020202020204" pitchFamily="34" charset="0"/>
              <a:buChar char="•"/>
            </a:pPr>
            <a:r>
              <a:rPr lang="en-US" b="1" dirty="0" smtClean="0">
                <a:ln>
                  <a:solidFill>
                    <a:schemeClr val="tx2">
                      <a:lumMod val="50000"/>
                    </a:schemeClr>
                  </a:solidFill>
                </a:ln>
                <a:solidFill>
                  <a:srgbClr val="0070C0"/>
                </a:solidFill>
              </a:rPr>
              <a:t>Is it possible that other isotopes will be interesting as radiopharmaceuticals “active core”?</a:t>
            </a:r>
            <a:endParaRPr lang="en-US" b="1" dirty="0">
              <a:ln>
                <a:solidFill>
                  <a:schemeClr val="tx2">
                    <a:lumMod val="50000"/>
                  </a:schemeClr>
                </a:solidFill>
              </a:ln>
              <a:solidFill>
                <a:srgbClr val="0070C0"/>
              </a:solidFill>
            </a:endParaRPr>
          </a:p>
        </p:txBody>
      </p:sp>
    </p:spTree>
    <p:extLst>
      <p:ext uri="{BB962C8B-B14F-4D97-AF65-F5344CB8AC3E}">
        <p14:creationId xmlns:p14="http://schemas.microsoft.com/office/powerpoint/2010/main" val="145508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19" grpId="0" animBg="1"/>
      <p:bldP spid="20" grpId="0" animBg="1"/>
      <p:bldP spid="21" grpId="0" animBg="1"/>
      <p:bldP spid="22" grpId="0" animBg="1"/>
      <p:bldP spid="23" grpId="0" animBg="1"/>
      <p:bldP spid="24" grpId="0" animBg="1"/>
      <p:bldP spid="25" grpId="0" animBg="1"/>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5"/>
          <p:cNvSpPr txBox="1">
            <a:spLocks/>
          </p:cNvSpPr>
          <p:nvPr/>
        </p:nvSpPr>
        <p:spPr>
          <a:xfrm>
            <a:off x="1211175" y="47625"/>
            <a:ext cx="6455348"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500" b="1" dirty="0" smtClean="0">
                <a:solidFill>
                  <a:srgbClr val="0070C0"/>
                </a:solidFill>
              </a:rPr>
              <a:t>Other ISOL Isotopes of medical interest? (</a:t>
            </a:r>
            <a:r>
              <a:rPr lang="en-US" sz="2500" b="1" dirty="0" err="1" smtClean="0">
                <a:solidFill>
                  <a:srgbClr val="0070C0"/>
                </a:solidFill>
              </a:rPr>
              <a:t>UCx</a:t>
            </a:r>
            <a:r>
              <a:rPr lang="en-US" sz="2500" b="1" dirty="0" smtClean="0">
                <a:solidFill>
                  <a:srgbClr val="0070C0"/>
                </a:solidFill>
              </a:rPr>
              <a:t>)</a:t>
            </a:r>
            <a:endParaRPr lang="en-US" sz="2500" b="1" baseline="-25000" dirty="0">
              <a:solidFill>
                <a:srgbClr val="0070C0"/>
              </a:solidFill>
            </a:endParaRPr>
          </a:p>
        </p:txBody>
      </p:sp>
      <p:pic>
        <p:nvPicPr>
          <p:cNvPr id="5" name="Immagine 4"/>
          <p:cNvPicPr>
            <a:picLocks noChangeAspect="1"/>
          </p:cNvPicPr>
          <p:nvPr/>
        </p:nvPicPr>
        <p:blipFill>
          <a:blip r:embed="rId2"/>
          <a:stretch>
            <a:fillRect/>
          </a:stretch>
        </p:blipFill>
        <p:spPr>
          <a:xfrm>
            <a:off x="71562" y="628203"/>
            <a:ext cx="8956140" cy="5740792"/>
          </a:xfrm>
          <a:prstGeom prst="rect">
            <a:avLst/>
          </a:prstGeom>
        </p:spPr>
      </p:pic>
      <p:sp>
        <p:nvSpPr>
          <p:cNvPr id="6" name="CasellaDiTesto 5"/>
          <p:cNvSpPr txBox="1"/>
          <p:nvPr/>
        </p:nvSpPr>
        <p:spPr>
          <a:xfrm>
            <a:off x="7120472" y="5422786"/>
            <a:ext cx="1884308" cy="923330"/>
          </a:xfrm>
          <a:prstGeom prst="rect">
            <a:avLst/>
          </a:prstGeom>
          <a:solidFill>
            <a:srgbClr val="FFFFFF">
              <a:alpha val="50196"/>
            </a:srgbClr>
          </a:solidFill>
          <a:ln>
            <a:solidFill>
              <a:schemeClr val="tx1"/>
            </a:solidFill>
          </a:ln>
        </p:spPr>
        <p:txBody>
          <a:bodyPr wrap="square" rtlCol="0">
            <a:spAutoFit/>
          </a:bodyPr>
          <a:lstStyle/>
          <a:p>
            <a:pPr marL="285750" indent="-285750">
              <a:buFont typeface="Arial" panose="020B0604020202020204" pitchFamily="34" charset="0"/>
              <a:buChar char="•"/>
            </a:pPr>
            <a:r>
              <a:rPr lang="it-IT" dirty="0" err="1" smtClean="0">
                <a:solidFill>
                  <a:srgbClr val="FF0000"/>
                </a:solidFill>
              </a:rPr>
              <a:t>Diagnosis</a:t>
            </a:r>
            <a:endParaRPr lang="it-IT" dirty="0" smtClean="0">
              <a:solidFill>
                <a:srgbClr val="FF0000"/>
              </a:solidFill>
            </a:endParaRPr>
          </a:p>
          <a:p>
            <a:pPr marL="285750" indent="-285750">
              <a:buFont typeface="Arial" panose="020B0604020202020204" pitchFamily="34" charset="0"/>
              <a:buChar char="•"/>
            </a:pPr>
            <a:r>
              <a:rPr lang="it-IT" dirty="0" err="1" smtClean="0">
                <a:solidFill>
                  <a:srgbClr val="7030A0"/>
                </a:solidFill>
              </a:rPr>
              <a:t>Theragnostics</a:t>
            </a:r>
            <a:endParaRPr lang="it-IT" dirty="0" smtClean="0">
              <a:solidFill>
                <a:srgbClr val="7030A0"/>
              </a:solidFill>
            </a:endParaRPr>
          </a:p>
          <a:p>
            <a:pPr marL="285750" indent="-285750">
              <a:buFont typeface="Arial" panose="020B0604020202020204" pitchFamily="34" charset="0"/>
              <a:buChar char="•"/>
            </a:pPr>
            <a:r>
              <a:rPr lang="it-IT" dirty="0" err="1" smtClean="0">
                <a:solidFill>
                  <a:srgbClr val="558ED5"/>
                </a:solidFill>
              </a:rPr>
              <a:t>Therapy</a:t>
            </a:r>
            <a:endParaRPr lang="it-IT" dirty="0">
              <a:solidFill>
                <a:srgbClr val="558ED5"/>
              </a:solidFill>
            </a:endParaRPr>
          </a:p>
        </p:txBody>
      </p:sp>
      <p:sp>
        <p:nvSpPr>
          <p:cNvPr id="8" name="CasellaDiTesto 7"/>
          <p:cNvSpPr txBox="1"/>
          <p:nvPr/>
        </p:nvSpPr>
        <p:spPr>
          <a:xfrm>
            <a:off x="620202" y="1200647"/>
            <a:ext cx="5829556" cy="400110"/>
          </a:xfrm>
          <a:prstGeom prst="rect">
            <a:avLst/>
          </a:prstGeom>
          <a:solidFill>
            <a:srgbClr val="FFFFFF">
              <a:alpha val="80000"/>
            </a:srgbClr>
          </a:solidFill>
          <a:ln w="28575">
            <a:solidFill>
              <a:srgbClr val="FF0000"/>
            </a:solidFill>
          </a:ln>
        </p:spPr>
        <p:txBody>
          <a:bodyPr wrap="square" rtlCol="0">
            <a:spAutoFit/>
          </a:bodyPr>
          <a:lstStyle/>
          <a:p>
            <a:pPr algn="ctr"/>
            <a:r>
              <a:rPr lang="it-IT" sz="2000" b="1" dirty="0" err="1" smtClean="0">
                <a:ln>
                  <a:solidFill>
                    <a:srgbClr val="680000"/>
                  </a:solidFill>
                </a:ln>
                <a:solidFill>
                  <a:srgbClr val="C00000"/>
                </a:solidFill>
              </a:rPr>
              <a:t>Selection</a:t>
            </a:r>
            <a:r>
              <a:rPr lang="it-IT" sz="2000" b="1" dirty="0" smtClean="0">
                <a:ln>
                  <a:solidFill>
                    <a:srgbClr val="680000"/>
                  </a:solidFill>
                </a:ln>
                <a:solidFill>
                  <a:srgbClr val="C00000"/>
                </a:solidFill>
              </a:rPr>
              <a:t> </a:t>
            </a:r>
            <a:r>
              <a:rPr lang="it-IT" sz="2000" b="1" dirty="0" err="1" smtClean="0">
                <a:ln>
                  <a:solidFill>
                    <a:srgbClr val="680000"/>
                  </a:solidFill>
                </a:ln>
                <a:solidFill>
                  <a:srgbClr val="C00000"/>
                </a:solidFill>
              </a:rPr>
              <a:t>criteria</a:t>
            </a:r>
            <a:endParaRPr lang="it-IT" sz="2000" b="1" dirty="0" smtClean="0">
              <a:ln>
                <a:solidFill>
                  <a:srgbClr val="680000"/>
                </a:solidFill>
              </a:ln>
              <a:solidFill>
                <a:srgbClr val="C00000"/>
              </a:solidFill>
            </a:endParaRPr>
          </a:p>
        </p:txBody>
      </p:sp>
      <p:sp>
        <p:nvSpPr>
          <p:cNvPr id="14" name="Rettangolo 13"/>
          <p:cNvSpPr/>
          <p:nvPr/>
        </p:nvSpPr>
        <p:spPr>
          <a:xfrm>
            <a:off x="638681" y="629527"/>
            <a:ext cx="572494" cy="214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B88C00"/>
              </a:solidFill>
            </a:endParaRPr>
          </a:p>
        </p:txBody>
      </p:sp>
      <p:sp>
        <p:nvSpPr>
          <p:cNvPr id="15" name="Rettangolo 14"/>
          <p:cNvSpPr/>
          <p:nvPr/>
        </p:nvSpPr>
        <p:spPr>
          <a:xfrm>
            <a:off x="1203223" y="629161"/>
            <a:ext cx="5279666" cy="214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B88C00"/>
              </a:solidFill>
            </a:endParaRPr>
          </a:p>
        </p:txBody>
      </p:sp>
      <p:cxnSp>
        <p:nvCxnSpPr>
          <p:cNvPr id="16" name="Connettore 2 15"/>
          <p:cNvCxnSpPr/>
          <p:nvPr/>
        </p:nvCxnSpPr>
        <p:spPr>
          <a:xfrm flipV="1">
            <a:off x="924928" y="843796"/>
            <a:ext cx="0" cy="366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V="1">
            <a:off x="6182066" y="829035"/>
            <a:ext cx="0" cy="366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1405679" y="3089919"/>
            <a:ext cx="6405947" cy="892552"/>
          </a:xfrm>
          <a:prstGeom prst="rect">
            <a:avLst/>
          </a:prstGeom>
          <a:solidFill>
            <a:srgbClr val="FFFFFF">
              <a:alpha val="80000"/>
            </a:srgbClr>
          </a:solidFill>
          <a:ln w="28575">
            <a:solidFill>
              <a:srgbClr val="FF0000"/>
            </a:solidFill>
          </a:ln>
        </p:spPr>
        <p:txBody>
          <a:bodyPr wrap="square" rtlCol="0">
            <a:spAutoFit/>
          </a:bodyPr>
          <a:lstStyle/>
          <a:p>
            <a:pPr algn="ctr"/>
            <a:r>
              <a:rPr lang="it-IT" sz="3200" b="1" dirty="0" err="1" smtClean="0">
                <a:ln>
                  <a:solidFill>
                    <a:srgbClr val="680000"/>
                  </a:solidFill>
                </a:ln>
                <a:solidFill>
                  <a:srgbClr val="C00000"/>
                </a:solidFill>
              </a:rPr>
              <a:t>Almost</a:t>
            </a:r>
            <a:r>
              <a:rPr lang="it-IT" sz="3200" b="1" dirty="0" smtClean="0">
                <a:ln>
                  <a:solidFill>
                    <a:srgbClr val="680000"/>
                  </a:solidFill>
                </a:ln>
                <a:solidFill>
                  <a:srgbClr val="C00000"/>
                </a:solidFill>
              </a:rPr>
              <a:t> 60 ISOL </a:t>
            </a:r>
            <a:r>
              <a:rPr lang="it-IT" sz="3200" b="1" dirty="0" err="1" smtClean="0">
                <a:ln>
                  <a:solidFill>
                    <a:srgbClr val="680000"/>
                  </a:solidFill>
                </a:ln>
                <a:solidFill>
                  <a:srgbClr val="C00000"/>
                </a:solidFill>
              </a:rPr>
              <a:t>isotopes</a:t>
            </a:r>
            <a:r>
              <a:rPr lang="it-IT" sz="3200" b="1" dirty="0" smtClean="0">
                <a:ln>
                  <a:solidFill>
                    <a:srgbClr val="680000"/>
                  </a:solidFill>
                </a:ln>
                <a:solidFill>
                  <a:srgbClr val="C00000"/>
                </a:solidFill>
              </a:rPr>
              <a:t> </a:t>
            </a:r>
            <a:r>
              <a:rPr lang="it-IT" sz="3200" b="1" dirty="0" err="1" smtClean="0">
                <a:ln>
                  <a:solidFill>
                    <a:srgbClr val="680000"/>
                  </a:solidFill>
                </a:ln>
                <a:solidFill>
                  <a:srgbClr val="C00000"/>
                </a:solidFill>
              </a:rPr>
              <a:t>were</a:t>
            </a:r>
            <a:r>
              <a:rPr lang="it-IT" sz="3200" b="1" dirty="0" smtClean="0">
                <a:ln>
                  <a:solidFill>
                    <a:srgbClr val="680000"/>
                  </a:solidFill>
                </a:ln>
                <a:solidFill>
                  <a:srgbClr val="C00000"/>
                </a:solidFill>
              </a:rPr>
              <a:t> </a:t>
            </a:r>
            <a:r>
              <a:rPr lang="it-IT" sz="3200" b="1" dirty="0" err="1" smtClean="0">
                <a:ln>
                  <a:solidFill>
                    <a:srgbClr val="680000"/>
                  </a:solidFill>
                </a:ln>
                <a:solidFill>
                  <a:srgbClr val="C00000"/>
                </a:solidFill>
              </a:rPr>
              <a:t>found</a:t>
            </a:r>
            <a:r>
              <a:rPr lang="it-IT" sz="3200" b="1" dirty="0" smtClean="0">
                <a:ln>
                  <a:solidFill>
                    <a:srgbClr val="680000"/>
                  </a:solidFill>
                </a:ln>
                <a:solidFill>
                  <a:srgbClr val="C00000"/>
                </a:solidFill>
              </a:rPr>
              <a:t>!</a:t>
            </a:r>
          </a:p>
          <a:p>
            <a:pPr algn="ctr"/>
            <a:r>
              <a:rPr lang="it-IT" sz="2000" b="1" dirty="0" smtClean="0">
                <a:ln>
                  <a:solidFill>
                    <a:srgbClr val="680000"/>
                  </a:solidFill>
                </a:ln>
                <a:solidFill>
                  <a:srgbClr val="C00000"/>
                </a:solidFill>
              </a:rPr>
              <a:t>(with </a:t>
            </a:r>
            <a:r>
              <a:rPr lang="it-IT" sz="2000" b="1" dirty="0" err="1" smtClean="0">
                <a:ln>
                  <a:solidFill>
                    <a:srgbClr val="680000"/>
                  </a:solidFill>
                </a:ln>
                <a:solidFill>
                  <a:srgbClr val="C00000"/>
                </a:solidFill>
              </a:rPr>
              <a:t>different</a:t>
            </a:r>
            <a:r>
              <a:rPr lang="it-IT" sz="2000" b="1" dirty="0" smtClean="0">
                <a:ln>
                  <a:solidFill>
                    <a:srgbClr val="680000"/>
                  </a:solidFill>
                </a:ln>
                <a:solidFill>
                  <a:srgbClr val="C00000"/>
                </a:solidFill>
              </a:rPr>
              <a:t> ISOL target)</a:t>
            </a:r>
          </a:p>
        </p:txBody>
      </p:sp>
    </p:spTree>
    <p:extLst>
      <p:ext uri="{BB962C8B-B14F-4D97-AF65-F5344CB8AC3E}">
        <p14:creationId xmlns:p14="http://schemas.microsoft.com/office/powerpoint/2010/main" val="139170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5"/>
          <p:cNvSpPr txBox="1">
            <a:spLocks/>
          </p:cNvSpPr>
          <p:nvPr/>
        </p:nvSpPr>
        <p:spPr>
          <a:xfrm>
            <a:off x="1122245" y="6096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500" b="1" dirty="0" smtClean="0">
                <a:solidFill>
                  <a:srgbClr val="0070C0"/>
                </a:solidFill>
              </a:rPr>
              <a:t>Innovative Target concepts: overview</a:t>
            </a:r>
            <a:endParaRPr lang="en-US" sz="2500" b="1" baseline="-25000" dirty="0">
              <a:solidFill>
                <a:srgbClr val="0070C0"/>
              </a:solidFill>
            </a:endParaRPr>
          </a:p>
        </p:txBody>
      </p:sp>
      <p:sp>
        <p:nvSpPr>
          <p:cNvPr id="3" name="Text Box 13"/>
          <p:cNvSpPr txBox="1">
            <a:spLocks noChangeArrowheads="1"/>
          </p:cNvSpPr>
          <p:nvPr/>
        </p:nvSpPr>
        <p:spPr bwMode="auto">
          <a:xfrm>
            <a:off x="5278" y="2398902"/>
            <a:ext cx="9144000" cy="4062651"/>
          </a:xfrm>
          <a:prstGeom prst="rect">
            <a:avLst/>
          </a:prstGeom>
          <a:noFill/>
          <a:ln w="9525">
            <a:noFill/>
            <a:miter lim="800000"/>
            <a:headEnd/>
            <a:tailEnd/>
          </a:ln>
          <a:effectLst/>
        </p:spPr>
        <p:txBody>
          <a:bodyPr wrap="square">
            <a:spAutoFit/>
          </a:bodyPr>
          <a:lstStyle/>
          <a:p>
            <a:pPr lvl="1" eaLnBrk="0" hangingPunct="0">
              <a:spcBef>
                <a:spcPts val="600"/>
              </a:spcBef>
              <a:defRPr/>
            </a:pPr>
            <a:r>
              <a:rPr lang="it-IT" sz="2400" dirty="0" smtClean="0">
                <a:solidFill>
                  <a:schemeClr val="tx2"/>
                </a:solidFill>
              </a:rPr>
              <a:t>⚛</a:t>
            </a:r>
            <a:r>
              <a:rPr kumimoji="1" lang="en-US" sz="2400" dirty="0" smtClean="0"/>
              <a:t>	</a:t>
            </a:r>
            <a:r>
              <a:rPr kumimoji="1" lang="en-US" sz="2400" b="1" dirty="0" smtClean="0">
                <a:ln>
                  <a:solidFill>
                    <a:srgbClr val="1F497D"/>
                  </a:solidFill>
                </a:ln>
                <a:solidFill>
                  <a:schemeClr val="accent1"/>
                </a:solidFill>
              </a:rPr>
              <a:t>UC</a:t>
            </a:r>
            <a:r>
              <a:rPr kumimoji="1" lang="en-US" sz="2400" b="1" baseline="-25000" dirty="0" smtClean="0">
                <a:ln>
                  <a:solidFill>
                    <a:srgbClr val="1F497D"/>
                  </a:solidFill>
                </a:ln>
                <a:solidFill>
                  <a:schemeClr val="accent1"/>
                </a:solidFill>
              </a:rPr>
              <a:t>X</a:t>
            </a:r>
            <a:r>
              <a:rPr kumimoji="1" lang="en-US" sz="2400" b="1" dirty="0" smtClean="0">
                <a:ln>
                  <a:solidFill>
                    <a:srgbClr val="1F497D"/>
                  </a:solidFill>
                </a:ln>
                <a:solidFill>
                  <a:schemeClr val="accent1"/>
                </a:solidFill>
              </a:rPr>
              <a:t> new targets (Operation temperature: 2200°C)</a:t>
            </a:r>
          </a:p>
          <a:p>
            <a:pPr lvl="1" eaLnBrk="0" hangingPunct="0">
              <a:spcBef>
                <a:spcPts val="600"/>
              </a:spcBef>
              <a:defRPr/>
            </a:pPr>
            <a:r>
              <a:rPr kumimoji="1" lang="en-US" dirty="0"/>
              <a:t>	</a:t>
            </a:r>
            <a:r>
              <a:rPr lang="it-IT" dirty="0">
                <a:solidFill>
                  <a:schemeClr val="tx2"/>
                </a:solidFill>
              </a:rPr>
              <a:t> </a:t>
            </a:r>
            <a:r>
              <a:rPr lang="it-IT" dirty="0" smtClean="0">
                <a:solidFill>
                  <a:schemeClr val="tx2"/>
                </a:solidFill>
              </a:rPr>
              <a:t>⚗	</a:t>
            </a:r>
            <a:r>
              <a:rPr lang="it-IT" dirty="0"/>
              <a:t>T</a:t>
            </a:r>
            <a:r>
              <a:rPr lang="it-IT" dirty="0" smtClean="0"/>
              <a:t>arget R&amp;D and state of art: </a:t>
            </a:r>
          </a:p>
          <a:p>
            <a:pPr lvl="1" eaLnBrk="0" hangingPunct="0">
              <a:spcBef>
                <a:spcPts val="600"/>
              </a:spcBef>
              <a:defRPr/>
            </a:pPr>
            <a:r>
              <a:rPr kumimoji="1" lang="it-IT" dirty="0">
                <a:solidFill>
                  <a:schemeClr val="tx2"/>
                </a:solidFill>
              </a:rPr>
              <a:t>	</a:t>
            </a:r>
            <a:r>
              <a:rPr lang="it-IT" dirty="0" smtClean="0">
                <a:solidFill>
                  <a:schemeClr val="tx2"/>
                </a:solidFill>
              </a:rPr>
              <a:t> </a:t>
            </a:r>
            <a:r>
              <a:rPr lang="it-IT" dirty="0">
                <a:solidFill>
                  <a:schemeClr val="tx2"/>
                </a:solidFill>
              </a:rPr>
              <a:t>☢ 	</a:t>
            </a:r>
            <a:r>
              <a:rPr lang="it-IT" dirty="0"/>
              <a:t>I</a:t>
            </a:r>
            <a:r>
              <a:rPr lang="it-IT" dirty="0" smtClean="0"/>
              <a:t>nnovative </a:t>
            </a:r>
            <a:r>
              <a:rPr lang="it-IT" dirty="0" err="1" smtClean="0"/>
              <a:t>isotopes</a:t>
            </a:r>
            <a:r>
              <a:rPr lang="it-IT" dirty="0" smtClean="0"/>
              <a:t> production: </a:t>
            </a:r>
            <a:r>
              <a:rPr lang="it-IT" baseline="30000" dirty="0" smtClean="0"/>
              <a:t>111</a:t>
            </a:r>
            <a:r>
              <a:rPr lang="it-IT" dirty="0" smtClean="0"/>
              <a:t>Ag</a:t>
            </a:r>
            <a:endParaRPr lang="it-IT" dirty="0"/>
          </a:p>
          <a:p>
            <a:pPr lvl="1" eaLnBrk="0" hangingPunct="0">
              <a:spcBef>
                <a:spcPts val="600"/>
              </a:spcBef>
              <a:defRPr/>
            </a:pPr>
            <a:r>
              <a:rPr lang="it-IT" sz="2400" dirty="0" smtClean="0">
                <a:solidFill>
                  <a:srgbClr val="C00000"/>
                </a:solidFill>
              </a:rPr>
              <a:t>⚛</a:t>
            </a:r>
            <a:r>
              <a:rPr lang="it-IT" sz="2400" dirty="0" smtClean="0">
                <a:solidFill>
                  <a:schemeClr val="tx2"/>
                </a:solidFill>
              </a:rPr>
              <a:t> </a:t>
            </a:r>
            <a:r>
              <a:rPr lang="it-IT" sz="2400" dirty="0"/>
              <a:t>	</a:t>
            </a:r>
            <a:r>
              <a:rPr kumimoji="1" lang="en-US" sz="2400" b="1" dirty="0" err="1">
                <a:ln>
                  <a:solidFill>
                    <a:srgbClr val="C00000"/>
                  </a:solidFill>
                </a:ln>
                <a:solidFill>
                  <a:schemeClr val="accent6">
                    <a:lumMod val="75000"/>
                  </a:schemeClr>
                </a:solidFill>
              </a:rPr>
              <a:t>ZrGe</a:t>
            </a:r>
            <a:r>
              <a:rPr kumimoji="1" lang="en-US" sz="2400" b="1" dirty="0">
                <a:ln>
                  <a:solidFill>
                    <a:srgbClr val="C00000"/>
                  </a:solidFill>
                </a:ln>
                <a:solidFill>
                  <a:schemeClr val="accent6">
                    <a:lumMod val="75000"/>
                  </a:schemeClr>
                </a:solidFill>
              </a:rPr>
              <a:t> target (Operation temperature: </a:t>
            </a:r>
            <a:r>
              <a:rPr kumimoji="1" lang="en-US" sz="2400" b="1" dirty="0" smtClean="0">
                <a:ln>
                  <a:solidFill>
                    <a:srgbClr val="C00000"/>
                  </a:solidFill>
                </a:ln>
                <a:solidFill>
                  <a:schemeClr val="accent6">
                    <a:lumMod val="75000"/>
                  </a:schemeClr>
                </a:solidFill>
              </a:rPr>
              <a:t>1800°C</a:t>
            </a:r>
            <a:r>
              <a:rPr kumimoji="1" lang="en-US" sz="2400" b="1" dirty="0">
                <a:ln>
                  <a:solidFill>
                    <a:srgbClr val="C00000"/>
                  </a:solidFill>
                </a:ln>
                <a:solidFill>
                  <a:schemeClr val="accent6">
                    <a:lumMod val="75000"/>
                  </a:schemeClr>
                </a:solidFill>
              </a:rPr>
              <a:t>)</a:t>
            </a:r>
            <a:endParaRPr kumimoji="1" lang="en-US" sz="4000" b="1" dirty="0">
              <a:ln>
                <a:solidFill>
                  <a:srgbClr val="C00000"/>
                </a:solidFill>
              </a:ln>
              <a:solidFill>
                <a:schemeClr val="accent6">
                  <a:lumMod val="75000"/>
                </a:schemeClr>
              </a:solidFill>
            </a:endParaRPr>
          </a:p>
          <a:p>
            <a:pPr lvl="1" eaLnBrk="0" hangingPunct="0">
              <a:spcBef>
                <a:spcPts val="600"/>
              </a:spcBef>
              <a:defRPr/>
            </a:pPr>
            <a:r>
              <a:rPr kumimoji="1" lang="en-US" dirty="0"/>
              <a:t>	</a:t>
            </a:r>
            <a:r>
              <a:rPr lang="it-IT" dirty="0">
                <a:solidFill>
                  <a:srgbClr val="C00000"/>
                </a:solidFill>
              </a:rPr>
              <a:t> ⚗</a:t>
            </a:r>
            <a:r>
              <a:rPr lang="it-IT" dirty="0">
                <a:solidFill>
                  <a:schemeClr val="tx2"/>
                </a:solidFill>
              </a:rPr>
              <a:t>	</a:t>
            </a:r>
            <a:r>
              <a:rPr lang="it-IT" dirty="0" smtClean="0"/>
              <a:t>Target </a:t>
            </a:r>
            <a:r>
              <a:rPr lang="it-IT" dirty="0"/>
              <a:t>R&amp;D and state of </a:t>
            </a:r>
            <a:r>
              <a:rPr lang="it-IT" dirty="0" smtClean="0"/>
              <a:t>art:</a:t>
            </a:r>
          </a:p>
          <a:p>
            <a:pPr lvl="1" eaLnBrk="0" hangingPunct="0">
              <a:spcBef>
                <a:spcPts val="600"/>
              </a:spcBef>
              <a:defRPr/>
            </a:pPr>
            <a:r>
              <a:rPr kumimoji="1" lang="it-IT" dirty="0">
                <a:solidFill>
                  <a:schemeClr val="tx2"/>
                </a:solidFill>
              </a:rPr>
              <a:t>	</a:t>
            </a:r>
            <a:r>
              <a:rPr lang="it-IT" dirty="0">
                <a:solidFill>
                  <a:schemeClr val="tx2"/>
                </a:solidFill>
              </a:rPr>
              <a:t> </a:t>
            </a:r>
            <a:r>
              <a:rPr lang="it-IT" dirty="0">
                <a:solidFill>
                  <a:srgbClr val="C00000"/>
                </a:solidFill>
              </a:rPr>
              <a:t>☢</a:t>
            </a:r>
            <a:r>
              <a:rPr lang="it-IT" dirty="0">
                <a:solidFill>
                  <a:schemeClr val="tx2"/>
                </a:solidFill>
              </a:rPr>
              <a:t> </a:t>
            </a:r>
            <a:r>
              <a:rPr lang="it-IT" dirty="0" smtClean="0">
                <a:solidFill>
                  <a:schemeClr val="tx2"/>
                </a:solidFill>
              </a:rPr>
              <a:t>	</a:t>
            </a:r>
            <a:r>
              <a:rPr lang="it-IT" dirty="0"/>
              <a:t> Innovative </a:t>
            </a:r>
            <a:r>
              <a:rPr lang="it-IT" dirty="0" err="1"/>
              <a:t>isotopes</a:t>
            </a:r>
            <a:r>
              <a:rPr lang="it-IT" dirty="0" smtClean="0"/>
              <a:t> production: </a:t>
            </a:r>
            <a:r>
              <a:rPr lang="it-IT" dirty="0" err="1" smtClean="0"/>
              <a:t>As</a:t>
            </a:r>
            <a:r>
              <a:rPr lang="it-IT" dirty="0" smtClean="0"/>
              <a:t> &amp; </a:t>
            </a:r>
            <a:r>
              <a:rPr lang="it-IT" dirty="0" err="1" smtClean="0"/>
              <a:t>Ga</a:t>
            </a:r>
            <a:r>
              <a:rPr lang="it-IT" dirty="0" smtClean="0"/>
              <a:t> </a:t>
            </a:r>
            <a:r>
              <a:rPr lang="it-IT" dirty="0" err="1" smtClean="0"/>
              <a:t>isotopes</a:t>
            </a:r>
            <a:endParaRPr lang="it-IT" dirty="0"/>
          </a:p>
          <a:p>
            <a:pPr lvl="1" eaLnBrk="0" hangingPunct="0">
              <a:spcBef>
                <a:spcPts val="600"/>
              </a:spcBef>
              <a:spcAft>
                <a:spcPts val="600"/>
              </a:spcAft>
              <a:defRPr/>
            </a:pPr>
            <a:r>
              <a:rPr kumimoji="1" lang="it-IT" dirty="0">
                <a:solidFill>
                  <a:schemeClr val="tx2"/>
                </a:solidFill>
              </a:rPr>
              <a:t>	</a:t>
            </a:r>
            <a:r>
              <a:rPr lang="it-IT" dirty="0">
                <a:solidFill>
                  <a:schemeClr val="tx2"/>
                </a:solidFill>
              </a:rPr>
              <a:t> </a:t>
            </a:r>
            <a:r>
              <a:rPr lang="it-IT" dirty="0">
                <a:solidFill>
                  <a:srgbClr val="C00000"/>
                </a:solidFill>
              </a:rPr>
              <a:t>☢</a:t>
            </a:r>
            <a:r>
              <a:rPr lang="it-IT" dirty="0">
                <a:solidFill>
                  <a:schemeClr val="tx2"/>
                </a:solidFill>
              </a:rPr>
              <a:t> 	</a:t>
            </a:r>
            <a:r>
              <a:rPr lang="it-IT" u="sng" baseline="30000" dirty="0" smtClean="0"/>
              <a:t>64/67</a:t>
            </a:r>
            <a:r>
              <a:rPr lang="it-IT" u="sng" dirty="0" smtClean="0"/>
              <a:t>Cu </a:t>
            </a:r>
            <a:r>
              <a:rPr lang="it-IT" u="sng" dirty="0" err="1" smtClean="0"/>
              <a:t>unexpected</a:t>
            </a:r>
            <a:r>
              <a:rPr lang="it-IT" u="sng" dirty="0" smtClean="0"/>
              <a:t> production!</a:t>
            </a:r>
            <a:endParaRPr lang="it-IT" u="sng" dirty="0"/>
          </a:p>
          <a:p>
            <a:pPr lvl="1" eaLnBrk="0" hangingPunct="0">
              <a:spcBef>
                <a:spcPts val="600"/>
              </a:spcBef>
              <a:defRPr/>
            </a:pPr>
            <a:r>
              <a:rPr lang="it-IT" sz="2400" dirty="0" smtClean="0">
                <a:solidFill>
                  <a:srgbClr val="B88C00"/>
                </a:solidFill>
              </a:rPr>
              <a:t>⚛</a:t>
            </a:r>
            <a:r>
              <a:rPr lang="it-IT" sz="2400" dirty="0" smtClean="0">
                <a:solidFill>
                  <a:schemeClr val="tx2"/>
                </a:solidFill>
              </a:rPr>
              <a:t> </a:t>
            </a:r>
            <a:r>
              <a:rPr lang="it-IT" sz="2400" dirty="0"/>
              <a:t>	</a:t>
            </a:r>
            <a:r>
              <a:rPr kumimoji="1" lang="en-US" sz="2400" b="1" dirty="0" err="1" smtClean="0">
                <a:ln>
                  <a:solidFill>
                    <a:srgbClr val="B88C00"/>
                  </a:solidFill>
                </a:ln>
                <a:solidFill>
                  <a:srgbClr val="FFC000"/>
                </a:solidFill>
              </a:rPr>
              <a:t>TiC</a:t>
            </a:r>
            <a:r>
              <a:rPr kumimoji="1" lang="en-US" sz="2400" b="1" dirty="0" smtClean="0">
                <a:ln>
                  <a:solidFill>
                    <a:srgbClr val="B88C00"/>
                  </a:solidFill>
                </a:ln>
                <a:solidFill>
                  <a:srgbClr val="FFC000"/>
                </a:solidFill>
              </a:rPr>
              <a:t>/TiB</a:t>
            </a:r>
            <a:r>
              <a:rPr kumimoji="1" lang="en-US" sz="2400" b="1" baseline="-25000" dirty="0" smtClean="0">
                <a:ln>
                  <a:solidFill>
                    <a:srgbClr val="B88C00"/>
                  </a:solidFill>
                </a:ln>
                <a:solidFill>
                  <a:srgbClr val="FFC000"/>
                </a:solidFill>
              </a:rPr>
              <a:t>2</a:t>
            </a:r>
            <a:r>
              <a:rPr kumimoji="1" lang="en-US" sz="2400" b="1" dirty="0" smtClean="0">
                <a:ln>
                  <a:solidFill>
                    <a:srgbClr val="B88C00"/>
                  </a:solidFill>
                </a:ln>
                <a:solidFill>
                  <a:srgbClr val="FFC000"/>
                </a:solidFill>
              </a:rPr>
              <a:t> </a:t>
            </a:r>
            <a:r>
              <a:rPr kumimoji="1" lang="en-US" sz="2400" b="1" dirty="0">
                <a:ln>
                  <a:solidFill>
                    <a:srgbClr val="B88C00"/>
                  </a:solidFill>
                </a:ln>
                <a:solidFill>
                  <a:srgbClr val="FFC000"/>
                </a:solidFill>
              </a:rPr>
              <a:t>target (Operation temperature: </a:t>
            </a:r>
            <a:r>
              <a:rPr kumimoji="1" lang="en-US" sz="2400" b="1" dirty="0" smtClean="0">
                <a:ln>
                  <a:solidFill>
                    <a:srgbClr val="B88C00"/>
                  </a:solidFill>
                </a:ln>
                <a:solidFill>
                  <a:srgbClr val="FFC000"/>
                </a:solidFill>
              </a:rPr>
              <a:t>2000°C</a:t>
            </a:r>
            <a:r>
              <a:rPr kumimoji="1" lang="en-US" sz="2400" b="1" dirty="0">
                <a:ln>
                  <a:solidFill>
                    <a:srgbClr val="B88C00"/>
                  </a:solidFill>
                </a:ln>
                <a:solidFill>
                  <a:srgbClr val="FFC000"/>
                </a:solidFill>
              </a:rPr>
              <a:t>)</a:t>
            </a:r>
            <a:endParaRPr kumimoji="1" lang="en-US" sz="2400" b="1" dirty="0" smtClean="0">
              <a:ln>
                <a:solidFill>
                  <a:srgbClr val="B88C00"/>
                </a:solidFill>
              </a:ln>
              <a:solidFill>
                <a:srgbClr val="FFC000"/>
              </a:solidFill>
            </a:endParaRPr>
          </a:p>
          <a:p>
            <a:pPr lvl="1" eaLnBrk="0" hangingPunct="0">
              <a:spcBef>
                <a:spcPts val="600"/>
              </a:spcBef>
              <a:defRPr/>
            </a:pPr>
            <a:r>
              <a:rPr kumimoji="1" lang="en-US" sz="2800" dirty="0"/>
              <a:t>	</a:t>
            </a:r>
            <a:r>
              <a:rPr lang="it-IT" dirty="0">
                <a:solidFill>
                  <a:schemeClr val="tx2"/>
                </a:solidFill>
              </a:rPr>
              <a:t> </a:t>
            </a:r>
            <a:r>
              <a:rPr lang="it-IT" dirty="0">
                <a:solidFill>
                  <a:srgbClr val="B88C00"/>
                </a:solidFill>
              </a:rPr>
              <a:t>⚗</a:t>
            </a:r>
            <a:r>
              <a:rPr lang="it-IT" dirty="0">
                <a:solidFill>
                  <a:schemeClr val="tx2"/>
                </a:solidFill>
              </a:rPr>
              <a:t>	</a:t>
            </a:r>
            <a:r>
              <a:rPr lang="it-IT" dirty="0" smtClean="0"/>
              <a:t>Target </a:t>
            </a:r>
            <a:r>
              <a:rPr lang="it-IT" dirty="0"/>
              <a:t>R&amp;D and state of </a:t>
            </a:r>
            <a:r>
              <a:rPr lang="it-IT" dirty="0" smtClean="0"/>
              <a:t>art:</a:t>
            </a:r>
            <a:endParaRPr lang="it-IT" dirty="0"/>
          </a:p>
          <a:p>
            <a:pPr lvl="1" eaLnBrk="0" hangingPunct="0">
              <a:spcBef>
                <a:spcPts val="600"/>
              </a:spcBef>
              <a:defRPr/>
            </a:pPr>
            <a:r>
              <a:rPr kumimoji="1" lang="it-IT" dirty="0">
                <a:solidFill>
                  <a:schemeClr val="tx2"/>
                </a:solidFill>
              </a:rPr>
              <a:t>	</a:t>
            </a:r>
            <a:r>
              <a:rPr lang="it-IT" dirty="0">
                <a:solidFill>
                  <a:srgbClr val="B88C00"/>
                </a:solidFill>
              </a:rPr>
              <a:t> ☢</a:t>
            </a:r>
            <a:r>
              <a:rPr lang="it-IT" dirty="0">
                <a:solidFill>
                  <a:schemeClr val="tx2"/>
                </a:solidFill>
              </a:rPr>
              <a:t> 	</a:t>
            </a:r>
            <a:r>
              <a:rPr lang="it-IT" dirty="0" smtClean="0"/>
              <a:t>Innovative </a:t>
            </a:r>
            <a:r>
              <a:rPr lang="it-IT" dirty="0" err="1"/>
              <a:t>isotopes</a:t>
            </a:r>
            <a:r>
              <a:rPr lang="it-IT" dirty="0"/>
              <a:t> </a:t>
            </a:r>
            <a:r>
              <a:rPr lang="it-IT" dirty="0" smtClean="0"/>
              <a:t>production: Sc </a:t>
            </a:r>
            <a:r>
              <a:rPr lang="it-IT" dirty="0" err="1" smtClean="0"/>
              <a:t>isotopes</a:t>
            </a:r>
            <a:endParaRPr lang="it-IT" dirty="0"/>
          </a:p>
        </p:txBody>
      </p:sp>
      <p:sp>
        <p:nvSpPr>
          <p:cNvPr id="5" name="CasellaDiTesto 4"/>
          <p:cNvSpPr txBox="1"/>
          <p:nvPr/>
        </p:nvSpPr>
        <p:spPr>
          <a:xfrm>
            <a:off x="0" y="588635"/>
            <a:ext cx="9144000" cy="1938992"/>
          </a:xfrm>
          <a:prstGeom prst="rect">
            <a:avLst/>
          </a:prstGeom>
          <a:noFill/>
        </p:spPr>
        <p:txBody>
          <a:bodyPr wrap="square" rtlCol="0">
            <a:spAutoFit/>
          </a:bodyPr>
          <a:lstStyle/>
          <a:p>
            <a:pPr algn="ctr"/>
            <a:r>
              <a:rPr lang="it-IT" sz="2400" b="1" dirty="0" smtClean="0">
                <a:ln>
                  <a:solidFill>
                    <a:schemeClr val="tx1"/>
                  </a:solidFill>
                </a:ln>
                <a:solidFill>
                  <a:schemeClr val="bg1">
                    <a:lumMod val="50000"/>
                  </a:schemeClr>
                </a:solidFill>
              </a:rPr>
              <a:t>The ISOL </a:t>
            </a:r>
            <a:r>
              <a:rPr lang="it-IT" sz="2400" b="1" dirty="0" err="1" smtClean="0">
                <a:ln>
                  <a:solidFill>
                    <a:schemeClr val="tx1"/>
                  </a:solidFill>
                </a:ln>
                <a:solidFill>
                  <a:schemeClr val="bg1">
                    <a:lumMod val="50000"/>
                  </a:schemeClr>
                </a:solidFill>
              </a:rPr>
              <a:t>method</a:t>
            </a:r>
            <a:r>
              <a:rPr lang="it-IT" sz="2400" b="1" dirty="0" smtClean="0">
                <a:ln>
                  <a:solidFill>
                    <a:schemeClr val="tx1"/>
                  </a:solidFill>
                </a:ln>
                <a:solidFill>
                  <a:schemeClr val="bg1">
                    <a:lumMod val="50000"/>
                  </a:schemeClr>
                </a:solidFill>
              </a:rPr>
              <a:t> </a:t>
            </a:r>
            <a:r>
              <a:rPr lang="it-IT" sz="2400" b="1" dirty="0" err="1" smtClean="0">
                <a:ln>
                  <a:solidFill>
                    <a:schemeClr val="tx1"/>
                  </a:solidFill>
                </a:ln>
                <a:solidFill>
                  <a:schemeClr val="bg1">
                    <a:lumMod val="50000"/>
                  </a:schemeClr>
                </a:solidFill>
              </a:rPr>
              <a:t>requires</a:t>
            </a:r>
            <a:r>
              <a:rPr lang="it-IT" sz="2400" b="1" dirty="0" smtClean="0">
                <a:ln>
                  <a:solidFill>
                    <a:schemeClr val="tx1"/>
                  </a:solidFill>
                </a:ln>
                <a:solidFill>
                  <a:schemeClr val="bg1">
                    <a:lumMod val="50000"/>
                  </a:schemeClr>
                </a:solidFill>
              </a:rPr>
              <a:t> </a:t>
            </a:r>
            <a:r>
              <a:rPr lang="it-IT" sz="2400" b="1" dirty="0" err="1" smtClean="0">
                <a:ln>
                  <a:solidFill>
                    <a:schemeClr val="tx1"/>
                  </a:solidFill>
                </a:ln>
                <a:solidFill>
                  <a:schemeClr val="bg1">
                    <a:lumMod val="50000"/>
                  </a:schemeClr>
                </a:solidFill>
              </a:rPr>
              <a:t>specific</a:t>
            </a:r>
            <a:r>
              <a:rPr lang="it-IT" sz="2400" b="1" dirty="0" smtClean="0">
                <a:ln>
                  <a:solidFill>
                    <a:schemeClr val="tx1"/>
                  </a:solidFill>
                </a:ln>
                <a:solidFill>
                  <a:schemeClr val="bg1">
                    <a:lumMod val="50000"/>
                  </a:schemeClr>
                </a:solidFill>
              </a:rPr>
              <a:t> targets.</a:t>
            </a:r>
          </a:p>
          <a:p>
            <a:r>
              <a:rPr lang="it-IT" dirty="0" smtClean="0"/>
              <a:t>	Targets </a:t>
            </a:r>
            <a:r>
              <a:rPr lang="it-IT" dirty="0" err="1" smtClean="0"/>
              <a:t>have</a:t>
            </a:r>
            <a:r>
              <a:rPr lang="it-IT" dirty="0" smtClean="0"/>
              <a:t> to be:</a:t>
            </a:r>
          </a:p>
          <a:p>
            <a:pPr marL="0" lvl="1" indent="-285750">
              <a:buFont typeface="Arial" panose="020B0604020202020204" pitchFamily="34" charset="0"/>
              <a:buChar char="•"/>
            </a:pPr>
            <a:r>
              <a:rPr lang="it-IT" b="1" dirty="0">
                <a:ln>
                  <a:solidFill>
                    <a:schemeClr val="tx1"/>
                  </a:solidFill>
                </a:ln>
                <a:solidFill>
                  <a:schemeClr val="bg1">
                    <a:lumMod val="50000"/>
                  </a:schemeClr>
                </a:solidFill>
              </a:rPr>
              <a:t>Solid</a:t>
            </a:r>
          </a:p>
          <a:p>
            <a:pPr marL="285750" indent="-285750">
              <a:buFont typeface="Arial" panose="020B0604020202020204" pitchFamily="34" charset="0"/>
              <a:buChar char="•"/>
            </a:pPr>
            <a:r>
              <a:rPr lang="it-IT" b="1" dirty="0" err="1">
                <a:ln>
                  <a:solidFill>
                    <a:schemeClr val="tx1"/>
                  </a:solidFill>
                </a:ln>
                <a:solidFill>
                  <a:schemeClr val="bg1">
                    <a:lumMod val="50000"/>
                  </a:schemeClr>
                </a:solidFill>
              </a:rPr>
              <a:t>Refractory</a:t>
            </a:r>
            <a:r>
              <a:rPr lang="it-IT" b="1" dirty="0">
                <a:ln>
                  <a:solidFill>
                    <a:schemeClr val="tx1"/>
                  </a:solidFill>
                </a:ln>
                <a:solidFill>
                  <a:schemeClr val="bg1">
                    <a:lumMod val="50000"/>
                  </a:schemeClr>
                </a:solidFill>
              </a:rPr>
              <a:t> </a:t>
            </a:r>
            <a:r>
              <a:rPr lang="it-IT" dirty="0" smtClean="0"/>
              <a:t>(more </a:t>
            </a:r>
            <a:r>
              <a:rPr lang="it-IT" dirty="0" err="1" smtClean="0"/>
              <a:t>refractory</a:t>
            </a:r>
            <a:r>
              <a:rPr lang="it-IT" dirty="0" smtClean="0"/>
              <a:t> </a:t>
            </a:r>
            <a:r>
              <a:rPr lang="it-IT" dirty="0" err="1" smtClean="0"/>
              <a:t>than</a:t>
            </a:r>
            <a:r>
              <a:rPr lang="it-IT" dirty="0" smtClean="0"/>
              <a:t> the </a:t>
            </a:r>
            <a:r>
              <a:rPr lang="it-IT" dirty="0" err="1" smtClean="0"/>
              <a:t>element</a:t>
            </a:r>
            <a:r>
              <a:rPr lang="it-IT" dirty="0" smtClean="0"/>
              <a:t> for </a:t>
            </a:r>
            <a:r>
              <a:rPr lang="it-IT" dirty="0" err="1" smtClean="0"/>
              <a:t>which</a:t>
            </a:r>
            <a:r>
              <a:rPr lang="it-IT" dirty="0" smtClean="0"/>
              <a:t> </a:t>
            </a:r>
            <a:r>
              <a:rPr lang="it-IT" dirty="0" err="1" smtClean="0"/>
              <a:t>they</a:t>
            </a:r>
            <a:r>
              <a:rPr lang="it-IT" dirty="0" smtClean="0"/>
              <a:t> </a:t>
            </a:r>
            <a:r>
              <a:rPr lang="it-IT" dirty="0" err="1" smtClean="0"/>
              <a:t>were</a:t>
            </a:r>
            <a:r>
              <a:rPr lang="it-IT" dirty="0" smtClean="0"/>
              <a:t> </a:t>
            </a:r>
            <a:r>
              <a:rPr lang="it-IT" dirty="0" err="1" smtClean="0"/>
              <a:t>designed</a:t>
            </a:r>
            <a:r>
              <a:rPr lang="it-IT" dirty="0" smtClean="0"/>
              <a:t>)</a:t>
            </a:r>
          </a:p>
          <a:p>
            <a:pPr algn="ctr">
              <a:lnSpc>
                <a:spcPct val="150000"/>
              </a:lnSpc>
            </a:pPr>
            <a:r>
              <a:rPr lang="it-IT" sz="2800" b="1" u="sng" dirty="0">
                <a:ln>
                  <a:solidFill>
                    <a:srgbClr val="007635"/>
                  </a:solidFill>
                </a:ln>
                <a:solidFill>
                  <a:srgbClr val="00B050"/>
                </a:solidFill>
              </a:rPr>
              <a:t>Three target </a:t>
            </a:r>
            <a:r>
              <a:rPr lang="it-IT" sz="2800" b="1" u="sng" dirty="0" err="1">
                <a:ln>
                  <a:solidFill>
                    <a:srgbClr val="007635"/>
                  </a:solidFill>
                </a:ln>
                <a:solidFill>
                  <a:srgbClr val="00B050"/>
                </a:solidFill>
              </a:rPr>
              <a:t>concepts</a:t>
            </a:r>
            <a:r>
              <a:rPr lang="it-IT" sz="2800" b="1" u="sng" dirty="0">
                <a:ln>
                  <a:solidFill>
                    <a:srgbClr val="007635"/>
                  </a:solidFill>
                </a:ln>
                <a:solidFill>
                  <a:srgbClr val="00B050"/>
                </a:solidFill>
              </a:rPr>
              <a:t> are </a:t>
            </a:r>
            <a:r>
              <a:rPr lang="it-IT" sz="2800" b="1" u="sng" dirty="0" err="1">
                <a:ln>
                  <a:solidFill>
                    <a:srgbClr val="007635"/>
                  </a:solidFill>
                </a:ln>
                <a:solidFill>
                  <a:srgbClr val="00B050"/>
                </a:solidFill>
              </a:rPr>
              <a:t>currently</a:t>
            </a:r>
            <a:r>
              <a:rPr lang="it-IT" sz="2800" b="1" u="sng" dirty="0">
                <a:ln>
                  <a:solidFill>
                    <a:srgbClr val="007635"/>
                  </a:solidFill>
                </a:ln>
                <a:solidFill>
                  <a:srgbClr val="00B050"/>
                </a:solidFill>
              </a:rPr>
              <a:t> under </a:t>
            </a:r>
            <a:r>
              <a:rPr lang="it-IT" sz="2800" b="1" u="sng" dirty="0" err="1">
                <a:ln>
                  <a:solidFill>
                    <a:srgbClr val="007635"/>
                  </a:solidFill>
                </a:ln>
                <a:solidFill>
                  <a:srgbClr val="00B050"/>
                </a:solidFill>
              </a:rPr>
              <a:t>investigation</a:t>
            </a:r>
            <a:r>
              <a:rPr lang="it-IT" sz="2800" b="1" u="sng" dirty="0">
                <a:ln>
                  <a:solidFill>
                    <a:srgbClr val="007635"/>
                  </a:solidFill>
                </a:ln>
                <a:solidFill>
                  <a:srgbClr val="00B050"/>
                </a:solidFill>
              </a:rPr>
              <a:t>:</a:t>
            </a:r>
          </a:p>
        </p:txBody>
      </p:sp>
      <p:sp>
        <p:nvSpPr>
          <p:cNvPr id="6" name="Rettangolo 5"/>
          <p:cNvSpPr/>
          <p:nvPr/>
        </p:nvSpPr>
        <p:spPr>
          <a:xfrm>
            <a:off x="4089515" y="2905124"/>
            <a:ext cx="2164163" cy="238125"/>
          </a:xfrm>
          <a:prstGeom prst="rect">
            <a:avLst/>
          </a:prstGeom>
          <a:ln>
            <a:solidFill>
              <a:srgbClr val="00763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1400" b="1" dirty="0" err="1" smtClean="0">
                <a:solidFill>
                  <a:srgbClr val="007635"/>
                </a:solidFill>
              </a:rPr>
              <a:t>Nuclear</a:t>
            </a:r>
            <a:r>
              <a:rPr lang="it-IT" sz="1400" b="1" dirty="0" smtClean="0">
                <a:solidFill>
                  <a:srgbClr val="007635"/>
                </a:solidFill>
              </a:rPr>
              <a:t> </a:t>
            </a:r>
            <a:r>
              <a:rPr lang="it-IT" sz="1400" b="1" dirty="0" err="1" smtClean="0">
                <a:solidFill>
                  <a:srgbClr val="007635"/>
                </a:solidFill>
              </a:rPr>
              <a:t>reactions</a:t>
            </a:r>
            <a:r>
              <a:rPr lang="it-IT" sz="1400" b="1" dirty="0" smtClean="0">
                <a:solidFill>
                  <a:srgbClr val="007635"/>
                </a:solidFill>
              </a:rPr>
              <a:t> </a:t>
            </a:r>
            <a:r>
              <a:rPr lang="it-IT" sz="1400" b="1" dirty="0" err="1" smtClean="0">
                <a:solidFill>
                  <a:srgbClr val="007635"/>
                </a:solidFill>
              </a:rPr>
              <a:t>studied</a:t>
            </a:r>
            <a:endParaRPr lang="it-IT" sz="1400" b="1" dirty="0">
              <a:solidFill>
                <a:srgbClr val="007635"/>
              </a:solidFill>
            </a:endParaRPr>
          </a:p>
        </p:txBody>
      </p:sp>
      <p:sp>
        <p:nvSpPr>
          <p:cNvPr id="7" name="Rettangolo 6"/>
          <p:cNvSpPr/>
          <p:nvPr/>
        </p:nvSpPr>
        <p:spPr>
          <a:xfrm>
            <a:off x="6253678" y="2905124"/>
            <a:ext cx="955331" cy="238125"/>
          </a:xfrm>
          <a:prstGeom prst="rect">
            <a:avLst/>
          </a:prstGeom>
          <a:ln>
            <a:solidFill>
              <a:srgbClr val="00763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1400" b="1" dirty="0" err="1" smtClean="0">
                <a:solidFill>
                  <a:srgbClr val="007635"/>
                </a:solidFill>
              </a:rPr>
              <a:t>Designed</a:t>
            </a:r>
            <a:endParaRPr lang="it-IT" sz="1400" b="1" dirty="0">
              <a:solidFill>
                <a:srgbClr val="007635"/>
              </a:solidFill>
            </a:endParaRPr>
          </a:p>
        </p:txBody>
      </p:sp>
      <p:sp>
        <p:nvSpPr>
          <p:cNvPr id="8" name="Rettangolo 7"/>
          <p:cNvSpPr/>
          <p:nvPr/>
        </p:nvSpPr>
        <p:spPr>
          <a:xfrm>
            <a:off x="7209008" y="2905124"/>
            <a:ext cx="982491" cy="238125"/>
          </a:xfrm>
          <a:prstGeom prst="rect">
            <a:avLst/>
          </a:prstGeom>
          <a:ln>
            <a:solidFill>
              <a:srgbClr val="00763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1400" b="1" dirty="0" err="1" smtClean="0">
                <a:solidFill>
                  <a:srgbClr val="007635"/>
                </a:solidFill>
              </a:rPr>
              <a:t>Tested</a:t>
            </a:r>
            <a:endParaRPr lang="it-IT" sz="1400" b="1" dirty="0">
              <a:solidFill>
                <a:srgbClr val="007635"/>
              </a:solidFill>
            </a:endParaRPr>
          </a:p>
        </p:txBody>
      </p:sp>
      <p:sp>
        <p:nvSpPr>
          <p:cNvPr id="13" name="Rettangolo 12"/>
          <p:cNvSpPr/>
          <p:nvPr/>
        </p:nvSpPr>
        <p:spPr>
          <a:xfrm>
            <a:off x="4079990" y="4067174"/>
            <a:ext cx="2164163" cy="238125"/>
          </a:xfrm>
          <a:prstGeom prst="rect">
            <a:avLst/>
          </a:prstGeom>
          <a:ln>
            <a:solidFill>
              <a:srgbClr val="00763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1400" b="1" dirty="0" err="1" smtClean="0">
                <a:solidFill>
                  <a:srgbClr val="007635"/>
                </a:solidFill>
              </a:rPr>
              <a:t>Nuclear</a:t>
            </a:r>
            <a:r>
              <a:rPr lang="it-IT" sz="1400" b="1" dirty="0" smtClean="0">
                <a:solidFill>
                  <a:srgbClr val="007635"/>
                </a:solidFill>
              </a:rPr>
              <a:t> </a:t>
            </a:r>
            <a:r>
              <a:rPr lang="it-IT" sz="1400" b="1" dirty="0" err="1" smtClean="0">
                <a:solidFill>
                  <a:srgbClr val="007635"/>
                </a:solidFill>
              </a:rPr>
              <a:t>reactions</a:t>
            </a:r>
            <a:r>
              <a:rPr lang="it-IT" sz="1400" b="1" dirty="0" smtClean="0">
                <a:solidFill>
                  <a:srgbClr val="007635"/>
                </a:solidFill>
              </a:rPr>
              <a:t> </a:t>
            </a:r>
            <a:r>
              <a:rPr lang="it-IT" sz="1400" b="1" dirty="0" err="1" smtClean="0">
                <a:solidFill>
                  <a:srgbClr val="007635"/>
                </a:solidFill>
              </a:rPr>
              <a:t>studied</a:t>
            </a:r>
            <a:endParaRPr lang="it-IT" sz="1400" b="1" dirty="0">
              <a:solidFill>
                <a:srgbClr val="007635"/>
              </a:solidFill>
            </a:endParaRPr>
          </a:p>
        </p:txBody>
      </p:sp>
      <p:sp>
        <p:nvSpPr>
          <p:cNvPr id="14" name="Rettangolo 13"/>
          <p:cNvSpPr/>
          <p:nvPr/>
        </p:nvSpPr>
        <p:spPr>
          <a:xfrm>
            <a:off x="6244153" y="4067174"/>
            <a:ext cx="955331" cy="238125"/>
          </a:xfrm>
          <a:prstGeom prst="rect">
            <a:avLst/>
          </a:prstGeom>
          <a:ln>
            <a:solidFill>
              <a:srgbClr val="68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sz="1400" b="1" dirty="0" err="1" smtClean="0">
                <a:solidFill>
                  <a:srgbClr val="680000"/>
                </a:solidFill>
              </a:rPr>
              <a:t>Designed</a:t>
            </a:r>
            <a:endParaRPr lang="it-IT" sz="1400" b="1" dirty="0">
              <a:solidFill>
                <a:srgbClr val="680000"/>
              </a:solidFill>
            </a:endParaRPr>
          </a:p>
        </p:txBody>
      </p:sp>
      <p:sp>
        <p:nvSpPr>
          <p:cNvPr id="15" name="Rettangolo 14"/>
          <p:cNvSpPr/>
          <p:nvPr/>
        </p:nvSpPr>
        <p:spPr>
          <a:xfrm>
            <a:off x="7199483" y="4067174"/>
            <a:ext cx="982491" cy="238125"/>
          </a:xfrm>
          <a:prstGeom prst="rect">
            <a:avLst/>
          </a:prstGeom>
          <a:ln>
            <a:solidFill>
              <a:srgbClr val="68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sz="1400" b="1" dirty="0" err="1" smtClean="0">
                <a:solidFill>
                  <a:srgbClr val="680000"/>
                </a:solidFill>
              </a:rPr>
              <a:t>Tested</a:t>
            </a:r>
            <a:endParaRPr lang="it-IT" sz="1400" b="1" dirty="0">
              <a:solidFill>
                <a:srgbClr val="680000"/>
              </a:solidFill>
            </a:endParaRPr>
          </a:p>
        </p:txBody>
      </p:sp>
      <p:sp>
        <p:nvSpPr>
          <p:cNvPr id="16" name="Rettangolo 15"/>
          <p:cNvSpPr/>
          <p:nvPr/>
        </p:nvSpPr>
        <p:spPr>
          <a:xfrm>
            <a:off x="4079990" y="5753099"/>
            <a:ext cx="2164163" cy="238125"/>
          </a:xfrm>
          <a:prstGeom prst="rect">
            <a:avLst/>
          </a:prstGeom>
          <a:ln>
            <a:solidFill>
              <a:srgbClr val="00763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1400" b="1" dirty="0" err="1" smtClean="0">
                <a:solidFill>
                  <a:srgbClr val="007635"/>
                </a:solidFill>
              </a:rPr>
              <a:t>Nuclear</a:t>
            </a:r>
            <a:r>
              <a:rPr lang="it-IT" sz="1400" b="1" dirty="0" smtClean="0">
                <a:solidFill>
                  <a:srgbClr val="007635"/>
                </a:solidFill>
              </a:rPr>
              <a:t> </a:t>
            </a:r>
            <a:r>
              <a:rPr lang="it-IT" sz="1400" b="1" dirty="0" err="1" smtClean="0">
                <a:solidFill>
                  <a:srgbClr val="007635"/>
                </a:solidFill>
              </a:rPr>
              <a:t>reactions</a:t>
            </a:r>
            <a:r>
              <a:rPr lang="it-IT" sz="1400" b="1" dirty="0" smtClean="0">
                <a:solidFill>
                  <a:srgbClr val="007635"/>
                </a:solidFill>
              </a:rPr>
              <a:t> </a:t>
            </a:r>
            <a:r>
              <a:rPr lang="it-IT" sz="1400" b="1" dirty="0" err="1" smtClean="0">
                <a:solidFill>
                  <a:srgbClr val="007635"/>
                </a:solidFill>
              </a:rPr>
              <a:t>studied</a:t>
            </a:r>
            <a:endParaRPr lang="it-IT" sz="1400" b="1" dirty="0">
              <a:solidFill>
                <a:srgbClr val="007635"/>
              </a:solidFill>
            </a:endParaRPr>
          </a:p>
        </p:txBody>
      </p:sp>
      <p:sp>
        <p:nvSpPr>
          <p:cNvPr id="17" name="Rettangolo 16"/>
          <p:cNvSpPr/>
          <p:nvPr/>
        </p:nvSpPr>
        <p:spPr>
          <a:xfrm>
            <a:off x="6244153" y="5753099"/>
            <a:ext cx="955331" cy="238125"/>
          </a:xfrm>
          <a:prstGeom prst="rect">
            <a:avLst/>
          </a:prstGeom>
          <a:ln>
            <a:solidFill>
              <a:srgbClr val="68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sz="1400" b="1" dirty="0" err="1" smtClean="0">
                <a:solidFill>
                  <a:srgbClr val="680000"/>
                </a:solidFill>
              </a:rPr>
              <a:t>Designed</a:t>
            </a:r>
            <a:endParaRPr lang="it-IT" sz="1400" b="1" dirty="0">
              <a:solidFill>
                <a:srgbClr val="680000"/>
              </a:solidFill>
            </a:endParaRPr>
          </a:p>
        </p:txBody>
      </p:sp>
      <p:sp>
        <p:nvSpPr>
          <p:cNvPr id="18" name="Rettangolo 17"/>
          <p:cNvSpPr/>
          <p:nvPr/>
        </p:nvSpPr>
        <p:spPr>
          <a:xfrm>
            <a:off x="7199483" y="5753099"/>
            <a:ext cx="982491" cy="238125"/>
          </a:xfrm>
          <a:prstGeom prst="rect">
            <a:avLst/>
          </a:prstGeom>
          <a:ln>
            <a:solidFill>
              <a:srgbClr val="68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sz="1400" b="1" dirty="0" err="1" smtClean="0">
                <a:solidFill>
                  <a:srgbClr val="680000"/>
                </a:solidFill>
              </a:rPr>
              <a:t>Tested</a:t>
            </a:r>
            <a:endParaRPr lang="it-IT" sz="1400" b="1" dirty="0">
              <a:solidFill>
                <a:srgbClr val="680000"/>
              </a:solidFill>
            </a:endParaRPr>
          </a:p>
        </p:txBody>
      </p:sp>
    </p:spTree>
    <p:extLst>
      <p:ext uri="{BB962C8B-B14F-4D97-AF65-F5344CB8AC3E}">
        <p14:creationId xmlns:p14="http://schemas.microsoft.com/office/powerpoint/2010/main" val="9157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500"/>
                                        <p:tgtEl>
                                          <p:spTgt spid="3">
                                            <p:txEl>
                                              <p:pRg st="9" end="9"/>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p:cNvSpPr/>
          <p:nvPr/>
        </p:nvSpPr>
        <p:spPr>
          <a:xfrm>
            <a:off x="518301" y="5542769"/>
            <a:ext cx="8306678" cy="674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488168" y="3453542"/>
            <a:ext cx="8306678" cy="674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430968" y="1926220"/>
            <a:ext cx="8306678" cy="5219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5"/>
          <p:cNvSpPr txBox="1">
            <a:spLocks/>
          </p:cNvSpPr>
          <p:nvPr/>
        </p:nvSpPr>
        <p:spPr>
          <a:xfrm>
            <a:off x="996130" y="6014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500" b="1" dirty="0" smtClean="0">
                <a:solidFill>
                  <a:srgbClr val="0070C0"/>
                </a:solidFill>
              </a:rPr>
              <a:t>The impact of ISOLPHARM 2 radionuclides</a:t>
            </a:r>
            <a:endParaRPr lang="en-US" sz="2500" b="1" baseline="-25000" dirty="0">
              <a:solidFill>
                <a:srgbClr val="0070C0"/>
              </a:solidFill>
            </a:endParaRPr>
          </a:p>
        </p:txBody>
      </p:sp>
      <p:sp>
        <p:nvSpPr>
          <p:cNvPr id="3" name="CasellaDiTesto 2"/>
          <p:cNvSpPr txBox="1"/>
          <p:nvPr/>
        </p:nvSpPr>
        <p:spPr>
          <a:xfrm>
            <a:off x="349539" y="1136751"/>
            <a:ext cx="1045479" cy="584775"/>
          </a:xfrm>
          <a:prstGeom prst="rect">
            <a:avLst/>
          </a:prstGeom>
          <a:noFill/>
        </p:spPr>
        <p:txBody>
          <a:bodyPr wrap="none" rtlCol="0">
            <a:spAutoFit/>
          </a:bodyPr>
          <a:lstStyle/>
          <a:p>
            <a:r>
              <a:rPr lang="it-IT" sz="3200" b="1" baseline="30000" dirty="0" smtClean="0">
                <a:solidFill>
                  <a:srgbClr val="C00000"/>
                </a:solidFill>
              </a:rPr>
              <a:t>111</a:t>
            </a:r>
            <a:r>
              <a:rPr lang="it-IT" sz="3200" b="1" dirty="0" smtClean="0">
                <a:solidFill>
                  <a:srgbClr val="C00000"/>
                </a:solidFill>
              </a:rPr>
              <a:t>Ag</a:t>
            </a:r>
            <a:endParaRPr lang="it-IT" sz="3200" b="1" dirty="0">
              <a:solidFill>
                <a:srgbClr val="C00000"/>
              </a:solidFill>
            </a:endParaRPr>
          </a:p>
        </p:txBody>
      </p:sp>
      <p:sp>
        <p:nvSpPr>
          <p:cNvPr id="4" name="CasellaDiTesto 3"/>
          <p:cNvSpPr txBox="1"/>
          <p:nvPr/>
        </p:nvSpPr>
        <p:spPr>
          <a:xfrm>
            <a:off x="2134877" y="774425"/>
            <a:ext cx="6690101" cy="1138773"/>
          </a:xfrm>
          <a:prstGeom prst="rect">
            <a:avLst/>
          </a:prstGeom>
          <a:noFill/>
        </p:spPr>
        <p:txBody>
          <a:bodyPr wrap="square" rtlCol="0">
            <a:spAutoFit/>
          </a:bodyPr>
          <a:lstStyle/>
          <a:p>
            <a:r>
              <a:rPr lang="it-IT" dirty="0" err="1" smtClean="0"/>
              <a:t>Very</a:t>
            </a:r>
            <a:r>
              <a:rPr lang="it-IT" dirty="0" smtClean="0"/>
              <a:t> </a:t>
            </a:r>
            <a:r>
              <a:rPr lang="it-IT" dirty="0" err="1" smtClean="0"/>
              <a:t>good</a:t>
            </a:r>
            <a:r>
              <a:rPr lang="it-IT" dirty="0" smtClean="0"/>
              <a:t> </a:t>
            </a:r>
            <a:r>
              <a:rPr lang="it-IT" dirty="0" err="1" smtClean="0"/>
              <a:t>decay</a:t>
            </a:r>
            <a:r>
              <a:rPr lang="it-IT" dirty="0" smtClean="0"/>
              <a:t> </a:t>
            </a:r>
            <a:r>
              <a:rPr lang="it-IT" dirty="0" err="1" smtClean="0"/>
              <a:t>properties</a:t>
            </a:r>
            <a:r>
              <a:rPr lang="it-IT" dirty="0" smtClean="0"/>
              <a:t> for the </a:t>
            </a:r>
            <a:r>
              <a:rPr lang="it-IT" dirty="0" err="1" smtClean="0"/>
              <a:t>therapy</a:t>
            </a:r>
            <a:endParaRPr lang="it-IT" dirty="0" smtClean="0"/>
          </a:p>
          <a:p>
            <a:r>
              <a:rPr lang="it-IT" sz="1200" dirty="0" err="1" smtClean="0">
                <a:solidFill>
                  <a:srgbClr val="C00000"/>
                </a:solidFill>
              </a:rPr>
              <a:t>Half</a:t>
            </a:r>
            <a:r>
              <a:rPr lang="it-IT" sz="1200" dirty="0" smtClean="0">
                <a:solidFill>
                  <a:srgbClr val="C00000"/>
                </a:solidFill>
              </a:rPr>
              <a:t>-life: 7.45 </a:t>
            </a:r>
            <a:r>
              <a:rPr lang="it-IT" sz="1200" dirty="0" err="1" smtClean="0">
                <a:solidFill>
                  <a:srgbClr val="C00000"/>
                </a:solidFill>
              </a:rPr>
              <a:t>days</a:t>
            </a:r>
            <a:endParaRPr lang="it-IT" sz="1200" dirty="0" smtClean="0">
              <a:solidFill>
                <a:srgbClr val="C00000"/>
              </a:solidFill>
            </a:endParaRPr>
          </a:p>
          <a:p>
            <a:r>
              <a:rPr lang="it-IT" sz="1200" dirty="0" err="1" smtClean="0">
                <a:solidFill>
                  <a:srgbClr val="C00000"/>
                </a:solidFill>
              </a:rPr>
              <a:t>Emission</a:t>
            </a:r>
            <a:r>
              <a:rPr lang="it-IT" sz="1200" dirty="0" smtClean="0">
                <a:solidFill>
                  <a:srgbClr val="C00000"/>
                </a:solidFill>
              </a:rPr>
              <a:t>: </a:t>
            </a:r>
            <a:r>
              <a:rPr lang="it-IT" sz="1200" dirty="0" smtClean="0">
                <a:solidFill>
                  <a:srgbClr val="C00000"/>
                </a:solidFill>
                <a:latin typeface="Symbol" panose="05050102010706020507" pitchFamily="18" charset="2"/>
              </a:rPr>
              <a:t>b</a:t>
            </a:r>
            <a:r>
              <a:rPr lang="it-IT" sz="1200" baseline="30000" dirty="0" smtClean="0">
                <a:solidFill>
                  <a:srgbClr val="C00000"/>
                </a:solidFill>
              </a:rPr>
              <a:t>-</a:t>
            </a:r>
            <a:r>
              <a:rPr lang="it-IT" sz="1200" dirty="0" smtClean="0">
                <a:solidFill>
                  <a:srgbClr val="C00000"/>
                </a:solidFill>
              </a:rPr>
              <a:t> ; End-</a:t>
            </a:r>
            <a:r>
              <a:rPr lang="it-IT" sz="1200" dirty="0" err="1" smtClean="0">
                <a:solidFill>
                  <a:srgbClr val="C00000"/>
                </a:solidFill>
              </a:rPr>
              <a:t>point</a:t>
            </a:r>
            <a:r>
              <a:rPr lang="it-IT" sz="1200" dirty="0" smtClean="0">
                <a:solidFill>
                  <a:srgbClr val="C00000"/>
                </a:solidFill>
              </a:rPr>
              <a:t> </a:t>
            </a:r>
            <a:r>
              <a:rPr lang="it-IT" sz="1200" dirty="0" err="1" smtClean="0">
                <a:solidFill>
                  <a:srgbClr val="C00000"/>
                </a:solidFill>
              </a:rPr>
              <a:t>energy</a:t>
            </a:r>
            <a:r>
              <a:rPr lang="it-IT" sz="1200" dirty="0" smtClean="0">
                <a:solidFill>
                  <a:srgbClr val="C00000"/>
                </a:solidFill>
              </a:rPr>
              <a:t> 1036.8 </a:t>
            </a:r>
            <a:r>
              <a:rPr lang="it-IT" sz="1200" dirty="0" err="1" smtClean="0">
                <a:solidFill>
                  <a:srgbClr val="C00000"/>
                </a:solidFill>
              </a:rPr>
              <a:t>keV</a:t>
            </a:r>
            <a:r>
              <a:rPr lang="it-IT" sz="1200" dirty="0" smtClean="0">
                <a:solidFill>
                  <a:srgbClr val="C00000"/>
                </a:solidFill>
              </a:rPr>
              <a:t>, </a:t>
            </a:r>
            <a:r>
              <a:rPr lang="it-IT" sz="1200" dirty="0" err="1" smtClean="0">
                <a:solidFill>
                  <a:srgbClr val="C00000"/>
                </a:solidFill>
              </a:rPr>
              <a:t>low</a:t>
            </a:r>
            <a:r>
              <a:rPr lang="it-IT" sz="1200" dirty="0" smtClean="0">
                <a:solidFill>
                  <a:srgbClr val="C00000"/>
                </a:solidFill>
              </a:rPr>
              <a:t> </a:t>
            </a:r>
            <a:r>
              <a:rPr lang="it-IT" sz="1200" dirty="0" err="1" smtClean="0">
                <a:solidFill>
                  <a:srgbClr val="C00000"/>
                </a:solidFill>
              </a:rPr>
              <a:t>associated</a:t>
            </a:r>
            <a:r>
              <a:rPr lang="it-IT" sz="1200" dirty="0" smtClean="0">
                <a:solidFill>
                  <a:srgbClr val="C00000"/>
                </a:solidFill>
              </a:rPr>
              <a:t> </a:t>
            </a:r>
            <a:r>
              <a:rPr lang="it-IT" sz="1200" dirty="0" smtClean="0">
                <a:solidFill>
                  <a:srgbClr val="C00000"/>
                </a:solidFill>
                <a:latin typeface="Symbol" panose="05050102010706020507" pitchFamily="18" charset="2"/>
              </a:rPr>
              <a:t>g</a:t>
            </a:r>
            <a:r>
              <a:rPr lang="it-IT" dirty="0" smtClean="0">
                <a:solidFill>
                  <a:srgbClr val="C00000"/>
                </a:solidFill>
              </a:rPr>
              <a:t> </a:t>
            </a:r>
          </a:p>
          <a:p>
            <a:r>
              <a:rPr lang="it-IT" dirty="0" err="1" smtClean="0"/>
              <a:t>Not</a:t>
            </a:r>
            <a:r>
              <a:rPr lang="it-IT" dirty="0" smtClean="0"/>
              <a:t> </a:t>
            </a:r>
            <a:r>
              <a:rPr lang="it-IT" dirty="0" err="1" smtClean="0"/>
              <a:t>produced</a:t>
            </a:r>
            <a:r>
              <a:rPr lang="it-IT" dirty="0" smtClean="0"/>
              <a:t> </a:t>
            </a:r>
            <a:r>
              <a:rPr lang="it-IT" dirty="0" err="1" smtClean="0"/>
              <a:t>as</a:t>
            </a:r>
            <a:r>
              <a:rPr lang="it-IT" dirty="0" smtClean="0"/>
              <a:t> </a:t>
            </a:r>
            <a:r>
              <a:rPr lang="it-IT" dirty="0" err="1" smtClean="0"/>
              <a:t>carrier</a:t>
            </a:r>
            <a:r>
              <a:rPr lang="it-IT" dirty="0" smtClean="0"/>
              <a:t>-free so far!</a:t>
            </a:r>
          </a:p>
        </p:txBody>
      </p:sp>
      <p:sp>
        <p:nvSpPr>
          <p:cNvPr id="5" name="CasellaDiTesto 4"/>
          <p:cNvSpPr txBox="1"/>
          <p:nvPr/>
        </p:nvSpPr>
        <p:spPr>
          <a:xfrm>
            <a:off x="4402237" y="2230135"/>
            <a:ext cx="4310795" cy="253916"/>
          </a:xfrm>
          <a:prstGeom prst="rect">
            <a:avLst/>
          </a:prstGeom>
          <a:noFill/>
        </p:spPr>
        <p:txBody>
          <a:bodyPr wrap="none" rtlCol="0">
            <a:spAutoFit/>
          </a:bodyPr>
          <a:lstStyle/>
          <a:p>
            <a:r>
              <a:rPr lang="it-IT" sz="1050" dirty="0" err="1" smtClean="0"/>
              <a:t>Handbook</a:t>
            </a:r>
            <a:r>
              <a:rPr lang="it-IT" sz="1050" dirty="0" smtClean="0"/>
              <a:t> of </a:t>
            </a:r>
            <a:r>
              <a:rPr lang="it-IT" sz="1050" dirty="0" err="1" smtClean="0"/>
              <a:t>Nuclear</a:t>
            </a:r>
            <a:r>
              <a:rPr lang="it-IT" sz="1050" dirty="0" smtClean="0"/>
              <a:t> </a:t>
            </a:r>
            <a:r>
              <a:rPr lang="it-IT" sz="1050" dirty="0" err="1" smtClean="0"/>
              <a:t>Chemistry</a:t>
            </a:r>
            <a:r>
              <a:rPr lang="it-IT" sz="1050" dirty="0" smtClean="0"/>
              <a:t>, </a:t>
            </a:r>
            <a:r>
              <a:rPr lang="it-IT" sz="1050" dirty="0" err="1" smtClean="0"/>
              <a:t>Springer</a:t>
            </a:r>
            <a:r>
              <a:rPr lang="it-IT" sz="1050" dirty="0" smtClean="0"/>
              <a:t>, </a:t>
            </a:r>
            <a:r>
              <a:rPr lang="it-IT" sz="1050" dirty="0"/>
              <a:t>DOI 10.1007/978-1-4419-0720-2</a:t>
            </a:r>
          </a:p>
        </p:txBody>
      </p:sp>
      <p:sp>
        <p:nvSpPr>
          <p:cNvPr id="6" name="Freccia a destra 5"/>
          <p:cNvSpPr/>
          <p:nvPr/>
        </p:nvSpPr>
        <p:spPr>
          <a:xfrm>
            <a:off x="565041" y="2036954"/>
            <a:ext cx="862178" cy="27157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1766657" y="1972686"/>
            <a:ext cx="6407203" cy="400110"/>
          </a:xfrm>
          <a:prstGeom prst="rect">
            <a:avLst/>
          </a:prstGeom>
          <a:noFill/>
        </p:spPr>
        <p:txBody>
          <a:bodyPr wrap="none" rtlCol="0">
            <a:spAutoFit/>
          </a:bodyPr>
          <a:lstStyle/>
          <a:p>
            <a:r>
              <a:rPr lang="it-IT" sz="2000" b="1" dirty="0" smtClean="0">
                <a:solidFill>
                  <a:srgbClr val="002060"/>
                </a:solidFill>
              </a:rPr>
              <a:t>Great </a:t>
            </a:r>
            <a:r>
              <a:rPr lang="it-IT" sz="2000" b="1" dirty="0" err="1" smtClean="0">
                <a:solidFill>
                  <a:srgbClr val="002060"/>
                </a:solidFill>
              </a:rPr>
              <a:t>potential</a:t>
            </a:r>
            <a:r>
              <a:rPr lang="it-IT" sz="2000" b="1" dirty="0" smtClean="0">
                <a:solidFill>
                  <a:srgbClr val="002060"/>
                </a:solidFill>
              </a:rPr>
              <a:t> to </a:t>
            </a:r>
            <a:r>
              <a:rPr lang="it-IT" sz="2000" b="1" dirty="0" err="1" smtClean="0">
                <a:solidFill>
                  <a:srgbClr val="002060"/>
                </a:solidFill>
              </a:rPr>
              <a:t>become</a:t>
            </a:r>
            <a:r>
              <a:rPr lang="it-IT" sz="2000" b="1" dirty="0" smtClean="0">
                <a:solidFill>
                  <a:srgbClr val="002060"/>
                </a:solidFill>
              </a:rPr>
              <a:t> a new radionuclide for </a:t>
            </a:r>
            <a:r>
              <a:rPr lang="it-IT" sz="2000" b="1" dirty="0" err="1" smtClean="0">
                <a:solidFill>
                  <a:srgbClr val="002060"/>
                </a:solidFill>
              </a:rPr>
              <a:t>therapy</a:t>
            </a:r>
            <a:r>
              <a:rPr lang="it-IT" sz="2000" b="1" dirty="0" smtClean="0">
                <a:solidFill>
                  <a:srgbClr val="002060"/>
                </a:solidFill>
              </a:rPr>
              <a:t>!</a:t>
            </a:r>
            <a:endParaRPr lang="it-IT" sz="2000" b="1" dirty="0">
              <a:solidFill>
                <a:srgbClr val="002060"/>
              </a:solidFill>
            </a:endParaRPr>
          </a:p>
        </p:txBody>
      </p:sp>
      <p:sp>
        <p:nvSpPr>
          <p:cNvPr id="8" name="CasellaDiTesto 7"/>
          <p:cNvSpPr txBox="1"/>
          <p:nvPr/>
        </p:nvSpPr>
        <p:spPr>
          <a:xfrm>
            <a:off x="67831" y="2729125"/>
            <a:ext cx="1856598" cy="584775"/>
          </a:xfrm>
          <a:prstGeom prst="rect">
            <a:avLst/>
          </a:prstGeom>
          <a:noFill/>
        </p:spPr>
        <p:txBody>
          <a:bodyPr wrap="none" rtlCol="0">
            <a:spAutoFit/>
          </a:bodyPr>
          <a:lstStyle/>
          <a:p>
            <a:r>
              <a:rPr lang="it-IT" sz="3200" b="1" baseline="30000" dirty="0" smtClean="0">
                <a:solidFill>
                  <a:srgbClr val="0070C0"/>
                </a:solidFill>
              </a:rPr>
              <a:t>64</a:t>
            </a:r>
            <a:r>
              <a:rPr lang="it-IT" sz="3200" b="1" dirty="0" smtClean="0">
                <a:solidFill>
                  <a:srgbClr val="0070C0"/>
                </a:solidFill>
              </a:rPr>
              <a:t>Cu/</a:t>
            </a:r>
            <a:r>
              <a:rPr lang="it-IT" sz="3200" b="1" baseline="30000" dirty="0" smtClean="0">
                <a:solidFill>
                  <a:srgbClr val="0070C0"/>
                </a:solidFill>
              </a:rPr>
              <a:t> 67</a:t>
            </a:r>
            <a:r>
              <a:rPr lang="it-IT" sz="3200" b="1" dirty="0" smtClean="0">
                <a:solidFill>
                  <a:srgbClr val="0070C0"/>
                </a:solidFill>
              </a:rPr>
              <a:t>Cu</a:t>
            </a:r>
            <a:endParaRPr lang="it-IT" sz="3200" b="1" dirty="0">
              <a:solidFill>
                <a:srgbClr val="0070C0"/>
              </a:solidFill>
            </a:endParaRPr>
          </a:p>
        </p:txBody>
      </p:sp>
      <p:sp>
        <p:nvSpPr>
          <p:cNvPr id="9" name="CasellaDiTesto 8"/>
          <p:cNvSpPr txBox="1"/>
          <p:nvPr/>
        </p:nvSpPr>
        <p:spPr>
          <a:xfrm>
            <a:off x="2329988" y="2661240"/>
            <a:ext cx="6383044" cy="923330"/>
          </a:xfrm>
          <a:prstGeom prst="rect">
            <a:avLst/>
          </a:prstGeom>
          <a:noFill/>
        </p:spPr>
        <p:txBody>
          <a:bodyPr wrap="square" rtlCol="0">
            <a:spAutoFit/>
          </a:bodyPr>
          <a:lstStyle/>
          <a:p>
            <a:r>
              <a:rPr lang="it-IT" baseline="30000" dirty="0" smtClean="0"/>
              <a:t>64</a:t>
            </a:r>
            <a:r>
              <a:rPr lang="it-IT" dirty="0" smtClean="0"/>
              <a:t>Cu -&gt; </a:t>
            </a:r>
            <a:r>
              <a:rPr lang="it-IT" dirty="0" err="1" smtClean="0"/>
              <a:t>very</a:t>
            </a:r>
            <a:r>
              <a:rPr lang="it-IT" dirty="0" smtClean="0"/>
              <a:t> </a:t>
            </a:r>
            <a:r>
              <a:rPr lang="it-IT" dirty="0" err="1" smtClean="0"/>
              <a:t>good</a:t>
            </a:r>
            <a:r>
              <a:rPr lang="it-IT" dirty="0" smtClean="0"/>
              <a:t> PET radionuclide (</a:t>
            </a:r>
            <a:r>
              <a:rPr lang="it-IT" dirty="0" err="1" smtClean="0"/>
              <a:t>diagnosys</a:t>
            </a:r>
            <a:r>
              <a:rPr lang="it-IT" dirty="0" smtClean="0"/>
              <a:t>) </a:t>
            </a:r>
            <a:r>
              <a:rPr lang="it-IT" sz="1200" dirty="0" err="1">
                <a:solidFill>
                  <a:srgbClr val="C00000"/>
                </a:solidFill>
              </a:rPr>
              <a:t>Half</a:t>
            </a:r>
            <a:r>
              <a:rPr lang="it-IT" sz="1200" dirty="0">
                <a:solidFill>
                  <a:srgbClr val="C00000"/>
                </a:solidFill>
              </a:rPr>
              <a:t>-life: </a:t>
            </a:r>
            <a:r>
              <a:rPr lang="it-IT" sz="1200" dirty="0" smtClean="0">
                <a:solidFill>
                  <a:srgbClr val="C00000"/>
                </a:solidFill>
              </a:rPr>
              <a:t>12.8 hours</a:t>
            </a:r>
            <a:endParaRPr lang="it-IT" dirty="0" smtClean="0"/>
          </a:p>
          <a:p>
            <a:r>
              <a:rPr lang="it-IT" baseline="30000" dirty="0" smtClean="0"/>
              <a:t>67</a:t>
            </a:r>
            <a:r>
              <a:rPr lang="it-IT" dirty="0" smtClean="0"/>
              <a:t>Cu -&gt; </a:t>
            </a:r>
            <a:r>
              <a:rPr lang="it-IT" dirty="0" err="1" smtClean="0"/>
              <a:t>very</a:t>
            </a:r>
            <a:r>
              <a:rPr lang="it-IT" dirty="0" smtClean="0"/>
              <a:t> </a:t>
            </a:r>
            <a:r>
              <a:rPr lang="it-IT" dirty="0" err="1" smtClean="0"/>
              <a:t>good</a:t>
            </a:r>
            <a:r>
              <a:rPr lang="it-IT" dirty="0" smtClean="0"/>
              <a:t> </a:t>
            </a:r>
            <a:r>
              <a:rPr lang="it-IT" dirty="0" err="1" smtClean="0"/>
              <a:t>decay</a:t>
            </a:r>
            <a:r>
              <a:rPr lang="it-IT" dirty="0" smtClean="0"/>
              <a:t> </a:t>
            </a:r>
            <a:r>
              <a:rPr lang="it-IT" dirty="0" err="1" smtClean="0"/>
              <a:t>properties</a:t>
            </a:r>
            <a:r>
              <a:rPr lang="it-IT" dirty="0" smtClean="0"/>
              <a:t> for </a:t>
            </a:r>
            <a:r>
              <a:rPr lang="it-IT" dirty="0" err="1" smtClean="0"/>
              <a:t>therapy</a:t>
            </a:r>
            <a:r>
              <a:rPr lang="it-IT" dirty="0" smtClean="0"/>
              <a:t> </a:t>
            </a:r>
            <a:r>
              <a:rPr lang="it-IT" sz="1200" dirty="0" err="1">
                <a:solidFill>
                  <a:srgbClr val="C00000"/>
                </a:solidFill>
              </a:rPr>
              <a:t>Half</a:t>
            </a:r>
            <a:r>
              <a:rPr lang="it-IT" sz="1200" dirty="0">
                <a:solidFill>
                  <a:srgbClr val="C00000"/>
                </a:solidFill>
              </a:rPr>
              <a:t>-life: </a:t>
            </a:r>
            <a:r>
              <a:rPr lang="it-IT" sz="1200" dirty="0" smtClean="0">
                <a:solidFill>
                  <a:srgbClr val="C00000"/>
                </a:solidFill>
              </a:rPr>
              <a:t>61.9 hours</a:t>
            </a:r>
            <a:endParaRPr lang="it-IT" sz="1200" dirty="0"/>
          </a:p>
          <a:p>
            <a:endParaRPr lang="it-IT" dirty="0"/>
          </a:p>
        </p:txBody>
      </p:sp>
      <p:sp>
        <p:nvSpPr>
          <p:cNvPr id="10" name="Freccia a destra 9"/>
          <p:cNvSpPr/>
          <p:nvPr/>
        </p:nvSpPr>
        <p:spPr>
          <a:xfrm>
            <a:off x="565041" y="3627539"/>
            <a:ext cx="862178" cy="271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1811044" y="3409735"/>
            <a:ext cx="6640498" cy="707886"/>
          </a:xfrm>
          <a:prstGeom prst="rect">
            <a:avLst/>
          </a:prstGeom>
        </p:spPr>
        <p:txBody>
          <a:bodyPr wrap="square">
            <a:spAutoFit/>
          </a:bodyPr>
          <a:lstStyle/>
          <a:p>
            <a:r>
              <a:rPr lang="it-IT" sz="2000" b="1" dirty="0" smtClean="0">
                <a:solidFill>
                  <a:srgbClr val="002060"/>
                </a:solidFill>
              </a:rPr>
              <a:t>Perfect </a:t>
            </a:r>
            <a:r>
              <a:rPr lang="it-IT" sz="2000" b="1" dirty="0" err="1">
                <a:solidFill>
                  <a:srgbClr val="002060"/>
                </a:solidFill>
              </a:rPr>
              <a:t>matched</a:t>
            </a:r>
            <a:r>
              <a:rPr lang="it-IT" sz="2000" b="1" dirty="0">
                <a:solidFill>
                  <a:srgbClr val="002060"/>
                </a:solidFill>
              </a:rPr>
              <a:t> </a:t>
            </a:r>
            <a:r>
              <a:rPr lang="it-IT" sz="2000" b="1" dirty="0" err="1">
                <a:solidFill>
                  <a:srgbClr val="002060"/>
                </a:solidFill>
              </a:rPr>
              <a:t>pair</a:t>
            </a:r>
            <a:r>
              <a:rPr lang="it-IT" sz="2000" b="1" dirty="0">
                <a:solidFill>
                  <a:srgbClr val="002060"/>
                </a:solidFill>
              </a:rPr>
              <a:t>  -&gt; </a:t>
            </a:r>
            <a:r>
              <a:rPr lang="it-IT" sz="2000" b="1" dirty="0" err="1">
                <a:solidFill>
                  <a:srgbClr val="002060"/>
                </a:solidFill>
              </a:rPr>
              <a:t>diagnosys</a:t>
            </a:r>
            <a:r>
              <a:rPr lang="it-IT" sz="2000" b="1" dirty="0">
                <a:solidFill>
                  <a:srgbClr val="002060"/>
                </a:solidFill>
              </a:rPr>
              <a:t> and </a:t>
            </a:r>
            <a:r>
              <a:rPr lang="it-IT" sz="2000" b="1" dirty="0" err="1">
                <a:solidFill>
                  <a:srgbClr val="002060"/>
                </a:solidFill>
              </a:rPr>
              <a:t>therapy</a:t>
            </a:r>
            <a:r>
              <a:rPr lang="it-IT" sz="2000" b="1" dirty="0">
                <a:solidFill>
                  <a:srgbClr val="002060"/>
                </a:solidFill>
              </a:rPr>
              <a:t> with the </a:t>
            </a:r>
            <a:r>
              <a:rPr lang="it-IT" sz="2000" b="1" dirty="0" err="1">
                <a:solidFill>
                  <a:srgbClr val="002060"/>
                </a:solidFill>
              </a:rPr>
              <a:t>same</a:t>
            </a:r>
            <a:r>
              <a:rPr lang="it-IT" sz="2000" b="1" dirty="0">
                <a:solidFill>
                  <a:srgbClr val="002060"/>
                </a:solidFill>
              </a:rPr>
              <a:t> </a:t>
            </a:r>
            <a:r>
              <a:rPr lang="it-IT" sz="2000" b="1" dirty="0" err="1">
                <a:solidFill>
                  <a:srgbClr val="002060"/>
                </a:solidFill>
              </a:rPr>
              <a:t>element</a:t>
            </a:r>
            <a:r>
              <a:rPr lang="it-IT" sz="2000" b="1" dirty="0">
                <a:solidFill>
                  <a:srgbClr val="002060"/>
                </a:solidFill>
              </a:rPr>
              <a:t>!</a:t>
            </a:r>
          </a:p>
        </p:txBody>
      </p:sp>
      <p:cxnSp>
        <p:nvCxnSpPr>
          <p:cNvPr id="13" name="Connettore 1 12"/>
          <p:cNvCxnSpPr/>
          <p:nvPr/>
        </p:nvCxnSpPr>
        <p:spPr>
          <a:xfrm>
            <a:off x="381740" y="2554704"/>
            <a:ext cx="8331292"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406354" y="4242941"/>
            <a:ext cx="8331292"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406354" y="4650901"/>
            <a:ext cx="829073" cy="584775"/>
          </a:xfrm>
          <a:prstGeom prst="rect">
            <a:avLst/>
          </a:prstGeom>
          <a:noFill/>
        </p:spPr>
        <p:txBody>
          <a:bodyPr wrap="none" rtlCol="0">
            <a:spAutoFit/>
          </a:bodyPr>
          <a:lstStyle/>
          <a:p>
            <a:r>
              <a:rPr lang="it-IT" sz="3200" b="1" baseline="30000" dirty="0" smtClean="0">
                <a:solidFill>
                  <a:srgbClr val="54A715"/>
                </a:solidFill>
              </a:rPr>
              <a:t>43</a:t>
            </a:r>
            <a:r>
              <a:rPr lang="it-IT" sz="3200" b="1" dirty="0" smtClean="0">
                <a:solidFill>
                  <a:srgbClr val="54A715"/>
                </a:solidFill>
              </a:rPr>
              <a:t>Sc</a:t>
            </a:r>
            <a:endParaRPr lang="it-IT" sz="3200" b="1" dirty="0">
              <a:solidFill>
                <a:srgbClr val="54A715"/>
              </a:solidFill>
            </a:endParaRPr>
          </a:p>
        </p:txBody>
      </p:sp>
      <p:sp>
        <p:nvSpPr>
          <p:cNvPr id="16" name="CasellaDiTesto 15"/>
          <p:cNvSpPr txBox="1"/>
          <p:nvPr/>
        </p:nvSpPr>
        <p:spPr>
          <a:xfrm>
            <a:off x="1526607" y="4403252"/>
            <a:ext cx="7599586" cy="369332"/>
          </a:xfrm>
          <a:prstGeom prst="rect">
            <a:avLst/>
          </a:prstGeom>
          <a:noFill/>
        </p:spPr>
        <p:txBody>
          <a:bodyPr wrap="square" rtlCol="0">
            <a:spAutoFit/>
          </a:bodyPr>
          <a:lstStyle/>
          <a:p>
            <a:r>
              <a:rPr lang="it-IT" dirty="0" smtClean="0"/>
              <a:t>PET radionuclide -&gt; </a:t>
            </a:r>
            <a:r>
              <a:rPr lang="it-IT" dirty="0" err="1" smtClean="0"/>
              <a:t>longer</a:t>
            </a:r>
            <a:r>
              <a:rPr lang="it-IT" dirty="0" smtClean="0"/>
              <a:t> </a:t>
            </a:r>
            <a:r>
              <a:rPr lang="it-IT" dirty="0" err="1" smtClean="0"/>
              <a:t>half</a:t>
            </a:r>
            <a:r>
              <a:rPr lang="it-IT" dirty="0" smtClean="0"/>
              <a:t> life (</a:t>
            </a:r>
            <a:r>
              <a:rPr lang="it-IT" dirty="0" smtClean="0">
                <a:latin typeface="Times New Roman" panose="02020603050405020304" pitchFamily="18" charset="0"/>
                <a:cs typeface="Times New Roman" panose="02020603050405020304" pitchFamily="18" charset="0"/>
              </a:rPr>
              <a:t>~</a:t>
            </a:r>
            <a:r>
              <a:rPr lang="it-IT" dirty="0" smtClean="0"/>
              <a:t>4 hours) </a:t>
            </a:r>
            <a:r>
              <a:rPr lang="it-IT" dirty="0" err="1" smtClean="0"/>
              <a:t>than</a:t>
            </a:r>
            <a:r>
              <a:rPr lang="it-IT" dirty="0" smtClean="0"/>
              <a:t> </a:t>
            </a:r>
            <a:r>
              <a:rPr lang="it-IT" dirty="0" err="1" smtClean="0"/>
              <a:t>traditional</a:t>
            </a:r>
            <a:r>
              <a:rPr lang="it-IT" dirty="0" smtClean="0"/>
              <a:t> PET (</a:t>
            </a:r>
            <a:r>
              <a:rPr lang="it-IT" baseline="30000" dirty="0" smtClean="0"/>
              <a:t>18</a:t>
            </a:r>
            <a:r>
              <a:rPr lang="it-IT" dirty="0" smtClean="0"/>
              <a:t>F and </a:t>
            </a:r>
            <a:r>
              <a:rPr lang="it-IT" baseline="30000" dirty="0" smtClean="0"/>
              <a:t>68</a:t>
            </a:r>
            <a:r>
              <a:rPr lang="it-IT" dirty="0" smtClean="0"/>
              <a:t>Ga) </a:t>
            </a:r>
          </a:p>
        </p:txBody>
      </p:sp>
      <p:sp>
        <p:nvSpPr>
          <p:cNvPr id="17" name="Freccia a destra 16"/>
          <p:cNvSpPr/>
          <p:nvPr/>
        </p:nvSpPr>
        <p:spPr>
          <a:xfrm>
            <a:off x="565041" y="5668549"/>
            <a:ext cx="862178" cy="271573"/>
          </a:xfrm>
          <a:prstGeom prst="rightArrow">
            <a:avLst/>
          </a:prstGeom>
          <a:solidFill>
            <a:srgbClr val="54A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1766657" y="5560985"/>
            <a:ext cx="6640498" cy="400110"/>
          </a:xfrm>
          <a:prstGeom prst="rect">
            <a:avLst/>
          </a:prstGeom>
        </p:spPr>
        <p:txBody>
          <a:bodyPr wrap="square">
            <a:spAutoFit/>
          </a:bodyPr>
          <a:lstStyle/>
          <a:p>
            <a:r>
              <a:rPr lang="it-IT" sz="2000" b="1" dirty="0" err="1" smtClean="0">
                <a:solidFill>
                  <a:srgbClr val="002060"/>
                </a:solidFill>
              </a:rPr>
              <a:t>Better</a:t>
            </a:r>
            <a:r>
              <a:rPr lang="it-IT" sz="2000" b="1" dirty="0" smtClean="0">
                <a:solidFill>
                  <a:srgbClr val="002060"/>
                </a:solidFill>
              </a:rPr>
              <a:t> performance of </a:t>
            </a:r>
            <a:r>
              <a:rPr lang="it-IT" sz="2000" b="1" dirty="0" err="1" smtClean="0">
                <a:solidFill>
                  <a:srgbClr val="002060"/>
                </a:solidFill>
              </a:rPr>
              <a:t>tumors</a:t>
            </a:r>
            <a:r>
              <a:rPr lang="it-IT" sz="2000" b="1" dirty="0" smtClean="0">
                <a:solidFill>
                  <a:srgbClr val="002060"/>
                </a:solidFill>
              </a:rPr>
              <a:t> </a:t>
            </a:r>
            <a:r>
              <a:rPr lang="it-IT" sz="2000" b="1" dirty="0" err="1" smtClean="0">
                <a:solidFill>
                  <a:srgbClr val="002060"/>
                </a:solidFill>
              </a:rPr>
              <a:t>diagnostic</a:t>
            </a:r>
            <a:r>
              <a:rPr lang="it-IT" sz="2000" b="1" dirty="0" smtClean="0">
                <a:solidFill>
                  <a:srgbClr val="002060"/>
                </a:solidFill>
              </a:rPr>
              <a:t> </a:t>
            </a:r>
            <a:r>
              <a:rPr lang="it-IT" sz="2000" b="1" dirty="0" err="1" smtClean="0">
                <a:solidFill>
                  <a:srgbClr val="002060"/>
                </a:solidFill>
              </a:rPr>
              <a:t>procedures</a:t>
            </a:r>
            <a:endParaRPr lang="it-IT" sz="2000" b="1" dirty="0">
              <a:solidFill>
                <a:srgbClr val="002060"/>
              </a:solidFill>
            </a:endParaRPr>
          </a:p>
        </p:txBody>
      </p:sp>
      <p:sp>
        <p:nvSpPr>
          <p:cNvPr id="19" name="CasellaDiTesto 18"/>
          <p:cNvSpPr txBox="1"/>
          <p:nvPr/>
        </p:nvSpPr>
        <p:spPr>
          <a:xfrm>
            <a:off x="1858188" y="4901313"/>
            <a:ext cx="7285812" cy="584775"/>
          </a:xfrm>
          <a:prstGeom prst="rect">
            <a:avLst/>
          </a:prstGeom>
          <a:noFill/>
        </p:spPr>
        <p:txBody>
          <a:bodyPr wrap="square" rtlCol="0">
            <a:spAutoFit/>
          </a:bodyPr>
          <a:lstStyle/>
          <a:p>
            <a:r>
              <a:rPr lang="it-IT" sz="1600" dirty="0" err="1" smtClean="0"/>
              <a:t>Better</a:t>
            </a:r>
            <a:r>
              <a:rPr lang="it-IT" sz="1600" dirty="0" smtClean="0"/>
              <a:t> </a:t>
            </a:r>
            <a:r>
              <a:rPr lang="it-IT" sz="1600" dirty="0" err="1" smtClean="0"/>
              <a:t>than</a:t>
            </a:r>
            <a:r>
              <a:rPr lang="it-IT" sz="1600" dirty="0" smtClean="0"/>
              <a:t> the </a:t>
            </a:r>
            <a:r>
              <a:rPr lang="it-IT" sz="1600" baseline="30000" dirty="0" smtClean="0"/>
              <a:t>44</a:t>
            </a:r>
            <a:r>
              <a:rPr lang="it-IT" sz="1600" dirty="0" smtClean="0"/>
              <a:t>Sc </a:t>
            </a:r>
            <a:r>
              <a:rPr lang="it-IT" sz="1600" dirty="0" err="1" smtClean="0"/>
              <a:t>that</a:t>
            </a:r>
            <a:r>
              <a:rPr lang="it-IT" sz="1600" dirty="0" smtClean="0"/>
              <a:t> </a:t>
            </a:r>
            <a:r>
              <a:rPr lang="it-IT" sz="1600" dirty="0" err="1" smtClean="0"/>
              <a:t>has</a:t>
            </a:r>
            <a:r>
              <a:rPr lang="it-IT" sz="1600" dirty="0" smtClean="0"/>
              <a:t> a hard </a:t>
            </a:r>
            <a:r>
              <a:rPr lang="it-IT" sz="1600" dirty="0" err="1" smtClean="0"/>
              <a:t>associated</a:t>
            </a:r>
            <a:r>
              <a:rPr lang="it-IT" sz="1600" dirty="0" smtClean="0"/>
              <a:t> g </a:t>
            </a:r>
            <a:r>
              <a:rPr lang="it-IT" sz="1600" dirty="0" err="1" smtClean="0"/>
              <a:t>ray</a:t>
            </a:r>
            <a:r>
              <a:rPr lang="it-IT" sz="1600" dirty="0" smtClean="0"/>
              <a:t> (</a:t>
            </a:r>
            <a:r>
              <a:rPr lang="it-IT" sz="1600" dirty="0">
                <a:cs typeface="Times New Roman" panose="02020603050405020304" pitchFamily="18" charset="0"/>
              </a:rPr>
              <a:t>~</a:t>
            </a:r>
            <a:r>
              <a:rPr lang="it-IT" sz="1600" dirty="0" smtClean="0"/>
              <a:t>1 </a:t>
            </a:r>
            <a:r>
              <a:rPr lang="it-IT" sz="1600" dirty="0" err="1" smtClean="0"/>
              <a:t>MeV</a:t>
            </a:r>
            <a:r>
              <a:rPr lang="it-IT" sz="1600" dirty="0" smtClean="0"/>
              <a:t>) </a:t>
            </a:r>
            <a:r>
              <a:rPr lang="it-IT" sz="1600" dirty="0" err="1">
                <a:solidFill>
                  <a:srgbClr val="C00000"/>
                </a:solidFill>
              </a:rPr>
              <a:t>Half</a:t>
            </a:r>
            <a:r>
              <a:rPr lang="it-IT" sz="1600" dirty="0">
                <a:solidFill>
                  <a:srgbClr val="C00000"/>
                </a:solidFill>
              </a:rPr>
              <a:t>-life: </a:t>
            </a:r>
            <a:r>
              <a:rPr lang="it-IT" sz="1600" dirty="0" smtClean="0">
                <a:solidFill>
                  <a:srgbClr val="C00000"/>
                </a:solidFill>
              </a:rPr>
              <a:t>3,9 hours</a:t>
            </a:r>
            <a:r>
              <a:rPr lang="it-IT" sz="1600" dirty="0" smtClean="0"/>
              <a:t> </a:t>
            </a:r>
          </a:p>
          <a:p>
            <a:r>
              <a:rPr lang="it-IT" sz="1600" dirty="0" smtClean="0"/>
              <a:t>Perfect </a:t>
            </a:r>
            <a:r>
              <a:rPr lang="it-IT" sz="1600" dirty="0" err="1" smtClean="0"/>
              <a:t>matched</a:t>
            </a:r>
            <a:r>
              <a:rPr lang="it-IT" sz="1600" dirty="0" smtClean="0"/>
              <a:t> </a:t>
            </a:r>
            <a:r>
              <a:rPr lang="it-IT" sz="1600" dirty="0" err="1" smtClean="0"/>
              <a:t>pair</a:t>
            </a:r>
            <a:r>
              <a:rPr lang="it-IT" sz="1600" dirty="0" smtClean="0"/>
              <a:t> with  </a:t>
            </a:r>
            <a:r>
              <a:rPr lang="it-IT" sz="1600" baseline="30000" dirty="0" smtClean="0"/>
              <a:t>47</a:t>
            </a:r>
            <a:r>
              <a:rPr lang="it-IT" sz="1600" dirty="0" smtClean="0"/>
              <a:t>Sc (</a:t>
            </a:r>
            <a:r>
              <a:rPr lang="it-IT" sz="1600" dirty="0" err="1" smtClean="0"/>
              <a:t>Therapeutic</a:t>
            </a:r>
            <a:r>
              <a:rPr lang="it-IT" sz="1600" dirty="0"/>
              <a:t>) </a:t>
            </a:r>
            <a:r>
              <a:rPr lang="it-IT" sz="1600" dirty="0" err="1">
                <a:solidFill>
                  <a:srgbClr val="C00000"/>
                </a:solidFill>
              </a:rPr>
              <a:t>Half</a:t>
            </a:r>
            <a:r>
              <a:rPr lang="it-IT" sz="1600" dirty="0">
                <a:solidFill>
                  <a:srgbClr val="C00000"/>
                </a:solidFill>
              </a:rPr>
              <a:t>-life: </a:t>
            </a:r>
            <a:r>
              <a:rPr lang="it-IT" sz="1600" dirty="0" smtClean="0">
                <a:solidFill>
                  <a:srgbClr val="C00000"/>
                </a:solidFill>
              </a:rPr>
              <a:t>3,3 </a:t>
            </a:r>
            <a:r>
              <a:rPr lang="it-IT" sz="1600" dirty="0" err="1" smtClean="0">
                <a:solidFill>
                  <a:srgbClr val="C00000"/>
                </a:solidFill>
              </a:rPr>
              <a:t>days</a:t>
            </a:r>
            <a:r>
              <a:rPr lang="it-IT" sz="1600" dirty="0" smtClean="0">
                <a:solidFill>
                  <a:srgbClr val="C00000"/>
                </a:solidFill>
              </a:rPr>
              <a:t> </a:t>
            </a:r>
          </a:p>
        </p:txBody>
      </p:sp>
    </p:spTree>
    <p:extLst>
      <p:ext uri="{BB962C8B-B14F-4D97-AF65-F5344CB8AC3E}">
        <p14:creationId xmlns:p14="http://schemas.microsoft.com/office/powerpoint/2010/main" val="4023941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5"/>
          <p:cNvSpPr txBox="1">
            <a:spLocks/>
          </p:cNvSpPr>
          <p:nvPr/>
        </p:nvSpPr>
        <p:spPr>
          <a:xfrm>
            <a:off x="1038566" y="-24508"/>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500" noProof="0" dirty="0" smtClean="0">
                <a:solidFill>
                  <a:srgbClr val="0070C0"/>
                </a:solidFill>
                <a:latin typeface="Calibri"/>
              </a:rPr>
              <a:t>Main radionuclides for ISOLPHARM 2</a:t>
            </a:r>
          </a:p>
          <a:p>
            <a:pPr lvl="0">
              <a:defRPr/>
            </a:pPr>
            <a:r>
              <a:rPr lang="en-US" sz="1800" noProof="0" dirty="0" smtClean="0">
                <a:solidFill>
                  <a:srgbClr val="0070C0"/>
                </a:solidFill>
                <a:latin typeface="Calibri"/>
              </a:rPr>
              <a:t> (</a:t>
            </a:r>
            <a:r>
              <a:rPr lang="en-US" sz="1800" noProof="0" dirty="0" err="1" smtClean="0">
                <a:solidFill>
                  <a:srgbClr val="0070C0"/>
                </a:solidFill>
                <a:latin typeface="Calibri"/>
              </a:rPr>
              <a:t>Fluka</a:t>
            </a:r>
            <a:r>
              <a:rPr lang="en-US" sz="1800" noProof="0" dirty="0" smtClean="0">
                <a:solidFill>
                  <a:srgbClr val="0070C0"/>
                </a:solidFill>
                <a:latin typeface="Calibri"/>
              </a:rPr>
              <a:t> rate estimation) </a:t>
            </a:r>
            <a:endParaRPr kumimoji="0" lang="en-US" sz="1800" i="0" u="none" strike="noStrike" kern="1200" cap="none" spc="0" normalizeH="0" baseline="-25000" noProof="0" dirty="0">
              <a:ln>
                <a:noFill/>
              </a:ln>
              <a:solidFill>
                <a:srgbClr val="0070C0"/>
              </a:solidFill>
              <a:effectLst/>
              <a:uLnTx/>
              <a:uFillTx/>
              <a:latin typeface="Calibri"/>
            </a:endParaRPr>
          </a:p>
        </p:txBody>
      </p:sp>
      <p:sp>
        <p:nvSpPr>
          <p:cNvPr id="3" name="Rettangolo 2"/>
          <p:cNvSpPr/>
          <p:nvPr/>
        </p:nvSpPr>
        <p:spPr>
          <a:xfrm>
            <a:off x="112143" y="4003415"/>
            <a:ext cx="8954219" cy="2334950"/>
          </a:xfrm>
          <a:prstGeom prst="rect">
            <a:avLst/>
          </a:prstGeom>
          <a:noFill/>
          <a:ln>
            <a:solidFill>
              <a:srgbClr val="B8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112143" y="734543"/>
            <a:ext cx="4408099" cy="317020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4658263" y="748397"/>
            <a:ext cx="4408099" cy="317020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288892" y="705448"/>
            <a:ext cx="4110584" cy="861774"/>
          </a:xfrm>
          <a:prstGeom prst="rect">
            <a:avLst/>
          </a:prstGeom>
          <a:noFill/>
        </p:spPr>
        <p:txBody>
          <a:bodyPr wrap="square" rtlCol="0">
            <a:spAutoFit/>
          </a:bodyPr>
          <a:lstStyle/>
          <a:p>
            <a:pPr algn="ctr"/>
            <a:r>
              <a:rPr lang="it-IT" sz="2800" b="1" baseline="30000" dirty="0" smtClean="0">
                <a:solidFill>
                  <a:schemeClr val="tx2"/>
                </a:solidFill>
              </a:rPr>
              <a:t>111</a:t>
            </a:r>
            <a:r>
              <a:rPr lang="it-IT" sz="2800" b="1" dirty="0" smtClean="0">
                <a:solidFill>
                  <a:schemeClr val="tx2"/>
                </a:solidFill>
              </a:rPr>
              <a:t>Ag </a:t>
            </a:r>
          </a:p>
          <a:p>
            <a:pPr algn="ctr"/>
            <a:r>
              <a:rPr lang="it-IT" sz="2000" b="1" dirty="0" smtClean="0">
                <a:solidFill>
                  <a:schemeClr val="tx2"/>
                </a:solidFill>
              </a:rPr>
              <a:t>SPES </a:t>
            </a:r>
            <a:r>
              <a:rPr lang="it-IT" sz="2000" b="1" dirty="0" err="1" smtClean="0">
                <a:solidFill>
                  <a:schemeClr val="tx2"/>
                </a:solidFill>
              </a:rPr>
              <a:t>UC</a:t>
            </a:r>
            <a:r>
              <a:rPr lang="it-IT" sz="2000" b="1" baseline="-25000" dirty="0" err="1" smtClean="0">
                <a:solidFill>
                  <a:schemeClr val="tx2"/>
                </a:solidFill>
              </a:rPr>
              <a:t>x</a:t>
            </a:r>
            <a:r>
              <a:rPr lang="it-IT" sz="2000" b="1" dirty="0" smtClean="0">
                <a:solidFill>
                  <a:schemeClr val="tx2"/>
                </a:solidFill>
              </a:rPr>
              <a:t> target PPB 40 </a:t>
            </a:r>
            <a:r>
              <a:rPr lang="it-IT" sz="2000" b="1" dirty="0" err="1" smtClean="0">
                <a:solidFill>
                  <a:schemeClr val="tx2"/>
                </a:solidFill>
              </a:rPr>
              <a:t>MeV</a:t>
            </a:r>
            <a:r>
              <a:rPr lang="it-IT" sz="2000" b="1" dirty="0" smtClean="0">
                <a:solidFill>
                  <a:schemeClr val="tx2"/>
                </a:solidFill>
              </a:rPr>
              <a:t> , 200 µA </a:t>
            </a:r>
          </a:p>
        </p:txBody>
      </p:sp>
      <p:grpSp>
        <p:nvGrpSpPr>
          <p:cNvPr id="15" name="Gruppo 14"/>
          <p:cNvGrpSpPr/>
          <p:nvPr/>
        </p:nvGrpSpPr>
        <p:grpSpPr>
          <a:xfrm>
            <a:off x="4779029" y="1522293"/>
            <a:ext cx="1989116" cy="2328020"/>
            <a:chOff x="5364730" y="2034567"/>
            <a:chExt cx="1558800" cy="1526167"/>
          </a:xfrm>
          <a:solidFill>
            <a:srgbClr val="FFFFFF"/>
          </a:solidFill>
        </p:grpSpPr>
        <p:pic>
          <p:nvPicPr>
            <p:cNvPr id="11" name="Immagine 10"/>
            <p:cNvPicPr>
              <a:picLocks noChangeAspect="1"/>
            </p:cNvPicPr>
            <p:nvPr/>
          </p:nvPicPr>
          <p:blipFill rotWithShape="1">
            <a:blip r:embed="rId2"/>
            <a:srcRect l="49663" t="11221"/>
            <a:stretch/>
          </p:blipFill>
          <p:spPr>
            <a:xfrm>
              <a:off x="5364730" y="2191035"/>
              <a:ext cx="1558800" cy="1369699"/>
            </a:xfrm>
            <a:prstGeom prst="rect">
              <a:avLst/>
            </a:prstGeom>
            <a:grpFill/>
          </p:spPr>
        </p:pic>
        <p:pic>
          <p:nvPicPr>
            <p:cNvPr id="14" name="Immagine 13"/>
            <p:cNvPicPr>
              <a:picLocks noChangeAspect="1"/>
            </p:cNvPicPr>
            <p:nvPr/>
          </p:nvPicPr>
          <p:blipFill>
            <a:blip r:embed="rId3"/>
            <a:stretch>
              <a:fillRect/>
            </a:stretch>
          </p:blipFill>
          <p:spPr>
            <a:xfrm>
              <a:off x="5374254" y="2034567"/>
              <a:ext cx="1539574" cy="163058"/>
            </a:xfrm>
            <a:prstGeom prst="rect">
              <a:avLst/>
            </a:prstGeom>
            <a:grpFill/>
            <a:ln>
              <a:solidFill>
                <a:schemeClr val="tx1"/>
              </a:solidFill>
            </a:ln>
          </p:spPr>
        </p:pic>
      </p:grpSp>
      <p:sp>
        <p:nvSpPr>
          <p:cNvPr id="17" name="CasellaDiTesto 16"/>
          <p:cNvSpPr txBox="1"/>
          <p:nvPr/>
        </p:nvSpPr>
        <p:spPr>
          <a:xfrm>
            <a:off x="4706514" y="691296"/>
            <a:ext cx="4256509" cy="830997"/>
          </a:xfrm>
          <a:prstGeom prst="rect">
            <a:avLst/>
          </a:prstGeom>
          <a:noFill/>
        </p:spPr>
        <p:txBody>
          <a:bodyPr wrap="square" rtlCol="0">
            <a:spAutoFit/>
          </a:bodyPr>
          <a:lstStyle/>
          <a:p>
            <a:pPr algn="ctr"/>
            <a:r>
              <a:rPr lang="it-IT" sz="2800" b="1" baseline="30000" dirty="0" smtClean="0">
                <a:solidFill>
                  <a:srgbClr val="C00000"/>
                </a:solidFill>
              </a:rPr>
              <a:t>64-67</a:t>
            </a:r>
            <a:r>
              <a:rPr lang="it-IT" sz="2800" b="1" dirty="0" smtClean="0">
                <a:solidFill>
                  <a:srgbClr val="C00000"/>
                </a:solidFill>
              </a:rPr>
              <a:t>Cu </a:t>
            </a:r>
          </a:p>
          <a:p>
            <a:pPr algn="ctr"/>
            <a:r>
              <a:rPr lang="it-IT" sz="2000" b="1" dirty="0" smtClean="0">
                <a:solidFill>
                  <a:srgbClr val="C00000"/>
                </a:solidFill>
              </a:rPr>
              <a:t>SPES </a:t>
            </a:r>
            <a:r>
              <a:rPr lang="it-IT" sz="2000" b="1" dirty="0" err="1" smtClean="0">
                <a:solidFill>
                  <a:srgbClr val="C00000"/>
                </a:solidFill>
              </a:rPr>
              <a:t>ZrGe</a:t>
            </a:r>
            <a:r>
              <a:rPr lang="it-IT" sz="2000" b="1" dirty="0" smtClean="0">
                <a:solidFill>
                  <a:srgbClr val="C00000"/>
                </a:solidFill>
              </a:rPr>
              <a:t> target PPB 70 </a:t>
            </a:r>
            <a:r>
              <a:rPr lang="it-IT" sz="2000" b="1" dirty="0" err="1" smtClean="0">
                <a:solidFill>
                  <a:srgbClr val="C00000"/>
                </a:solidFill>
              </a:rPr>
              <a:t>MeV</a:t>
            </a:r>
            <a:r>
              <a:rPr lang="it-IT" sz="2000" b="1" dirty="0" smtClean="0">
                <a:solidFill>
                  <a:srgbClr val="C00000"/>
                </a:solidFill>
              </a:rPr>
              <a:t> , 100 µA </a:t>
            </a:r>
          </a:p>
        </p:txBody>
      </p:sp>
      <p:grpSp>
        <p:nvGrpSpPr>
          <p:cNvPr id="23" name="Gruppo 22"/>
          <p:cNvGrpSpPr/>
          <p:nvPr/>
        </p:nvGrpSpPr>
        <p:grpSpPr>
          <a:xfrm>
            <a:off x="6926953" y="1500029"/>
            <a:ext cx="2036069" cy="2350283"/>
            <a:chOff x="6956061" y="2034567"/>
            <a:chExt cx="1566000" cy="1530820"/>
          </a:xfrm>
          <a:solidFill>
            <a:srgbClr val="FFFFFF"/>
          </a:solidFill>
        </p:grpSpPr>
        <p:grpSp>
          <p:nvGrpSpPr>
            <p:cNvPr id="16" name="Gruppo 15"/>
            <p:cNvGrpSpPr/>
            <p:nvPr/>
          </p:nvGrpSpPr>
          <p:grpSpPr>
            <a:xfrm>
              <a:off x="6956061" y="2034567"/>
              <a:ext cx="1566000" cy="1530820"/>
              <a:chOff x="6956061" y="2034567"/>
              <a:chExt cx="1566000" cy="1530820"/>
            </a:xfrm>
            <a:grpFill/>
          </p:grpSpPr>
          <p:pic>
            <p:nvPicPr>
              <p:cNvPr id="12" name="Immagine 11"/>
              <p:cNvPicPr>
                <a:picLocks noChangeAspect="1"/>
              </p:cNvPicPr>
              <p:nvPr/>
            </p:nvPicPr>
            <p:blipFill>
              <a:blip r:embed="rId4"/>
              <a:stretch>
                <a:fillRect/>
              </a:stretch>
            </p:blipFill>
            <p:spPr>
              <a:xfrm>
                <a:off x="6956061" y="2192813"/>
                <a:ext cx="1566000" cy="1372574"/>
              </a:xfrm>
              <a:prstGeom prst="rect">
                <a:avLst/>
              </a:prstGeom>
              <a:grpFill/>
            </p:spPr>
          </p:pic>
          <p:pic>
            <p:nvPicPr>
              <p:cNvPr id="13" name="Immagine 12"/>
              <p:cNvPicPr>
                <a:picLocks noChangeAspect="1"/>
              </p:cNvPicPr>
              <p:nvPr/>
            </p:nvPicPr>
            <p:blipFill rotWithShape="1">
              <a:blip r:embed="rId5"/>
              <a:srcRect l="27187" t="13631" r="26160" b="6902"/>
              <a:stretch/>
            </p:blipFill>
            <p:spPr>
              <a:xfrm>
                <a:off x="6965586" y="2034567"/>
                <a:ext cx="1543445" cy="156468"/>
              </a:xfrm>
              <a:prstGeom prst="rect">
                <a:avLst/>
              </a:prstGeom>
              <a:grpFill/>
              <a:ln>
                <a:solidFill>
                  <a:schemeClr val="tx1"/>
                </a:solidFill>
              </a:ln>
            </p:spPr>
          </p:pic>
        </p:grpSp>
        <p:pic>
          <p:nvPicPr>
            <p:cNvPr id="22" name="Immagine 21"/>
            <p:cNvPicPr>
              <a:picLocks noChangeAspect="1"/>
            </p:cNvPicPr>
            <p:nvPr/>
          </p:nvPicPr>
          <p:blipFill rotWithShape="1">
            <a:blip r:embed="rId2"/>
            <a:srcRect l="77607" t="30291" r="15472" b="63689"/>
            <a:stretch/>
          </p:blipFill>
          <p:spPr>
            <a:xfrm>
              <a:off x="7821732" y="2481261"/>
              <a:ext cx="214313" cy="92869"/>
            </a:xfrm>
            <a:prstGeom prst="rect">
              <a:avLst/>
            </a:prstGeom>
            <a:grpFill/>
          </p:spPr>
        </p:pic>
      </p:grpSp>
      <p:pic>
        <p:nvPicPr>
          <p:cNvPr id="24" name="Immagine 23"/>
          <p:cNvPicPr>
            <a:picLocks noChangeAspect="1"/>
          </p:cNvPicPr>
          <p:nvPr/>
        </p:nvPicPr>
        <p:blipFill rotWithShape="1">
          <a:blip r:embed="rId6"/>
          <a:srcRect b="51825"/>
          <a:stretch/>
        </p:blipFill>
        <p:spPr>
          <a:xfrm>
            <a:off x="1038566" y="4495073"/>
            <a:ext cx="7495675" cy="1770032"/>
          </a:xfrm>
          <a:prstGeom prst="rect">
            <a:avLst/>
          </a:prstGeom>
          <a:solidFill>
            <a:srgbClr val="FFFFFF"/>
          </a:solidFill>
        </p:spPr>
      </p:pic>
      <p:sp>
        <p:nvSpPr>
          <p:cNvPr id="25" name="CasellaDiTesto 24"/>
          <p:cNvSpPr txBox="1"/>
          <p:nvPr/>
        </p:nvSpPr>
        <p:spPr>
          <a:xfrm>
            <a:off x="749137" y="3971853"/>
            <a:ext cx="7914753" cy="523220"/>
          </a:xfrm>
          <a:prstGeom prst="rect">
            <a:avLst/>
          </a:prstGeom>
          <a:noFill/>
        </p:spPr>
        <p:txBody>
          <a:bodyPr wrap="square" rtlCol="0">
            <a:spAutoFit/>
          </a:bodyPr>
          <a:lstStyle/>
          <a:p>
            <a:pPr algn="ctr"/>
            <a:r>
              <a:rPr lang="it-IT" sz="2800" b="1" baseline="30000" dirty="0" smtClean="0">
                <a:solidFill>
                  <a:schemeClr val="tx2"/>
                </a:solidFill>
              </a:rPr>
              <a:t>43-44-47</a:t>
            </a:r>
            <a:r>
              <a:rPr lang="it-IT" sz="2800" b="1" dirty="0" smtClean="0">
                <a:solidFill>
                  <a:schemeClr val="tx2"/>
                </a:solidFill>
              </a:rPr>
              <a:t>Sc </a:t>
            </a:r>
            <a:r>
              <a:rPr lang="it-IT" sz="2000" b="1" dirty="0" smtClean="0">
                <a:solidFill>
                  <a:schemeClr val="tx2"/>
                </a:solidFill>
              </a:rPr>
              <a:t>SPES </a:t>
            </a:r>
            <a:r>
              <a:rPr lang="it-IT" sz="2000" b="1" dirty="0" err="1" smtClean="0">
                <a:solidFill>
                  <a:schemeClr val="tx2"/>
                </a:solidFill>
              </a:rPr>
              <a:t>TiC</a:t>
            </a:r>
            <a:r>
              <a:rPr lang="it-IT" sz="2000" b="1" dirty="0" smtClean="0">
                <a:solidFill>
                  <a:schemeClr val="tx2"/>
                </a:solidFill>
              </a:rPr>
              <a:t> target PPB 40 </a:t>
            </a:r>
            <a:r>
              <a:rPr lang="it-IT" sz="2000" b="1" dirty="0" err="1" smtClean="0">
                <a:solidFill>
                  <a:schemeClr val="tx2"/>
                </a:solidFill>
              </a:rPr>
              <a:t>MeV</a:t>
            </a:r>
            <a:r>
              <a:rPr lang="it-IT" sz="2000" b="1" dirty="0" smtClean="0">
                <a:solidFill>
                  <a:schemeClr val="tx2"/>
                </a:solidFill>
              </a:rPr>
              <a:t> , 200 µA </a:t>
            </a:r>
          </a:p>
        </p:txBody>
      </p:sp>
      <p:pic>
        <p:nvPicPr>
          <p:cNvPr id="19" name="Immagine 18"/>
          <p:cNvPicPr>
            <a:picLocks noChangeAspect="1"/>
          </p:cNvPicPr>
          <p:nvPr/>
        </p:nvPicPr>
        <p:blipFill>
          <a:blip r:embed="rId7"/>
          <a:stretch>
            <a:fillRect/>
          </a:stretch>
        </p:blipFill>
        <p:spPr>
          <a:xfrm>
            <a:off x="310880" y="1500029"/>
            <a:ext cx="4078928" cy="2372927"/>
          </a:xfrm>
          <a:prstGeom prst="rect">
            <a:avLst/>
          </a:prstGeom>
          <a:solidFill>
            <a:srgbClr val="FFFFFF"/>
          </a:solidFill>
        </p:spPr>
      </p:pic>
      <p:sp>
        <p:nvSpPr>
          <p:cNvPr id="7" name="Ovale 6"/>
          <p:cNvSpPr/>
          <p:nvPr/>
        </p:nvSpPr>
        <p:spPr>
          <a:xfrm>
            <a:off x="7841515" y="3571354"/>
            <a:ext cx="692727" cy="37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p:cNvSpPr/>
          <p:nvPr/>
        </p:nvSpPr>
        <p:spPr>
          <a:xfrm>
            <a:off x="1969828" y="3571321"/>
            <a:ext cx="1909445" cy="37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p:cNvSpPr/>
          <p:nvPr/>
        </p:nvSpPr>
        <p:spPr>
          <a:xfrm>
            <a:off x="7121236" y="5510804"/>
            <a:ext cx="595745" cy="7543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p:cNvSpPr/>
          <p:nvPr/>
        </p:nvSpPr>
        <p:spPr>
          <a:xfrm>
            <a:off x="5678201" y="3530099"/>
            <a:ext cx="692727" cy="37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47238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0" y="1049255"/>
            <a:ext cx="9144000" cy="224676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smtClean="0">
                <a:ln w="12700" cmpd="sng">
                  <a:solidFill>
                    <a:srgbClr val="1F497D">
                      <a:lumMod val="75000"/>
                    </a:srgbClr>
                  </a:solidFill>
                  <a:prstDash val="solid"/>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atin typeface="Calibri"/>
              </a:rPr>
              <a:t>ISOLPHARM</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400" b="1" dirty="0" smtClean="0">
              <a:ln w="12700" cmpd="sng">
                <a:solidFill>
                  <a:srgbClr val="1F497D">
                    <a:lumMod val="75000"/>
                  </a:srgbClr>
                </a:solidFill>
                <a:prstDash val="solid"/>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atin typeface="Calibri"/>
            </a:endParaRPr>
          </a:p>
          <a:p>
            <a:pPr lvl="0" algn="ctr">
              <a:defRPr/>
            </a:pPr>
            <a:r>
              <a:rPr lang="en-US" sz="3600" b="1" dirty="0">
                <a:ln w="12700" cmpd="sng">
                  <a:solidFill>
                    <a:srgbClr val="1F497D">
                      <a:lumMod val="75000"/>
                    </a:srgbClr>
                  </a:solidFill>
                  <a:prstDash val="solid"/>
                </a:ln>
                <a:solidFill>
                  <a:schemeClr val="tx2">
                    <a:lumMod val="20000"/>
                    <a:lumOff val="80000"/>
                  </a:schemeClr>
                </a:solidFill>
              </a:rPr>
              <a:t>Experimental activities </a:t>
            </a:r>
            <a:endParaRPr kumimoji="0" lang="en-US" sz="3600" b="1" i="1" u="none" strike="noStrike" kern="1200" cap="none" spc="0" normalizeH="0" baseline="0" noProof="0" dirty="0">
              <a:ln w="12700" cmpd="sng">
                <a:solidFill>
                  <a:srgbClr val="1F497D"/>
                </a:solidFill>
                <a:prstDash val="solid"/>
              </a:ln>
              <a:solidFill>
                <a:schemeClr val="tx2">
                  <a:lumMod val="20000"/>
                  <a:lumOff val="80000"/>
                </a:schemeClr>
              </a:solidFill>
              <a:effectLst/>
              <a:uLnTx/>
              <a:uFillTx/>
              <a:latin typeface="Calibri"/>
            </a:endParaRPr>
          </a:p>
        </p:txBody>
      </p:sp>
      <p:pic>
        <p:nvPicPr>
          <p:cNvPr id="48" name="Picture 2" descr="https://d30y9cdsu7xlg0.cloudfront.net/png/336-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840" y="3733403"/>
            <a:ext cx="1365569" cy="136556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https://d30y9cdsu7xlg0.cloudfront.net/png/282865-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17" y="3864732"/>
            <a:ext cx="1358398" cy="135839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https://d30y9cdsu7xlg0.cloudfront.net/png/304877-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6232" y="3848106"/>
            <a:ext cx="1341936" cy="1341936"/>
          </a:xfrm>
          <a:prstGeom prst="rect">
            <a:avLst/>
          </a:prstGeom>
          <a:noFill/>
          <a:extLst>
            <a:ext uri="{909E8E84-426E-40DD-AFC4-6F175D3DCCD1}">
              <a14:hiddenFill xmlns:a14="http://schemas.microsoft.com/office/drawing/2010/main">
                <a:solidFill>
                  <a:srgbClr val="FFFFFF"/>
                </a:solidFill>
              </a14:hiddenFill>
            </a:ext>
          </a:extLst>
        </p:spPr>
      </p:pic>
      <p:sp>
        <p:nvSpPr>
          <p:cNvPr id="51" name="Freccia a destra 50"/>
          <p:cNvSpPr/>
          <p:nvPr/>
        </p:nvSpPr>
        <p:spPr>
          <a:xfrm>
            <a:off x="2724939" y="4416187"/>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Freccia a destra 51"/>
          <p:cNvSpPr/>
          <p:nvPr/>
        </p:nvSpPr>
        <p:spPr>
          <a:xfrm>
            <a:off x="6193845" y="4417582"/>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Freccia a destra 52"/>
          <p:cNvSpPr/>
          <p:nvPr/>
        </p:nvSpPr>
        <p:spPr>
          <a:xfrm>
            <a:off x="4323752" y="4410641"/>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54" name="Immagine 53"/>
          <p:cNvPicPr>
            <a:picLocks noChangeAspect="1"/>
          </p:cNvPicPr>
          <p:nvPr/>
        </p:nvPicPr>
        <p:blipFill rotWithShape="1">
          <a:blip r:embed="rId5" cstate="print">
            <a:extLst>
              <a:ext uri="{28A0092B-C50C-407E-A947-70E740481C1C}">
                <a14:useLocalDpi xmlns:a14="http://schemas.microsoft.com/office/drawing/2010/main" val="0"/>
              </a:ext>
            </a:extLst>
          </a:blip>
          <a:srcRect l="28783" t="16766" r="26218" b="27352"/>
          <a:stretch/>
        </p:blipFill>
        <p:spPr>
          <a:xfrm>
            <a:off x="4813796" y="3739341"/>
            <a:ext cx="1271848" cy="1579418"/>
          </a:xfrm>
          <a:prstGeom prst="rect">
            <a:avLst/>
          </a:prstGeom>
        </p:spPr>
      </p:pic>
      <p:pic>
        <p:nvPicPr>
          <p:cNvPr id="55" name="Picture 6" descr="https://d30y9cdsu7xlg0.cloudfront.net/png/282865-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9720" y="4224578"/>
            <a:ext cx="186063" cy="1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547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8783515" y="6664569"/>
            <a:ext cx="360485" cy="193431"/>
          </a:xfrm>
        </p:spPr>
        <p:txBody>
          <a:bodyPr/>
          <a:lstStyle/>
          <a:p>
            <a:endParaRPr lang="it-IT" dirty="0"/>
          </a:p>
        </p:txBody>
      </p:sp>
      <p:sp>
        <p:nvSpPr>
          <p:cNvPr id="17" name="CasellaDiTesto 16"/>
          <p:cNvSpPr txBox="1"/>
          <p:nvPr/>
        </p:nvSpPr>
        <p:spPr>
          <a:xfrm>
            <a:off x="86744" y="906025"/>
            <a:ext cx="9057255" cy="353943"/>
          </a:xfrm>
          <a:prstGeom prst="rect">
            <a:avLst/>
          </a:prstGeom>
          <a:noFill/>
        </p:spPr>
        <p:txBody>
          <a:bodyPr wrap="square" rtlCol="0">
            <a:spAutoFit/>
          </a:bodyPr>
          <a:lstStyle/>
          <a:p>
            <a:r>
              <a:rPr lang="en-US" sz="1700" dirty="0" smtClean="0">
                <a:solidFill>
                  <a:srgbClr val="002060"/>
                </a:solidFill>
              </a:rPr>
              <a:t>Simulation of the process using stable ion beams thanks to the SPES test bench (front-end off-line) </a:t>
            </a:r>
          </a:p>
        </p:txBody>
      </p:sp>
      <p:sp>
        <p:nvSpPr>
          <p:cNvPr id="18" name="CasellaDiTesto 17"/>
          <p:cNvSpPr txBox="1"/>
          <p:nvPr/>
        </p:nvSpPr>
        <p:spPr>
          <a:xfrm>
            <a:off x="67817" y="496663"/>
            <a:ext cx="3733714" cy="523220"/>
          </a:xfrm>
          <a:prstGeom prst="rect">
            <a:avLst/>
          </a:prstGeom>
          <a:noFill/>
        </p:spPr>
        <p:txBody>
          <a:bodyPr wrap="none" rtlCol="0">
            <a:spAutoFit/>
          </a:bodyPr>
          <a:lstStyle/>
          <a:p>
            <a:r>
              <a:rPr lang="it-IT" sz="2800" b="1" dirty="0" err="1" smtClean="0">
                <a:solidFill>
                  <a:schemeClr val="tx2">
                    <a:lumMod val="75000"/>
                  </a:schemeClr>
                </a:solidFill>
              </a:rPr>
              <a:t>Beam</a:t>
            </a:r>
            <a:r>
              <a:rPr lang="it-IT" sz="2800" b="1" dirty="0" smtClean="0">
                <a:solidFill>
                  <a:schemeClr val="tx2">
                    <a:lumMod val="75000"/>
                  </a:schemeClr>
                </a:solidFill>
              </a:rPr>
              <a:t> </a:t>
            </a:r>
            <a:r>
              <a:rPr lang="it-IT" sz="2800" b="1" dirty="0" err="1" smtClean="0">
                <a:solidFill>
                  <a:schemeClr val="tx2">
                    <a:lumMod val="75000"/>
                  </a:schemeClr>
                </a:solidFill>
              </a:rPr>
              <a:t>deposition</a:t>
            </a:r>
            <a:r>
              <a:rPr lang="it-IT" sz="2800" b="1" dirty="0" smtClean="0">
                <a:solidFill>
                  <a:schemeClr val="tx2">
                    <a:lumMod val="75000"/>
                  </a:schemeClr>
                </a:solidFill>
              </a:rPr>
              <a:t> @ LNL</a:t>
            </a:r>
            <a:endParaRPr lang="it-IT" sz="2800" b="1" dirty="0">
              <a:solidFill>
                <a:schemeClr val="tx2">
                  <a:lumMod val="75000"/>
                </a:schemeClr>
              </a:solidFill>
            </a:endParaRPr>
          </a:p>
        </p:txBody>
      </p:sp>
      <p:pic>
        <p:nvPicPr>
          <p:cNvPr id="19" name="Immagin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15" y="1225773"/>
            <a:ext cx="7776864" cy="1899020"/>
          </a:xfrm>
          <a:prstGeom prst="rect">
            <a:avLst/>
          </a:prstGeom>
        </p:spPr>
      </p:pic>
      <p:sp>
        <p:nvSpPr>
          <p:cNvPr id="6" name="CasellaDiTesto 5"/>
          <p:cNvSpPr txBox="1"/>
          <p:nvPr/>
        </p:nvSpPr>
        <p:spPr>
          <a:xfrm>
            <a:off x="-82569" y="5946493"/>
            <a:ext cx="9289032" cy="369332"/>
          </a:xfrm>
          <a:prstGeom prst="rect">
            <a:avLst/>
          </a:prstGeom>
          <a:noFill/>
        </p:spPr>
        <p:txBody>
          <a:bodyPr wrap="square" rtlCol="0">
            <a:spAutoFit/>
          </a:bodyPr>
          <a:lstStyle/>
          <a:p>
            <a:r>
              <a:rPr lang="en-US" u="sng" dirty="0"/>
              <a:t>Ion beams </a:t>
            </a:r>
            <a:r>
              <a:rPr lang="en-US" u="sng" dirty="0" smtClean="0"/>
              <a:t>produced, deposited, dissolved and analyzed: </a:t>
            </a:r>
            <a:r>
              <a:rPr lang="en-US" u="sng" dirty="0" err="1"/>
              <a:t>Sr</a:t>
            </a:r>
            <a:r>
              <a:rPr lang="en-US" u="sng" baseline="30000" dirty="0" smtClean="0"/>
              <a:t>+</a:t>
            </a:r>
            <a:r>
              <a:rPr lang="en-US" u="sng" dirty="0" smtClean="0"/>
              <a:t>, Y</a:t>
            </a:r>
            <a:r>
              <a:rPr lang="en-US" u="sng" baseline="30000" dirty="0" smtClean="0"/>
              <a:t>+</a:t>
            </a:r>
            <a:r>
              <a:rPr lang="en-US" u="sng" dirty="0" smtClean="0"/>
              <a:t>, I</a:t>
            </a:r>
            <a:r>
              <a:rPr lang="en-US" u="sng" baseline="30000" dirty="0" smtClean="0"/>
              <a:t>+</a:t>
            </a:r>
            <a:r>
              <a:rPr lang="en-US" u="sng" dirty="0" smtClean="0"/>
              <a:t>, Cu</a:t>
            </a:r>
            <a:r>
              <a:rPr lang="en-US" u="sng" baseline="30000" dirty="0" smtClean="0"/>
              <a:t>+</a:t>
            </a:r>
            <a:r>
              <a:rPr lang="en-US" u="sng" dirty="0" smtClean="0"/>
              <a:t> (4 master, 2 PhD. students) </a:t>
            </a:r>
            <a:endParaRPr lang="en-US" u="sng" dirty="0"/>
          </a:p>
        </p:txBody>
      </p:sp>
      <p:sp>
        <p:nvSpPr>
          <p:cNvPr id="21" name="CasellaDiTesto 20"/>
          <p:cNvSpPr txBox="1"/>
          <p:nvPr/>
        </p:nvSpPr>
        <p:spPr>
          <a:xfrm>
            <a:off x="56240" y="3140968"/>
            <a:ext cx="4400564" cy="523220"/>
          </a:xfrm>
          <a:prstGeom prst="rect">
            <a:avLst/>
          </a:prstGeom>
          <a:noFill/>
        </p:spPr>
        <p:txBody>
          <a:bodyPr wrap="none" rtlCol="0">
            <a:spAutoFit/>
          </a:bodyPr>
          <a:lstStyle/>
          <a:p>
            <a:r>
              <a:rPr lang="it-IT" sz="2800" b="1" dirty="0" err="1" smtClean="0">
                <a:solidFill>
                  <a:schemeClr val="accent2">
                    <a:lumMod val="75000"/>
                  </a:schemeClr>
                </a:solidFill>
              </a:rPr>
              <a:t>Activities</a:t>
            </a:r>
            <a:r>
              <a:rPr lang="it-IT" sz="2800" b="1" dirty="0" smtClean="0">
                <a:solidFill>
                  <a:schemeClr val="accent2">
                    <a:lumMod val="75000"/>
                  </a:schemeClr>
                </a:solidFill>
              </a:rPr>
              <a:t> @ UNIPD-DSF-DSC</a:t>
            </a:r>
            <a:endParaRPr lang="it-IT" sz="2800" b="1" dirty="0">
              <a:solidFill>
                <a:schemeClr val="accent2">
                  <a:lumMod val="75000"/>
                </a:schemeClr>
              </a:solidFill>
            </a:endParaRPr>
          </a:p>
        </p:txBody>
      </p:sp>
      <p:sp>
        <p:nvSpPr>
          <p:cNvPr id="7" name="Rettangolo 6"/>
          <p:cNvSpPr/>
          <p:nvPr/>
        </p:nvSpPr>
        <p:spPr>
          <a:xfrm>
            <a:off x="23856" y="566264"/>
            <a:ext cx="9076183" cy="259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p:nvPr/>
        </p:nvSpPr>
        <p:spPr>
          <a:xfrm>
            <a:off x="23856" y="3206827"/>
            <a:ext cx="9076183" cy="2701452"/>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157" y="3914809"/>
            <a:ext cx="4213284" cy="18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p:cNvSpPr txBox="1"/>
          <p:nvPr/>
        </p:nvSpPr>
        <p:spPr>
          <a:xfrm>
            <a:off x="79504" y="3518592"/>
            <a:ext cx="9057255" cy="353943"/>
          </a:xfrm>
          <a:prstGeom prst="rect">
            <a:avLst/>
          </a:prstGeom>
          <a:noFill/>
        </p:spPr>
        <p:txBody>
          <a:bodyPr wrap="square" rtlCol="0">
            <a:spAutoFit/>
          </a:bodyPr>
          <a:lstStyle/>
          <a:p>
            <a:r>
              <a:rPr lang="en-US" sz="1700" dirty="0" smtClean="0">
                <a:solidFill>
                  <a:schemeClr val="accent2">
                    <a:lumMod val="50000"/>
                  </a:schemeClr>
                </a:solidFill>
              </a:rPr>
              <a:t>Extraction from the substrate, quantification and chemical separation of the deposited element </a:t>
            </a:r>
          </a:p>
        </p:txBody>
      </p:sp>
      <p:pic>
        <p:nvPicPr>
          <p:cNvPr id="15" name="Immagine 14" descr="../../../Desktop/Schermata%202016-08-05%20alle%2015.34.10.pn"/>
          <p:cNvPicPr/>
          <p:nvPr/>
        </p:nvPicPr>
        <p:blipFill rotWithShape="1">
          <a:blip r:embed="rId4">
            <a:extLst>
              <a:ext uri="{28A0092B-C50C-407E-A947-70E740481C1C}">
                <a14:useLocalDpi xmlns:a14="http://schemas.microsoft.com/office/drawing/2010/main" val="0"/>
              </a:ext>
            </a:extLst>
          </a:blip>
          <a:srcRect l="10869" t="72865" r="34782" b="2712"/>
          <a:stretch/>
        </p:blipFill>
        <p:spPr bwMode="auto">
          <a:xfrm>
            <a:off x="4427984" y="3827441"/>
            <a:ext cx="1440160" cy="1008112"/>
          </a:xfrm>
          <a:prstGeom prst="rect">
            <a:avLst/>
          </a:prstGeom>
          <a:noFill/>
          <a:ln>
            <a:noFill/>
          </a:ln>
        </p:spPr>
      </p:pic>
      <p:pic>
        <p:nvPicPr>
          <p:cNvPr id="16" name="Immagine 15" descr="../../Foto%20dal%20lab/IMG_20151119_143537.jpg"/>
          <p:cNvPicPr/>
          <p:nvPr/>
        </p:nvPicPr>
        <p:blipFill rotWithShape="1">
          <a:blip r:embed="rId5" cstate="print">
            <a:extLst>
              <a:ext uri="{28A0092B-C50C-407E-A947-70E740481C1C}">
                <a14:useLocalDpi xmlns:a14="http://schemas.microsoft.com/office/drawing/2010/main" val="0"/>
              </a:ext>
            </a:extLst>
          </a:blip>
          <a:srcRect l="9957" t="13606" r="10370" b="31886"/>
          <a:stretch/>
        </p:blipFill>
        <p:spPr bwMode="auto">
          <a:xfrm>
            <a:off x="5940151" y="3836233"/>
            <a:ext cx="920327" cy="99932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a:ext uri="{53640926-AAD7-44D8-BBD7-CCE9431645EC}">
              <a14:shadowObscured xmlns:a14="http://schemas.microsoft.com/office/drawing/2010/main"/>
            </a:ext>
          </a:extLst>
        </p:spPr>
      </p:pic>
      <p:pic>
        <p:nvPicPr>
          <p:cNvPr id="11" name="Immagine 10"/>
          <p:cNvPicPr>
            <a:picLocks noChangeAspect="1"/>
          </p:cNvPicPr>
          <p:nvPr/>
        </p:nvPicPr>
        <p:blipFill>
          <a:blip r:embed="rId6"/>
          <a:stretch>
            <a:fillRect/>
          </a:stretch>
        </p:blipFill>
        <p:spPr>
          <a:xfrm flipH="1">
            <a:off x="4427983" y="4872126"/>
            <a:ext cx="618536" cy="1008000"/>
          </a:xfrm>
          <a:prstGeom prst="rect">
            <a:avLst/>
          </a:prstGeom>
        </p:spPr>
      </p:pic>
      <p:pic>
        <p:nvPicPr>
          <p:cNvPr id="24" name="Immagine 23" descr="../../Foto%20dal%20lab/IMG_20160713_121538.jpg"/>
          <p:cNvPicPr/>
          <p:nvPr/>
        </p:nvPicPr>
        <p:blipFill rotWithShape="1">
          <a:blip r:embed="rId7" cstate="print">
            <a:extLst>
              <a:ext uri="{28A0092B-C50C-407E-A947-70E740481C1C}">
                <a14:useLocalDpi xmlns:a14="http://schemas.microsoft.com/office/drawing/2010/main" val="0"/>
              </a:ext>
            </a:extLst>
          </a:blip>
          <a:srcRect t="10802" b="12939"/>
          <a:stretch/>
        </p:blipFill>
        <p:spPr bwMode="auto">
          <a:xfrm>
            <a:off x="5097307" y="4870326"/>
            <a:ext cx="2127600" cy="1011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p:spPr>
      </p:pic>
      <p:pic>
        <p:nvPicPr>
          <p:cNvPr id="25" name="Immagin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6126" y="3827441"/>
            <a:ext cx="2047631"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p:cNvPicPr>
            <a:picLocks noChangeAspect="1"/>
          </p:cNvPicPr>
          <p:nvPr/>
        </p:nvPicPr>
        <p:blipFill>
          <a:blip r:embed="rId9"/>
          <a:stretch>
            <a:fillRect/>
          </a:stretch>
        </p:blipFill>
        <p:spPr>
          <a:xfrm rot="10800000" flipH="1" flipV="1">
            <a:off x="7254207" y="4877517"/>
            <a:ext cx="1709550" cy="1002609"/>
          </a:xfrm>
          <a:prstGeom prst="rect">
            <a:avLst/>
          </a:prstGeom>
        </p:spPr>
      </p:pic>
      <p:sp>
        <p:nvSpPr>
          <p:cNvPr id="22" name="Titolo 5"/>
          <p:cNvSpPr txBox="1">
            <a:spLocks/>
          </p:cNvSpPr>
          <p:nvPr/>
        </p:nvSpPr>
        <p:spPr>
          <a:xfrm>
            <a:off x="1039117" y="5480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500" b="1" dirty="0">
                <a:solidFill>
                  <a:srgbClr val="0070C0"/>
                </a:solidFill>
              </a:rPr>
              <a:t>Activity done so far at LNL - UNIPD-DSF</a:t>
            </a:r>
            <a:endParaRPr kumimoji="0" lang="en-US" sz="2500" b="1" i="0" u="none" strike="noStrike" kern="1200" cap="none" spc="0" normalizeH="0" baseline="-25000" noProof="0" dirty="0">
              <a:ln>
                <a:noFill/>
              </a:ln>
              <a:solidFill>
                <a:srgbClr val="0070C0"/>
              </a:solidFill>
              <a:effectLst/>
              <a:uLnTx/>
              <a:uFillTx/>
              <a:latin typeface="Calibri"/>
            </a:endParaRPr>
          </a:p>
        </p:txBody>
      </p:sp>
    </p:spTree>
    <p:extLst>
      <p:ext uri="{BB962C8B-B14F-4D97-AF65-F5344CB8AC3E}">
        <p14:creationId xmlns:p14="http://schemas.microsoft.com/office/powerpoint/2010/main" val="11827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5"/>
          <p:cNvSpPr txBox="1">
            <a:spLocks/>
          </p:cNvSpPr>
          <p:nvPr/>
        </p:nvSpPr>
        <p:spPr>
          <a:xfrm>
            <a:off x="1122245" y="6096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500" b="1" dirty="0" smtClean="0">
                <a:solidFill>
                  <a:srgbClr val="0070C0"/>
                </a:solidFill>
              </a:rPr>
              <a:t>ISOLPHARM collaboration</a:t>
            </a:r>
            <a:endParaRPr kumimoji="0" lang="en-US" sz="2500" b="1" i="0" u="none" strike="noStrike" kern="1200" cap="none" spc="0" normalizeH="0" baseline="0" noProof="0" dirty="0">
              <a:ln>
                <a:noFill/>
              </a:ln>
              <a:solidFill>
                <a:srgbClr val="0070C0"/>
              </a:solidFill>
              <a:effectLst/>
              <a:uLnTx/>
              <a:uFillTx/>
              <a:latin typeface="Calibri"/>
              <a:ea typeface="+mj-ea"/>
              <a:cs typeface="+mj-cs"/>
            </a:endParaRPr>
          </a:p>
        </p:txBody>
      </p:sp>
      <p:cxnSp>
        <p:nvCxnSpPr>
          <p:cNvPr id="3" name="Connettore diritto 2"/>
          <p:cNvCxnSpPr>
            <a:stCxn id="29" idx="0"/>
          </p:cNvCxnSpPr>
          <p:nvPr/>
        </p:nvCxnSpPr>
        <p:spPr>
          <a:xfrm flipV="1">
            <a:off x="5362334" y="2477127"/>
            <a:ext cx="513815" cy="689442"/>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cxnSp>
        <p:nvCxnSpPr>
          <p:cNvPr id="4" name="Connettore diritto 3"/>
          <p:cNvCxnSpPr>
            <a:stCxn id="30" idx="0"/>
          </p:cNvCxnSpPr>
          <p:nvPr/>
        </p:nvCxnSpPr>
        <p:spPr>
          <a:xfrm flipH="1" flipV="1">
            <a:off x="5905945" y="2463254"/>
            <a:ext cx="534642" cy="715908"/>
          </a:xfrm>
          <a:prstGeom prst="line">
            <a:avLst/>
          </a:prstGeom>
          <a:ln>
            <a:solidFill>
              <a:srgbClr val="E46C0A"/>
            </a:solidFill>
          </a:ln>
        </p:spPr>
        <p:style>
          <a:lnRef idx="1">
            <a:schemeClr val="accent1"/>
          </a:lnRef>
          <a:fillRef idx="0">
            <a:schemeClr val="accent1"/>
          </a:fillRef>
          <a:effectRef idx="0">
            <a:schemeClr val="accent1"/>
          </a:effectRef>
          <a:fontRef idx="minor">
            <a:schemeClr val="tx1"/>
          </a:fontRef>
        </p:style>
      </p:cxnSp>
      <p:cxnSp>
        <p:nvCxnSpPr>
          <p:cNvPr id="5" name="Connettore diritto 4"/>
          <p:cNvCxnSpPr>
            <a:stCxn id="20" idx="2"/>
          </p:cNvCxnSpPr>
          <p:nvPr/>
        </p:nvCxnSpPr>
        <p:spPr>
          <a:xfrm>
            <a:off x="1524666" y="1625517"/>
            <a:ext cx="478768" cy="85161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Connettore diritto 5"/>
          <p:cNvCxnSpPr>
            <a:stCxn id="34" idx="2"/>
          </p:cNvCxnSpPr>
          <p:nvPr/>
        </p:nvCxnSpPr>
        <p:spPr>
          <a:xfrm flipH="1">
            <a:off x="2497054" y="1634187"/>
            <a:ext cx="202000" cy="8429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diritto 6"/>
          <p:cNvCxnSpPr>
            <a:stCxn id="19" idx="0"/>
          </p:cNvCxnSpPr>
          <p:nvPr/>
        </p:nvCxnSpPr>
        <p:spPr>
          <a:xfrm flipV="1">
            <a:off x="876629" y="2490316"/>
            <a:ext cx="907777" cy="6888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a:stCxn id="22" idx="0"/>
          </p:cNvCxnSpPr>
          <p:nvPr/>
        </p:nvCxnSpPr>
        <p:spPr>
          <a:xfrm flipV="1">
            <a:off x="2007951" y="2477127"/>
            <a:ext cx="1814281" cy="6894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diritto 8"/>
          <p:cNvCxnSpPr>
            <a:stCxn id="21" idx="0"/>
          </p:cNvCxnSpPr>
          <p:nvPr/>
        </p:nvCxnSpPr>
        <p:spPr>
          <a:xfrm flipV="1">
            <a:off x="3100579" y="2490316"/>
            <a:ext cx="796718" cy="6699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p:cNvCxnSpPr/>
          <p:nvPr/>
        </p:nvCxnSpPr>
        <p:spPr>
          <a:xfrm flipH="1">
            <a:off x="4366564" y="1657196"/>
            <a:ext cx="1489107" cy="833119"/>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Connettore diritto 10"/>
          <p:cNvCxnSpPr>
            <a:stCxn id="24" idx="0"/>
          </p:cNvCxnSpPr>
          <p:nvPr/>
        </p:nvCxnSpPr>
        <p:spPr>
          <a:xfrm flipV="1">
            <a:off x="3992592" y="2473659"/>
            <a:ext cx="270423" cy="12587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a:stCxn id="27" idx="0"/>
          </p:cNvCxnSpPr>
          <p:nvPr/>
        </p:nvCxnSpPr>
        <p:spPr>
          <a:xfrm flipV="1">
            <a:off x="4488915" y="2469118"/>
            <a:ext cx="966936" cy="6480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a:xfrm flipH="1">
            <a:off x="5637320" y="1657196"/>
            <a:ext cx="1526968" cy="8331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p:cNvCxnSpPr>
            <a:stCxn id="26" idx="2"/>
          </p:cNvCxnSpPr>
          <p:nvPr/>
        </p:nvCxnSpPr>
        <p:spPr>
          <a:xfrm flipH="1">
            <a:off x="3441369" y="1634187"/>
            <a:ext cx="368813" cy="829067"/>
          </a:xfrm>
          <a:prstGeom prst="line">
            <a:avLst/>
          </a:prstGeom>
          <a:ln>
            <a:solidFill>
              <a:srgbClr val="007635"/>
            </a:solidFill>
          </a:ln>
        </p:spPr>
        <p:style>
          <a:lnRef idx="1">
            <a:schemeClr val="accent1"/>
          </a:lnRef>
          <a:fillRef idx="0">
            <a:schemeClr val="accent1"/>
          </a:fillRef>
          <a:effectRef idx="0">
            <a:schemeClr val="accent1"/>
          </a:effectRef>
          <a:fontRef idx="minor">
            <a:schemeClr val="tx1"/>
          </a:fontRef>
        </p:style>
      </p:cxnSp>
      <p:cxnSp>
        <p:nvCxnSpPr>
          <p:cNvPr id="15" name="Connettore diritto 14"/>
          <p:cNvCxnSpPr>
            <a:stCxn id="25" idx="2"/>
          </p:cNvCxnSpPr>
          <p:nvPr/>
        </p:nvCxnSpPr>
        <p:spPr>
          <a:xfrm flipH="1">
            <a:off x="3586579" y="1634187"/>
            <a:ext cx="1303723" cy="846105"/>
          </a:xfrm>
          <a:prstGeom prst="line">
            <a:avLst/>
          </a:prstGeom>
          <a:ln>
            <a:solidFill>
              <a:srgbClr val="007635"/>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a:xfrm flipH="1">
            <a:off x="7319213" y="1657196"/>
            <a:ext cx="1014787" cy="8230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diritto 16"/>
          <p:cNvCxnSpPr>
            <a:stCxn id="32" idx="0"/>
          </p:cNvCxnSpPr>
          <p:nvPr/>
        </p:nvCxnSpPr>
        <p:spPr>
          <a:xfrm flipV="1">
            <a:off x="7366495" y="2490316"/>
            <a:ext cx="135136" cy="5872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a:xfrm flipH="1" flipV="1">
            <a:off x="7514659" y="2490315"/>
            <a:ext cx="153868" cy="12165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Immagine 18"/>
          <p:cNvPicPr>
            <a:picLocks noChangeAspect="1"/>
          </p:cNvPicPr>
          <p:nvPr/>
        </p:nvPicPr>
        <p:blipFill rotWithShape="1">
          <a:blip r:embed="rId2" cstate="print">
            <a:extLst>
              <a:ext uri="{28A0092B-C50C-407E-A947-70E740481C1C}">
                <a14:useLocalDpi xmlns:a14="http://schemas.microsoft.com/office/drawing/2010/main" val="0"/>
              </a:ext>
            </a:extLst>
          </a:blip>
          <a:srcRect t="5006" b="8665"/>
          <a:stretch/>
        </p:blipFill>
        <p:spPr>
          <a:xfrm>
            <a:off x="390683" y="3179162"/>
            <a:ext cx="971891" cy="972000"/>
          </a:xfrm>
          <a:prstGeom prst="rect">
            <a:avLst/>
          </a:prstGeom>
          <a:ln w="38100" cmpd="sng">
            <a:solidFill>
              <a:srgbClr val="FF0000"/>
            </a:solidFill>
          </a:ln>
        </p:spPr>
      </p:pic>
      <p:pic>
        <p:nvPicPr>
          <p:cNvPr id="20" name="Immagin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66" y="653517"/>
            <a:ext cx="972000" cy="972000"/>
          </a:xfrm>
          <a:prstGeom prst="rect">
            <a:avLst/>
          </a:prstGeom>
          <a:ln w="38100">
            <a:solidFill>
              <a:srgbClr val="0000FF"/>
            </a:solidFill>
          </a:ln>
        </p:spPr>
      </p:pic>
      <p:pic>
        <p:nvPicPr>
          <p:cNvPr id="21" name="Immagin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579" y="3160243"/>
            <a:ext cx="972000" cy="972000"/>
          </a:xfrm>
          <a:prstGeom prst="rect">
            <a:avLst/>
          </a:prstGeom>
          <a:ln w="38100">
            <a:solidFill>
              <a:srgbClr val="FF0000"/>
            </a:solidFill>
          </a:ln>
        </p:spPr>
      </p:pic>
      <p:pic>
        <p:nvPicPr>
          <p:cNvPr id="22" name="Immagin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1951" y="3166569"/>
            <a:ext cx="972000" cy="972000"/>
          </a:xfrm>
          <a:prstGeom prst="rect">
            <a:avLst/>
          </a:prstGeom>
          <a:ln w="38100">
            <a:solidFill>
              <a:srgbClr val="FF0000"/>
            </a:solidFill>
          </a:ln>
        </p:spPr>
      </p:pic>
      <p:pic>
        <p:nvPicPr>
          <p:cNvPr id="23" name="Immagin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6320" y="668566"/>
            <a:ext cx="972000" cy="972000"/>
          </a:xfrm>
          <a:prstGeom prst="rect">
            <a:avLst/>
          </a:prstGeom>
          <a:ln w="38100">
            <a:solidFill>
              <a:srgbClr val="0000FF"/>
            </a:solidFill>
          </a:ln>
        </p:spPr>
      </p:pic>
      <p:pic>
        <p:nvPicPr>
          <p:cNvPr id="24" name="Immagine 23"/>
          <p:cNvPicPr>
            <a:picLocks noChangeAspect="1"/>
          </p:cNvPicPr>
          <p:nvPr/>
        </p:nvPicPr>
        <p:blipFill rotWithShape="1">
          <a:blip r:embed="rId7" cstate="print">
            <a:extLst>
              <a:ext uri="{28A0092B-C50C-407E-A947-70E740481C1C}">
                <a14:useLocalDpi xmlns:a14="http://schemas.microsoft.com/office/drawing/2010/main" val="0"/>
              </a:ext>
            </a:extLst>
          </a:blip>
          <a:srcRect l="6157" r="12169" b="30307"/>
          <a:stretch/>
        </p:blipFill>
        <p:spPr>
          <a:xfrm>
            <a:off x="3722169" y="3732403"/>
            <a:ext cx="540846" cy="540000"/>
          </a:xfrm>
          <a:prstGeom prst="rect">
            <a:avLst/>
          </a:prstGeom>
          <a:ln w="38100" cmpd="sng">
            <a:solidFill>
              <a:srgbClr val="FF0000"/>
            </a:solidFill>
          </a:ln>
        </p:spPr>
      </p:pic>
      <p:pic>
        <p:nvPicPr>
          <p:cNvPr id="25" name="Immagine 24"/>
          <p:cNvPicPr>
            <a:picLocks noChangeAspect="1"/>
          </p:cNvPicPr>
          <p:nvPr/>
        </p:nvPicPr>
        <p:blipFill rotWithShape="1">
          <a:blip r:embed="rId8">
            <a:extLst>
              <a:ext uri="{28A0092B-C50C-407E-A947-70E740481C1C}">
                <a14:useLocalDpi xmlns:a14="http://schemas.microsoft.com/office/drawing/2010/main" val="0"/>
              </a:ext>
            </a:extLst>
          </a:blip>
          <a:srcRect l="275" r="-234" b="34092"/>
          <a:stretch/>
        </p:blipFill>
        <p:spPr>
          <a:xfrm>
            <a:off x="4404302" y="662187"/>
            <a:ext cx="972000" cy="972000"/>
          </a:xfrm>
          <a:prstGeom prst="rect">
            <a:avLst/>
          </a:prstGeom>
          <a:ln w="38100">
            <a:solidFill>
              <a:srgbClr val="00B050"/>
            </a:solidFill>
          </a:ln>
        </p:spPr>
      </p:pic>
      <p:pic>
        <p:nvPicPr>
          <p:cNvPr id="26" name="Immagine 25"/>
          <p:cNvPicPr>
            <a:picLocks noChangeAspect="1"/>
          </p:cNvPicPr>
          <p:nvPr/>
        </p:nvPicPr>
        <p:blipFill rotWithShape="1">
          <a:blip r:embed="rId9" cstate="print">
            <a:extLst>
              <a:ext uri="{28A0092B-C50C-407E-A947-70E740481C1C}">
                <a14:useLocalDpi xmlns:a14="http://schemas.microsoft.com/office/drawing/2010/main" val="0"/>
              </a:ext>
            </a:extLst>
          </a:blip>
          <a:srcRect t="4086" r="-329" b="35435"/>
          <a:stretch/>
        </p:blipFill>
        <p:spPr>
          <a:xfrm>
            <a:off x="3324182" y="662187"/>
            <a:ext cx="972000" cy="972000"/>
          </a:xfrm>
          <a:prstGeom prst="rect">
            <a:avLst/>
          </a:prstGeom>
          <a:ln w="38100">
            <a:solidFill>
              <a:srgbClr val="00B050"/>
            </a:solidFill>
          </a:ln>
        </p:spPr>
      </p:pic>
      <p:pic>
        <p:nvPicPr>
          <p:cNvPr id="27" name="Immagin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8915" y="3117152"/>
            <a:ext cx="540000" cy="540000"/>
          </a:xfrm>
          <a:prstGeom prst="rect">
            <a:avLst/>
          </a:prstGeom>
          <a:ln w="38100" cmpd="sng">
            <a:solidFill>
              <a:srgbClr val="FF0000"/>
            </a:solidFill>
          </a:ln>
        </p:spPr>
      </p:pic>
      <p:pic>
        <p:nvPicPr>
          <p:cNvPr id="28" name="Immagine 27"/>
          <p:cNvPicPr>
            <a:picLocks noChangeAspect="1"/>
          </p:cNvPicPr>
          <p:nvPr/>
        </p:nvPicPr>
        <p:blipFill rotWithShape="1">
          <a:blip r:embed="rId11" cstate="print">
            <a:extLst>
              <a:ext uri="{28A0092B-C50C-407E-A947-70E740481C1C}">
                <a14:useLocalDpi xmlns:a14="http://schemas.microsoft.com/office/drawing/2010/main" val="0"/>
              </a:ext>
            </a:extLst>
          </a:blip>
          <a:srcRect l="313" t="4670" r="3868" b="38876"/>
          <a:stretch/>
        </p:blipFill>
        <p:spPr>
          <a:xfrm>
            <a:off x="6696527" y="657960"/>
            <a:ext cx="972000" cy="972000"/>
          </a:xfrm>
          <a:prstGeom prst="rect">
            <a:avLst/>
          </a:prstGeom>
          <a:ln w="38100" cmpd="sng">
            <a:solidFill>
              <a:srgbClr val="FF0000"/>
            </a:solidFill>
          </a:ln>
        </p:spPr>
      </p:pic>
      <p:pic>
        <p:nvPicPr>
          <p:cNvPr id="29" name="Immagine 28"/>
          <p:cNvPicPr>
            <a:picLocks noChangeAspect="1"/>
          </p:cNvPicPr>
          <p:nvPr/>
        </p:nvPicPr>
        <p:blipFill rotWithShape="1">
          <a:blip r:embed="rId12">
            <a:extLst>
              <a:ext uri="{28A0092B-C50C-407E-A947-70E740481C1C}">
                <a14:useLocalDpi xmlns:a14="http://schemas.microsoft.com/office/drawing/2010/main" val="0"/>
              </a:ext>
            </a:extLst>
          </a:blip>
          <a:srcRect b="19085"/>
          <a:stretch/>
        </p:blipFill>
        <p:spPr>
          <a:xfrm>
            <a:off x="4876334" y="3166569"/>
            <a:ext cx="972000" cy="972000"/>
          </a:xfrm>
          <a:prstGeom prst="rect">
            <a:avLst/>
          </a:prstGeom>
          <a:ln w="38100">
            <a:solidFill>
              <a:schemeClr val="accent6">
                <a:lumMod val="75000"/>
              </a:schemeClr>
            </a:solidFill>
          </a:ln>
        </p:spPr>
      </p:pic>
      <p:pic>
        <p:nvPicPr>
          <p:cNvPr id="30" name="Immagine 29"/>
          <p:cNvPicPr>
            <a:picLocks noChangeAspect="1"/>
          </p:cNvPicPr>
          <p:nvPr/>
        </p:nvPicPr>
        <p:blipFill rotWithShape="1">
          <a:blip r:embed="rId13">
            <a:extLst>
              <a:ext uri="{28A0092B-C50C-407E-A947-70E740481C1C}">
                <a14:useLocalDpi xmlns:a14="http://schemas.microsoft.com/office/drawing/2010/main" val="0"/>
              </a:ext>
            </a:extLst>
          </a:blip>
          <a:srcRect b="11933"/>
          <a:stretch/>
        </p:blipFill>
        <p:spPr>
          <a:xfrm>
            <a:off x="5954587" y="3179162"/>
            <a:ext cx="972000" cy="972000"/>
          </a:xfrm>
          <a:prstGeom prst="rect">
            <a:avLst/>
          </a:prstGeom>
          <a:ln w="38100">
            <a:solidFill>
              <a:schemeClr val="accent6">
                <a:lumMod val="75000"/>
              </a:schemeClr>
            </a:solidFill>
          </a:ln>
        </p:spPr>
      </p:pic>
      <p:pic>
        <p:nvPicPr>
          <p:cNvPr id="31" name="Immagine 30"/>
          <p:cNvPicPr>
            <a:picLocks noChangeAspect="1"/>
          </p:cNvPicPr>
          <p:nvPr/>
        </p:nvPicPr>
        <p:blipFill rotWithShape="1">
          <a:blip r:embed="rId14">
            <a:extLst>
              <a:ext uri="{28A0092B-C50C-407E-A947-70E740481C1C}">
                <a14:useLocalDpi xmlns:a14="http://schemas.microsoft.com/office/drawing/2010/main" val="0"/>
              </a:ext>
            </a:extLst>
          </a:blip>
          <a:srcRect t="11481" b="5892"/>
          <a:stretch/>
        </p:blipFill>
        <p:spPr>
          <a:xfrm>
            <a:off x="7886936" y="653517"/>
            <a:ext cx="972000" cy="972000"/>
          </a:xfrm>
          <a:prstGeom prst="rect">
            <a:avLst/>
          </a:prstGeom>
          <a:ln w="38100">
            <a:solidFill>
              <a:srgbClr val="FF0000"/>
            </a:solidFill>
          </a:ln>
        </p:spPr>
      </p:pic>
      <p:pic>
        <p:nvPicPr>
          <p:cNvPr id="32" name="Immagin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96495" y="3077570"/>
            <a:ext cx="540000" cy="540000"/>
          </a:xfrm>
          <a:prstGeom prst="rect">
            <a:avLst/>
          </a:prstGeom>
          <a:ln w="38100" cmpd="sng">
            <a:solidFill>
              <a:srgbClr val="FF0000"/>
            </a:solidFill>
          </a:ln>
        </p:spPr>
      </p:pic>
      <p:pic>
        <p:nvPicPr>
          <p:cNvPr id="33" name="Immagin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96703" y="3722000"/>
            <a:ext cx="540000" cy="540000"/>
          </a:xfrm>
          <a:prstGeom prst="rect">
            <a:avLst/>
          </a:prstGeom>
          <a:ln w="38100" cmpd="sng">
            <a:solidFill>
              <a:srgbClr val="FF0000"/>
            </a:solidFill>
          </a:ln>
        </p:spPr>
      </p:pic>
      <p:pic>
        <p:nvPicPr>
          <p:cNvPr id="34" name="Immagine 33"/>
          <p:cNvPicPr>
            <a:picLocks noChangeAspect="1"/>
          </p:cNvPicPr>
          <p:nvPr/>
        </p:nvPicPr>
        <p:blipFill rotWithShape="1">
          <a:blip r:embed="rId17" cstate="print">
            <a:extLst>
              <a:ext uri="{28A0092B-C50C-407E-A947-70E740481C1C}">
                <a14:useLocalDpi xmlns:a14="http://schemas.microsoft.com/office/drawing/2010/main" val="0"/>
              </a:ext>
            </a:extLst>
          </a:blip>
          <a:srcRect l="9916" t="637" r="-431" b="25941"/>
          <a:stretch/>
        </p:blipFill>
        <p:spPr>
          <a:xfrm>
            <a:off x="2213054" y="662187"/>
            <a:ext cx="972000" cy="972000"/>
          </a:xfrm>
          <a:prstGeom prst="rect">
            <a:avLst/>
          </a:prstGeom>
          <a:ln w="38100" cmpd="sng">
            <a:solidFill>
              <a:srgbClr val="FF0000"/>
            </a:solidFill>
          </a:ln>
        </p:spPr>
      </p:pic>
      <p:sp>
        <p:nvSpPr>
          <p:cNvPr id="35" name="Ovale 34"/>
          <p:cNvSpPr/>
          <p:nvPr/>
        </p:nvSpPr>
        <p:spPr>
          <a:xfrm>
            <a:off x="1337120" y="2297127"/>
            <a:ext cx="360000" cy="360000"/>
          </a:xfrm>
          <a:prstGeom prst="ellipse">
            <a:avLst/>
          </a:prstGeom>
          <a:noFill/>
          <a:ln w="53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p:cNvSpPr/>
          <p:nvPr/>
        </p:nvSpPr>
        <p:spPr>
          <a:xfrm>
            <a:off x="5002334" y="2290190"/>
            <a:ext cx="360000" cy="360000"/>
          </a:xfrm>
          <a:prstGeom prst="ellipse">
            <a:avLst/>
          </a:prstGeom>
          <a:noFill/>
          <a:ln w="53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p:cNvSpPr/>
          <p:nvPr/>
        </p:nvSpPr>
        <p:spPr>
          <a:xfrm>
            <a:off x="6808008" y="2297127"/>
            <a:ext cx="360000" cy="360000"/>
          </a:xfrm>
          <a:prstGeom prst="ellipse">
            <a:avLst/>
          </a:prstGeom>
          <a:noFill/>
          <a:ln w="53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p:cNvSpPr/>
          <p:nvPr/>
        </p:nvSpPr>
        <p:spPr>
          <a:xfrm>
            <a:off x="2974710" y="2290190"/>
            <a:ext cx="360000" cy="360000"/>
          </a:xfrm>
          <a:prstGeom prst="ellipse">
            <a:avLst/>
          </a:prstGeom>
          <a:noFill/>
          <a:ln w="53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0" name="Immagine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624" y="1930780"/>
            <a:ext cx="972000" cy="972000"/>
          </a:xfrm>
          <a:prstGeom prst="rect">
            <a:avLst/>
          </a:prstGeom>
          <a:ln w="50800">
            <a:solidFill>
              <a:srgbClr val="0000FF"/>
            </a:solidFill>
          </a:ln>
        </p:spPr>
      </p:pic>
      <p:cxnSp>
        <p:nvCxnSpPr>
          <p:cNvPr id="41" name="Connettore diritto 40"/>
          <p:cNvCxnSpPr>
            <a:stCxn id="35" idx="6"/>
            <a:endCxn id="38" idx="2"/>
          </p:cNvCxnSpPr>
          <p:nvPr/>
        </p:nvCxnSpPr>
        <p:spPr>
          <a:xfrm flipV="1">
            <a:off x="1697120" y="2470190"/>
            <a:ext cx="1277590" cy="693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Connettore diritto 41"/>
          <p:cNvCxnSpPr>
            <a:stCxn id="38" idx="6"/>
            <a:endCxn id="36" idx="2"/>
          </p:cNvCxnSpPr>
          <p:nvPr/>
        </p:nvCxnSpPr>
        <p:spPr>
          <a:xfrm>
            <a:off x="3334710" y="2470190"/>
            <a:ext cx="166762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Connettore diritto 42"/>
          <p:cNvCxnSpPr>
            <a:stCxn id="36" idx="6"/>
            <a:endCxn id="37" idx="2"/>
          </p:cNvCxnSpPr>
          <p:nvPr/>
        </p:nvCxnSpPr>
        <p:spPr>
          <a:xfrm>
            <a:off x="5362334" y="2470190"/>
            <a:ext cx="1445674" cy="693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Connettore diritto 43"/>
          <p:cNvCxnSpPr>
            <a:stCxn id="37" idx="6"/>
          </p:cNvCxnSpPr>
          <p:nvPr/>
        </p:nvCxnSpPr>
        <p:spPr>
          <a:xfrm>
            <a:off x="7168008" y="2477127"/>
            <a:ext cx="1777272"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1216665" y="1942534"/>
            <a:ext cx="639919" cy="338554"/>
          </a:xfrm>
          <a:prstGeom prst="rect">
            <a:avLst/>
          </a:prstGeom>
          <a:noFill/>
        </p:spPr>
        <p:txBody>
          <a:bodyPr wrap="none" rtlCol="0">
            <a:spAutoFit/>
          </a:bodyPr>
          <a:lstStyle/>
          <a:p>
            <a:r>
              <a:rPr lang="it-IT" sz="1600" dirty="0" smtClean="0">
                <a:solidFill>
                  <a:srgbClr val="0070C0"/>
                </a:solidFill>
                <a:latin typeface="Cambria" panose="02040503050406030204" pitchFamily="18" charset="0"/>
                <a:ea typeface="Tahoma" panose="020B0604030504040204" pitchFamily="34" charset="0"/>
                <a:cs typeface="Tahoma" panose="020B0604030504040204" pitchFamily="34" charset="0"/>
              </a:rPr>
              <a:t>2014</a:t>
            </a:r>
            <a:endParaRPr lang="it-IT" sz="1600" dirty="0">
              <a:solidFill>
                <a:srgbClr val="0070C0"/>
              </a:solidFill>
              <a:latin typeface="Cambria" panose="02040503050406030204" pitchFamily="18" charset="0"/>
              <a:ea typeface="Tahoma" panose="020B0604030504040204" pitchFamily="34" charset="0"/>
              <a:cs typeface="Tahoma" panose="020B0604030504040204" pitchFamily="34" charset="0"/>
            </a:endParaRPr>
          </a:p>
        </p:txBody>
      </p:sp>
      <p:sp>
        <p:nvSpPr>
          <p:cNvPr id="46" name="CasellaDiTesto 45"/>
          <p:cNvSpPr txBox="1"/>
          <p:nvPr/>
        </p:nvSpPr>
        <p:spPr>
          <a:xfrm>
            <a:off x="2848261" y="1937154"/>
            <a:ext cx="639919" cy="338554"/>
          </a:xfrm>
          <a:prstGeom prst="rect">
            <a:avLst/>
          </a:prstGeom>
          <a:noFill/>
        </p:spPr>
        <p:txBody>
          <a:bodyPr wrap="none" rtlCol="0">
            <a:spAutoFit/>
          </a:bodyPr>
          <a:lstStyle/>
          <a:p>
            <a:r>
              <a:rPr lang="it-IT" sz="1600" dirty="0" smtClean="0">
                <a:solidFill>
                  <a:srgbClr val="0070C0"/>
                </a:solidFill>
                <a:latin typeface="Cambria" panose="02040503050406030204" pitchFamily="18" charset="0"/>
                <a:ea typeface="Tahoma" panose="020B0604030504040204" pitchFamily="34" charset="0"/>
                <a:cs typeface="Tahoma" panose="020B0604030504040204" pitchFamily="34" charset="0"/>
              </a:rPr>
              <a:t>2015</a:t>
            </a:r>
            <a:endParaRPr lang="it-IT" sz="1600" dirty="0">
              <a:solidFill>
                <a:srgbClr val="0070C0"/>
              </a:solidFill>
              <a:latin typeface="Cambria" panose="02040503050406030204" pitchFamily="18" charset="0"/>
              <a:ea typeface="Tahoma" panose="020B0604030504040204" pitchFamily="34" charset="0"/>
              <a:cs typeface="Tahoma" panose="020B0604030504040204" pitchFamily="34" charset="0"/>
            </a:endParaRPr>
          </a:p>
        </p:txBody>
      </p:sp>
      <p:sp>
        <p:nvSpPr>
          <p:cNvPr id="47" name="CasellaDiTesto 46"/>
          <p:cNvSpPr txBox="1"/>
          <p:nvPr/>
        </p:nvSpPr>
        <p:spPr>
          <a:xfrm>
            <a:off x="4930663" y="1958573"/>
            <a:ext cx="639919" cy="338554"/>
          </a:xfrm>
          <a:prstGeom prst="rect">
            <a:avLst/>
          </a:prstGeom>
          <a:noFill/>
        </p:spPr>
        <p:txBody>
          <a:bodyPr wrap="none" rtlCol="0">
            <a:spAutoFit/>
          </a:bodyPr>
          <a:lstStyle/>
          <a:p>
            <a:r>
              <a:rPr lang="it-IT" sz="1600" dirty="0" smtClean="0">
                <a:solidFill>
                  <a:srgbClr val="0070C0"/>
                </a:solidFill>
                <a:latin typeface="Cambria" panose="02040503050406030204" pitchFamily="18" charset="0"/>
                <a:ea typeface="Tahoma" panose="020B0604030504040204" pitchFamily="34" charset="0"/>
                <a:cs typeface="Tahoma" panose="020B0604030504040204" pitchFamily="34" charset="0"/>
              </a:rPr>
              <a:t>2016</a:t>
            </a:r>
            <a:endParaRPr lang="it-IT" sz="1600" dirty="0">
              <a:solidFill>
                <a:srgbClr val="0070C0"/>
              </a:solidFill>
              <a:latin typeface="Cambria" panose="02040503050406030204" pitchFamily="18" charset="0"/>
              <a:ea typeface="Tahoma" panose="020B0604030504040204" pitchFamily="34" charset="0"/>
              <a:cs typeface="Tahoma" panose="020B0604030504040204" pitchFamily="34" charset="0"/>
            </a:endParaRPr>
          </a:p>
        </p:txBody>
      </p:sp>
      <p:sp>
        <p:nvSpPr>
          <p:cNvPr id="48" name="CasellaDiTesto 47"/>
          <p:cNvSpPr txBox="1"/>
          <p:nvPr/>
        </p:nvSpPr>
        <p:spPr>
          <a:xfrm>
            <a:off x="6679294" y="1951412"/>
            <a:ext cx="639919" cy="338554"/>
          </a:xfrm>
          <a:prstGeom prst="rect">
            <a:avLst/>
          </a:prstGeom>
          <a:noFill/>
        </p:spPr>
        <p:txBody>
          <a:bodyPr wrap="none" rtlCol="0">
            <a:spAutoFit/>
          </a:bodyPr>
          <a:lstStyle/>
          <a:p>
            <a:r>
              <a:rPr lang="it-IT" sz="1600" dirty="0" smtClean="0">
                <a:solidFill>
                  <a:srgbClr val="0070C0"/>
                </a:solidFill>
                <a:latin typeface="Cambria" panose="02040503050406030204" pitchFamily="18" charset="0"/>
                <a:ea typeface="Tahoma" panose="020B0604030504040204" pitchFamily="34" charset="0"/>
                <a:cs typeface="Tahoma" panose="020B0604030504040204" pitchFamily="34" charset="0"/>
              </a:rPr>
              <a:t>2017</a:t>
            </a:r>
            <a:endParaRPr lang="it-IT" sz="1600" dirty="0">
              <a:solidFill>
                <a:srgbClr val="0070C0"/>
              </a:solidFill>
              <a:latin typeface="Cambria" panose="02040503050406030204" pitchFamily="18" charset="0"/>
              <a:ea typeface="Tahoma" panose="020B0604030504040204" pitchFamily="34" charset="0"/>
              <a:cs typeface="Tahoma" panose="020B0604030504040204" pitchFamily="34" charset="0"/>
            </a:endParaRPr>
          </a:p>
        </p:txBody>
      </p:sp>
      <p:cxnSp>
        <p:nvCxnSpPr>
          <p:cNvPr id="65" name="Connettore diritto 14"/>
          <p:cNvCxnSpPr>
            <a:stCxn id="64" idx="0"/>
          </p:cNvCxnSpPr>
          <p:nvPr/>
        </p:nvCxnSpPr>
        <p:spPr>
          <a:xfrm flipH="1" flipV="1">
            <a:off x="8072194" y="2490317"/>
            <a:ext cx="390056" cy="6762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64" name="Immagine 63"/>
          <p:cNvPicPr>
            <a:picLocks noChangeAspect="1"/>
          </p:cNvPicPr>
          <p:nvPr/>
        </p:nvPicPr>
        <p:blipFill rotWithShape="1">
          <a:blip r:embed="rId19" cstate="print">
            <a:extLst>
              <a:ext uri="{28A0092B-C50C-407E-A947-70E740481C1C}">
                <a14:useLocalDpi xmlns:a14="http://schemas.microsoft.com/office/drawing/2010/main" val="0"/>
              </a:ext>
            </a:extLst>
          </a:blip>
          <a:srcRect t="2586" b="17819"/>
          <a:stretch/>
        </p:blipFill>
        <p:spPr>
          <a:xfrm>
            <a:off x="8065563" y="3166569"/>
            <a:ext cx="793373" cy="1008981"/>
          </a:xfrm>
          <a:prstGeom prst="rect">
            <a:avLst/>
          </a:prstGeom>
          <a:ln w="38100">
            <a:solidFill>
              <a:srgbClr val="FF0000"/>
            </a:solidFill>
          </a:ln>
        </p:spPr>
      </p:pic>
      <p:graphicFrame>
        <p:nvGraphicFramePr>
          <p:cNvPr id="49" name="Tabella 48"/>
          <p:cNvGraphicFramePr>
            <a:graphicFrameLocks noGrp="1"/>
          </p:cNvGraphicFramePr>
          <p:nvPr>
            <p:extLst>
              <p:ext uri="{D42A27DB-BD31-4B8C-83A1-F6EECF244321}">
                <p14:modId xmlns:p14="http://schemas.microsoft.com/office/powerpoint/2010/main" val="1495212494"/>
              </p:ext>
            </p:extLst>
          </p:nvPr>
        </p:nvGraphicFramePr>
        <p:xfrm>
          <a:off x="254719" y="4354326"/>
          <a:ext cx="8634561" cy="1950720"/>
        </p:xfrm>
        <a:graphic>
          <a:graphicData uri="http://schemas.openxmlformats.org/drawingml/2006/table">
            <a:tbl>
              <a:tblPr firstRow="1" bandRow="1">
                <a:tableStyleId>{5C22544A-7EE6-4342-B048-85BDC9FD1C3A}</a:tableStyleId>
              </a:tblPr>
              <a:tblGrid>
                <a:gridCol w="1850988">
                  <a:extLst>
                    <a:ext uri="{9D8B030D-6E8A-4147-A177-3AD203B41FA5}">
                      <a16:colId xmlns:a16="http://schemas.microsoft.com/office/drawing/2014/main" val="718367213"/>
                    </a:ext>
                  </a:extLst>
                </a:gridCol>
                <a:gridCol w="4615584">
                  <a:extLst>
                    <a:ext uri="{9D8B030D-6E8A-4147-A177-3AD203B41FA5}">
                      <a16:colId xmlns:a16="http://schemas.microsoft.com/office/drawing/2014/main" val="299568884"/>
                    </a:ext>
                  </a:extLst>
                </a:gridCol>
                <a:gridCol w="2167989">
                  <a:extLst>
                    <a:ext uri="{9D8B030D-6E8A-4147-A177-3AD203B41FA5}">
                      <a16:colId xmlns:a16="http://schemas.microsoft.com/office/drawing/2014/main" val="1054115181"/>
                    </a:ext>
                  </a:extLst>
                </a:gridCol>
              </a:tblGrid>
              <a:tr h="210386">
                <a:tc>
                  <a:txBody>
                    <a:bodyPr/>
                    <a:lstStyle/>
                    <a:p>
                      <a:r>
                        <a:rPr lang="it-IT" sz="1400" dirty="0" smtClean="0"/>
                        <a:t>Field</a:t>
                      </a:r>
                      <a:endParaRPr lang="it-IT" sz="1400" dirty="0"/>
                    </a:p>
                  </a:txBody>
                  <a:tcPr/>
                </a:tc>
                <a:tc>
                  <a:txBody>
                    <a:bodyPr/>
                    <a:lstStyle/>
                    <a:p>
                      <a:r>
                        <a:rPr lang="it-IT" sz="1400" dirty="0" err="1" smtClean="0"/>
                        <a:t>Objective</a:t>
                      </a:r>
                      <a:endParaRPr lang="it-IT" sz="1400" dirty="0"/>
                    </a:p>
                  </a:txBody>
                  <a:tcPr/>
                </a:tc>
                <a:tc>
                  <a:txBody>
                    <a:bodyPr/>
                    <a:lstStyle/>
                    <a:p>
                      <a:r>
                        <a:rPr lang="it-IT" sz="1400" dirty="0" err="1" smtClean="0"/>
                        <a:t>Institutions</a:t>
                      </a:r>
                      <a:endParaRPr lang="it-IT" sz="1400" dirty="0"/>
                    </a:p>
                  </a:txBody>
                  <a:tcPr/>
                </a:tc>
                <a:extLst>
                  <a:ext uri="{0D108BD9-81ED-4DB2-BD59-A6C34878D82A}">
                    <a16:rowId xmlns:a16="http://schemas.microsoft.com/office/drawing/2014/main" val="2646454980"/>
                  </a:ext>
                </a:extLst>
              </a:tr>
              <a:tr h="210386">
                <a:tc>
                  <a:txBody>
                    <a:bodyPr/>
                    <a:lstStyle/>
                    <a:p>
                      <a:r>
                        <a:rPr lang="it-IT" sz="1400" b="1" u="sng" dirty="0" err="1" smtClean="0">
                          <a:solidFill>
                            <a:srgbClr val="0000FF"/>
                          </a:solidFill>
                        </a:rPr>
                        <a:t>Nuclear</a:t>
                      </a:r>
                      <a:r>
                        <a:rPr lang="it-IT" sz="1400" b="1" u="sng" dirty="0" smtClean="0">
                          <a:solidFill>
                            <a:srgbClr val="0000FF"/>
                          </a:solidFill>
                        </a:rPr>
                        <a:t> </a:t>
                      </a:r>
                      <a:r>
                        <a:rPr lang="it-IT" sz="1400" b="1" u="sng" dirty="0" err="1" smtClean="0">
                          <a:solidFill>
                            <a:srgbClr val="0000FF"/>
                          </a:solidFill>
                        </a:rPr>
                        <a:t>physics</a:t>
                      </a:r>
                      <a:endParaRPr lang="it-IT" sz="1400" b="1" dirty="0"/>
                    </a:p>
                  </a:txBody>
                  <a:tcPr/>
                </a:tc>
                <a:tc>
                  <a:txBody>
                    <a:bodyPr/>
                    <a:lstStyle/>
                    <a:p>
                      <a:r>
                        <a:rPr lang="it-IT" sz="1400" b="1" dirty="0" smtClean="0">
                          <a:solidFill>
                            <a:srgbClr val="0000FF"/>
                          </a:solidFill>
                        </a:rPr>
                        <a:t>Generation and </a:t>
                      </a:r>
                      <a:r>
                        <a:rPr lang="it-IT" sz="1400" b="1" dirty="0" err="1" smtClean="0">
                          <a:solidFill>
                            <a:srgbClr val="0000FF"/>
                          </a:solidFill>
                        </a:rPr>
                        <a:t>collection</a:t>
                      </a:r>
                      <a:r>
                        <a:rPr lang="it-IT" sz="1400" b="1" dirty="0" smtClean="0">
                          <a:solidFill>
                            <a:srgbClr val="0000FF"/>
                          </a:solidFill>
                        </a:rPr>
                        <a:t> of</a:t>
                      </a:r>
                      <a:r>
                        <a:rPr lang="it-IT" sz="1400" b="1" baseline="0" dirty="0" smtClean="0">
                          <a:solidFill>
                            <a:srgbClr val="0000FF"/>
                          </a:solidFill>
                        </a:rPr>
                        <a:t> </a:t>
                      </a:r>
                      <a:r>
                        <a:rPr lang="it-IT" sz="1400" b="1" dirty="0" err="1" smtClean="0">
                          <a:solidFill>
                            <a:srgbClr val="0000FF"/>
                          </a:solidFill>
                        </a:rPr>
                        <a:t>nuclides</a:t>
                      </a:r>
                      <a:r>
                        <a:rPr lang="it-IT" sz="1400" b="1" dirty="0" smtClean="0">
                          <a:solidFill>
                            <a:srgbClr val="0000FF"/>
                          </a:solidFill>
                        </a:rPr>
                        <a:t> </a:t>
                      </a:r>
                      <a:endParaRPr lang="it-IT"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smtClean="0">
                          <a:solidFill>
                            <a:srgbClr val="0000FF"/>
                          </a:solidFill>
                        </a:rPr>
                        <a:t>INFN-LNL</a:t>
                      </a:r>
                    </a:p>
                  </a:txBody>
                  <a:tcPr/>
                </a:tc>
                <a:extLst>
                  <a:ext uri="{0D108BD9-81ED-4DB2-BD59-A6C34878D82A}">
                    <a16:rowId xmlns:a16="http://schemas.microsoft.com/office/drawing/2014/main" val="3029257090"/>
                  </a:ext>
                </a:extLst>
              </a:tr>
              <a:tr h="357656">
                <a:tc>
                  <a:txBody>
                    <a:bodyPr/>
                    <a:lstStyle/>
                    <a:p>
                      <a:r>
                        <a:rPr lang="it-IT" sz="1400" b="1" u="sng" dirty="0" err="1" smtClean="0">
                          <a:solidFill>
                            <a:schemeClr val="accent6">
                              <a:lumMod val="75000"/>
                            </a:schemeClr>
                          </a:solidFill>
                        </a:rPr>
                        <a:t>Radiochemistry</a:t>
                      </a:r>
                      <a:endParaRPr lang="it-IT" sz="1400" b="1" dirty="0"/>
                    </a:p>
                  </a:txBody>
                  <a:tcPr/>
                </a:tc>
                <a:tc>
                  <a:txBody>
                    <a:bodyPr/>
                    <a:lstStyle/>
                    <a:p>
                      <a:r>
                        <a:rPr lang="it-IT" sz="1400" b="1" dirty="0" err="1" smtClean="0">
                          <a:solidFill>
                            <a:schemeClr val="accent6">
                              <a:lumMod val="75000"/>
                            </a:schemeClr>
                          </a:solidFill>
                        </a:rPr>
                        <a:t>Chemical</a:t>
                      </a:r>
                      <a:r>
                        <a:rPr lang="it-IT" sz="1400" b="1" dirty="0" smtClean="0">
                          <a:solidFill>
                            <a:schemeClr val="accent6">
                              <a:lumMod val="75000"/>
                            </a:schemeClr>
                          </a:solidFill>
                        </a:rPr>
                        <a:t> </a:t>
                      </a:r>
                      <a:r>
                        <a:rPr lang="it-IT" sz="1400" b="1" dirty="0" err="1" smtClean="0">
                          <a:solidFill>
                            <a:schemeClr val="accent6">
                              <a:lumMod val="75000"/>
                            </a:schemeClr>
                          </a:solidFill>
                        </a:rPr>
                        <a:t>separation</a:t>
                      </a:r>
                      <a:r>
                        <a:rPr lang="it-IT" sz="1400" b="1" dirty="0" smtClean="0">
                          <a:solidFill>
                            <a:schemeClr val="accent6">
                              <a:lumMod val="75000"/>
                            </a:schemeClr>
                          </a:solidFill>
                        </a:rPr>
                        <a:t> and </a:t>
                      </a:r>
                      <a:r>
                        <a:rPr lang="it-IT" sz="1400" b="1" dirty="0" err="1" smtClean="0">
                          <a:solidFill>
                            <a:schemeClr val="accent6">
                              <a:lumMod val="75000"/>
                            </a:schemeClr>
                          </a:solidFill>
                        </a:rPr>
                        <a:t>complexation</a:t>
                      </a:r>
                      <a:r>
                        <a:rPr lang="it-IT" sz="1400" b="1" dirty="0" smtClean="0">
                          <a:solidFill>
                            <a:schemeClr val="accent6">
                              <a:lumMod val="75000"/>
                            </a:schemeClr>
                          </a:solidFill>
                        </a:rPr>
                        <a:t> of the </a:t>
                      </a:r>
                      <a:r>
                        <a:rPr lang="it-IT" sz="1400" b="1" dirty="0" err="1" smtClean="0">
                          <a:solidFill>
                            <a:schemeClr val="accent6">
                              <a:lumMod val="75000"/>
                            </a:schemeClr>
                          </a:solidFill>
                        </a:rPr>
                        <a:t>collected</a:t>
                      </a:r>
                      <a:r>
                        <a:rPr lang="it-IT" sz="1400" b="1" dirty="0" smtClean="0">
                          <a:solidFill>
                            <a:schemeClr val="accent6">
                              <a:lumMod val="75000"/>
                            </a:schemeClr>
                          </a:solidFill>
                        </a:rPr>
                        <a:t> </a:t>
                      </a:r>
                      <a:r>
                        <a:rPr lang="it-IT" sz="1400" b="1" dirty="0" err="1" smtClean="0">
                          <a:solidFill>
                            <a:schemeClr val="accent6">
                              <a:lumMod val="75000"/>
                            </a:schemeClr>
                          </a:solidFill>
                        </a:rPr>
                        <a:t>nuclides</a:t>
                      </a:r>
                      <a:r>
                        <a:rPr lang="it-IT" sz="1400" b="1" dirty="0" smtClean="0">
                          <a:solidFill>
                            <a:schemeClr val="accent6">
                              <a:lumMod val="75000"/>
                            </a:schemeClr>
                          </a:solidFill>
                        </a:rPr>
                        <a:t> </a:t>
                      </a:r>
                      <a:endParaRPr lang="it-IT" sz="1400" b="1" dirty="0"/>
                    </a:p>
                  </a:txBody>
                  <a:tcPr/>
                </a:tc>
                <a:tc>
                  <a:txBody>
                    <a:bodyPr/>
                    <a:lstStyle/>
                    <a:p>
                      <a:r>
                        <a:rPr lang="it-IT" sz="1400" b="1" kern="1200" dirty="0" smtClean="0">
                          <a:solidFill>
                            <a:schemeClr val="accent6">
                              <a:lumMod val="75000"/>
                            </a:schemeClr>
                          </a:solidFill>
                          <a:latin typeface="+mn-lt"/>
                          <a:ea typeface="+mn-ea"/>
                          <a:cs typeface="+mn-cs"/>
                        </a:rPr>
                        <a:t>UNIPD-</a:t>
                      </a:r>
                      <a:r>
                        <a:rPr lang="it-IT" sz="1400" b="1" kern="1200" dirty="0" err="1" smtClean="0">
                          <a:solidFill>
                            <a:schemeClr val="accent6">
                              <a:lumMod val="75000"/>
                            </a:schemeClr>
                          </a:solidFill>
                          <a:latin typeface="+mn-lt"/>
                          <a:ea typeface="+mn-ea"/>
                          <a:cs typeface="+mn-cs"/>
                        </a:rPr>
                        <a:t>DiSC</a:t>
                      </a:r>
                      <a:endParaRPr lang="it-IT" sz="1400" b="1" kern="1200" dirty="0">
                        <a:solidFill>
                          <a:schemeClr val="accent6">
                            <a:lumMod val="75000"/>
                          </a:schemeClr>
                        </a:solidFill>
                        <a:latin typeface="+mn-lt"/>
                        <a:ea typeface="+mn-ea"/>
                        <a:cs typeface="+mn-cs"/>
                      </a:endParaRPr>
                    </a:p>
                  </a:txBody>
                  <a:tcPr/>
                </a:tc>
                <a:extLst>
                  <a:ext uri="{0D108BD9-81ED-4DB2-BD59-A6C34878D82A}">
                    <a16:rowId xmlns:a16="http://schemas.microsoft.com/office/drawing/2014/main" val="2625492457"/>
                  </a:ext>
                </a:extLst>
              </a:tr>
              <a:tr h="358597">
                <a:tc>
                  <a:txBody>
                    <a:bodyPr/>
                    <a:lstStyle/>
                    <a:p>
                      <a:r>
                        <a:rPr lang="it-IT" sz="1400" b="1" u="sng" dirty="0" err="1" smtClean="0">
                          <a:solidFill>
                            <a:srgbClr val="FF0000"/>
                          </a:solidFill>
                        </a:rPr>
                        <a:t>Radiopharmacy</a:t>
                      </a:r>
                      <a:endParaRPr lang="it-IT"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err="1" smtClean="0">
                          <a:solidFill>
                            <a:srgbClr val="FF0000"/>
                          </a:solidFill>
                        </a:rPr>
                        <a:t>Radiolabeling</a:t>
                      </a:r>
                      <a:r>
                        <a:rPr lang="it-IT" sz="1400" b="1" dirty="0" smtClean="0">
                          <a:solidFill>
                            <a:srgbClr val="FF0000"/>
                          </a:solidFill>
                        </a:rPr>
                        <a:t> and in vitro/in vivo </a:t>
                      </a:r>
                      <a:r>
                        <a:rPr lang="it-IT" sz="1400" b="1" dirty="0" err="1" smtClean="0">
                          <a:solidFill>
                            <a:srgbClr val="FF0000"/>
                          </a:solidFill>
                        </a:rPr>
                        <a:t>studies</a:t>
                      </a:r>
                      <a:endParaRPr lang="it-IT" sz="1400" b="1" dirty="0" smtClean="0">
                        <a:solidFill>
                          <a:srgbClr val="FF0000"/>
                        </a:solidFill>
                      </a:endParaRPr>
                    </a:p>
                    <a:p>
                      <a:endParaRPr lang="it-IT"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kern="1200" dirty="0" smtClean="0">
                          <a:solidFill>
                            <a:srgbClr val="FF0000"/>
                          </a:solidFill>
                          <a:latin typeface="+mn-lt"/>
                          <a:ea typeface="+mn-ea"/>
                          <a:cs typeface="+mn-cs"/>
                        </a:rPr>
                        <a:t>UNIPD-DSF</a:t>
                      </a:r>
                    </a:p>
                    <a:p>
                      <a:pPr marL="0" marR="0" indent="0" algn="l" defTabSz="914400" rtl="0" eaLnBrk="1" fontAlgn="auto" latinLnBrk="0" hangingPunct="1">
                        <a:lnSpc>
                          <a:spcPct val="100000"/>
                        </a:lnSpc>
                        <a:spcBef>
                          <a:spcPts val="0"/>
                        </a:spcBef>
                        <a:spcAft>
                          <a:spcPts val="0"/>
                        </a:spcAft>
                        <a:buClrTx/>
                        <a:buSzTx/>
                        <a:buFontTx/>
                        <a:buNone/>
                        <a:tabLst/>
                        <a:defRPr/>
                      </a:pPr>
                      <a:r>
                        <a:rPr lang="it-IT" sz="1400" b="1" kern="1200" dirty="0" smtClean="0">
                          <a:solidFill>
                            <a:srgbClr val="FF0000"/>
                          </a:solidFill>
                          <a:latin typeface="+mn-lt"/>
                          <a:ea typeface="+mn-ea"/>
                          <a:cs typeface="+mn-cs"/>
                        </a:rPr>
                        <a:t>Reggio</a:t>
                      </a:r>
                      <a:r>
                        <a:rPr lang="it-IT" sz="1400" b="1" kern="1200" baseline="0" dirty="0" smtClean="0">
                          <a:solidFill>
                            <a:srgbClr val="FF0000"/>
                          </a:solidFill>
                          <a:latin typeface="+mn-lt"/>
                          <a:ea typeface="+mn-ea"/>
                          <a:cs typeface="+mn-cs"/>
                        </a:rPr>
                        <a:t> Emilia Hospital</a:t>
                      </a:r>
                      <a:endParaRPr lang="it-IT" sz="1400" b="1" dirty="0">
                        <a:solidFill>
                          <a:srgbClr val="FF0000"/>
                        </a:solidFill>
                      </a:endParaRPr>
                    </a:p>
                  </a:txBody>
                  <a:tcPr/>
                </a:tc>
                <a:extLst>
                  <a:ext uri="{0D108BD9-81ED-4DB2-BD59-A6C34878D82A}">
                    <a16:rowId xmlns:a16="http://schemas.microsoft.com/office/drawing/2014/main" val="3260637706"/>
                  </a:ext>
                </a:extLst>
              </a:tr>
              <a:tr h="210386">
                <a:tc>
                  <a:txBody>
                    <a:bodyPr/>
                    <a:lstStyle/>
                    <a:p>
                      <a:r>
                        <a:rPr lang="it-IT" sz="1400" b="1" dirty="0" err="1" smtClean="0">
                          <a:solidFill>
                            <a:srgbClr val="007635"/>
                          </a:solidFill>
                        </a:rPr>
                        <a:t>Nuclear</a:t>
                      </a:r>
                      <a:r>
                        <a:rPr lang="it-IT" sz="1400" b="1" dirty="0" smtClean="0">
                          <a:solidFill>
                            <a:srgbClr val="007635"/>
                          </a:solidFill>
                        </a:rPr>
                        <a:t> medicine</a:t>
                      </a:r>
                      <a:endParaRPr lang="it-IT" sz="1400" b="1" dirty="0">
                        <a:solidFill>
                          <a:srgbClr val="007635"/>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b="1" dirty="0" smtClean="0">
                          <a:solidFill>
                            <a:srgbClr val="007635"/>
                          </a:solidFill>
                        </a:rPr>
                        <a:t>GMP </a:t>
                      </a:r>
                      <a:r>
                        <a:rPr lang="it-IT" sz="1400" b="1" dirty="0" err="1" smtClean="0">
                          <a:solidFill>
                            <a:srgbClr val="007635"/>
                          </a:solidFill>
                        </a:rPr>
                        <a:t>development</a:t>
                      </a:r>
                      <a:r>
                        <a:rPr lang="it-IT" sz="1400" b="1" dirty="0" smtClean="0">
                          <a:solidFill>
                            <a:srgbClr val="007635"/>
                          </a:solidFill>
                        </a:rPr>
                        <a:t> and </a:t>
                      </a:r>
                      <a:r>
                        <a:rPr lang="it-IT" sz="1400" b="1" dirty="0" err="1" smtClean="0">
                          <a:solidFill>
                            <a:srgbClr val="007635"/>
                          </a:solidFill>
                        </a:rPr>
                        <a:t>possible</a:t>
                      </a:r>
                      <a:r>
                        <a:rPr lang="it-IT" sz="1400" b="1" dirty="0" smtClean="0">
                          <a:solidFill>
                            <a:srgbClr val="007635"/>
                          </a:solidFill>
                        </a:rPr>
                        <a:t> </a:t>
                      </a:r>
                      <a:r>
                        <a:rPr lang="it-IT" sz="1400" b="1" dirty="0" err="1" smtClean="0">
                          <a:solidFill>
                            <a:srgbClr val="007635"/>
                          </a:solidFill>
                        </a:rPr>
                        <a:t>clinical</a:t>
                      </a:r>
                      <a:r>
                        <a:rPr lang="it-IT" sz="1400" b="1" dirty="0" smtClean="0">
                          <a:solidFill>
                            <a:srgbClr val="007635"/>
                          </a:solidFill>
                        </a:rPr>
                        <a:t> </a:t>
                      </a:r>
                      <a:r>
                        <a:rPr lang="it-IT" sz="1400" b="1" dirty="0" err="1" smtClean="0">
                          <a:solidFill>
                            <a:srgbClr val="007635"/>
                          </a:solidFill>
                        </a:rPr>
                        <a:t>studies</a:t>
                      </a:r>
                      <a:endParaRPr lang="it-IT" sz="1400" b="1" dirty="0" smtClean="0">
                        <a:solidFill>
                          <a:srgbClr val="007635"/>
                        </a:solidFill>
                      </a:endParaRPr>
                    </a:p>
                  </a:txBody>
                  <a:tcPr/>
                </a:tc>
                <a:tc>
                  <a:txBody>
                    <a:bodyPr/>
                    <a:lstStyle/>
                    <a:p>
                      <a:r>
                        <a:rPr lang="it-IT" sz="1400" b="1" dirty="0" smtClean="0">
                          <a:solidFill>
                            <a:srgbClr val="007635"/>
                          </a:solidFill>
                        </a:rPr>
                        <a:t>Castelfranco Hospital</a:t>
                      </a:r>
                      <a:endParaRPr lang="it-IT" sz="1400" b="1" dirty="0">
                        <a:solidFill>
                          <a:srgbClr val="007635"/>
                        </a:solidFill>
                      </a:endParaRPr>
                    </a:p>
                  </a:txBody>
                  <a:tcPr/>
                </a:tc>
                <a:extLst>
                  <a:ext uri="{0D108BD9-81ED-4DB2-BD59-A6C34878D82A}">
                    <a16:rowId xmlns:a16="http://schemas.microsoft.com/office/drawing/2014/main" val="3899828623"/>
                  </a:ext>
                </a:extLst>
              </a:tr>
            </a:tbl>
          </a:graphicData>
        </a:graphic>
      </p:graphicFrame>
    </p:spTree>
    <p:extLst>
      <p:ext uri="{BB962C8B-B14F-4D97-AF65-F5344CB8AC3E}">
        <p14:creationId xmlns:p14="http://schemas.microsoft.com/office/powerpoint/2010/main" val="1670600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7583" y="1379417"/>
            <a:ext cx="5596508" cy="4252148"/>
          </a:xfrm>
          <a:prstGeom prst="rect">
            <a:avLst/>
          </a:prstGeom>
          <a:ln>
            <a:solidFill>
              <a:schemeClr val="accent1"/>
            </a:solidFill>
          </a:ln>
        </p:spPr>
      </p:pic>
      <p:sp>
        <p:nvSpPr>
          <p:cNvPr id="11266" name="Rectangle 1"/>
          <p:cNvSpPr>
            <a:spLocks noGrp="1" noChangeArrowheads="1"/>
          </p:cNvSpPr>
          <p:nvPr>
            <p:ph type="title" idx="4294967295"/>
          </p:nvPr>
        </p:nvSpPr>
        <p:spPr>
          <a:xfrm>
            <a:off x="1431358" y="57239"/>
            <a:ext cx="6400800" cy="1063625"/>
          </a:xfrm>
          <a:prstGeom prst="rect">
            <a:avLst/>
          </a:prstGeom>
        </p:spPr>
        <p:txBody>
          <a:bodyPr tIns="35268"/>
          <a:lstStyle/>
          <a:p>
            <a:pPr>
              <a:defRPr/>
            </a:pPr>
            <a:r>
              <a:rPr lang="en-US" altLang="it-IT" sz="2500" b="1" dirty="0" smtClean="0">
                <a:solidFill>
                  <a:srgbClr val="0070C0"/>
                </a:solidFill>
                <a:latin typeface="Calibri"/>
              </a:rPr>
              <a:t>The SPES at LNL:  </a:t>
            </a:r>
            <a:r>
              <a:rPr lang="en-US" altLang="it-IT" sz="2500" b="1" dirty="0">
                <a:solidFill>
                  <a:srgbClr val="0070C0"/>
                </a:solidFill>
                <a:latin typeface="Calibri"/>
              </a:rPr>
              <a:t>Facility Layout</a:t>
            </a:r>
          </a:p>
        </p:txBody>
      </p:sp>
      <p:sp>
        <p:nvSpPr>
          <p:cNvPr id="3" name="TextBox 2"/>
          <p:cNvSpPr txBox="1"/>
          <p:nvPr/>
        </p:nvSpPr>
        <p:spPr>
          <a:xfrm>
            <a:off x="4486745" y="4503563"/>
            <a:ext cx="3708678" cy="1754326"/>
          </a:xfrm>
          <a:prstGeom prst="rect">
            <a:avLst/>
          </a:prstGeom>
          <a:noFill/>
        </p:spPr>
        <p:txBody>
          <a:bodyPr wrap="square">
            <a:spAutoFit/>
          </a:bodyPr>
          <a:lstStyle/>
          <a:p>
            <a:pPr>
              <a:defRPr/>
            </a:pPr>
            <a:r>
              <a:rPr lang="it-IT" b="1" dirty="0" smtClean="0"/>
              <a:t>Project </a:t>
            </a:r>
            <a:r>
              <a:rPr lang="it-IT" b="1" dirty="0" err="1" smtClean="0"/>
              <a:t>financied</a:t>
            </a:r>
            <a:r>
              <a:rPr lang="it-IT" b="1" dirty="0" smtClean="0"/>
              <a:t> by </a:t>
            </a:r>
            <a:r>
              <a:rPr lang="it-IT" b="1" dirty="0"/>
              <a:t>I</a:t>
            </a:r>
            <a:r>
              <a:rPr lang="it-IT" b="1" dirty="0" smtClean="0"/>
              <a:t>NFN</a:t>
            </a:r>
          </a:p>
          <a:p>
            <a:pPr>
              <a:defRPr/>
            </a:pPr>
            <a:endParaRPr lang="it-IT" dirty="0" smtClean="0"/>
          </a:p>
          <a:p>
            <a:pPr>
              <a:defRPr/>
            </a:pPr>
            <a:r>
              <a:rPr lang="it-IT" dirty="0" smtClean="0"/>
              <a:t>New </a:t>
            </a:r>
            <a:r>
              <a:rPr lang="it-IT" dirty="0"/>
              <a:t>infrastructure for:</a:t>
            </a:r>
          </a:p>
          <a:p>
            <a:pPr marL="285750" indent="-285750">
              <a:buFont typeface="Arial" panose="020B0604020202020204" pitchFamily="34" charset="0"/>
              <a:buChar char="•"/>
              <a:defRPr/>
            </a:pPr>
            <a:r>
              <a:rPr lang="it-IT" dirty="0" smtClean="0">
                <a:solidFill>
                  <a:srgbClr val="C00000"/>
                </a:solidFill>
              </a:rPr>
              <a:t>Application </a:t>
            </a:r>
            <a:r>
              <a:rPr lang="it-IT" dirty="0" err="1" smtClean="0">
                <a:solidFill>
                  <a:srgbClr val="C00000"/>
                </a:solidFill>
              </a:rPr>
              <a:t>Facility</a:t>
            </a:r>
            <a:endParaRPr lang="it-IT" dirty="0">
              <a:solidFill>
                <a:srgbClr val="C00000"/>
              </a:solidFill>
            </a:endParaRPr>
          </a:p>
          <a:p>
            <a:pPr marL="285750" indent="-285750">
              <a:buFont typeface="Arial" panose="020B0604020202020204" pitchFamily="34" charset="0"/>
              <a:buChar char="•"/>
              <a:defRPr/>
            </a:pPr>
            <a:r>
              <a:rPr lang="it-IT" dirty="0" err="1" smtClean="0">
                <a:solidFill>
                  <a:schemeClr val="accent3">
                    <a:lumMod val="75000"/>
                  </a:schemeClr>
                </a:solidFill>
              </a:rPr>
              <a:t>Cyclotron</a:t>
            </a:r>
            <a:endParaRPr lang="it-IT" dirty="0">
              <a:solidFill>
                <a:schemeClr val="accent3">
                  <a:lumMod val="75000"/>
                </a:schemeClr>
              </a:solidFill>
            </a:endParaRPr>
          </a:p>
          <a:p>
            <a:pPr marL="285750" indent="-285750">
              <a:buFont typeface="Arial" panose="020B0604020202020204" pitchFamily="34" charset="0"/>
              <a:buChar char="•"/>
              <a:defRPr/>
            </a:pPr>
            <a:r>
              <a:rPr lang="it-IT" dirty="0" smtClean="0">
                <a:solidFill>
                  <a:schemeClr val="accent1"/>
                </a:solidFill>
              </a:rPr>
              <a:t>RIB </a:t>
            </a:r>
            <a:r>
              <a:rPr lang="it-IT" dirty="0" err="1" smtClean="0">
                <a:solidFill>
                  <a:schemeClr val="accent1"/>
                </a:solidFill>
              </a:rPr>
              <a:t>facility</a:t>
            </a:r>
            <a:r>
              <a:rPr lang="it-IT" dirty="0" smtClean="0">
                <a:solidFill>
                  <a:schemeClr val="accent1"/>
                </a:solidFill>
              </a:rPr>
              <a:t> (2th generation ISOL)</a:t>
            </a:r>
            <a:endParaRPr lang="en-US" dirty="0">
              <a:solidFill>
                <a:schemeClr val="accent1"/>
              </a:solidFill>
            </a:endParaRPr>
          </a:p>
        </p:txBody>
      </p:sp>
      <p:sp>
        <p:nvSpPr>
          <p:cNvPr id="10" name="Rettangolo 9"/>
          <p:cNvSpPr/>
          <p:nvPr/>
        </p:nvSpPr>
        <p:spPr>
          <a:xfrm>
            <a:off x="247844" y="1521416"/>
            <a:ext cx="1083796" cy="45230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236230" y="2362042"/>
            <a:ext cx="1083796" cy="335896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2 4"/>
          <p:cNvCxnSpPr/>
          <p:nvPr/>
        </p:nvCxnSpPr>
        <p:spPr>
          <a:xfrm flipH="1" flipV="1">
            <a:off x="738388" y="1770862"/>
            <a:ext cx="4039581" cy="35866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p:cNvCxnSpPr/>
          <p:nvPr/>
        </p:nvCxnSpPr>
        <p:spPr>
          <a:xfrm flipH="1" flipV="1">
            <a:off x="738389" y="2564904"/>
            <a:ext cx="4032449" cy="351954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1" name="Immagine 20" descr="Ciclotron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124" y="4368550"/>
            <a:ext cx="2079876" cy="1535857"/>
          </a:xfrm>
          <a:prstGeom prst="rect">
            <a:avLst/>
          </a:prstGeom>
          <a:ln w="28575">
            <a:solidFill>
              <a:schemeClr val="bg1"/>
            </a:solidFill>
          </a:ln>
        </p:spPr>
      </p:pic>
      <p:sp>
        <p:nvSpPr>
          <p:cNvPr id="4" name="Ovale 3"/>
          <p:cNvSpPr/>
          <p:nvPr/>
        </p:nvSpPr>
        <p:spPr>
          <a:xfrm>
            <a:off x="593375" y="1972047"/>
            <a:ext cx="392734" cy="388318"/>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2" name="Connettore 2 41"/>
          <p:cNvCxnSpPr/>
          <p:nvPr/>
        </p:nvCxnSpPr>
        <p:spPr>
          <a:xfrm flipH="1" flipV="1">
            <a:off x="738388" y="2183346"/>
            <a:ext cx="4059148" cy="353765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758" y="703683"/>
            <a:ext cx="4495378" cy="3519581"/>
          </a:xfrm>
          <a:prstGeom prst="rect">
            <a:avLst/>
          </a:prstGeom>
          <a:ln>
            <a:solidFill>
              <a:schemeClr val="accent1"/>
            </a:solidFill>
          </a:ln>
        </p:spPr>
      </p:pic>
      <p:sp>
        <p:nvSpPr>
          <p:cNvPr id="7" name="Freccia in giù 6"/>
          <p:cNvSpPr/>
          <p:nvPr/>
        </p:nvSpPr>
        <p:spPr>
          <a:xfrm rot="16200000">
            <a:off x="2555776" y="908720"/>
            <a:ext cx="864096" cy="2592288"/>
          </a:xfrm>
          <a:prstGeom prst="downArrow">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7218566" y="790019"/>
            <a:ext cx="1517210" cy="646331"/>
          </a:xfrm>
          <a:prstGeom prst="rect">
            <a:avLst/>
          </a:prstGeom>
        </p:spPr>
        <p:txBody>
          <a:bodyPr wrap="none">
            <a:spAutoFit/>
          </a:bodyPr>
          <a:lstStyle/>
          <a:p>
            <a:pPr>
              <a:defRPr/>
            </a:pPr>
            <a:r>
              <a:rPr lang="it-IT" b="1" dirty="0" smtClean="0"/>
              <a:t>New Building:</a:t>
            </a:r>
          </a:p>
          <a:p>
            <a:pPr>
              <a:defRPr/>
            </a:pPr>
            <a:endParaRPr lang="it-IT" b="1" dirty="0"/>
          </a:p>
        </p:txBody>
      </p:sp>
    </p:spTree>
    <p:extLst>
      <p:ext uri="{BB962C8B-B14F-4D97-AF65-F5344CB8AC3E}">
        <p14:creationId xmlns:p14="http://schemas.microsoft.com/office/powerpoint/2010/main" val="820892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294967295"/>
          </p:nvPr>
        </p:nvSpPr>
        <p:spPr>
          <a:xfrm>
            <a:off x="8783515" y="6664569"/>
            <a:ext cx="360485" cy="193431"/>
          </a:xfrm>
        </p:spPr>
        <p:txBody>
          <a:bodyPr/>
          <a:lstStyle/>
          <a:p>
            <a:endParaRPr lang="it-IT" dirty="0"/>
          </a:p>
        </p:txBody>
      </p:sp>
      <p:pic>
        <p:nvPicPr>
          <p:cNvPr id="7"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45" y="769851"/>
            <a:ext cx="5167745" cy="345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5"/>
          <p:cNvSpPr txBox="1">
            <a:spLocks/>
          </p:cNvSpPr>
          <p:nvPr/>
        </p:nvSpPr>
        <p:spPr>
          <a:xfrm>
            <a:off x="822987" y="5480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500" b="1" dirty="0">
                <a:solidFill>
                  <a:srgbClr val="0070C0"/>
                </a:solidFill>
              </a:rPr>
              <a:t>The nuclides studied so far: ISOLPHARM 1</a:t>
            </a:r>
            <a:endParaRPr kumimoji="0" lang="en-US" sz="2500" b="1" i="0" u="none" strike="noStrike" kern="1200" cap="none" spc="0" normalizeH="0" baseline="-25000" noProof="0" dirty="0">
              <a:ln>
                <a:noFill/>
              </a:ln>
              <a:solidFill>
                <a:srgbClr val="0070C0"/>
              </a:solidFill>
              <a:effectLst/>
              <a:uLnTx/>
              <a:uFillTx/>
              <a:latin typeface="Calibri"/>
            </a:endParaRPr>
          </a:p>
        </p:txBody>
      </p:sp>
      <p:graphicFrame>
        <p:nvGraphicFramePr>
          <p:cNvPr id="3" name="Tabella 2"/>
          <p:cNvGraphicFramePr>
            <a:graphicFrameLocks noGrp="1"/>
          </p:cNvGraphicFramePr>
          <p:nvPr>
            <p:extLst>
              <p:ext uri="{D42A27DB-BD31-4B8C-83A1-F6EECF244321}">
                <p14:modId xmlns:p14="http://schemas.microsoft.com/office/powerpoint/2010/main" val="3044883773"/>
              </p:ext>
            </p:extLst>
          </p:nvPr>
        </p:nvGraphicFramePr>
        <p:xfrm>
          <a:off x="1330036" y="4308030"/>
          <a:ext cx="6780501" cy="1854200"/>
        </p:xfrm>
        <a:graphic>
          <a:graphicData uri="http://schemas.openxmlformats.org/drawingml/2006/table">
            <a:tbl>
              <a:tblPr firstRow="1" bandRow="1">
                <a:tableStyleId>{5C22544A-7EE6-4342-B048-85BDC9FD1C3A}</a:tableStyleId>
              </a:tblPr>
              <a:tblGrid>
                <a:gridCol w="2943374">
                  <a:extLst>
                    <a:ext uri="{9D8B030D-6E8A-4147-A177-3AD203B41FA5}">
                      <a16:colId xmlns:a16="http://schemas.microsoft.com/office/drawing/2014/main" val="3192339030"/>
                    </a:ext>
                  </a:extLst>
                </a:gridCol>
                <a:gridCol w="3837127">
                  <a:extLst>
                    <a:ext uri="{9D8B030D-6E8A-4147-A177-3AD203B41FA5}">
                      <a16:colId xmlns:a16="http://schemas.microsoft.com/office/drawing/2014/main" val="4216065022"/>
                    </a:ext>
                  </a:extLst>
                </a:gridCol>
              </a:tblGrid>
              <a:tr h="370840">
                <a:tc>
                  <a:txBody>
                    <a:bodyPr/>
                    <a:lstStyle/>
                    <a:p>
                      <a:pPr algn="ctr"/>
                      <a:r>
                        <a:rPr lang="it-IT" dirty="0" err="1" smtClean="0"/>
                        <a:t>Element</a:t>
                      </a:r>
                      <a:r>
                        <a:rPr lang="it-IT" dirty="0" smtClean="0"/>
                        <a:t> </a:t>
                      </a:r>
                      <a:r>
                        <a:rPr lang="it-IT" dirty="0" err="1" smtClean="0"/>
                        <a:t>studied</a:t>
                      </a:r>
                      <a:r>
                        <a:rPr lang="it-IT" dirty="0" smtClean="0"/>
                        <a:t> </a:t>
                      </a:r>
                      <a:r>
                        <a:rPr lang="it-IT" dirty="0" err="1" smtClean="0"/>
                        <a:t>at</a:t>
                      </a:r>
                      <a:r>
                        <a:rPr lang="it-IT" baseline="0" dirty="0" smtClean="0"/>
                        <a:t> LNL-PD</a:t>
                      </a:r>
                      <a:endParaRPr lang="it-IT" dirty="0"/>
                    </a:p>
                  </a:txBody>
                  <a:tcPr anchor="ctr"/>
                </a:tc>
                <a:tc>
                  <a:txBody>
                    <a:bodyPr/>
                    <a:lstStyle/>
                    <a:p>
                      <a:pPr algn="ctr"/>
                      <a:r>
                        <a:rPr lang="it-IT" dirty="0" smtClean="0"/>
                        <a:t>Radionuclide</a:t>
                      </a:r>
                      <a:r>
                        <a:rPr lang="it-IT" baseline="0" dirty="0" smtClean="0"/>
                        <a:t> </a:t>
                      </a:r>
                      <a:r>
                        <a:rPr lang="it-IT" baseline="0" dirty="0" err="1" smtClean="0"/>
                        <a:t>desired</a:t>
                      </a:r>
                      <a:endParaRPr lang="it-IT" dirty="0"/>
                    </a:p>
                  </a:txBody>
                  <a:tcPr/>
                </a:tc>
                <a:extLst>
                  <a:ext uri="{0D108BD9-81ED-4DB2-BD59-A6C34878D82A}">
                    <a16:rowId xmlns:a16="http://schemas.microsoft.com/office/drawing/2014/main" val="3886816618"/>
                  </a:ext>
                </a:extLst>
              </a:tr>
              <a:tr h="370840">
                <a:tc>
                  <a:txBody>
                    <a:bodyPr/>
                    <a:lstStyle/>
                    <a:p>
                      <a:pPr algn="ctr"/>
                      <a:r>
                        <a:rPr lang="it-IT" dirty="0" err="1" smtClean="0"/>
                        <a:t>Sr</a:t>
                      </a:r>
                      <a:endParaRPr lang="it-IT" dirty="0"/>
                    </a:p>
                  </a:txBody>
                  <a:tcPr/>
                </a:tc>
                <a:tc>
                  <a:txBody>
                    <a:bodyPr/>
                    <a:lstStyle/>
                    <a:p>
                      <a:pPr algn="ctr"/>
                      <a:r>
                        <a:rPr lang="it-IT" baseline="30000" dirty="0" smtClean="0"/>
                        <a:t>89</a:t>
                      </a:r>
                      <a:r>
                        <a:rPr lang="it-IT" dirty="0" smtClean="0"/>
                        <a:t>Sr, </a:t>
                      </a:r>
                      <a:r>
                        <a:rPr lang="it-IT" baseline="30000" dirty="0" smtClean="0"/>
                        <a:t>90</a:t>
                      </a:r>
                      <a:r>
                        <a:rPr lang="it-IT" dirty="0" smtClean="0"/>
                        <a:t>Sr/</a:t>
                      </a:r>
                      <a:r>
                        <a:rPr lang="it-IT" baseline="30000" dirty="0" smtClean="0"/>
                        <a:t>90</a:t>
                      </a:r>
                      <a:r>
                        <a:rPr lang="it-IT" baseline="0" dirty="0" smtClean="0"/>
                        <a:t>Y</a:t>
                      </a:r>
                      <a:endParaRPr lang="it-IT" dirty="0"/>
                    </a:p>
                  </a:txBody>
                  <a:tcPr/>
                </a:tc>
                <a:extLst>
                  <a:ext uri="{0D108BD9-81ED-4DB2-BD59-A6C34878D82A}">
                    <a16:rowId xmlns:a16="http://schemas.microsoft.com/office/drawing/2014/main" val="3003414664"/>
                  </a:ext>
                </a:extLst>
              </a:tr>
              <a:tr h="370840">
                <a:tc>
                  <a:txBody>
                    <a:bodyPr/>
                    <a:lstStyle/>
                    <a:p>
                      <a:pPr algn="ctr"/>
                      <a:r>
                        <a:rPr lang="it-IT" dirty="0" smtClean="0"/>
                        <a:t>Y</a:t>
                      </a:r>
                      <a:endParaRPr lang="it-IT" dirty="0"/>
                    </a:p>
                  </a:txBody>
                  <a:tcPr/>
                </a:tc>
                <a:tc>
                  <a:txBody>
                    <a:bodyPr/>
                    <a:lstStyle/>
                    <a:p>
                      <a:pPr algn="ctr"/>
                      <a:r>
                        <a:rPr lang="it-IT" baseline="30000" dirty="0" smtClean="0"/>
                        <a:t>90</a:t>
                      </a:r>
                      <a:r>
                        <a:rPr lang="it-IT" baseline="0" dirty="0" smtClean="0"/>
                        <a:t>Y</a:t>
                      </a:r>
                      <a:endParaRPr lang="it-IT" dirty="0"/>
                    </a:p>
                  </a:txBody>
                  <a:tcPr/>
                </a:tc>
                <a:extLst>
                  <a:ext uri="{0D108BD9-81ED-4DB2-BD59-A6C34878D82A}">
                    <a16:rowId xmlns:a16="http://schemas.microsoft.com/office/drawing/2014/main" val="3426651996"/>
                  </a:ext>
                </a:extLst>
              </a:tr>
              <a:tr h="370840">
                <a:tc>
                  <a:txBody>
                    <a:bodyPr/>
                    <a:lstStyle/>
                    <a:p>
                      <a:pPr algn="ctr"/>
                      <a:r>
                        <a:rPr lang="it-IT" dirty="0" smtClean="0"/>
                        <a:t>I</a:t>
                      </a:r>
                      <a:endParaRPr lang="it-I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baseline="30000" dirty="0" smtClean="0"/>
                        <a:t>125</a:t>
                      </a:r>
                      <a:r>
                        <a:rPr lang="it-IT" baseline="0" dirty="0" smtClean="0"/>
                        <a:t>I, </a:t>
                      </a:r>
                      <a:r>
                        <a:rPr lang="it-IT" baseline="30000" dirty="0" smtClean="0"/>
                        <a:t>126</a:t>
                      </a:r>
                      <a:r>
                        <a:rPr lang="it-IT" baseline="0" dirty="0" smtClean="0"/>
                        <a:t>I and </a:t>
                      </a:r>
                      <a:r>
                        <a:rPr lang="it-IT" baseline="30000" dirty="0" smtClean="0"/>
                        <a:t>131</a:t>
                      </a:r>
                      <a:r>
                        <a:rPr lang="it-IT" baseline="0" dirty="0" smtClean="0"/>
                        <a:t>I</a:t>
                      </a:r>
                      <a:endParaRPr lang="it-IT" dirty="0" smtClean="0"/>
                    </a:p>
                  </a:txBody>
                  <a:tcPr/>
                </a:tc>
                <a:extLst>
                  <a:ext uri="{0D108BD9-81ED-4DB2-BD59-A6C34878D82A}">
                    <a16:rowId xmlns:a16="http://schemas.microsoft.com/office/drawing/2014/main" val="2347301118"/>
                  </a:ext>
                </a:extLst>
              </a:tr>
              <a:tr h="370840">
                <a:tc>
                  <a:txBody>
                    <a:bodyPr/>
                    <a:lstStyle/>
                    <a:p>
                      <a:pPr algn="ctr"/>
                      <a:r>
                        <a:rPr lang="it-IT" dirty="0" smtClean="0"/>
                        <a:t>Cu</a:t>
                      </a:r>
                      <a:endParaRPr lang="it-I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baseline="30000" dirty="0" smtClean="0"/>
                        <a:t>64</a:t>
                      </a:r>
                      <a:r>
                        <a:rPr lang="it-IT" baseline="0" dirty="0" smtClean="0"/>
                        <a:t>Cu, </a:t>
                      </a:r>
                      <a:r>
                        <a:rPr lang="it-IT" baseline="30000" dirty="0" smtClean="0"/>
                        <a:t>67</a:t>
                      </a:r>
                      <a:r>
                        <a:rPr lang="it-IT" baseline="0" dirty="0" smtClean="0"/>
                        <a:t>Cu </a:t>
                      </a:r>
                      <a:endParaRPr lang="it-IT" dirty="0" smtClean="0"/>
                    </a:p>
                  </a:txBody>
                  <a:tcPr/>
                </a:tc>
                <a:extLst>
                  <a:ext uri="{0D108BD9-81ED-4DB2-BD59-A6C34878D82A}">
                    <a16:rowId xmlns:a16="http://schemas.microsoft.com/office/drawing/2014/main" val="1918384087"/>
                  </a:ext>
                </a:extLst>
              </a:tr>
            </a:tbl>
          </a:graphicData>
        </a:graphic>
      </p:graphicFrame>
      <p:pic>
        <p:nvPicPr>
          <p:cNvPr id="2" name="Immagine 1"/>
          <p:cNvPicPr>
            <a:picLocks noChangeAspect="1"/>
          </p:cNvPicPr>
          <p:nvPr/>
        </p:nvPicPr>
        <p:blipFill>
          <a:blip r:embed="rId3"/>
          <a:stretch>
            <a:fillRect/>
          </a:stretch>
        </p:blipFill>
        <p:spPr>
          <a:xfrm>
            <a:off x="5489888" y="801868"/>
            <a:ext cx="3529421" cy="3422082"/>
          </a:xfrm>
          <a:prstGeom prst="rect">
            <a:avLst/>
          </a:prstGeom>
          <a:solidFill>
            <a:schemeClr val="bg1"/>
          </a:solidFill>
        </p:spPr>
      </p:pic>
    </p:spTree>
    <p:extLst>
      <p:ext uri="{BB962C8B-B14F-4D97-AF65-F5344CB8AC3E}">
        <p14:creationId xmlns:p14="http://schemas.microsoft.com/office/powerpoint/2010/main" val="309328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18725" y="687704"/>
            <a:ext cx="4801396" cy="292030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5" name="Immagine 24"/>
          <p:cNvPicPr>
            <a:picLocks noChangeAspect="1"/>
          </p:cNvPicPr>
          <p:nvPr/>
        </p:nvPicPr>
        <p:blipFill>
          <a:blip r:embed="rId3"/>
          <a:stretch>
            <a:fillRect/>
          </a:stretch>
        </p:blipFill>
        <p:spPr>
          <a:xfrm>
            <a:off x="199998" y="723995"/>
            <a:ext cx="5829327"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itolo 5"/>
          <p:cNvSpPr txBox="1">
            <a:spLocks/>
          </p:cNvSpPr>
          <p:nvPr/>
        </p:nvSpPr>
        <p:spPr>
          <a:xfrm>
            <a:off x="1130512" y="19908"/>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dirty="0" smtClean="0">
                <a:solidFill>
                  <a:srgbClr val="0070C0"/>
                </a:solidFill>
              </a:rPr>
              <a:t>The proton driver</a:t>
            </a:r>
            <a:endParaRPr kumimoji="0" lang="en-US" sz="3200" i="0" u="none" strike="noStrike" kern="1200" cap="none" spc="0" normalizeH="0" baseline="-25000" noProof="0" dirty="0">
              <a:ln>
                <a:noFill/>
              </a:ln>
              <a:solidFill>
                <a:srgbClr val="0070C0"/>
              </a:solidFill>
              <a:effectLst/>
              <a:uLnTx/>
              <a:uFillTx/>
              <a:latin typeface="Calibri"/>
            </a:endParaRPr>
          </a:p>
        </p:txBody>
      </p:sp>
      <p:pic>
        <p:nvPicPr>
          <p:cNvPr id="6" name="Picture 3" descr="\\nas01.lnl.infn.it\spes\WP_B5_Ciclotrone\SPES_driver\Temp Foto Ciclotrone\ciclotrone Foto\P10300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 y="3744094"/>
            <a:ext cx="9120876" cy="24440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8" name="Ovale 7"/>
          <p:cNvSpPr/>
          <p:nvPr/>
        </p:nvSpPr>
        <p:spPr>
          <a:xfrm>
            <a:off x="641088" y="707223"/>
            <a:ext cx="978849" cy="9285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5"/>
          <a:stretch>
            <a:fillRect/>
          </a:stretch>
        </p:blipFill>
        <p:spPr>
          <a:xfrm>
            <a:off x="137424" y="2569565"/>
            <a:ext cx="3810512" cy="1038443"/>
          </a:xfrm>
          <a:prstGeom prst="rect">
            <a:avLst/>
          </a:prstGeom>
        </p:spPr>
      </p:pic>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24" y="5597236"/>
            <a:ext cx="2113696" cy="590926"/>
          </a:xfrm>
          <a:prstGeom prst="rect">
            <a:avLst/>
          </a:prstGeom>
        </p:spPr>
      </p:pic>
    </p:spTree>
    <p:extLst>
      <p:ext uri="{BB962C8B-B14F-4D97-AF65-F5344CB8AC3E}">
        <p14:creationId xmlns:p14="http://schemas.microsoft.com/office/powerpoint/2010/main" val="3438830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2147" y="2681056"/>
            <a:ext cx="5273334" cy="3648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3"/>
          <a:stretch>
            <a:fillRect/>
          </a:stretch>
        </p:blipFill>
        <p:spPr>
          <a:xfrm>
            <a:off x="225415" y="844804"/>
            <a:ext cx="5653960"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itolo 5"/>
          <p:cNvSpPr txBox="1">
            <a:spLocks/>
          </p:cNvSpPr>
          <p:nvPr/>
        </p:nvSpPr>
        <p:spPr>
          <a:xfrm>
            <a:off x="1039117" y="5480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dirty="0" smtClean="0">
                <a:solidFill>
                  <a:srgbClr val="0070C0"/>
                </a:solidFill>
              </a:rPr>
              <a:t>The production targets</a:t>
            </a:r>
            <a:endParaRPr kumimoji="0" lang="en-US" sz="3200" i="0" u="none" strike="noStrike" kern="1200" cap="none" spc="0" normalizeH="0" baseline="-25000" noProof="0" dirty="0">
              <a:ln>
                <a:noFill/>
              </a:ln>
              <a:solidFill>
                <a:srgbClr val="0070C0"/>
              </a:solidFill>
              <a:effectLst/>
              <a:uLnTx/>
              <a:uFillTx/>
              <a:latin typeface="Calibri"/>
            </a:endParaRPr>
          </a:p>
        </p:txBody>
      </p:sp>
      <p:pic>
        <p:nvPicPr>
          <p:cNvPr id="5" name="Picture 5" descr="IMG_6650"/>
          <p:cNvPicPr>
            <a:picLocks noChangeAspect="1" noChangeArrowheads="1"/>
          </p:cNvPicPr>
          <p:nvPr/>
        </p:nvPicPr>
        <p:blipFill>
          <a:blip r:embed="rId4" cstate="print">
            <a:lum bright="-10000"/>
            <a:extLst>
              <a:ext uri="{28A0092B-C50C-407E-A947-70E740481C1C}">
                <a14:useLocalDpi xmlns:a14="http://schemas.microsoft.com/office/drawing/2010/main" val="0"/>
              </a:ext>
            </a:extLst>
          </a:blip>
          <a:srcRect l="5624" t="14999" b="17999"/>
          <a:stretch>
            <a:fillRect/>
          </a:stretch>
        </p:blipFill>
        <p:spPr bwMode="auto">
          <a:xfrm>
            <a:off x="2874735" y="2750408"/>
            <a:ext cx="2385321" cy="1304739"/>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SEM3.TIF"/>
          <p:cNvPicPr preferRelativeResize="0">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391" y="2750408"/>
            <a:ext cx="2598680" cy="1809013"/>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Tabella 6"/>
          <p:cNvGraphicFramePr>
            <a:graphicFrameLocks noGrp="1"/>
          </p:cNvGraphicFramePr>
          <p:nvPr>
            <p:extLst>
              <p:ext uri="{D42A27DB-BD31-4B8C-83A1-F6EECF244321}">
                <p14:modId xmlns:p14="http://schemas.microsoft.com/office/powerpoint/2010/main" val="2242659534"/>
              </p:ext>
            </p:extLst>
          </p:nvPr>
        </p:nvGraphicFramePr>
        <p:xfrm>
          <a:off x="151163" y="4630489"/>
          <a:ext cx="2628715" cy="1631300"/>
        </p:xfrm>
        <a:graphic>
          <a:graphicData uri="http://schemas.openxmlformats.org/drawingml/2006/table">
            <a:tbl>
              <a:tblPr firstRow="1" firstCol="1" bandRow="1" bandCol="1">
                <a:tableStyleId>{073A0DAA-6AF3-43AB-8588-CEC1D06C72B9}</a:tableStyleId>
              </a:tblPr>
              <a:tblGrid>
                <a:gridCol w="1171893">
                  <a:extLst>
                    <a:ext uri="{9D8B030D-6E8A-4147-A177-3AD203B41FA5}">
                      <a16:colId xmlns:a16="http://schemas.microsoft.com/office/drawing/2014/main" val="20000"/>
                    </a:ext>
                  </a:extLst>
                </a:gridCol>
                <a:gridCol w="751062">
                  <a:extLst>
                    <a:ext uri="{9D8B030D-6E8A-4147-A177-3AD203B41FA5}">
                      <a16:colId xmlns:a16="http://schemas.microsoft.com/office/drawing/2014/main" val="20001"/>
                    </a:ext>
                  </a:extLst>
                </a:gridCol>
                <a:gridCol w="705760">
                  <a:extLst>
                    <a:ext uri="{9D8B030D-6E8A-4147-A177-3AD203B41FA5}">
                      <a16:colId xmlns:a16="http://schemas.microsoft.com/office/drawing/2014/main" val="20002"/>
                    </a:ext>
                  </a:extLst>
                </a:gridCol>
              </a:tblGrid>
              <a:tr h="432360">
                <a:tc>
                  <a:txBody>
                    <a:bodyPr/>
                    <a:lstStyle/>
                    <a:p>
                      <a:pPr>
                        <a:spcAft>
                          <a:spcPts val="0"/>
                        </a:spcAft>
                      </a:pPr>
                      <a:r>
                        <a:rPr lang="it-IT" sz="900" dirty="0">
                          <a:effectLst/>
                        </a:rPr>
                        <a:t> </a:t>
                      </a:r>
                      <a:endParaRPr lang="it-IT" sz="900" dirty="0">
                        <a:solidFill>
                          <a:schemeClr val="tx1"/>
                        </a:solidFill>
                        <a:effectLst/>
                        <a:latin typeface="Times New Roman"/>
                        <a:ea typeface="Times New Roman"/>
                        <a:cs typeface="Times New Roman"/>
                      </a:endParaRPr>
                    </a:p>
                  </a:txBody>
                  <a:tcPr marL="0" marR="0" marT="0" marB="0" anchor="ctr"/>
                </a:tc>
                <a:tc>
                  <a:txBody>
                    <a:bodyPr/>
                    <a:lstStyle/>
                    <a:p>
                      <a:pPr algn="ctr">
                        <a:spcAft>
                          <a:spcPts val="0"/>
                        </a:spcAft>
                      </a:pPr>
                      <a:r>
                        <a:rPr lang="en-US" sz="900" dirty="0" smtClean="0">
                          <a:solidFill>
                            <a:schemeClr val="bg1"/>
                          </a:solidFill>
                          <a:effectLst/>
                          <a:latin typeface="+mn-lt"/>
                          <a:ea typeface="Times New Roman"/>
                          <a:cs typeface="Times New Roman"/>
                        </a:rPr>
                        <a:t>Standard (graphite)</a:t>
                      </a:r>
                      <a:endParaRPr lang="it-IT" sz="900" baseline="-25000" dirty="0">
                        <a:solidFill>
                          <a:schemeClr val="bg1"/>
                        </a:solidFill>
                        <a:effectLst/>
                        <a:latin typeface="+mn-lt"/>
                        <a:ea typeface="Times New Roman"/>
                        <a:cs typeface="Times New Roman"/>
                      </a:endParaRPr>
                    </a:p>
                  </a:txBody>
                  <a:tcPr marL="64854" marR="64854" marT="0" marB="0" anchor="ctr"/>
                </a:tc>
                <a:tc>
                  <a:txBody>
                    <a:bodyPr/>
                    <a:lstStyle/>
                    <a:p>
                      <a:pPr algn="ctr">
                        <a:spcAft>
                          <a:spcPts val="0"/>
                        </a:spcAft>
                      </a:pPr>
                      <a:r>
                        <a:rPr lang="en-US" sz="900" dirty="0" smtClean="0">
                          <a:solidFill>
                            <a:schemeClr val="bg1"/>
                          </a:solidFill>
                          <a:effectLst/>
                          <a:latin typeface="+mn-lt"/>
                          <a:ea typeface="Times New Roman"/>
                          <a:cs typeface="Times New Roman"/>
                        </a:rPr>
                        <a:t>Low density (MWCNTs)</a:t>
                      </a:r>
                      <a:endParaRPr lang="it-IT" sz="900" baseline="-25000" dirty="0">
                        <a:solidFill>
                          <a:schemeClr val="bg1"/>
                        </a:solidFill>
                        <a:effectLst/>
                        <a:latin typeface="+mn-lt"/>
                        <a:ea typeface="Times New Roman"/>
                        <a:cs typeface="Times New Roman"/>
                      </a:endParaRPr>
                    </a:p>
                  </a:txBody>
                  <a:tcPr marL="64854" marR="64854" marT="0" marB="0" anchor="ctr"/>
                </a:tc>
                <a:extLst>
                  <a:ext uri="{0D108BD9-81ED-4DB2-BD59-A6C34878D82A}">
                    <a16:rowId xmlns:a16="http://schemas.microsoft.com/office/drawing/2014/main" val="10000"/>
                  </a:ext>
                </a:extLst>
              </a:tr>
              <a:tr h="248724">
                <a:tc>
                  <a:txBody>
                    <a:bodyPr/>
                    <a:lstStyle/>
                    <a:p>
                      <a:pPr algn="ctr">
                        <a:spcAft>
                          <a:spcPts val="0"/>
                        </a:spcAft>
                      </a:pPr>
                      <a:r>
                        <a:rPr lang="en-US" sz="900" dirty="0" smtClean="0">
                          <a:effectLst/>
                        </a:rPr>
                        <a:t>Density </a:t>
                      </a:r>
                      <a:r>
                        <a:rPr lang="en-US" sz="900" dirty="0">
                          <a:effectLst/>
                        </a:rPr>
                        <a:t>(g/cm³)</a:t>
                      </a:r>
                      <a:endParaRPr lang="it-IT" sz="900" dirty="0">
                        <a:solidFill>
                          <a:schemeClr val="tx1"/>
                        </a:solidFill>
                        <a:effectLst/>
                        <a:latin typeface="Times New Roman"/>
                        <a:ea typeface="Times New Roman"/>
                        <a:cs typeface="Times New Roman"/>
                      </a:endParaRPr>
                    </a:p>
                  </a:txBody>
                  <a:tcPr marL="64854" marR="64854" marT="0" marB="0" anchor="ctr"/>
                </a:tc>
                <a:tc>
                  <a:txBody>
                    <a:bodyPr/>
                    <a:lstStyle/>
                    <a:p>
                      <a:pPr algn="ctr">
                        <a:spcAft>
                          <a:spcPts val="0"/>
                        </a:spcAft>
                      </a:pPr>
                      <a:r>
                        <a:rPr lang="en-US" sz="900" dirty="0" smtClean="0">
                          <a:effectLst/>
                        </a:rPr>
                        <a:t>4.25</a:t>
                      </a:r>
                      <a:endParaRPr lang="it-IT" sz="900" dirty="0">
                        <a:solidFill>
                          <a:schemeClr val="tx1"/>
                        </a:solidFill>
                        <a:effectLst/>
                        <a:latin typeface="+mn-lt"/>
                        <a:ea typeface="Times New Roman"/>
                        <a:cs typeface="Times New Roman"/>
                      </a:endParaRPr>
                    </a:p>
                  </a:txBody>
                  <a:tcPr marL="64854" marR="64854" marT="0" marB="0" anchor="ctr">
                    <a:solidFill>
                      <a:schemeClr val="bg2">
                        <a:lumMod val="90000"/>
                      </a:schemeClr>
                    </a:solidFill>
                  </a:tcPr>
                </a:tc>
                <a:tc>
                  <a:txBody>
                    <a:bodyPr/>
                    <a:lstStyle/>
                    <a:p>
                      <a:pPr algn="ctr">
                        <a:spcAft>
                          <a:spcPts val="0"/>
                        </a:spcAft>
                      </a:pPr>
                      <a:r>
                        <a:rPr lang="en-US" sz="900" dirty="0" smtClean="0">
                          <a:effectLst/>
                        </a:rPr>
                        <a:t>2.59</a:t>
                      </a:r>
                      <a:endParaRPr lang="it-IT" sz="900" dirty="0">
                        <a:solidFill>
                          <a:schemeClr val="tx1"/>
                        </a:solidFill>
                        <a:effectLst/>
                        <a:latin typeface="+mn-lt"/>
                        <a:ea typeface="Times New Roman"/>
                        <a:cs typeface="Times New Roman"/>
                      </a:endParaRPr>
                    </a:p>
                  </a:txBody>
                  <a:tcPr marL="64854" marR="64854" marT="0" marB="0" anchor="ctr">
                    <a:solidFill>
                      <a:schemeClr val="bg2">
                        <a:lumMod val="90000"/>
                      </a:schemeClr>
                    </a:solidFill>
                  </a:tcPr>
                </a:tc>
                <a:extLst>
                  <a:ext uri="{0D108BD9-81ED-4DB2-BD59-A6C34878D82A}">
                    <a16:rowId xmlns:a16="http://schemas.microsoft.com/office/drawing/2014/main" val="10001"/>
                  </a:ext>
                </a:extLst>
              </a:tr>
              <a:tr h="244209">
                <a:tc>
                  <a:txBody>
                    <a:bodyPr/>
                    <a:lstStyle/>
                    <a:p>
                      <a:pPr algn="ctr">
                        <a:spcAft>
                          <a:spcPts val="0"/>
                        </a:spcAft>
                      </a:pPr>
                      <a:r>
                        <a:rPr lang="en-US" sz="900" dirty="0">
                          <a:effectLst/>
                        </a:rPr>
                        <a:t>Diameter (mm)</a:t>
                      </a:r>
                      <a:endParaRPr lang="it-IT" sz="900" dirty="0">
                        <a:solidFill>
                          <a:schemeClr val="tx1"/>
                        </a:solidFill>
                        <a:effectLst/>
                        <a:latin typeface="Times New Roman"/>
                        <a:ea typeface="Times New Roman"/>
                        <a:cs typeface="Times New Roman"/>
                      </a:endParaRPr>
                    </a:p>
                  </a:txBody>
                  <a:tcPr marL="64854" marR="64854" marT="0" marB="0" anchor="ctr"/>
                </a:tc>
                <a:tc>
                  <a:txBody>
                    <a:bodyPr/>
                    <a:lstStyle/>
                    <a:p>
                      <a:pPr algn="ctr">
                        <a:spcAft>
                          <a:spcPts val="0"/>
                        </a:spcAft>
                      </a:pPr>
                      <a:r>
                        <a:rPr lang="en-US" sz="900" dirty="0" smtClean="0">
                          <a:effectLst/>
                        </a:rPr>
                        <a:t>12.50</a:t>
                      </a:r>
                      <a:endParaRPr lang="it-IT" sz="900" dirty="0">
                        <a:solidFill>
                          <a:schemeClr val="tx1"/>
                        </a:solidFill>
                        <a:effectLst/>
                        <a:latin typeface="+mn-lt"/>
                        <a:ea typeface="Times New Roman"/>
                        <a:cs typeface="Times New Roman"/>
                      </a:endParaRPr>
                    </a:p>
                  </a:txBody>
                  <a:tcPr marL="64854" marR="64854" marT="0" marB="0" anchor="ctr">
                    <a:solidFill>
                      <a:schemeClr val="bg2">
                        <a:lumMod val="90000"/>
                      </a:schemeClr>
                    </a:solidFill>
                  </a:tcPr>
                </a:tc>
                <a:tc>
                  <a:txBody>
                    <a:bodyPr/>
                    <a:lstStyle/>
                    <a:p>
                      <a:pPr algn="ctr">
                        <a:spcAft>
                          <a:spcPts val="0"/>
                        </a:spcAft>
                      </a:pPr>
                      <a:r>
                        <a:rPr lang="en-US" sz="900" dirty="0" smtClean="0">
                          <a:effectLst/>
                        </a:rPr>
                        <a:t>13.07</a:t>
                      </a:r>
                      <a:endParaRPr lang="it-IT" sz="900" dirty="0">
                        <a:solidFill>
                          <a:schemeClr val="tx1"/>
                        </a:solidFill>
                        <a:effectLst/>
                        <a:latin typeface="+mn-lt"/>
                        <a:ea typeface="Times New Roman"/>
                        <a:cs typeface="Times New Roman"/>
                      </a:endParaRPr>
                    </a:p>
                  </a:txBody>
                  <a:tcPr marL="64854" marR="64854" marT="0" marB="0" anchor="ctr">
                    <a:solidFill>
                      <a:schemeClr val="bg2">
                        <a:lumMod val="90000"/>
                      </a:schemeClr>
                    </a:solidFill>
                  </a:tcPr>
                </a:tc>
                <a:extLst>
                  <a:ext uri="{0D108BD9-81ED-4DB2-BD59-A6C34878D82A}">
                    <a16:rowId xmlns:a16="http://schemas.microsoft.com/office/drawing/2014/main" val="10002"/>
                  </a:ext>
                </a:extLst>
              </a:tr>
              <a:tr h="244209">
                <a:tc>
                  <a:txBody>
                    <a:bodyPr/>
                    <a:lstStyle/>
                    <a:p>
                      <a:pPr algn="ctr">
                        <a:spcAft>
                          <a:spcPts val="0"/>
                        </a:spcAft>
                      </a:pPr>
                      <a:r>
                        <a:rPr lang="en-US" sz="900" dirty="0">
                          <a:effectLst/>
                        </a:rPr>
                        <a:t>Thickness (g/cm²)</a:t>
                      </a:r>
                      <a:endParaRPr lang="it-IT" sz="900" dirty="0">
                        <a:solidFill>
                          <a:schemeClr val="tx1"/>
                        </a:solidFill>
                        <a:effectLst/>
                        <a:latin typeface="Times New Roman"/>
                        <a:ea typeface="Times New Roman"/>
                        <a:cs typeface="Times New Roman"/>
                      </a:endParaRPr>
                    </a:p>
                  </a:txBody>
                  <a:tcPr marL="64854" marR="64854" marT="0" marB="0" anchor="ctr"/>
                </a:tc>
                <a:tc>
                  <a:txBody>
                    <a:bodyPr/>
                    <a:lstStyle/>
                    <a:p>
                      <a:pPr algn="ctr">
                        <a:spcAft>
                          <a:spcPts val="0"/>
                        </a:spcAft>
                      </a:pPr>
                      <a:r>
                        <a:rPr lang="en-US" sz="900" dirty="0" smtClean="0">
                          <a:effectLst/>
                        </a:rPr>
                        <a:t>0.41</a:t>
                      </a:r>
                      <a:endParaRPr lang="it-IT" sz="900" dirty="0">
                        <a:solidFill>
                          <a:schemeClr val="tx1"/>
                        </a:solidFill>
                        <a:effectLst/>
                        <a:latin typeface="+mn-lt"/>
                        <a:ea typeface="Times New Roman"/>
                        <a:cs typeface="Times New Roman"/>
                      </a:endParaRPr>
                    </a:p>
                  </a:txBody>
                  <a:tcPr marL="64854" marR="64854" marT="0" marB="0" anchor="ctr">
                    <a:solidFill>
                      <a:schemeClr val="bg2">
                        <a:lumMod val="90000"/>
                      </a:schemeClr>
                    </a:solidFill>
                  </a:tcPr>
                </a:tc>
                <a:tc>
                  <a:txBody>
                    <a:bodyPr/>
                    <a:lstStyle/>
                    <a:p>
                      <a:pPr algn="ctr">
                        <a:spcAft>
                          <a:spcPts val="0"/>
                        </a:spcAft>
                      </a:pPr>
                      <a:r>
                        <a:rPr lang="en-US" sz="900" dirty="0">
                          <a:effectLst/>
                        </a:rPr>
                        <a:t>0.41 </a:t>
                      </a:r>
                      <a:endParaRPr lang="it-IT" sz="900" dirty="0">
                        <a:solidFill>
                          <a:schemeClr val="tx1"/>
                        </a:solidFill>
                        <a:effectLst/>
                        <a:latin typeface="+mn-lt"/>
                        <a:ea typeface="Times New Roman"/>
                        <a:cs typeface="Times New Roman"/>
                      </a:endParaRPr>
                    </a:p>
                  </a:txBody>
                  <a:tcPr marL="64854" marR="64854" marT="0" marB="0" anchor="ctr">
                    <a:solidFill>
                      <a:schemeClr val="bg2">
                        <a:lumMod val="90000"/>
                      </a:schemeClr>
                    </a:solidFill>
                  </a:tcPr>
                </a:tc>
                <a:extLst>
                  <a:ext uri="{0D108BD9-81ED-4DB2-BD59-A6C34878D82A}">
                    <a16:rowId xmlns:a16="http://schemas.microsoft.com/office/drawing/2014/main" val="10003"/>
                  </a:ext>
                </a:extLst>
              </a:tr>
              <a:tr h="461798">
                <a:tc>
                  <a:txBody>
                    <a:bodyPr/>
                    <a:lstStyle/>
                    <a:p>
                      <a:pPr algn="ctr">
                        <a:spcAft>
                          <a:spcPts val="0"/>
                        </a:spcAft>
                      </a:pPr>
                      <a:r>
                        <a:rPr lang="en-US" sz="900" dirty="0">
                          <a:effectLst/>
                        </a:rPr>
                        <a:t>Calculated porosity (%)</a:t>
                      </a:r>
                      <a:endParaRPr lang="it-IT" sz="900" dirty="0">
                        <a:solidFill>
                          <a:schemeClr val="tx1"/>
                        </a:solidFill>
                        <a:effectLst/>
                        <a:latin typeface="Times New Roman"/>
                        <a:ea typeface="Times New Roman"/>
                        <a:cs typeface="Times New Roman"/>
                      </a:endParaRPr>
                    </a:p>
                  </a:txBody>
                  <a:tcPr marL="64854" marR="64854" marT="0" marB="0" anchor="ctr"/>
                </a:tc>
                <a:tc>
                  <a:txBody>
                    <a:bodyPr/>
                    <a:lstStyle/>
                    <a:p>
                      <a:pPr algn="ctr">
                        <a:spcAft>
                          <a:spcPts val="0"/>
                        </a:spcAft>
                      </a:pPr>
                      <a:r>
                        <a:rPr lang="en-US" sz="900" dirty="0" smtClean="0">
                          <a:effectLst/>
                        </a:rPr>
                        <a:t>58</a:t>
                      </a:r>
                      <a:endParaRPr lang="it-IT" sz="900" dirty="0">
                        <a:solidFill>
                          <a:schemeClr val="tx1"/>
                        </a:solidFill>
                        <a:effectLst/>
                        <a:latin typeface="+mn-lt"/>
                        <a:ea typeface="Times New Roman"/>
                        <a:cs typeface="Times New Roman"/>
                      </a:endParaRPr>
                    </a:p>
                  </a:txBody>
                  <a:tcPr marL="64854" marR="64854" marT="0" marB="0" anchor="ctr">
                    <a:solidFill>
                      <a:schemeClr val="bg2">
                        <a:lumMod val="90000"/>
                      </a:schemeClr>
                    </a:solidFill>
                  </a:tcPr>
                </a:tc>
                <a:tc>
                  <a:txBody>
                    <a:bodyPr/>
                    <a:lstStyle/>
                    <a:p>
                      <a:pPr algn="ctr">
                        <a:spcAft>
                          <a:spcPts val="0"/>
                        </a:spcAft>
                      </a:pPr>
                      <a:r>
                        <a:rPr lang="en-US" sz="900" dirty="0" smtClean="0">
                          <a:effectLst/>
                        </a:rPr>
                        <a:t>75</a:t>
                      </a:r>
                      <a:endParaRPr lang="it-IT" sz="900" dirty="0">
                        <a:solidFill>
                          <a:schemeClr val="tx1"/>
                        </a:solidFill>
                        <a:effectLst/>
                        <a:latin typeface="+mn-lt"/>
                        <a:ea typeface="Times New Roman"/>
                        <a:cs typeface="Times New Roman"/>
                      </a:endParaRPr>
                    </a:p>
                  </a:txBody>
                  <a:tcPr marL="64854" marR="64854" marT="0" marB="0" anchor="ctr">
                    <a:solidFill>
                      <a:schemeClr val="bg2">
                        <a:lumMod val="90000"/>
                      </a:schemeClr>
                    </a:solidFill>
                  </a:tcPr>
                </a:tc>
                <a:extLst>
                  <a:ext uri="{0D108BD9-81ED-4DB2-BD59-A6C34878D82A}">
                    <a16:rowId xmlns:a16="http://schemas.microsoft.com/office/drawing/2014/main" val="10004"/>
                  </a:ext>
                </a:extLst>
              </a:tr>
            </a:tbl>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3275850036"/>
              </p:ext>
            </p:extLst>
          </p:nvPr>
        </p:nvGraphicFramePr>
        <p:xfrm>
          <a:off x="2874734" y="4128114"/>
          <a:ext cx="2385321" cy="2133675"/>
        </p:xfrm>
        <a:graphic>
          <a:graphicData uri="http://schemas.openxmlformats.org/presentationml/2006/ole">
            <mc:AlternateContent xmlns:mc="http://schemas.openxmlformats.org/markup-compatibility/2006">
              <mc:Choice xmlns:v="urn:schemas-microsoft-com:vml" Requires="v">
                <p:oleObj spid="_x0000_s1171" name="Graph" r:id="rId6" imgW="3969715" imgH="3222346" progId="Origin50.Graph">
                  <p:embed/>
                </p:oleObj>
              </mc:Choice>
              <mc:Fallback>
                <p:oleObj name="Graph" r:id="rId6" imgW="3969715" imgH="3222346" progId="Origin50.Graph">
                  <p:embed/>
                  <p:pic>
                    <p:nvPicPr>
                      <p:cNvPr id="26" name="Oggetto 25"/>
                      <p:cNvPicPr>
                        <a:picLocks noChangeAspect="1" noChangeArrowheads="1"/>
                      </p:cNvPicPr>
                      <p:nvPr/>
                    </p:nvPicPr>
                    <p:blipFill>
                      <a:blip r:embed="rId7">
                        <a:extLst>
                          <a:ext uri="{28A0092B-C50C-407E-A947-70E740481C1C}">
                            <a14:useLocalDpi xmlns:a14="http://schemas.microsoft.com/office/drawing/2010/main" val="0"/>
                          </a:ext>
                        </a:extLst>
                      </a:blip>
                      <a:srcRect l="4077" t="8580" r="6235" b="6213"/>
                      <a:stretch>
                        <a:fillRect/>
                      </a:stretch>
                    </p:blipFill>
                    <p:spPr bwMode="auto">
                      <a:xfrm>
                        <a:off x="2874734" y="4128114"/>
                        <a:ext cx="2385321" cy="2133675"/>
                      </a:xfrm>
                      <a:prstGeom prst="rect">
                        <a:avLst/>
                      </a:prstGeom>
                      <a:solidFill>
                        <a:schemeClr val="bg1"/>
                      </a:solidFill>
                      <a:ln w="19050">
                        <a:solidFill>
                          <a:schemeClr val="tx1"/>
                        </a:solidFill>
                        <a:miter lim="800000"/>
                        <a:headEnd/>
                        <a:tailEnd/>
                      </a:ln>
                    </p:spPr>
                  </p:pic>
                </p:oleObj>
              </mc:Fallback>
            </mc:AlternateContent>
          </a:graphicData>
        </a:graphic>
      </p:graphicFrame>
      <p:sp>
        <p:nvSpPr>
          <p:cNvPr id="10" name="Rettangolo 9"/>
          <p:cNvSpPr/>
          <p:nvPr/>
        </p:nvSpPr>
        <p:spPr>
          <a:xfrm>
            <a:off x="5381718" y="2681056"/>
            <a:ext cx="3673505" cy="3648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5974671" y="807870"/>
            <a:ext cx="2982897" cy="646331"/>
          </a:xfrm>
          <a:prstGeom prst="rect">
            <a:avLst/>
          </a:prstGeom>
          <a:noFill/>
        </p:spPr>
        <p:txBody>
          <a:bodyPr wrap="square" rtlCol="0">
            <a:spAutoFit/>
          </a:bodyPr>
          <a:lstStyle/>
          <a:p>
            <a:pPr algn="ctr"/>
            <a:r>
              <a:rPr lang="it-IT" u="sng" dirty="0" err="1" smtClean="0">
                <a:solidFill>
                  <a:srgbClr val="C00000"/>
                </a:solidFill>
              </a:rPr>
              <a:t>UC</a:t>
            </a:r>
            <a:r>
              <a:rPr lang="it-IT" u="sng" baseline="-25000" dirty="0" err="1" smtClean="0">
                <a:solidFill>
                  <a:srgbClr val="C00000"/>
                </a:solidFill>
              </a:rPr>
              <a:t>x</a:t>
            </a:r>
            <a:r>
              <a:rPr lang="it-IT" u="sng" dirty="0" smtClean="0">
                <a:solidFill>
                  <a:srgbClr val="C00000"/>
                </a:solidFill>
              </a:rPr>
              <a:t> target </a:t>
            </a:r>
            <a:r>
              <a:rPr lang="it-IT" u="sng" dirty="0" err="1" smtClean="0">
                <a:solidFill>
                  <a:srgbClr val="C00000"/>
                </a:solidFill>
              </a:rPr>
              <a:t>already</a:t>
            </a:r>
            <a:r>
              <a:rPr lang="it-IT" u="sng" dirty="0" smtClean="0">
                <a:solidFill>
                  <a:srgbClr val="C00000"/>
                </a:solidFill>
              </a:rPr>
              <a:t> </a:t>
            </a:r>
            <a:r>
              <a:rPr lang="it-IT" u="sng" dirty="0" err="1" smtClean="0">
                <a:solidFill>
                  <a:srgbClr val="C00000"/>
                </a:solidFill>
              </a:rPr>
              <a:t>developed</a:t>
            </a:r>
            <a:r>
              <a:rPr lang="it-IT" u="sng" dirty="0" smtClean="0">
                <a:solidFill>
                  <a:srgbClr val="C00000"/>
                </a:solidFill>
              </a:rPr>
              <a:t> and </a:t>
            </a:r>
            <a:r>
              <a:rPr lang="it-IT" u="sng" dirty="0" err="1" smtClean="0">
                <a:solidFill>
                  <a:srgbClr val="C00000"/>
                </a:solidFill>
              </a:rPr>
              <a:t>tested</a:t>
            </a:r>
            <a:r>
              <a:rPr lang="it-IT" u="sng" dirty="0" smtClean="0">
                <a:solidFill>
                  <a:srgbClr val="C00000"/>
                </a:solidFill>
              </a:rPr>
              <a:t> on-line!</a:t>
            </a:r>
            <a:endParaRPr lang="it-IT" u="sng" dirty="0">
              <a:solidFill>
                <a:srgbClr val="C00000"/>
              </a:solidFill>
            </a:endParaRPr>
          </a:p>
        </p:txBody>
      </p:sp>
      <p:sp>
        <p:nvSpPr>
          <p:cNvPr id="12" name="CasellaDiTesto 11"/>
          <p:cNvSpPr txBox="1"/>
          <p:nvPr/>
        </p:nvSpPr>
        <p:spPr>
          <a:xfrm>
            <a:off x="5974670" y="1562453"/>
            <a:ext cx="2982897" cy="923330"/>
          </a:xfrm>
          <a:prstGeom prst="rect">
            <a:avLst/>
          </a:prstGeom>
          <a:noFill/>
        </p:spPr>
        <p:txBody>
          <a:bodyPr wrap="square" rtlCol="0">
            <a:spAutoFit/>
          </a:bodyPr>
          <a:lstStyle/>
          <a:p>
            <a:pPr algn="ctr"/>
            <a:r>
              <a:rPr lang="it-IT" dirty="0" err="1" smtClean="0"/>
              <a:t>Other</a:t>
            </a:r>
            <a:r>
              <a:rPr lang="it-IT" dirty="0" smtClean="0"/>
              <a:t> targets under </a:t>
            </a:r>
            <a:r>
              <a:rPr lang="it-IT" dirty="0" err="1" smtClean="0"/>
              <a:t>development</a:t>
            </a:r>
            <a:r>
              <a:rPr lang="it-IT" dirty="0" smtClean="0"/>
              <a:t> for </a:t>
            </a:r>
            <a:r>
              <a:rPr lang="it-IT" dirty="0" err="1" smtClean="0"/>
              <a:t>specific</a:t>
            </a:r>
            <a:r>
              <a:rPr lang="it-IT" dirty="0" smtClean="0"/>
              <a:t> </a:t>
            </a:r>
            <a:r>
              <a:rPr lang="it-IT" dirty="0" err="1" smtClean="0"/>
              <a:t>radionuclides</a:t>
            </a:r>
            <a:r>
              <a:rPr lang="it-IT" dirty="0" smtClean="0"/>
              <a:t> production</a:t>
            </a:r>
            <a:endParaRPr lang="it-IT" dirty="0"/>
          </a:p>
        </p:txBody>
      </p:sp>
      <p:sp>
        <p:nvSpPr>
          <p:cNvPr id="11" name="CasellaDiTesto 10"/>
          <p:cNvSpPr txBox="1"/>
          <p:nvPr/>
        </p:nvSpPr>
        <p:spPr>
          <a:xfrm>
            <a:off x="388696" y="2768164"/>
            <a:ext cx="2155718" cy="369332"/>
          </a:xfrm>
          <a:prstGeom prst="rect">
            <a:avLst/>
          </a:prstGeom>
          <a:solidFill>
            <a:schemeClr val="bg1"/>
          </a:solidFill>
          <a:ln>
            <a:solidFill>
              <a:schemeClr val="tx1"/>
            </a:solidFill>
          </a:ln>
        </p:spPr>
        <p:txBody>
          <a:bodyPr wrap="none" rtlCol="0">
            <a:spAutoFit/>
          </a:bodyPr>
          <a:lstStyle/>
          <a:p>
            <a:r>
              <a:rPr lang="it-IT" dirty="0" err="1" smtClean="0">
                <a:solidFill>
                  <a:srgbClr val="C00000"/>
                </a:solidFill>
              </a:rPr>
              <a:t>UC</a:t>
            </a:r>
            <a:r>
              <a:rPr lang="it-IT" baseline="-25000" dirty="0" err="1" smtClean="0">
                <a:solidFill>
                  <a:srgbClr val="C00000"/>
                </a:solidFill>
              </a:rPr>
              <a:t>x</a:t>
            </a:r>
            <a:r>
              <a:rPr lang="it-IT" dirty="0" smtClean="0">
                <a:solidFill>
                  <a:srgbClr val="C00000"/>
                </a:solidFill>
              </a:rPr>
              <a:t> target </a:t>
            </a:r>
            <a:r>
              <a:rPr lang="it-IT" dirty="0" err="1" smtClean="0">
                <a:solidFill>
                  <a:srgbClr val="C00000"/>
                </a:solidFill>
              </a:rPr>
              <a:t>prototype</a:t>
            </a:r>
            <a:endParaRPr lang="it-IT" dirty="0">
              <a:solidFill>
                <a:srgbClr val="C00000"/>
              </a:solidFill>
            </a:endParaRPr>
          </a:p>
        </p:txBody>
      </p:sp>
      <p:sp>
        <p:nvSpPr>
          <p:cNvPr id="18" name="CasellaDiTesto 17"/>
          <p:cNvSpPr txBox="1"/>
          <p:nvPr/>
        </p:nvSpPr>
        <p:spPr>
          <a:xfrm>
            <a:off x="5783651" y="2768164"/>
            <a:ext cx="2912720" cy="369332"/>
          </a:xfrm>
          <a:prstGeom prst="rect">
            <a:avLst/>
          </a:prstGeom>
          <a:solidFill>
            <a:schemeClr val="bg1"/>
          </a:solidFill>
          <a:ln>
            <a:solidFill>
              <a:schemeClr val="tx1"/>
            </a:solidFill>
          </a:ln>
        </p:spPr>
        <p:txBody>
          <a:bodyPr wrap="none" rtlCol="0">
            <a:spAutoFit/>
          </a:bodyPr>
          <a:lstStyle/>
          <a:p>
            <a:r>
              <a:rPr lang="it-IT" dirty="0" err="1" smtClean="0">
                <a:solidFill>
                  <a:srgbClr val="C00000"/>
                </a:solidFill>
              </a:rPr>
              <a:t>Porous</a:t>
            </a:r>
            <a:r>
              <a:rPr lang="it-IT" dirty="0" smtClean="0">
                <a:solidFill>
                  <a:srgbClr val="C00000"/>
                </a:solidFill>
              </a:rPr>
              <a:t> </a:t>
            </a:r>
            <a:r>
              <a:rPr lang="it-IT" dirty="0" err="1" smtClean="0">
                <a:solidFill>
                  <a:srgbClr val="C00000"/>
                </a:solidFill>
              </a:rPr>
              <a:t>titanium</a:t>
            </a:r>
            <a:r>
              <a:rPr lang="it-IT" dirty="0" smtClean="0">
                <a:solidFill>
                  <a:srgbClr val="C00000"/>
                </a:solidFill>
              </a:rPr>
              <a:t> </a:t>
            </a:r>
            <a:r>
              <a:rPr lang="it-IT" dirty="0" err="1" smtClean="0">
                <a:solidFill>
                  <a:srgbClr val="C00000"/>
                </a:solidFill>
              </a:rPr>
              <a:t>carbide</a:t>
            </a:r>
            <a:r>
              <a:rPr lang="it-IT" dirty="0" smtClean="0">
                <a:solidFill>
                  <a:srgbClr val="C00000"/>
                </a:solidFill>
              </a:rPr>
              <a:t> (</a:t>
            </a:r>
            <a:r>
              <a:rPr lang="it-IT" dirty="0" err="1" smtClean="0">
                <a:solidFill>
                  <a:srgbClr val="C00000"/>
                </a:solidFill>
              </a:rPr>
              <a:t>TiC</a:t>
            </a:r>
            <a:r>
              <a:rPr lang="it-IT" dirty="0" smtClean="0">
                <a:solidFill>
                  <a:srgbClr val="C00000"/>
                </a:solidFill>
              </a:rPr>
              <a:t>)</a:t>
            </a:r>
            <a:endParaRPr lang="it-IT" dirty="0">
              <a:solidFill>
                <a:srgbClr val="C00000"/>
              </a:solidFill>
            </a:endParaRPr>
          </a:p>
        </p:txBody>
      </p:sp>
      <p:pic>
        <p:nvPicPr>
          <p:cNvPr id="17" name="Immagine 16"/>
          <p:cNvPicPr>
            <a:picLocks noChangeAspect="1"/>
          </p:cNvPicPr>
          <p:nvPr/>
        </p:nvPicPr>
        <p:blipFill>
          <a:blip r:embed="rId8"/>
          <a:stretch>
            <a:fillRect/>
          </a:stretch>
        </p:blipFill>
        <p:spPr>
          <a:xfrm>
            <a:off x="5595305" y="3197089"/>
            <a:ext cx="3239227" cy="3064700"/>
          </a:xfrm>
          <a:prstGeom prst="rect">
            <a:avLst/>
          </a:prstGeom>
        </p:spPr>
      </p:pic>
      <p:sp>
        <p:nvSpPr>
          <p:cNvPr id="4" name="Ovale 3"/>
          <p:cNvSpPr/>
          <p:nvPr/>
        </p:nvSpPr>
        <p:spPr>
          <a:xfrm>
            <a:off x="1565564" y="844804"/>
            <a:ext cx="978849" cy="9285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73104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78153" y="806280"/>
            <a:ext cx="5653960"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 name="Titolo 5"/>
          <p:cNvSpPr txBox="1">
            <a:spLocks/>
          </p:cNvSpPr>
          <p:nvPr/>
        </p:nvSpPr>
        <p:spPr>
          <a:xfrm>
            <a:off x="1039117" y="5480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dirty="0" smtClean="0">
                <a:solidFill>
                  <a:srgbClr val="0070C0"/>
                </a:solidFill>
              </a:rPr>
              <a:t>The ionization source</a:t>
            </a:r>
            <a:endParaRPr kumimoji="0" lang="en-US" sz="3200" i="0" u="none" strike="noStrike" kern="1200" cap="none" spc="0" normalizeH="0" baseline="-25000" noProof="0" dirty="0">
              <a:ln>
                <a:noFill/>
              </a:ln>
              <a:solidFill>
                <a:srgbClr val="0070C0"/>
              </a:solidFill>
              <a:effectLst/>
              <a:uLnTx/>
              <a:uFillTx/>
              <a:latin typeface="Calibri"/>
            </a:endParaRPr>
          </a:p>
        </p:txBody>
      </p:sp>
      <p:graphicFrame>
        <p:nvGraphicFramePr>
          <p:cNvPr id="4" name="Tabella 3"/>
          <p:cNvGraphicFramePr>
            <a:graphicFrameLocks noGrp="1"/>
          </p:cNvGraphicFramePr>
          <p:nvPr>
            <p:extLst>
              <p:ext uri="{D42A27DB-BD31-4B8C-83A1-F6EECF244321}">
                <p14:modId xmlns:p14="http://schemas.microsoft.com/office/powerpoint/2010/main" val="2563472399"/>
              </p:ext>
            </p:extLst>
          </p:nvPr>
        </p:nvGraphicFramePr>
        <p:xfrm>
          <a:off x="329029" y="2719546"/>
          <a:ext cx="5359407" cy="1645920"/>
        </p:xfrm>
        <a:graphic>
          <a:graphicData uri="http://schemas.openxmlformats.org/drawingml/2006/table">
            <a:tbl>
              <a:tblPr firstRow="1" bandRow="1">
                <a:tableStyleId>{5C22544A-7EE6-4342-B048-85BDC9FD1C3A}</a:tableStyleId>
              </a:tblPr>
              <a:tblGrid>
                <a:gridCol w="1257923">
                  <a:extLst>
                    <a:ext uri="{9D8B030D-6E8A-4147-A177-3AD203B41FA5}">
                      <a16:colId xmlns:a16="http://schemas.microsoft.com/office/drawing/2014/main" val="232528458"/>
                    </a:ext>
                  </a:extLst>
                </a:gridCol>
                <a:gridCol w="1633492">
                  <a:extLst>
                    <a:ext uri="{9D8B030D-6E8A-4147-A177-3AD203B41FA5}">
                      <a16:colId xmlns:a16="http://schemas.microsoft.com/office/drawing/2014/main" val="3370776195"/>
                    </a:ext>
                  </a:extLst>
                </a:gridCol>
                <a:gridCol w="1376038">
                  <a:extLst>
                    <a:ext uri="{9D8B030D-6E8A-4147-A177-3AD203B41FA5}">
                      <a16:colId xmlns:a16="http://schemas.microsoft.com/office/drawing/2014/main" val="1197375694"/>
                    </a:ext>
                  </a:extLst>
                </a:gridCol>
                <a:gridCol w="1091954">
                  <a:extLst>
                    <a:ext uri="{9D8B030D-6E8A-4147-A177-3AD203B41FA5}">
                      <a16:colId xmlns:a16="http://schemas.microsoft.com/office/drawing/2014/main" val="3891127625"/>
                    </a:ext>
                  </a:extLst>
                </a:gridCol>
              </a:tblGrid>
              <a:tr h="0">
                <a:tc>
                  <a:txBody>
                    <a:bodyPr/>
                    <a:lstStyle/>
                    <a:p>
                      <a:pPr algn="ctr"/>
                      <a:r>
                        <a:rPr lang="it-IT" sz="1200" dirty="0" err="1" smtClean="0"/>
                        <a:t>Ionized</a:t>
                      </a:r>
                      <a:r>
                        <a:rPr lang="it-IT" sz="1200" dirty="0" smtClean="0"/>
                        <a:t> </a:t>
                      </a:r>
                      <a:r>
                        <a:rPr lang="it-IT" sz="1200" dirty="0" err="1" smtClean="0"/>
                        <a:t>element</a:t>
                      </a:r>
                      <a:endParaRPr lang="it-IT" sz="1200" dirty="0"/>
                    </a:p>
                  </a:txBody>
                  <a:tcPr anchor="ctr"/>
                </a:tc>
                <a:tc>
                  <a:txBody>
                    <a:bodyPr/>
                    <a:lstStyle/>
                    <a:p>
                      <a:pPr algn="ctr"/>
                      <a:r>
                        <a:rPr lang="it-IT" sz="1200" dirty="0" err="1" smtClean="0"/>
                        <a:t>Desired</a:t>
                      </a:r>
                      <a:r>
                        <a:rPr lang="it-IT" sz="1200" baseline="0" dirty="0" smtClean="0"/>
                        <a:t> radionuclide</a:t>
                      </a:r>
                      <a:endParaRPr lang="it-IT" sz="1200" dirty="0"/>
                    </a:p>
                  </a:txBody>
                  <a:tcPr anchor="ctr"/>
                </a:tc>
                <a:tc>
                  <a:txBody>
                    <a:bodyPr/>
                    <a:lstStyle/>
                    <a:p>
                      <a:pPr algn="ctr"/>
                      <a:r>
                        <a:rPr lang="it-IT" sz="1200" dirty="0" err="1" smtClean="0"/>
                        <a:t>Ionization</a:t>
                      </a:r>
                      <a:r>
                        <a:rPr lang="it-IT" sz="1200" dirty="0" smtClean="0"/>
                        <a:t> source</a:t>
                      </a:r>
                      <a:endParaRPr lang="it-IT" sz="1200" dirty="0"/>
                    </a:p>
                  </a:txBody>
                  <a:tcPr anchor="ctr"/>
                </a:tc>
                <a:tc>
                  <a:txBody>
                    <a:bodyPr/>
                    <a:lstStyle/>
                    <a:p>
                      <a:pPr algn="ctr"/>
                      <a:r>
                        <a:rPr lang="it-IT" sz="1200" dirty="0" err="1" smtClean="0"/>
                        <a:t>Efficiency</a:t>
                      </a:r>
                      <a:endParaRPr lang="it-IT" sz="1200" dirty="0"/>
                    </a:p>
                  </a:txBody>
                  <a:tcPr anchor="ctr"/>
                </a:tc>
                <a:extLst>
                  <a:ext uri="{0D108BD9-81ED-4DB2-BD59-A6C34878D82A}">
                    <a16:rowId xmlns:a16="http://schemas.microsoft.com/office/drawing/2014/main" val="616722613"/>
                  </a:ext>
                </a:extLst>
              </a:tr>
              <a:tr h="0">
                <a:tc>
                  <a:txBody>
                    <a:bodyPr/>
                    <a:lstStyle/>
                    <a:p>
                      <a:pPr algn="ctr"/>
                      <a:r>
                        <a:rPr lang="it-IT" sz="1200" dirty="0" err="1" smtClean="0"/>
                        <a:t>Sr</a:t>
                      </a:r>
                      <a:endParaRPr lang="it-IT" sz="1200" dirty="0"/>
                    </a:p>
                  </a:txBody>
                  <a:tcPr anchor="ctr"/>
                </a:tc>
                <a:tc>
                  <a:txBody>
                    <a:bodyPr/>
                    <a:lstStyle/>
                    <a:p>
                      <a:pPr algn="ctr"/>
                      <a:r>
                        <a:rPr lang="it-IT" sz="1200" baseline="30000" dirty="0" smtClean="0"/>
                        <a:t>89</a:t>
                      </a:r>
                      <a:r>
                        <a:rPr lang="it-IT" sz="1200" dirty="0" smtClean="0"/>
                        <a:t>Sr, </a:t>
                      </a:r>
                      <a:r>
                        <a:rPr lang="it-IT" sz="1200" baseline="30000" dirty="0" smtClean="0"/>
                        <a:t>90</a:t>
                      </a:r>
                      <a:r>
                        <a:rPr lang="it-IT" sz="1200" dirty="0" smtClean="0"/>
                        <a:t>Sr/</a:t>
                      </a:r>
                      <a:r>
                        <a:rPr lang="it-IT" sz="1200" baseline="30000" dirty="0" smtClean="0"/>
                        <a:t>90</a:t>
                      </a:r>
                      <a:r>
                        <a:rPr lang="it-IT" sz="1200" baseline="0" dirty="0" smtClean="0"/>
                        <a:t>Y</a:t>
                      </a:r>
                      <a:endParaRPr lang="it-IT" sz="1200" dirty="0"/>
                    </a:p>
                  </a:txBody>
                  <a:tcPr anchor="ctr"/>
                </a:tc>
                <a:tc>
                  <a:txBody>
                    <a:bodyPr/>
                    <a:lstStyle/>
                    <a:p>
                      <a:pPr algn="ctr"/>
                      <a:r>
                        <a:rPr lang="it-IT" sz="1200" dirty="0" smtClean="0"/>
                        <a:t>SIS</a:t>
                      </a:r>
                      <a:endParaRPr lang="it-I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dirty="0" smtClean="0">
                          <a:latin typeface="Times New Roman" panose="02020603050405020304" pitchFamily="18" charset="0"/>
                          <a:cs typeface="Times New Roman" panose="02020603050405020304" pitchFamily="18" charset="0"/>
                        </a:rPr>
                        <a:t>~ </a:t>
                      </a:r>
                      <a:r>
                        <a:rPr lang="it-IT" sz="1200" kern="1200" dirty="0" smtClean="0">
                          <a:solidFill>
                            <a:schemeClr val="dk1"/>
                          </a:solidFill>
                          <a:latin typeface="+mn-lt"/>
                          <a:ea typeface="+mn-ea"/>
                          <a:cs typeface="Times New Roman" panose="02020603050405020304" pitchFamily="18" charset="0"/>
                        </a:rPr>
                        <a:t>20 %</a:t>
                      </a:r>
                    </a:p>
                  </a:txBody>
                  <a:tcPr anchor="ctr"/>
                </a:tc>
                <a:extLst>
                  <a:ext uri="{0D108BD9-81ED-4DB2-BD59-A6C34878D82A}">
                    <a16:rowId xmlns:a16="http://schemas.microsoft.com/office/drawing/2014/main" val="3878420507"/>
                  </a:ext>
                </a:extLst>
              </a:tr>
              <a:tr h="0">
                <a:tc>
                  <a:txBody>
                    <a:bodyPr/>
                    <a:lstStyle/>
                    <a:p>
                      <a:pPr algn="ctr"/>
                      <a:r>
                        <a:rPr lang="it-IT" sz="1200" dirty="0" smtClean="0"/>
                        <a:t>Y</a:t>
                      </a:r>
                      <a:endParaRPr lang="it-IT" sz="1200" dirty="0"/>
                    </a:p>
                  </a:txBody>
                  <a:tcPr anchor="ctr"/>
                </a:tc>
                <a:tc>
                  <a:txBody>
                    <a:bodyPr/>
                    <a:lstStyle/>
                    <a:p>
                      <a:pPr algn="ctr"/>
                      <a:r>
                        <a:rPr lang="it-IT" sz="1200" baseline="30000" dirty="0" smtClean="0"/>
                        <a:t>90</a:t>
                      </a:r>
                      <a:r>
                        <a:rPr lang="it-IT" sz="1200" baseline="0" dirty="0" smtClean="0"/>
                        <a:t>Y</a:t>
                      </a:r>
                      <a:endParaRPr lang="it-IT" sz="1200" dirty="0"/>
                    </a:p>
                  </a:txBody>
                  <a:tcPr anchor="ctr"/>
                </a:tc>
                <a:tc>
                  <a:txBody>
                    <a:bodyPr/>
                    <a:lstStyle/>
                    <a:p>
                      <a:pPr algn="ctr"/>
                      <a:r>
                        <a:rPr lang="it-IT" sz="1200" dirty="0" smtClean="0"/>
                        <a:t>PIS</a:t>
                      </a:r>
                      <a:endParaRPr lang="it-IT" sz="1200" dirty="0"/>
                    </a:p>
                  </a:txBody>
                  <a:tcPr anchor="ctr"/>
                </a:tc>
                <a:tc>
                  <a:txBody>
                    <a:bodyPr/>
                    <a:lstStyle/>
                    <a:p>
                      <a:pPr algn="ctr"/>
                      <a:r>
                        <a:rPr lang="it-IT" sz="1200" dirty="0" smtClean="0">
                          <a:latin typeface="Times New Roman" panose="02020603050405020304" pitchFamily="18" charset="0"/>
                          <a:cs typeface="Times New Roman" panose="02020603050405020304" pitchFamily="18" charset="0"/>
                        </a:rPr>
                        <a:t>~ </a:t>
                      </a:r>
                      <a:r>
                        <a:rPr lang="it-IT" sz="1200" dirty="0" smtClean="0">
                          <a:latin typeface="+mj-lt"/>
                          <a:cs typeface="Times New Roman" panose="02020603050405020304" pitchFamily="18" charset="0"/>
                        </a:rPr>
                        <a:t>1 % </a:t>
                      </a:r>
                      <a:endParaRPr lang="it-IT" sz="1200" dirty="0">
                        <a:latin typeface="+mj-lt"/>
                        <a:cs typeface="Times New Roman" panose="02020603050405020304" pitchFamily="18" charset="0"/>
                      </a:endParaRPr>
                    </a:p>
                  </a:txBody>
                  <a:tcPr anchor="ctr"/>
                </a:tc>
                <a:extLst>
                  <a:ext uri="{0D108BD9-81ED-4DB2-BD59-A6C34878D82A}">
                    <a16:rowId xmlns:a16="http://schemas.microsoft.com/office/drawing/2014/main" val="3556633722"/>
                  </a:ext>
                </a:extLst>
              </a:tr>
              <a:tr h="0">
                <a:tc>
                  <a:txBody>
                    <a:bodyPr/>
                    <a:lstStyle/>
                    <a:p>
                      <a:pPr algn="ctr"/>
                      <a:r>
                        <a:rPr lang="it-IT" sz="1200" dirty="0" smtClean="0"/>
                        <a:t>I</a:t>
                      </a:r>
                      <a:endParaRPr lang="it-I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aseline="30000" dirty="0" smtClean="0"/>
                        <a:t>125</a:t>
                      </a:r>
                      <a:r>
                        <a:rPr lang="it-IT" sz="1200" baseline="0" dirty="0" smtClean="0"/>
                        <a:t>I, </a:t>
                      </a:r>
                      <a:r>
                        <a:rPr lang="it-IT" sz="1200" baseline="30000" dirty="0" smtClean="0"/>
                        <a:t>126</a:t>
                      </a:r>
                      <a:r>
                        <a:rPr lang="it-IT" sz="1200" baseline="0" dirty="0" smtClean="0"/>
                        <a:t>I and </a:t>
                      </a:r>
                      <a:r>
                        <a:rPr lang="it-IT" sz="1200" baseline="30000" dirty="0" smtClean="0"/>
                        <a:t>131</a:t>
                      </a:r>
                      <a:r>
                        <a:rPr lang="it-IT" sz="1200" baseline="0" dirty="0" smtClean="0"/>
                        <a:t>I</a:t>
                      </a:r>
                      <a:endParaRPr lang="it-IT" sz="1200" dirty="0" smtClean="0"/>
                    </a:p>
                  </a:txBody>
                  <a:tcPr anchor="ctr"/>
                </a:tc>
                <a:tc>
                  <a:txBody>
                    <a:bodyPr/>
                    <a:lstStyle/>
                    <a:p>
                      <a:pPr algn="ctr"/>
                      <a:r>
                        <a:rPr lang="it-IT" sz="1200" dirty="0" smtClean="0"/>
                        <a:t>PIS</a:t>
                      </a:r>
                      <a:endParaRPr lang="it-I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dirty="0" smtClean="0">
                          <a:latin typeface="Times New Roman" panose="02020603050405020304" pitchFamily="18" charset="0"/>
                          <a:cs typeface="Times New Roman" panose="02020603050405020304" pitchFamily="18" charset="0"/>
                        </a:rPr>
                        <a:t>~ </a:t>
                      </a:r>
                      <a:r>
                        <a:rPr lang="it-IT" sz="1200" kern="1200" dirty="0" smtClean="0">
                          <a:solidFill>
                            <a:schemeClr val="dk1"/>
                          </a:solidFill>
                          <a:latin typeface="+mn-lt"/>
                          <a:ea typeface="+mn-ea"/>
                          <a:cs typeface="Times New Roman" panose="02020603050405020304" pitchFamily="18" charset="0"/>
                        </a:rPr>
                        <a:t>20 %</a:t>
                      </a:r>
                    </a:p>
                  </a:txBody>
                  <a:tcPr anchor="ctr"/>
                </a:tc>
                <a:extLst>
                  <a:ext uri="{0D108BD9-81ED-4DB2-BD59-A6C34878D82A}">
                    <a16:rowId xmlns:a16="http://schemas.microsoft.com/office/drawing/2014/main" val="1965243440"/>
                  </a:ext>
                </a:extLst>
              </a:tr>
              <a:tr h="0">
                <a:tc>
                  <a:txBody>
                    <a:bodyPr/>
                    <a:lstStyle/>
                    <a:p>
                      <a:pPr algn="ctr"/>
                      <a:r>
                        <a:rPr lang="it-IT" sz="1200" dirty="0" smtClean="0"/>
                        <a:t>Cu</a:t>
                      </a:r>
                      <a:endParaRPr lang="it-I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aseline="30000" dirty="0" smtClean="0"/>
                        <a:t>64</a:t>
                      </a:r>
                      <a:r>
                        <a:rPr lang="it-IT" sz="1200" baseline="0" dirty="0" smtClean="0"/>
                        <a:t>Cu, </a:t>
                      </a:r>
                      <a:r>
                        <a:rPr lang="it-IT" sz="1200" baseline="30000" dirty="0" smtClean="0"/>
                        <a:t>67</a:t>
                      </a:r>
                      <a:r>
                        <a:rPr lang="it-IT" sz="1200" baseline="0" dirty="0" smtClean="0"/>
                        <a:t>Cu </a:t>
                      </a:r>
                      <a:endParaRPr lang="it-IT" sz="1200" dirty="0" smtClean="0"/>
                    </a:p>
                  </a:txBody>
                  <a:tcPr anchor="ctr"/>
                </a:tc>
                <a:tc>
                  <a:txBody>
                    <a:bodyPr/>
                    <a:lstStyle/>
                    <a:p>
                      <a:pPr algn="ctr"/>
                      <a:r>
                        <a:rPr lang="it-IT" sz="1200" dirty="0" smtClean="0"/>
                        <a:t>PIS</a:t>
                      </a:r>
                      <a:endParaRPr lang="it-I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dirty="0" smtClean="0">
                          <a:latin typeface="Times New Roman" panose="02020603050405020304" pitchFamily="18" charset="0"/>
                          <a:cs typeface="Times New Roman" panose="02020603050405020304" pitchFamily="18" charset="0"/>
                        </a:rPr>
                        <a:t>~ </a:t>
                      </a:r>
                      <a:r>
                        <a:rPr lang="it-IT" sz="1200" kern="1200" dirty="0" smtClean="0">
                          <a:solidFill>
                            <a:schemeClr val="dk1"/>
                          </a:solidFill>
                          <a:latin typeface="+mn-lt"/>
                          <a:ea typeface="+mn-ea"/>
                          <a:cs typeface="Times New Roman" panose="02020603050405020304" pitchFamily="18" charset="0"/>
                        </a:rPr>
                        <a:t>10 %</a:t>
                      </a:r>
                    </a:p>
                  </a:txBody>
                  <a:tcPr anchor="ctr"/>
                </a:tc>
                <a:extLst>
                  <a:ext uri="{0D108BD9-81ED-4DB2-BD59-A6C34878D82A}">
                    <a16:rowId xmlns:a16="http://schemas.microsoft.com/office/drawing/2014/main" val="3920672778"/>
                  </a:ext>
                </a:extLst>
              </a:tr>
              <a:tr h="0">
                <a:tc>
                  <a:txBody>
                    <a:bodyPr/>
                    <a:lstStyle/>
                    <a:p>
                      <a:pPr algn="ctr"/>
                      <a:r>
                        <a:rPr lang="it-IT" sz="1200" dirty="0" smtClean="0"/>
                        <a:t>Ag</a:t>
                      </a:r>
                      <a:endParaRPr lang="it-IT" sz="1200" dirty="0"/>
                    </a:p>
                  </a:txBody>
                  <a:tcPr anchor="ctr"/>
                </a:tc>
                <a:tc>
                  <a:txBody>
                    <a:bodyPr/>
                    <a:lstStyle/>
                    <a:p>
                      <a:pPr algn="ctr"/>
                      <a:r>
                        <a:rPr lang="it-IT" sz="1200" baseline="30000" dirty="0" smtClean="0"/>
                        <a:t>111</a:t>
                      </a:r>
                      <a:r>
                        <a:rPr lang="it-IT" sz="1200" dirty="0" smtClean="0"/>
                        <a:t>Ag</a:t>
                      </a:r>
                      <a:endParaRPr lang="it-IT" sz="1200" dirty="0"/>
                    </a:p>
                  </a:txBody>
                  <a:tcPr anchor="ctr"/>
                </a:tc>
                <a:tc>
                  <a:txBody>
                    <a:bodyPr/>
                    <a:lstStyle/>
                    <a:p>
                      <a:pPr algn="ctr"/>
                      <a:r>
                        <a:rPr lang="it-IT" sz="1200" dirty="0" smtClean="0"/>
                        <a:t>PIS</a:t>
                      </a:r>
                      <a:endParaRPr lang="it-IT"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dirty="0" smtClean="0">
                          <a:latin typeface="Times New Roman" panose="02020603050405020304" pitchFamily="18" charset="0"/>
                          <a:cs typeface="Times New Roman" panose="02020603050405020304" pitchFamily="18" charset="0"/>
                        </a:rPr>
                        <a:t>~ </a:t>
                      </a:r>
                      <a:r>
                        <a:rPr lang="it-IT" sz="1200" dirty="0" smtClean="0">
                          <a:latin typeface="+mj-lt"/>
                          <a:cs typeface="Times New Roman" panose="02020603050405020304" pitchFamily="18" charset="0"/>
                        </a:rPr>
                        <a:t>6</a:t>
                      </a:r>
                      <a:r>
                        <a:rPr lang="it-IT" sz="1200" kern="1200" dirty="0" smtClean="0">
                          <a:solidFill>
                            <a:schemeClr val="dk1"/>
                          </a:solidFill>
                          <a:latin typeface="+mj-lt"/>
                          <a:ea typeface="+mn-ea"/>
                          <a:cs typeface="Times New Roman" panose="02020603050405020304" pitchFamily="18" charset="0"/>
                        </a:rPr>
                        <a:t> %</a:t>
                      </a:r>
                    </a:p>
                  </a:txBody>
                  <a:tcPr anchor="ctr"/>
                </a:tc>
                <a:extLst>
                  <a:ext uri="{0D108BD9-81ED-4DB2-BD59-A6C34878D82A}">
                    <a16:rowId xmlns:a16="http://schemas.microsoft.com/office/drawing/2014/main" val="1278379174"/>
                  </a:ext>
                </a:extLst>
              </a:tr>
            </a:tbl>
          </a:graphicData>
        </a:graphic>
      </p:graphicFrame>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708" y="1039325"/>
            <a:ext cx="3004776" cy="2304220"/>
          </a:xfrm>
          <a:prstGeom prst="rect">
            <a:avLst/>
          </a:prstGeom>
        </p:spPr>
      </p:pic>
      <p:sp>
        <p:nvSpPr>
          <p:cNvPr id="7" name="CasellaDiTesto 6"/>
          <p:cNvSpPr txBox="1"/>
          <p:nvPr/>
        </p:nvSpPr>
        <p:spPr>
          <a:xfrm>
            <a:off x="6652114" y="700467"/>
            <a:ext cx="1687600" cy="276999"/>
          </a:xfrm>
          <a:prstGeom prst="rect">
            <a:avLst/>
          </a:prstGeom>
          <a:solidFill>
            <a:srgbClr val="FFFFFF"/>
          </a:solidFill>
          <a:ln w="19050">
            <a:solidFill>
              <a:srgbClr val="C00000"/>
            </a:solidFill>
          </a:ln>
        </p:spPr>
        <p:txBody>
          <a:bodyPr wrap="square" rtlCol="0">
            <a:spAutoFit/>
          </a:bodyPr>
          <a:lstStyle/>
          <a:p>
            <a:r>
              <a:rPr lang="it-IT" sz="1200" b="1" dirty="0" smtClean="0"/>
              <a:t>Surface </a:t>
            </a:r>
            <a:r>
              <a:rPr lang="it-IT" sz="1200" b="1" dirty="0" err="1" smtClean="0"/>
              <a:t>Ion</a:t>
            </a:r>
            <a:r>
              <a:rPr lang="it-IT" sz="1200" b="1" dirty="0" smtClean="0"/>
              <a:t> Source (SIS)</a:t>
            </a:r>
            <a:endParaRPr lang="it-IT" sz="1200" b="1" dirty="0"/>
          </a:p>
        </p:txBody>
      </p:sp>
      <p:pic>
        <p:nvPicPr>
          <p:cNvPr id="9" name="Immagine 8"/>
          <p:cNvPicPr>
            <a:picLocks noChangeAspect="1"/>
          </p:cNvPicPr>
          <p:nvPr/>
        </p:nvPicPr>
        <p:blipFill rotWithShape="1">
          <a:blip r:embed="rId4"/>
          <a:srcRect l="3790"/>
          <a:stretch/>
        </p:blipFill>
        <p:spPr>
          <a:xfrm>
            <a:off x="5999876" y="3776536"/>
            <a:ext cx="2992076" cy="2430989"/>
          </a:xfrm>
          <a:prstGeom prst="rect">
            <a:avLst/>
          </a:prstGeom>
          <a:ln w="12700">
            <a:solidFill>
              <a:schemeClr val="tx1"/>
            </a:solidFill>
          </a:ln>
        </p:spPr>
      </p:pic>
      <p:sp>
        <p:nvSpPr>
          <p:cNvPr id="11" name="CasellaDiTesto 10"/>
          <p:cNvSpPr txBox="1"/>
          <p:nvPr/>
        </p:nvSpPr>
        <p:spPr>
          <a:xfrm>
            <a:off x="6682252" y="3437678"/>
            <a:ext cx="1687600" cy="276999"/>
          </a:xfrm>
          <a:prstGeom prst="rect">
            <a:avLst/>
          </a:prstGeom>
          <a:solidFill>
            <a:srgbClr val="FFFFFF"/>
          </a:solidFill>
          <a:ln w="19050">
            <a:solidFill>
              <a:srgbClr val="C00000"/>
            </a:solidFill>
          </a:ln>
        </p:spPr>
        <p:txBody>
          <a:bodyPr wrap="square" rtlCol="0">
            <a:spAutoFit/>
          </a:bodyPr>
          <a:lstStyle/>
          <a:p>
            <a:r>
              <a:rPr lang="it-IT" sz="1200" b="1" dirty="0" smtClean="0"/>
              <a:t>Plasma </a:t>
            </a:r>
            <a:r>
              <a:rPr lang="it-IT" sz="1200" b="1" dirty="0" err="1" smtClean="0"/>
              <a:t>Ion</a:t>
            </a:r>
            <a:r>
              <a:rPr lang="it-IT" sz="1200" b="1" dirty="0" smtClean="0"/>
              <a:t> Source (PIS)</a:t>
            </a:r>
            <a:endParaRPr lang="it-IT" sz="1200" b="1" dirty="0"/>
          </a:p>
        </p:txBody>
      </p:sp>
      <p:pic>
        <p:nvPicPr>
          <p:cNvPr id="10" name="Immagine 9"/>
          <p:cNvPicPr>
            <a:picLocks noChangeAspect="1"/>
          </p:cNvPicPr>
          <p:nvPr/>
        </p:nvPicPr>
        <p:blipFill>
          <a:blip r:embed="rId5"/>
          <a:stretch>
            <a:fillRect/>
          </a:stretch>
        </p:blipFill>
        <p:spPr>
          <a:xfrm>
            <a:off x="2905951" y="4550732"/>
            <a:ext cx="3034271" cy="1686453"/>
          </a:xfrm>
          <a:prstGeom prst="rect">
            <a:avLst/>
          </a:prstGeom>
          <a:ln>
            <a:solidFill>
              <a:schemeClr val="tx1"/>
            </a:solidFill>
          </a:ln>
        </p:spPr>
      </p:pic>
      <p:sp>
        <p:nvSpPr>
          <p:cNvPr id="12" name="CasellaDiTesto 11"/>
          <p:cNvSpPr txBox="1"/>
          <p:nvPr/>
        </p:nvSpPr>
        <p:spPr>
          <a:xfrm>
            <a:off x="4237423" y="4421140"/>
            <a:ext cx="1687600" cy="276999"/>
          </a:xfrm>
          <a:prstGeom prst="rect">
            <a:avLst/>
          </a:prstGeom>
          <a:solidFill>
            <a:srgbClr val="FFFFFF"/>
          </a:solidFill>
          <a:ln w="19050">
            <a:solidFill>
              <a:srgbClr val="C00000"/>
            </a:solidFill>
          </a:ln>
        </p:spPr>
        <p:txBody>
          <a:bodyPr wrap="square" rtlCol="0">
            <a:spAutoFit/>
          </a:bodyPr>
          <a:lstStyle/>
          <a:p>
            <a:r>
              <a:rPr lang="it-IT" sz="1200" b="1" dirty="0" err="1" smtClean="0"/>
              <a:t>Copper</a:t>
            </a:r>
            <a:r>
              <a:rPr lang="it-IT" sz="1200" b="1" dirty="0" smtClean="0"/>
              <a:t> Mass </a:t>
            </a:r>
            <a:r>
              <a:rPr lang="it-IT" sz="1200" b="1" dirty="0" err="1" smtClean="0"/>
              <a:t>Scan</a:t>
            </a:r>
            <a:r>
              <a:rPr lang="it-IT" sz="1200" b="1" dirty="0" smtClean="0"/>
              <a:t> (PIS)</a:t>
            </a:r>
            <a:endParaRPr lang="it-IT" sz="1200" b="1" dirty="0"/>
          </a:p>
        </p:txBody>
      </p:sp>
      <p:sp>
        <p:nvSpPr>
          <p:cNvPr id="13" name="CasellaDiTesto 12"/>
          <p:cNvSpPr txBox="1"/>
          <p:nvPr/>
        </p:nvSpPr>
        <p:spPr>
          <a:xfrm>
            <a:off x="3305164" y="4596777"/>
            <a:ext cx="739305" cy="230832"/>
          </a:xfrm>
          <a:prstGeom prst="rect">
            <a:avLst/>
          </a:prstGeom>
          <a:noFill/>
          <a:ln>
            <a:solidFill>
              <a:srgbClr val="C00000"/>
            </a:solidFill>
          </a:ln>
        </p:spPr>
        <p:txBody>
          <a:bodyPr wrap="none" rtlCol="0">
            <a:spAutoFit/>
          </a:bodyPr>
          <a:lstStyle/>
          <a:p>
            <a:r>
              <a:rPr lang="it-IT" sz="900" baseline="30000" dirty="0" smtClean="0"/>
              <a:t>63</a:t>
            </a:r>
            <a:r>
              <a:rPr lang="it-IT" sz="900" dirty="0" smtClean="0"/>
              <a:t>Cu (</a:t>
            </a:r>
            <a:r>
              <a:rPr lang="it-IT" sz="900" dirty="0" smtClean="0">
                <a:latin typeface="Times New Roman" panose="02020603050405020304" pitchFamily="18" charset="0"/>
                <a:cs typeface="Times New Roman" panose="02020603050405020304" pitchFamily="18" charset="0"/>
              </a:rPr>
              <a:t>~</a:t>
            </a:r>
            <a:r>
              <a:rPr lang="it-IT" sz="900" dirty="0" smtClean="0"/>
              <a:t>70%)</a:t>
            </a:r>
            <a:endParaRPr lang="it-IT" sz="900" dirty="0"/>
          </a:p>
        </p:txBody>
      </p:sp>
      <p:sp>
        <p:nvSpPr>
          <p:cNvPr id="14" name="CasellaDiTesto 13"/>
          <p:cNvSpPr txBox="1"/>
          <p:nvPr/>
        </p:nvSpPr>
        <p:spPr>
          <a:xfrm>
            <a:off x="4820673" y="4976429"/>
            <a:ext cx="739305" cy="230832"/>
          </a:xfrm>
          <a:prstGeom prst="rect">
            <a:avLst/>
          </a:prstGeom>
          <a:noFill/>
          <a:ln>
            <a:solidFill>
              <a:srgbClr val="C00000"/>
            </a:solidFill>
          </a:ln>
        </p:spPr>
        <p:txBody>
          <a:bodyPr wrap="none" rtlCol="0">
            <a:spAutoFit/>
          </a:bodyPr>
          <a:lstStyle/>
          <a:p>
            <a:r>
              <a:rPr lang="it-IT" sz="900" baseline="30000" dirty="0" smtClean="0"/>
              <a:t>65</a:t>
            </a:r>
            <a:r>
              <a:rPr lang="it-IT" sz="900" dirty="0" smtClean="0"/>
              <a:t>Cu (</a:t>
            </a:r>
            <a:r>
              <a:rPr lang="it-IT" sz="900" dirty="0" smtClean="0">
                <a:latin typeface="Times New Roman" panose="02020603050405020304" pitchFamily="18" charset="0"/>
                <a:cs typeface="Times New Roman" panose="02020603050405020304" pitchFamily="18" charset="0"/>
              </a:rPr>
              <a:t>~</a:t>
            </a:r>
            <a:r>
              <a:rPr lang="it-IT" sz="900" dirty="0" smtClean="0">
                <a:latin typeface="+mj-lt"/>
                <a:cs typeface="Times New Roman" panose="02020603050405020304" pitchFamily="18" charset="0"/>
              </a:rPr>
              <a:t>3</a:t>
            </a:r>
            <a:r>
              <a:rPr lang="it-IT" sz="900" dirty="0" smtClean="0"/>
              <a:t>0</a:t>
            </a:r>
            <a:r>
              <a:rPr lang="it-IT" sz="900" dirty="0"/>
              <a:t>%)</a:t>
            </a:r>
          </a:p>
        </p:txBody>
      </p:sp>
      <p:cxnSp>
        <p:nvCxnSpPr>
          <p:cNvPr id="15" name="Connettore 2 14"/>
          <p:cNvCxnSpPr>
            <a:stCxn id="13" idx="2"/>
          </p:cNvCxnSpPr>
          <p:nvPr/>
        </p:nvCxnSpPr>
        <p:spPr>
          <a:xfrm>
            <a:off x="3674817" y="4827609"/>
            <a:ext cx="525593" cy="54338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a:off x="4621110" y="5235193"/>
            <a:ext cx="527548" cy="36120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uppo 19"/>
          <p:cNvGrpSpPr/>
          <p:nvPr/>
        </p:nvGrpSpPr>
        <p:grpSpPr>
          <a:xfrm>
            <a:off x="73808" y="4550732"/>
            <a:ext cx="2743430" cy="1686453"/>
            <a:chOff x="73808" y="4550732"/>
            <a:chExt cx="2743430" cy="1686453"/>
          </a:xfrm>
        </p:grpSpPr>
        <p:sp>
          <p:nvSpPr>
            <p:cNvPr id="8" name="Rettangolo 7"/>
            <p:cNvSpPr/>
            <p:nvPr/>
          </p:nvSpPr>
          <p:spPr>
            <a:xfrm>
              <a:off x="73808" y="4550732"/>
              <a:ext cx="2743430" cy="1686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6"/>
            <a:stretch>
              <a:fillRect/>
            </a:stretch>
          </p:blipFill>
          <p:spPr>
            <a:xfrm>
              <a:off x="73808" y="4550732"/>
              <a:ext cx="2743430" cy="1686453"/>
            </a:xfrm>
            <a:prstGeom prst="rect">
              <a:avLst/>
            </a:prstGeom>
            <a:ln>
              <a:solidFill>
                <a:schemeClr val="tx1"/>
              </a:solidFill>
            </a:ln>
          </p:spPr>
        </p:pic>
      </p:grpSp>
      <p:sp>
        <p:nvSpPr>
          <p:cNvPr id="22" name="CasellaDiTesto 21"/>
          <p:cNvSpPr txBox="1"/>
          <p:nvPr/>
        </p:nvSpPr>
        <p:spPr>
          <a:xfrm>
            <a:off x="339916" y="4421139"/>
            <a:ext cx="1888196" cy="276999"/>
          </a:xfrm>
          <a:prstGeom prst="rect">
            <a:avLst/>
          </a:prstGeom>
          <a:solidFill>
            <a:srgbClr val="FFFFFF"/>
          </a:solidFill>
          <a:ln w="19050">
            <a:solidFill>
              <a:srgbClr val="C00000"/>
            </a:solidFill>
          </a:ln>
        </p:spPr>
        <p:txBody>
          <a:bodyPr wrap="square" rtlCol="0">
            <a:spAutoFit/>
          </a:bodyPr>
          <a:lstStyle/>
          <a:p>
            <a:r>
              <a:rPr lang="it-IT" sz="1200" b="1" dirty="0" err="1" smtClean="0"/>
              <a:t>Strontium</a:t>
            </a:r>
            <a:r>
              <a:rPr lang="it-IT" sz="1200" b="1" dirty="0" smtClean="0"/>
              <a:t> Mass </a:t>
            </a:r>
            <a:r>
              <a:rPr lang="it-IT" sz="1200" b="1" dirty="0" err="1" smtClean="0"/>
              <a:t>Scan</a:t>
            </a:r>
            <a:r>
              <a:rPr lang="it-IT" sz="1200" b="1" dirty="0" smtClean="0"/>
              <a:t> (SIS)</a:t>
            </a:r>
            <a:endParaRPr lang="it-IT" sz="1200" b="1" dirty="0"/>
          </a:p>
        </p:txBody>
      </p:sp>
      <p:sp>
        <p:nvSpPr>
          <p:cNvPr id="19" name="Ovale 18"/>
          <p:cNvSpPr/>
          <p:nvPr/>
        </p:nvSpPr>
        <p:spPr>
          <a:xfrm>
            <a:off x="2515708" y="811332"/>
            <a:ext cx="978849" cy="9285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360455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2"/>
          <a:stretch>
            <a:fillRect/>
          </a:stretch>
        </p:blipFill>
        <p:spPr>
          <a:xfrm>
            <a:off x="226100" y="844800"/>
            <a:ext cx="5630399"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itolo 5"/>
          <p:cNvSpPr txBox="1">
            <a:spLocks/>
          </p:cNvSpPr>
          <p:nvPr/>
        </p:nvSpPr>
        <p:spPr>
          <a:xfrm>
            <a:off x="1039117" y="5480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dirty="0" smtClean="0">
                <a:solidFill>
                  <a:srgbClr val="0070C0"/>
                </a:solidFill>
              </a:rPr>
              <a:t>Beam acceleration and transport</a:t>
            </a:r>
            <a:endParaRPr kumimoji="0" lang="en-US" sz="3200" i="0" u="none" strike="noStrike" kern="1200" cap="none" spc="0" normalizeH="0" baseline="-25000" noProof="0" dirty="0">
              <a:ln>
                <a:noFill/>
              </a:ln>
              <a:solidFill>
                <a:srgbClr val="0070C0"/>
              </a:solidFill>
              <a:effectLst/>
              <a:uLnTx/>
              <a:uFillTx/>
              <a:latin typeface="Calibri"/>
            </a:endParaRPr>
          </a:p>
        </p:txBody>
      </p:sp>
      <p:pic>
        <p:nvPicPr>
          <p:cNvPr id="4" name="Immagine 3"/>
          <p:cNvPicPr>
            <a:picLocks noChangeAspect="1"/>
          </p:cNvPicPr>
          <p:nvPr/>
        </p:nvPicPr>
        <p:blipFill rotWithShape="1">
          <a:blip r:embed="rId3" cstate="print">
            <a:extLst>
              <a:ext uri="{28A0092B-C50C-407E-A947-70E740481C1C}">
                <a14:useLocalDpi xmlns:a14="http://schemas.microsoft.com/office/drawing/2010/main" val="0"/>
              </a:ext>
            </a:extLst>
          </a:blip>
          <a:srcRect l="55935" t="14721" r="2720" b="12201"/>
          <a:stretch/>
        </p:blipFill>
        <p:spPr>
          <a:xfrm>
            <a:off x="5988186" y="983299"/>
            <a:ext cx="3029241" cy="1673295"/>
          </a:xfrm>
          <a:prstGeom prst="rect">
            <a:avLst/>
          </a:prstGeom>
        </p:spPr>
      </p:pic>
      <p:pic>
        <p:nvPicPr>
          <p:cNvPr id="6" name="Immagine 5" descr="D:\PIS\TEST_291_PIS_Y_2015-04-28\EM\201928 141810Y_IN(Y)\Figura_Grezza_IM.jpg"/>
          <p:cNvPicPr/>
          <p:nvPr/>
        </p:nvPicPr>
        <p:blipFill>
          <a:blip r:embed="rId4" cstate="print"/>
          <a:srcRect/>
          <a:stretch>
            <a:fillRect/>
          </a:stretch>
        </p:blipFill>
        <p:spPr bwMode="auto">
          <a:xfrm>
            <a:off x="7226423" y="1991278"/>
            <a:ext cx="1801668" cy="1542036"/>
          </a:xfrm>
          <a:prstGeom prst="rect">
            <a:avLst/>
          </a:prstGeom>
          <a:noFill/>
          <a:ln w="9525">
            <a:noFill/>
            <a:miter lim="800000"/>
            <a:headEnd/>
            <a:tailEnd/>
          </a:ln>
        </p:spPr>
      </p:pic>
      <p:sp>
        <p:nvSpPr>
          <p:cNvPr id="7" name="CasellaDiTesto 6"/>
          <p:cNvSpPr txBox="1"/>
          <p:nvPr/>
        </p:nvSpPr>
        <p:spPr>
          <a:xfrm>
            <a:off x="5988186" y="706300"/>
            <a:ext cx="3039905" cy="276999"/>
          </a:xfrm>
          <a:prstGeom prst="rect">
            <a:avLst/>
          </a:prstGeom>
          <a:solidFill>
            <a:srgbClr val="FFFFFF"/>
          </a:solidFill>
          <a:ln w="19050">
            <a:solidFill>
              <a:srgbClr val="C00000"/>
            </a:solidFill>
          </a:ln>
        </p:spPr>
        <p:txBody>
          <a:bodyPr wrap="square" rtlCol="0">
            <a:spAutoFit/>
          </a:bodyPr>
          <a:lstStyle/>
          <a:p>
            <a:pPr algn="ctr"/>
            <a:r>
              <a:rPr lang="it-IT" sz="1200" b="1" dirty="0" err="1" smtClean="0"/>
              <a:t>Strontium</a:t>
            </a:r>
            <a:r>
              <a:rPr lang="it-IT" sz="1200" b="1" dirty="0" smtClean="0"/>
              <a:t> and </a:t>
            </a:r>
            <a:r>
              <a:rPr lang="it-IT" sz="1200" b="1" dirty="0" err="1" smtClean="0"/>
              <a:t>yttrium</a:t>
            </a:r>
            <a:r>
              <a:rPr lang="it-IT" sz="1200" b="1" dirty="0" smtClean="0"/>
              <a:t> </a:t>
            </a:r>
            <a:r>
              <a:rPr lang="it-IT" sz="1200" b="1" dirty="0" err="1" smtClean="0"/>
              <a:t>beams</a:t>
            </a:r>
            <a:r>
              <a:rPr lang="it-IT" sz="1200" b="1" dirty="0" smtClean="0"/>
              <a:t> </a:t>
            </a:r>
            <a:r>
              <a:rPr lang="it-IT" sz="1200" b="1" dirty="0" err="1" smtClean="0"/>
              <a:t>focalization</a:t>
            </a:r>
            <a:endParaRPr lang="it-IT" sz="1200" b="1" dirty="0"/>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69" y="3625357"/>
            <a:ext cx="7776864" cy="1899020"/>
          </a:xfrm>
          <a:prstGeom prst="rect">
            <a:avLst/>
          </a:prstGeom>
        </p:spPr>
      </p:pic>
      <p:cxnSp>
        <p:nvCxnSpPr>
          <p:cNvPr id="3" name="Connettore 2 2"/>
          <p:cNvCxnSpPr/>
          <p:nvPr/>
        </p:nvCxnSpPr>
        <p:spPr>
          <a:xfrm flipH="1">
            <a:off x="2070837" y="3425565"/>
            <a:ext cx="1534582" cy="11742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a:off x="5541758" y="3467031"/>
            <a:ext cx="2333379" cy="91697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3358693" y="2717914"/>
            <a:ext cx="3349755" cy="646331"/>
          </a:xfrm>
          <a:prstGeom prst="rect">
            <a:avLst/>
          </a:prstGeom>
          <a:noFill/>
          <a:ln w="19050">
            <a:solidFill>
              <a:srgbClr val="C00000"/>
            </a:solidFill>
          </a:ln>
        </p:spPr>
        <p:txBody>
          <a:bodyPr wrap="square" rtlCol="0">
            <a:spAutoFit/>
          </a:bodyPr>
          <a:lstStyle/>
          <a:p>
            <a:pPr algn="ctr"/>
            <a:r>
              <a:rPr lang="it-IT" dirty="0" err="1" smtClean="0"/>
              <a:t>Electrostatic</a:t>
            </a:r>
            <a:r>
              <a:rPr lang="it-IT" dirty="0" smtClean="0"/>
              <a:t> </a:t>
            </a:r>
            <a:r>
              <a:rPr lang="it-IT" dirty="0" err="1" smtClean="0"/>
              <a:t>Triplets</a:t>
            </a:r>
            <a:r>
              <a:rPr lang="it-IT" dirty="0" smtClean="0"/>
              <a:t> </a:t>
            </a:r>
            <a:r>
              <a:rPr lang="it-IT" dirty="0" err="1" smtClean="0"/>
              <a:t>Quadrupoles</a:t>
            </a:r>
            <a:r>
              <a:rPr lang="it-IT" dirty="0" smtClean="0"/>
              <a:t> </a:t>
            </a:r>
            <a:r>
              <a:rPr lang="en-US" dirty="0" smtClean="0"/>
              <a:t>and </a:t>
            </a:r>
            <a:r>
              <a:rPr lang="en-US" dirty="0" err="1" smtClean="0"/>
              <a:t>steereers</a:t>
            </a:r>
            <a:r>
              <a:rPr lang="en-US" dirty="0" smtClean="0"/>
              <a:t> system</a:t>
            </a:r>
            <a:r>
              <a:rPr lang="it-IT" baseline="30000" dirty="0" smtClean="0"/>
              <a:t> </a:t>
            </a:r>
            <a:endParaRPr lang="it-IT" baseline="30000" dirty="0"/>
          </a:p>
        </p:txBody>
      </p:sp>
      <p:sp>
        <p:nvSpPr>
          <p:cNvPr id="17" name="CasellaDiTesto 16"/>
          <p:cNvSpPr txBox="1"/>
          <p:nvPr/>
        </p:nvSpPr>
        <p:spPr>
          <a:xfrm>
            <a:off x="2838128" y="5687981"/>
            <a:ext cx="3117489" cy="553998"/>
          </a:xfrm>
          <a:prstGeom prst="rect">
            <a:avLst/>
          </a:prstGeom>
          <a:noFill/>
          <a:ln w="19050">
            <a:solidFill>
              <a:srgbClr val="C00000"/>
            </a:solidFill>
          </a:ln>
        </p:spPr>
        <p:txBody>
          <a:bodyPr wrap="square" rtlCol="0">
            <a:spAutoFit/>
          </a:bodyPr>
          <a:lstStyle/>
          <a:p>
            <a:pPr algn="ctr"/>
            <a:r>
              <a:rPr lang="it-IT" sz="1600" dirty="0" err="1" smtClean="0"/>
              <a:t>Diagnostic</a:t>
            </a:r>
            <a:r>
              <a:rPr lang="it-IT" sz="1600" dirty="0" smtClean="0"/>
              <a:t> boxes 1 and 2 </a:t>
            </a:r>
          </a:p>
          <a:p>
            <a:pPr algn="ctr"/>
            <a:r>
              <a:rPr lang="it-IT" sz="1400" dirty="0" smtClean="0"/>
              <a:t>(2 Faraday </a:t>
            </a:r>
            <a:r>
              <a:rPr lang="it-IT" sz="1400" dirty="0" err="1" smtClean="0"/>
              <a:t>Cups</a:t>
            </a:r>
            <a:r>
              <a:rPr lang="it-IT" sz="1400" dirty="0" smtClean="0"/>
              <a:t> and 2 </a:t>
            </a:r>
            <a:r>
              <a:rPr lang="it-IT" sz="1400" dirty="0" err="1" smtClean="0"/>
              <a:t>Beam</a:t>
            </a:r>
            <a:r>
              <a:rPr lang="it-IT" sz="1400" dirty="0" smtClean="0"/>
              <a:t> </a:t>
            </a:r>
            <a:r>
              <a:rPr lang="it-IT" sz="1400" dirty="0" err="1" smtClean="0"/>
              <a:t>profilers</a:t>
            </a:r>
            <a:r>
              <a:rPr lang="it-IT" sz="1400" dirty="0" smtClean="0"/>
              <a:t>)</a:t>
            </a:r>
            <a:endParaRPr lang="it-IT" sz="1400" baseline="30000" dirty="0"/>
          </a:p>
        </p:txBody>
      </p:sp>
      <p:cxnSp>
        <p:nvCxnSpPr>
          <p:cNvPr id="21" name="Connettore 2 20"/>
          <p:cNvCxnSpPr>
            <a:stCxn id="17" idx="1"/>
          </p:cNvCxnSpPr>
          <p:nvPr/>
        </p:nvCxnSpPr>
        <p:spPr>
          <a:xfrm flipV="1">
            <a:off x="2838128" y="4799573"/>
            <a:ext cx="0" cy="116540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17" idx="3"/>
          </p:cNvCxnSpPr>
          <p:nvPr/>
        </p:nvCxnSpPr>
        <p:spPr>
          <a:xfrm flipV="1">
            <a:off x="5955617" y="4799573"/>
            <a:ext cx="0" cy="116540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448000" y="5838122"/>
            <a:ext cx="2112401" cy="338554"/>
          </a:xfrm>
          <a:prstGeom prst="rect">
            <a:avLst/>
          </a:prstGeom>
          <a:noFill/>
          <a:ln w="19050">
            <a:solidFill>
              <a:srgbClr val="C00000"/>
            </a:solidFill>
          </a:ln>
        </p:spPr>
        <p:txBody>
          <a:bodyPr wrap="square" rtlCol="0">
            <a:spAutoFit/>
          </a:bodyPr>
          <a:lstStyle/>
          <a:p>
            <a:pPr algn="ctr"/>
            <a:r>
              <a:rPr lang="it-IT" sz="1600" dirty="0" err="1" smtClean="0"/>
              <a:t>Extraction</a:t>
            </a:r>
            <a:r>
              <a:rPr lang="it-IT" sz="1600" dirty="0" smtClean="0"/>
              <a:t> -&gt; 25 - 40 </a:t>
            </a:r>
            <a:r>
              <a:rPr lang="it-IT" sz="1600" dirty="0" err="1" smtClean="0"/>
              <a:t>kV</a:t>
            </a:r>
            <a:endParaRPr lang="it-IT" sz="1400" baseline="30000" dirty="0"/>
          </a:p>
        </p:txBody>
      </p:sp>
      <p:cxnSp>
        <p:nvCxnSpPr>
          <p:cNvPr id="35" name="Connettore 2 34"/>
          <p:cNvCxnSpPr/>
          <p:nvPr/>
        </p:nvCxnSpPr>
        <p:spPr>
          <a:xfrm flipV="1">
            <a:off x="1632244" y="4672715"/>
            <a:ext cx="0" cy="116540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e 15"/>
          <p:cNvSpPr/>
          <p:nvPr/>
        </p:nvSpPr>
        <p:spPr>
          <a:xfrm>
            <a:off x="3760652" y="844799"/>
            <a:ext cx="978849" cy="9285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240181" y="2914412"/>
            <a:ext cx="2850312" cy="369332"/>
          </a:xfrm>
          <a:prstGeom prst="rect">
            <a:avLst/>
          </a:prstGeom>
          <a:solidFill>
            <a:schemeClr val="bg1"/>
          </a:solidFill>
          <a:ln w="19050">
            <a:solidFill>
              <a:srgbClr val="C00000"/>
            </a:solidFill>
          </a:ln>
        </p:spPr>
        <p:txBody>
          <a:bodyPr wrap="square" rtlCol="0">
            <a:spAutoFit/>
          </a:bodyPr>
          <a:lstStyle/>
          <a:p>
            <a:pPr algn="ctr"/>
            <a:r>
              <a:rPr lang="it-IT" dirty="0" err="1" smtClean="0"/>
              <a:t>Beam</a:t>
            </a:r>
            <a:r>
              <a:rPr lang="it-IT" dirty="0" smtClean="0"/>
              <a:t> </a:t>
            </a:r>
            <a:r>
              <a:rPr lang="it-IT" dirty="0" err="1" smtClean="0"/>
              <a:t>Transmission</a:t>
            </a:r>
            <a:r>
              <a:rPr lang="it-IT" dirty="0" smtClean="0"/>
              <a:t> ~ 100%</a:t>
            </a:r>
            <a:endParaRPr lang="it-IT" baseline="30000" dirty="0"/>
          </a:p>
        </p:txBody>
      </p:sp>
    </p:spTree>
    <p:extLst>
      <p:ext uri="{BB962C8B-B14F-4D97-AF65-F5344CB8AC3E}">
        <p14:creationId xmlns:p14="http://schemas.microsoft.com/office/powerpoint/2010/main" val="2906601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p:cNvPicPr>
            <a:picLocks noChangeAspect="1"/>
          </p:cNvPicPr>
          <p:nvPr/>
        </p:nvPicPr>
        <p:blipFill>
          <a:blip r:embed="rId2"/>
          <a:stretch>
            <a:fillRect/>
          </a:stretch>
        </p:blipFill>
        <p:spPr>
          <a:xfrm>
            <a:off x="280413" y="821181"/>
            <a:ext cx="5630399"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itolo 5"/>
          <p:cNvSpPr txBox="1">
            <a:spLocks/>
          </p:cNvSpPr>
          <p:nvPr/>
        </p:nvSpPr>
        <p:spPr>
          <a:xfrm>
            <a:off x="1039117" y="5480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dirty="0" smtClean="0">
                <a:solidFill>
                  <a:srgbClr val="0070C0"/>
                </a:solidFill>
              </a:rPr>
              <a:t>Isotope mass separator</a:t>
            </a:r>
            <a:endParaRPr kumimoji="0" lang="en-US" sz="3200" i="0" u="none" strike="noStrike" kern="1200" cap="none" spc="0" normalizeH="0" baseline="-25000" noProof="0" dirty="0">
              <a:ln>
                <a:noFill/>
              </a:ln>
              <a:solidFill>
                <a:srgbClr val="0070C0"/>
              </a:solidFill>
              <a:effectLst/>
              <a:uLnTx/>
              <a:uFillTx/>
              <a:latin typeface="Calibri"/>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64" y="3871230"/>
            <a:ext cx="7776864" cy="2437868"/>
          </a:xfrm>
          <a:prstGeom prst="rect">
            <a:avLst/>
          </a:prstGeom>
        </p:spPr>
      </p:pic>
      <p:sp>
        <p:nvSpPr>
          <p:cNvPr id="5" name="CasellaDiTesto 4"/>
          <p:cNvSpPr txBox="1"/>
          <p:nvPr/>
        </p:nvSpPr>
        <p:spPr>
          <a:xfrm>
            <a:off x="2342564" y="2933468"/>
            <a:ext cx="1558521" cy="369332"/>
          </a:xfrm>
          <a:prstGeom prst="rect">
            <a:avLst/>
          </a:prstGeom>
          <a:solidFill>
            <a:schemeClr val="bg1"/>
          </a:solidFill>
          <a:ln w="19050">
            <a:solidFill>
              <a:srgbClr val="C00000"/>
            </a:solidFill>
          </a:ln>
        </p:spPr>
        <p:txBody>
          <a:bodyPr wrap="square" rtlCol="0">
            <a:spAutoFit/>
          </a:bodyPr>
          <a:lstStyle/>
          <a:p>
            <a:pPr algn="ctr"/>
            <a:r>
              <a:rPr lang="it-IT" dirty="0" err="1" smtClean="0"/>
              <a:t>Wien</a:t>
            </a:r>
            <a:r>
              <a:rPr lang="it-IT" dirty="0" smtClean="0"/>
              <a:t> </a:t>
            </a:r>
            <a:r>
              <a:rPr lang="it-IT" dirty="0" err="1" smtClean="0"/>
              <a:t>Filter</a:t>
            </a:r>
            <a:endParaRPr lang="it-IT" baseline="30000" dirty="0"/>
          </a:p>
        </p:txBody>
      </p:sp>
      <p:cxnSp>
        <p:nvCxnSpPr>
          <p:cNvPr id="6" name="Connettore 2 5"/>
          <p:cNvCxnSpPr/>
          <p:nvPr/>
        </p:nvCxnSpPr>
        <p:spPr>
          <a:xfrm>
            <a:off x="2837667" y="3470400"/>
            <a:ext cx="375266" cy="150039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magine 7"/>
          <p:cNvPicPr>
            <a:picLocks noChangeAspect="1"/>
          </p:cNvPicPr>
          <p:nvPr/>
        </p:nvPicPr>
        <p:blipFill>
          <a:blip r:embed="rId4"/>
          <a:stretch>
            <a:fillRect/>
          </a:stretch>
        </p:blipFill>
        <p:spPr>
          <a:xfrm>
            <a:off x="4291870" y="3635419"/>
            <a:ext cx="4805236" cy="2670759"/>
          </a:xfrm>
          <a:prstGeom prst="rect">
            <a:avLst/>
          </a:prstGeom>
          <a:ln>
            <a:solidFill>
              <a:schemeClr val="tx1"/>
            </a:solidFill>
          </a:ln>
        </p:spPr>
      </p:pic>
      <p:sp>
        <p:nvSpPr>
          <p:cNvPr id="9" name="CasellaDiTesto 8"/>
          <p:cNvSpPr txBox="1"/>
          <p:nvPr/>
        </p:nvSpPr>
        <p:spPr>
          <a:xfrm>
            <a:off x="7010612" y="5566078"/>
            <a:ext cx="1924428" cy="276999"/>
          </a:xfrm>
          <a:prstGeom prst="rect">
            <a:avLst/>
          </a:prstGeom>
          <a:solidFill>
            <a:srgbClr val="FFFFFF"/>
          </a:solidFill>
          <a:ln w="19050">
            <a:solidFill>
              <a:srgbClr val="C00000"/>
            </a:solidFill>
          </a:ln>
        </p:spPr>
        <p:txBody>
          <a:bodyPr wrap="square" rtlCol="0">
            <a:spAutoFit/>
          </a:bodyPr>
          <a:lstStyle/>
          <a:p>
            <a:r>
              <a:rPr lang="it-IT" sz="1200" b="1" dirty="0" smtClean="0"/>
              <a:t>Natural </a:t>
            </a:r>
            <a:r>
              <a:rPr lang="it-IT" sz="1200" b="1" dirty="0" err="1" smtClean="0"/>
              <a:t>Copper</a:t>
            </a:r>
            <a:r>
              <a:rPr lang="it-IT" sz="1200" b="1" dirty="0" smtClean="0"/>
              <a:t> : Mass </a:t>
            </a:r>
            <a:r>
              <a:rPr lang="it-IT" sz="1200" b="1" dirty="0" err="1" smtClean="0"/>
              <a:t>Scan</a:t>
            </a:r>
            <a:endParaRPr lang="it-IT" sz="1200" b="1" dirty="0"/>
          </a:p>
        </p:txBody>
      </p:sp>
      <p:sp>
        <p:nvSpPr>
          <p:cNvPr id="3" name="CasellaDiTesto 2"/>
          <p:cNvSpPr txBox="1"/>
          <p:nvPr/>
        </p:nvSpPr>
        <p:spPr>
          <a:xfrm>
            <a:off x="5104668" y="3707704"/>
            <a:ext cx="1055097" cy="307777"/>
          </a:xfrm>
          <a:prstGeom prst="rect">
            <a:avLst/>
          </a:prstGeom>
          <a:noFill/>
          <a:ln>
            <a:solidFill>
              <a:srgbClr val="C00000"/>
            </a:solidFill>
          </a:ln>
        </p:spPr>
        <p:txBody>
          <a:bodyPr wrap="none" rtlCol="0">
            <a:spAutoFit/>
          </a:bodyPr>
          <a:lstStyle/>
          <a:p>
            <a:r>
              <a:rPr lang="it-IT" sz="1400" baseline="30000" dirty="0" smtClean="0"/>
              <a:t>63</a:t>
            </a:r>
            <a:r>
              <a:rPr lang="it-IT" sz="1400" dirty="0" smtClean="0"/>
              <a:t>Cu (</a:t>
            </a:r>
            <a:r>
              <a:rPr lang="it-IT" sz="1400" dirty="0" smtClean="0">
                <a:latin typeface="Times New Roman" panose="02020603050405020304" pitchFamily="18" charset="0"/>
                <a:cs typeface="Times New Roman" panose="02020603050405020304" pitchFamily="18" charset="0"/>
              </a:rPr>
              <a:t>~</a:t>
            </a:r>
            <a:r>
              <a:rPr lang="it-IT" sz="1400" dirty="0" smtClean="0"/>
              <a:t>70%)</a:t>
            </a:r>
            <a:endParaRPr lang="it-IT" sz="1400" dirty="0"/>
          </a:p>
        </p:txBody>
      </p:sp>
      <p:sp>
        <p:nvSpPr>
          <p:cNvPr id="11" name="CasellaDiTesto 10"/>
          <p:cNvSpPr txBox="1"/>
          <p:nvPr/>
        </p:nvSpPr>
        <p:spPr>
          <a:xfrm>
            <a:off x="6951927" y="3707704"/>
            <a:ext cx="1055097" cy="307777"/>
          </a:xfrm>
          <a:prstGeom prst="rect">
            <a:avLst/>
          </a:prstGeom>
          <a:noFill/>
          <a:ln>
            <a:solidFill>
              <a:srgbClr val="C00000"/>
            </a:solidFill>
          </a:ln>
        </p:spPr>
        <p:txBody>
          <a:bodyPr wrap="none" rtlCol="0">
            <a:spAutoFit/>
          </a:bodyPr>
          <a:lstStyle/>
          <a:p>
            <a:r>
              <a:rPr lang="it-IT" sz="1400" baseline="30000" dirty="0" smtClean="0"/>
              <a:t>65</a:t>
            </a:r>
            <a:r>
              <a:rPr lang="it-IT" sz="1400" dirty="0" smtClean="0"/>
              <a:t>Cu (</a:t>
            </a:r>
            <a:r>
              <a:rPr lang="it-IT" sz="1400" dirty="0" smtClean="0">
                <a:latin typeface="Times New Roman" panose="02020603050405020304" pitchFamily="18" charset="0"/>
                <a:cs typeface="Times New Roman" panose="02020603050405020304" pitchFamily="18" charset="0"/>
              </a:rPr>
              <a:t>~</a:t>
            </a:r>
            <a:r>
              <a:rPr lang="it-IT" sz="1400" dirty="0" smtClean="0">
                <a:latin typeface="+mj-lt"/>
                <a:cs typeface="Times New Roman" panose="02020603050405020304" pitchFamily="18" charset="0"/>
              </a:rPr>
              <a:t>3</a:t>
            </a:r>
            <a:r>
              <a:rPr lang="it-IT" sz="1400" dirty="0" smtClean="0"/>
              <a:t>0</a:t>
            </a:r>
            <a:r>
              <a:rPr lang="it-IT" sz="1400" dirty="0"/>
              <a:t>%)</a:t>
            </a:r>
          </a:p>
        </p:txBody>
      </p:sp>
      <p:cxnSp>
        <p:nvCxnSpPr>
          <p:cNvPr id="12" name="Connettore 2 11"/>
          <p:cNvCxnSpPr>
            <a:stCxn id="3" idx="2"/>
          </p:cNvCxnSpPr>
          <p:nvPr/>
        </p:nvCxnSpPr>
        <p:spPr>
          <a:xfrm>
            <a:off x="5632217" y="4015481"/>
            <a:ext cx="604066" cy="40903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a:off x="6943049" y="4021320"/>
            <a:ext cx="527548" cy="36120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e 12"/>
          <p:cNvSpPr/>
          <p:nvPr/>
        </p:nvSpPr>
        <p:spPr>
          <a:xfrm>
            <a:off x="5132948" y="1233794"/>
            <a:ext cx="978849" cy="9285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p:cNvPicPr>
            <a:picLocks noChangeAspect="1"/>
          </p:cNvPicPr>
          <p:nvPr/>
        </p:nvPicPr>
        <p:blipFill>
          <a:blip r:embed="rId5"/>
          <a:stretch>
            <a:fillRect/>
          </a:stretch>
        </p:blipFill>
        <p:spPr>
          <a:xfrm>
            <a:off x="6073985" y="636815"/>
            <a:ext cx="3023121" cy="2978581"/>
          </a:xfrm>
          <a:prstGeom prst="rect">
            <a:avLst/>
          </a:prstGeom>
        </p:spPr>
      </p:pic>
    </p:spTree>
    <p:extLst>
      <p:ext uri="{BB962C8B-B14F-4D97-AF65-F5344CB8AC3E}">
        <p14:creationId xmlns:p14="http://schemas.microsoft.com/office/powerpoint/2010/main" val="17831702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p:cNvPicPr>
            <a:picLocks noChangeAspect="1"/>
          </p:cNvPicPr>
          <p:nvPr/>
        </p:nvPicPr>
        <p:blipFill>
          <a:blip r:embed="rId2"/>
          <a:stretch>
            <a:fillRect/>
          </a:stretch>
        </p:blipFill>
        <p:spPr>
          <a:xfrm>
            <a:off x="249550" y="872673"/>
            <a:ext cx="5630399"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itolo 5"/>
          <p:cNvSpPr txBox="1">
            <a:spLocks/>
          </p:cNvSpPr>
          <p:nvPr/>
        </p:nvSpPr>
        <p:spPr>
          <a:xfrm>
            <a:off x="1031978" y="24643"/>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dirty="0" smtClean="0">
                <a:solidFill>
                  <a:srgbClr val="0070C0"/>
                </a:solidFill>
              </a:rPr>
              <a:t>Substrates for isotopes collection </a:t>
            </a:r>
            <a:endParaRPr kumimoji="0" lang="en-US" sz="3200" i="0" u="none" strike="noStrike" kern="1200" cap="none" spc="0" normalizeH="0" baseline="-25000" noProof="0" dirty="0">
              <a:ln>
                <a:noFill/>
              </a:ln>
              <a:solidFill>
                <a:srgbClr val="0070C0"/>
              </a:solidFill>
              <a:effectLst/>
              <a:uLnTx/>
              <a:uFillTx/>
              <a:latin typeface="Calibri"/>
            </a:endParaRPr>
          </a:p>
        </p:txBody>
      </p:sp>
      <p:pic>
        <p:nvPicPr>
          <p:cNvPr id="5" name="Immagine 12"/>
          <p:cNvPicPr>
            <a:picLocks noChangeAspect="1"/>
          </p:cNvPicPr>
          <p:nvPr/>
        </p:nvPicPr>
        <p:blipFill>
          <a:blip r:embed="rId3" cstate="print">
            <a:extLst>
              <a:ext uri="{28A0092B-C50C-407E-A947-70E740481C1C}">
                <a14:useLocalDpi xmlns:a14="http://schemas.microsoft.com/office/drawing/2010/main" val="0"/>
              </a:ext>
            </a:extLst>
          </a:blip>
          <a:srcRect l="7797" t="307" r="12843"/>
          <a:stretch>
            <a:fillRect/>
          </a:stretch>
        </p:blipFill>
        <p:spPr bwMode="auto">
          <a:xfrm>
            <a:off x="6666071" y="942396"/>
            <a:ext cx="1733982" cy="16338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l="12866" b="7901"/>
          <a:stretch/>
        </p:blipFill>
        <p:spPr>
          <a:xfrm>
            <a:off x="332724" y="3538398"/>
            <a:ext cx="1225174" cy="971236"/>
          </a:xfrm>
          <a:prstGeom prst="rect">
            <a:avLst/>
          </a:prstGeom>
        </p:spPr>
      </p:pic>
      <p:sp>
        <p:nvSpPr>
          <p:cNvPr id="8" name="CasellaDiTesto 7"/>
          <p:cNvSpPr txBox="1"/>
          <p:nvPr/>
        </p:nvSpPr>
        <p:spPr>
          <a:xfrm>
            <a:off x="1557898" y="3538398"/>
            <a:ext cx="1815049" cy="1015663"/>
          </a:xfrm>
          <a:prstGeom prst="rect">
            <a:avLst/>
          </a:prstGeom>
          <a:noFill/>
        </p:spPr>
        <p:txBody>
          <a:bodyPr wrap="none" rtlCol="0">
            <a:spAutoFit/>
          </a:bodyPr>
          <a:lstStyle/>
          <a:p>
            <a:r>
              <a:rPr lang="it-IT" sz="2000" dirty="0" smtClean="0"/>
              <a:t>For </a:t>
            </a:r>
            <a:r>
              <a:rPr lang="it-IT" sz="2000" b="1" dirty="0" err="1" smtClean="0"/>
              <a:t>Sr</a:t>
            </a:r>
            <a:r>
              <a:rPr lang="it-IT" sz="2000" b="1" dirty="0" smtClean="0"/>
              <a:t>, Y </a:t>
            </a:r>
            <a:r>
              <a:rPr lang="it-IT" sz="2000" dirty="0" smtClean="0"/>
              <a:t>and</a:t>
            </a:r>
            <a:r>
              <a:rPr lang="it-IT" sz="2000" b="1" dirty="0" smtClean="0"/>
              <a:t> Cu</a:t>
            </a:r>
            <a:endParaRPr lang="it-IT" sz="1200" b="1" dirty="0" smtClean="0"/>
          </a:p>
          <a:p>
            <a:r>
              <a:rPr lang="it-IT" sz="1000" dirty="0" err="1" smtClean="0"/>
              <a:t>Boiling</a:t>
            </a:r>
            <a:r>
              <a:rPr lang="it-IT" sz="1000" dirty="0" smtClean="0"/>
              <a:t> </a:t>
            </a:r>
            <a:r>
              <a:rPr lang="it-IT" sz="1000" dirty="0" err="1" smtClean="0"/>
              <a:t>point</a:t>
            </a:r>
            <a:r>
              <a:rPr lang="it-IT" sz="1000" dirty="0" smtClean="0"/>
              <a:t> </a:t>
            </a:r>
            <a:r>
              <a:rPr lang="it-IT" sz="1000" dirty="0" err="1" smtClean="0"/>
              <a:t>at</a:t>
            </a:r>
            <a:r>
              <a:rPr lang="it-IT" sz="1000" dirty="0" smtClean="0"/>
              <a:t> 10</a:t>
            </a:r>
            <a:r>
              <a:rPr lang="it-IT" sz="1000" baseline="30000" dirty="0" smtClean="0"/>
              <a:t>-6</a:t>
            </a:r>
            <a:r>
              <a:rPr lang="it-IT" sz="1000" dirty="0" smtClean="0"/>
              <a:t> </a:t>
            </a:r>
            <a:r>
              <a:rPr lang="it-IT" sz="1000" dirty="0" err="1" smtClean="0"/>
              <a:t>mbar</a:t>
            </a:r>
            <a:endParaRPr lang="it-IT" sz="1000" dirty="0" smtClean="0"/>
          </a:p>
          <a:p>
            <a:r>
              <a:rPr lang="it-IT" sz="1000" dirty="0" err="1" smtClean="0"/>
              <a:t>Sr</a:t>
            </a:r>
            <a:r>
              <a:rPr lang="it-IT" sz="1000" dirty="0" smtClean="0"/>
              <a:t> ~ 500 °C</a:t>
            </a:r>
          </a:p>
          <a:p>
            <a:r>
              <a:rPr lang="it-IT" sz="1000" dirty="0" smtClean="0"/>
              <a:t>Y ~ 1500 °C</a:t>
            </a:r>
          </a:p>
          <a:p>
            <a:r>
              <a:rPr lang="it-IT" sz="1000" dirty="0" smtClean="0"/>
              <a:t>Cu ~ 1200 °C</a:t>
            </a:r>
          </a:p>
        </p:txBody>
      </p:sp>
      <p:sp>
        <p:nvSpPr>
          <p:cNvPr id="2" name="CasellaDiTesto 1"/>
          <p:cNvSpPr txBox="1"/>
          <p:nvPr/>
        </p:nvSpPr>
        <p:spPr>
          <a:xfrm>
            <a:off x="228041" y="2914546"/>
            <a:ext cx="2004075" cy="369332"/>
          </a:xfrm>
          <a:prstGeom prst="rect">
            <a:avLst/>
          </a:prstGeom>
          <a:noFill/>
        </p:spPr>
        <p:txBody>
          <a:bodyPr wrap="none" rtlCol="0">
            <a:spAutoFit/>
          </a:bodyPr>
          <a:lstStyle/>
          <a:p>
            <a:r>
              <a:rPr lang="it-IT" b="1" dirty="0" smtClean="0">
                <a:solidFill>
                  <a:srgbClr val="002060"/>
                </a:solidFill>
              </a:rPr>
              <a:t>1) </a:t>
            </a:r>
            <a:r>
              <a:rPr lang="it-IT" b="1" dirty="0" err="1" smtClean="0">
                <a:solidFill>
                  <a:srgbClr val="002060"/>
                </a:solidFill>
              </a:rPr>
              <a:t>Sodium</a:t>
            </a:r>
            <a:r>
              <a:rPr lang="it-IT" b="1" dirty="0" smtClean="0">
                <a:solidFill>
                  <a:srgbClr val="002060"/>
                </a:solidFill>
              </a:rPr>
              <a:t> </a:t>
            </a:r>
            <a:r>
              <a:rPr lang="it-IT" b="1" dirty="0" err="1" smtClean="0">
                <a:solidFill>
                  <a:srgbClr val="002060"/>
                </a:solidFill>
              </a:rPr>
              <a:t>Chloride</a:t>
            </a:r>
            <a:endParaRPr lang="it-IT" b="1" dirty="0">
              <a:solidFill>
                <a:srgbClr val="002060"/>
              </a:solidFill>
            </a:endParaRPr>
          </a:p>
        </p:txBody>
      </p:sp>
      <p:pic>
        <p:nvPicPr>
          <p:cNvPr id="3" name="Immagine 2"/>
          <p:cNvPicPr>
            <a:picLocks noChangeAspect="1"/>
          </p:cNvPicPr>
          <p:nvPr/>
        </p:nvPicPr>
        <p:blipFill>
          <a:blip r:embed="rId5"/>
          <a:stretch>
            <a:fillRect/>
          </a:stretch>
        </p:blipFill>
        <p:spPr>
          <a:xfrm>
            <a:off x="3702429" y="3318271"/>
            <a:ext cx="2156011" cy="1191363"/>
          </a:xfrm>
          <a:prstGeom prst="rect">
            <a:avLst/>
          </a:prstGeom>
        </p:spPr>
      </p:pic>
      <p:sp>
        <p:nvSpPr>
          <p:cNvPr id="21" name="CasellaDiTesto 20"/>
          <p:cNvSpPr txBox="1"/>
          <p:nvPr/>
        </p:nvSpPr>
        <p:spPr>
          <a:xfrm>
            <a:off x="6479985" y="611829"/>
            <a:ext cx="2106154" cy="307777"/>
          </a:xfrm>
          <a:prstGeom prst="rect">
            <a:avLst/>
          </a:prstGeom>
          <a:noFill/>
        </p:spPr>
        <p:txBody>
          <a:bodyPr wrap="none" rtlCol="0">
            <a:spAutoFit/>
          </a:bodyPr>
          <a:lstStyle/>
          <a:p>
            <a:r>
              <a:rPr lang="it-IT" sz="1400" b="1" dirty="0" smtClean="0"/>
              <a:t>Sr</a:t>
            </a:r>
            <a:r>
              <a:rPr lang="it-IT" sz="1400" b="1" baseline="30000" dirty="0" smtClean="0"/>
              <a:t>1+</a:t>
            </a:r>
            <a:r>
              <a:rPr lang="it-IT" sz="1400" b="1" dirty="0" smtClean="0"/>
              <a:t> spot on the </a:t>
            </a:r>
            <a:r>
              <a:rPr lang="it-IT" sz="1400" b="1" dirty="0" err="1" smtClean="0"/>
              <a:t>substrate</a:t>
            </a:r>
            <a:endParaRPr lang="it-IT" sz="1400" b="1" dirty="0"/>
          </a:p>
        </p:txBody>
      </p:sp>
      <p:pic>
        <p:nvPicPr>
          <p:cNvPr id="22" name="Immagine 21"/>
          <p:cNvPicPr>
            <a:picLocks noChangeAspect="1"/>
          </p:cNvPicPr>
          <p:nvPr/>
        </p:nvPicPr>
        <p:blipFill rotWithShape="1">
          <a:blip r:embed="rId6" cstate="print">
            <a:extLst>
              <a:ext uri="{28A0092B-C50C-407E-A947-70E740481C1C}">
                <a14:useLocalDpi xmlns:a14="http://schemas.microsoft.com/office/drawing/2010/main" val="0"/>
              </a:ext>
            </a:extLst>
          </a:blip>
          <a:srcRect l="30050" t="12201" r="1700"/>
          <a:stretch/>
        </p:blipFill>
        <p:spPr>
          <a:xfrm>
            <a:off x="7315832" y="2897401"/>
            <a:ext cx="1643998" cy="1599076"/>
          </a:xfrm>
          <a:prstGeom prst="rect">
            <a:avLst/>
          </a:prstGeom>
          <a:ln>
            <a:solidFill>
              <a:schemeClr val="tx1"/>
            </a:solidFill>
          </a:ln>
        </p:spPr>
      </p:pic>
      <p:pic>
        <p:nvPicPr>
          <p:cNvPr id="23" name="Immagin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916640" y="3097285"/>
            <a:ext cx="1599076" cy="1199308"/>
          </a:xfrm>
          <a:prstGeom prst="rect">
            <a:avLst/>
          </a:prstGeom>
          <a:ln>
            <a:solidFill>
              <a:schemeClr val="tx1"/>
            </a:solidFill>
          </a:ln>
        </p:spPr>
      </p:pic>
      <p:sp>
        <p:nvSpPr>
          <p:cNvPr id="25" name="CasellaDiTesto 24"/>
          <p:cNvSpPr txBox="1"/>
          <p:nvPr/>
        </p:nvSpPr>
        <p:spPr>
          <a:xfrm>
            <a:off x="6479985" y="2576979"/>
            <a:ext cx="2116798" cy="307777"/>
          </a:xfrm>
          <a:prstGeom prst="rect">
            <a:avLst/>
          </a:prstGeom>
          <a:noFill/>
        </p:spPr>
        <p:txBody>
          <a:bodyPr wrap="none" rtlCol="0">
            <a:spAutoFit/>
          </a:bodyPr>
          <a:lstStyle/>
          <a:p>
            <a:r>
              <a:rPr lang="it-IT" sz="1400" b="1" dirty="0" smtClean="0"/>
              <a:t>Cu</a:t>
            </a:r>
            <a:r>
              <a:rPr lang="it-IT" sz="1400" b="1" baseline="30000" dirty="0" smtClean="0"/>
              <a:t>1+</a:t>
            </a:r>
            <a:r>
              <a:rPr lang="it-IT" sz="1400" b="1" dirty="0" smtClean="0"/>
              <a:t> spot on the </a:t>
            </a:r>
            <a:r>
              <a:rPr lang="it-IT" sz="1400" b="1" dirty="0" err="1" smtClean="0"/>
              <a:t>substrate</a:t>
            </a:r>
            <a:endParaRPr lang="it-IT" sz="1400" b="1" dirty="0"/>
          </a:p>
        </p:txBody>
      </p:sp>
      <p:pic>
        <p:nvPicPr>
          <p:cNvPr id="26" name="Immagine 25"/>
          <p:cNvPicPr>
            <a:picLocks noChangeAspect="1"/>
          </p:cNvPicPr>
          <p:nvPr/>
        </p:nvPicPr>
        <p:blipFill>
          <a:blip r:embed="rId8"/>
          <a:stretch>
            <a:fillRect/>
          </a:stretch>
        </p:blipFill>
        <p:spPr>
          <a:xfrm>
            <a:off x="6174989" y="4861617"/>
            <a:ext cx="2411150" cy="1435893"/>
          </a:xfrm>
          <a:prstGeom prst="rect">
            <a:avLst/>
          </a:prstGeom>
          <a:ln>
            <a:solidFill>
              <a:schemeClr val="tx1"/>
            </a:solidFill>
          </a:ln>
        </p:spPr>
      </p:pic>
      <p:sp>
        <p:nvSpPr>
          <p:cNvPr id="27" name="CasellaDiTesto 26"/>
          <p:cNvSpPr txBox="1"/>
          <p:nvPr/>
        </p:nvSpPr>
        <p:spPr>
          <a:xfrm>
            <a:off x="2127106" y="5189415"/>
            <a:ext cx="1364975" cy="758933"/>
          </a:xfrm>
          <a:prstGeom prst="rect">
            <a:avLst/>
          </a:prstGeom>
          <a:noFill/>
        </p:spPr>
        <p:txBody>
          <a:bodyPr wrap="square" rtlCol="0">
            <a:spAutoFit/>
          </a:bodyPr>
          <a:lstStyle/>
          <a:p>
            <a:r>
              <a:rPr lang="it-IT" sz="2000" dirty="0" smtClean="0"/>
              <a:t>For </a:t>
            </a:r>
            <a:r>
              <a:rPr lang="it-IT" sz="2000" b="1" dirty="0" smtClean="0"/>
              <a:t>I</a:t>
            </a:r>
            <a:r>
              <a:rPr lang="it-IT" sz="2000" b="1" baseline="-25000" dirty="0" smtClean="0"/>
              <a:t>2</a:t>
            </a:r>
          </a:p>
          <a:p>
            <a:r>
              <a:rPr lang="it-IT" sz="1000" dirty="0" smtClean="0"/>
              <a:t>At 10</a:t>
            </a:r>
            <a:r>
              <a:rPr lang="it-IT" sz="1000" baseline="30000" dirty="0" smtClean="0"/>
              <a:t>-6</a:t>
            </a:r>
            <a:r>
              <a:rPr lang="it-IT" sz="1000" dirty="0" smtClean="0"/>
              <a:t> </a:t>
            </a:r>
            <a:r>
              <a:rPr lang="it-IT" sz="1000" dirty="0" err="1" smtClean="0"/>
              <a:t>mbar</a:t>
            </a:r>
            <a:r>
              <a:rPr lang="it-IT" sz="1000" dirty="0"/>
              <a:t> </a:t>
            </a:r>
            <a:r>
              <a:rPr lang="it-IT" sz="1000" dirty="0" smtClean="0"/>
              <a:t>I</a:t>
            </a:r>
            <a:r>
              <a:rPr lang="it-IT" sz="1000" baseline="-25000" dirty="0" smtClean="0"/>
              <a:t>2</a:t>
            </a:r>
            <a:r>
              <a:rPr lang="it-IT" sz="1000" dirty="0" smtClean="0"/>
              <a:t> -&gt; gas</a:t>
            </a:r>
          </a:p>
          <a:p>
            <a:endParaRPr lang="it-IT" sz="1200" dirty="0" smtClean="0"/>
          </a:p>
        </p:txBody>
      </p:sp>
      <p:sp>
        <p:nvSpPr>
          <p:cNvPr id="29" name="CasellaDiTesto 28"/>
          <p:cNvSpPr txBox="1"/>
          <p:nvPr/>
        </p:nvSpPr>
        <p:spPr>
          <a:xfrm>
            <a:off x="249550" y="4844684"/>
            <a:ext cx="2072683" cy="369332"/>
          </a:xfrm>
          <a:prstGeom prst="rect">
            <a:avLst/>
          </a:prstGeom>
          <a:noFill/>
        </p:spPr>
        <p:txBody>
          <a:bodyPr wrap="none" rtlCol="0">
            <a:spAutoFit/>
          </a:bodyPr>
          <a:lstStyle/>
          <a:p>
            <a:r>
              <a:rPr lang="it-IT" b="1" dirty="0" smtClean="0">
                <a:solidFill>
                  <a:srgbClr val="002060"/>
                </a:solidFill>
              </a:rPr>
              <a:t>2) </a:t>
            </a:r>
            <a:r>
              <a:rPr lang="it-IT" b="1" dirty="0" err="1" smtClean="0">
                <a:solidFill>
                  <a:srgbClr val="002060"/>
                </a:solidFill>
              </a:rPr>
              <a:t>Activated</a:t>
            </a:r>
            <a:r>
              <a:rPr lang="it-IT" b="1" dirty="0" smtClean="0">
                <a:solidFill>
                  <a:srgbClr val="002060"/>
                </a:solidFill>
              </a:rPr>
              <a:t> Carbon</a:t>
            </a:r>
            <a:endParaRPr lang="it-IT" b="1" dirty="0">
              <a:solidFill>
                <a:srgbClr val="002060"/>
              </a:solidFill>
            </a:endParaRPr>
          </a:p>
        </p:txBody>
      </p:sp>
      <p:pic>
        <p:nvPicPr>
          <p:cNvPr id="30" name="Immagin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3287" y="5079139"/>
            <a:ext cx="1494294" cy="1173795"/>
          </a:xfrm>
          <a:prstGeom prst="rect">
            <a:avLst/>
          </a:prstGeom>
        </p:spPr>
      </p:pic>
      <p:cxnSp>
        <p:nvCxnSpPr>
          <p:cNvPr id="31" name="Connettore 2 15"/>
          <p:cNvCxnSpPr>
            <a:cxnSpLocks noChangeShapeType="1"/>
          </p:cNvCxnSpPr>
          <p:nvPr/>
        </p:nvCxnSpPr>
        <p:spPr bwMode="auto">
          <a:xfrm>
            <a:off x="4348384" y="5663154"/>
            <a:ext cx="864000" cy="0"/>
          </a:xfrm>
          <a:prstGeom prst="straightConnector1">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sp>
        <p:nvSpPr>
          <p:cNvPr id="32" name="CasellaDiTesto 22"/>
          <p:cNvSpPr txBox="1">
            <a:spLocks noChangeArrowheads="1"/>
          </p:cNvSpPr>
          <p:nvPr/>
        </p:nvSpPr>
        <p:spPr bwMode="auto">
          <a:xfrm>
            <a:off x="4380919" y="5453097"/>
            <a:ext cx="831465" cy="23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8245" tIns="39123" rIns="78245" bIns="39123">
            <a:spAutoFit/>
          </a:bodyPr>
          <a:lstStyle>
            <a:lvl1pPr>
              <a:defRPr sz="2400" b="1">
                <a:solidFill>
                  <a:schemeClr val="bg1"/>
                </a:solidFill>
                <a:latin typeface="Arial" panose="020B0604020202020204" pitchFamily="34" charset="0"/>
                <a:ea typeface="MS PGothic" panose="020B0600070205080204" pitchFamily="34" charset="-128"/>
              </a:defRPr>
            </a:lvl1pPr>
            <a:lvl2pPr marL="742950" indent="-285750">
              <a:defRPr sz="2400" b="1">
                <a:solidFill>
                  <a:schemeClr val="bg1"/>
                </a:solidFill>
                <a:latin typeface="Arial" panose="020B0604020202020204" pitchFamily="34" charset="0"/>
                <a:ea typeface="MS PGothic" panose="020B0600070205080204" pitchFamily="34" charset="-128"/>
              </a:defRPr>
            </a:lvl2pPr>
            <a:lvl3pPr marL="1143000" indent="-228600">
              <a:defRPr sz="2400" b="1">
                <a:solidFill>
                  <a:schemeClr val="bg1"/>
                </a:solidFill>
                <a:latin typeface="Arial" panose="020B0604020202020204" pitchFamily="34" charset="0"/>
                <a:ea typeface="MS PGothic" panose="020B0600070205080204" pitchFamily="34" charset="-128"/>
              </a:defRPr>
            </a:lvl3pPr>
            <a:lvl4pPr marL="1600200" indent="-228600">
              <a:defRPr sz="2400" b="1">
                <a:solidFill>
                  <a:schemeClr val="bg1"/>
                </a:solidFill>
                <a:latin typeface="Arial" panose="020B0604020202020204" pitchFamily="34" charset="0"/>
                <a:ea typeface="MS PGothic" panose="020B0600070205080204" pitchFamily="34" charset="-128"/>
              </a:defRPr>
            </a:lvl4pPr>
            <a:lvl5pPr marL="2057400" indent="-228600">
              <a:defRPr sz="2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a:r>
              <a:rPr lang="it-IT" altLang="en-US" sz="1000" dirty="0"/>
              <a:t>40 mm</a:t>
            </a:r>
          </a:p>
        </p:txBody>
      </p:sp>
      <p:sp>
        <p:nvSpPr>
          <p:cNvPr id="28" name="Rettangolo 27"/>
          <p:cNvSpPr/>
          <p:nvPr/>
        </p:nvSpPr>
        <p:spPr>
          <a:xfrm>
            <a:off x="33390" y="5729536"/>
            <a:ext cx="2477483" cy="553998"/>
          </a:xfrm>
          <a:prstGeom prst="rect">
            <a:avLst/>
          </a:prstGeom>
        </p:spPr>
        <p:txBody>
          <a:bodyPr wrap="square">
            <a:spAutoFit/>
          </a:bodyPr>
          <a:lstStyle/>
          <a:p>
            <a:pPr algn="ctr"/>
            <a:r>
              <a:rPr lang="it-IT" b="1" dirty="0" err="1">
                <a:solidFill>
                  <a:srgbClr val="002060"/>
                </a:solidFill>
              </a:rPr>
              <a:t>Polyvinyl</a:t>
            </a:r>
            <a:r>
              <a:rPr lang="it-IT" b="1" dirty="0">
                <a:solidFill>
                  <a:srgbClr val="002060"/>
                </a:solidFill>
              </a:rPr>
              <a:t> </a:t>
            </a:r>
            <a:r>
              <a:rPr lang="it-IT" b="1" dirty="0" err="1">
                <a:solidFill>
                  <a:srgbClr val="002060"/>
                </a:solidFill>
              </a:rPr>
              <a:t>Alcohol</a:t>
            </a:r>
            <a:r>
              <a:rPr lang="it-IT" b="1" dirty="0">
                <a:solidFill>
                  <a:srgbClr val="002060"/>
                </a:solidFill>
              </a:rPr>
              <a:t> (PVA</a:t>
            </a:r>
            <a:r>
              <a:rPr lang="it-IT" b="1" dirty="0" smtClean="0">
                <a:solidFill>
                  <a:srgbClr val="002060"/>
                </a:solidFill>
              </a:rPr>
              <a:t>)</a:t>
            </a:r>
            <a:br>
              <a:rPr lang="it-IT" b="1" dirty="0" smtClean="0">
                <a:solidFill>
                  <a:srgbClr val="002060"/>
                </a:solidFill>
              </a:rPr>
            </a:br>
            <a:r>
              <a:rPr lang="it-IT" sz="1200" b="1" dirty="0" err="1" smtClean="0">
                <a:solidFill>
                  <a:srgbClr val="002060"/>
                </a:solidFill>
              </a:rPr>
              <a:t>as</a:t>
            </a:r>
            <a:r>
              <a:rPr lang="it-IT" sz="1200" b="1" dirty="0" smtClean="0">
                <a:solidFill>
                  <a:srgbClr val="002060"/>
                </a:solidFill>
              </a:rPr>
              <a:t> a binder</a:t>
            </a:r>
            <a:endParaRPr lang="it-IT" b="1" dirty="0">
              <a:solidFill>
                <a:srgbClr val="002060"/>
              </a:solidFill>
            </a:endParaRPr>
          </a:p>
        </p:txBody>
      </p:sp>
      <p:sp>
        <p:nvSpPr>
          <p:cNvPr id="4" name="Più 3"/>
          <p:cNvSpPr/>
          <p:nvPr/>
        </p:nvSpPr>
        <p:spPr>
          <a:xfrm>
            <a:off x="945311" y="5171342"/>
            <a:ext cx="521471" cy="566293"/>
          </a:xfrm>
          <a:prstGeom prst="mathPlus">
            <a:avLst>
              <a:gd name="adj1" fmla="val 64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p:cNvSpPr/>
          <p:nvPr/>
        </p:nvSpPr>
        <p:spPr>
          <a:xfrm>
            <a:off x="3810136" y="1736673"/>
            <a:ext cx="978849" cy="9008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5" name="Connettore diritto 34"/>
          <p:cNvCxnSpPr/>
          <p:nvPr/>
        </p:nvCxnSpPr>
        <p:spPr>
          <a:xfrm>
            <a:off x="249550" y="4765279"/>
            <a:ext cx="84741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320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p:cNvPicPr>
            <a:picLocks noChangeAspect="1"/>
          </p:cNvPicPr>
          <p:nvPr/>
        </p:nvPicPr>
        <p:blipFill>
          <a:blip r:embed="rId2"/>
          <a:stretch>
            <a:fillRect/>
          </a:stretch>
        </p:blipFill>
        <p:spPr>
          <a:xfrm>
            <a:off x="225870" y="848041"/>
            <a:ext cx="5630399"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itolo 5"/>
          <p:cNvSpPr txBox="1">
            <a:spLocks/>
          </p:cNvSpPr>
          <p:nvPr/>
        </p:nvSpPr>
        <p:spPr>
          <a:xfrm>
            <a:off x="1039117" y="5480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noProof="0" dirty="0" smtClean="0">
                <a:solidFill>
                  <a:srgbClr val="0070C0"/>
                </a:solidFill>
              </a:rPr>
              <a:t>Isotopes purification</a:t>
            </a:r>
            <a:endParaRPr kumimoji="0" lang="en-US" sz="3200" i="0" u="none" strike="noStrike" kern="1200" cap="none" spc="0" normalizeH="0" baseline="-25000" noProof="0" dirty="0">
              <a:ln>
                <a:noFill/>
              </a:ln>
              <a:solidFill>
                <a:srgbClr val="0070C0"/>
              </a:solidFill>
              <a:effectLst/>
              <a:uLnTx/>
              <a:uFillTx/>
              <a:latin typeface="Calibri"/>
            </a:endParaRPr>
          </a:p>
        </p:txBody>
      </p:sp>
      <p:sp>
        <p:nvSpPr>
          <p:cNvPr id="2" name="CasellaDiTesto 1"/>
          <p:cNvSpPr txBox="1"/>
          <p:nvPr/>
        </p:nvSpPr>
        <p:spPr>
          <a:xfrm>
            <a:off x="225870" y="3451209"/>
            <a:ext cx="4697312" cy="738664"/>
          </a:xfrm>
          <a:prstGeom prst="rect">
            <a:avLst/>
          </a:prstGeom>
          <a:solidFill>
            <a:srgbClr val="FFFFFF"/>
          </a:solidFill>
          <a:ln w="12700">
            <a:solidFill>
              <a:srgbClr val="C00000"/>
            </a:solidFill>
          </a:ln>
        </p:spPr>
        <p:txBody>
          <a:bodyPr wrap="none" rtlCol="0">
            <a:spAutoFit/>
          </a:bodyPr>
          <a:lstStyle/>
          <a:p>
            <a:r>
              <a:rPr lang="en-US" dirty="0" smtClean="0"/>
              <a:t>2) Development of purification processes</a:t>
            </a:r>
          </a:p>
          <a:p>
            <a:r>
              <a:rPr lang="en-US" sz="1200" dirty="0" smtClean="0"/>
              <a:t>Example: Separation of </a:t>
            </a:r>
            <a:r>
              <a:rPr lang="en-US" sz="1200" baseline="30000" dirty="0" smtClean="0"/>
              <a:t>90</a:t>
            </a:r>
            <a:r>
              <a:rPr lang="en-US" sz="1200" dirty="0" smtClean="0"/>
              <a:t>Sr from </a:t>
            </a:r>
            <a:r>
              <a:rPr lang="en-US" sz="1200" baseline="30000" dirty="0" smtClean="0"/>
              <a:t>90</a:t>
            </a:r>
            <a:r>
              <a:rPr lang="en-US" sz="1200" dirty="0" smtClean="0"/>
              <a:t>Y for </a:t>
            </a:r>
            <a:r>
              <a:rPr lang="en-US" sz="1200" baseline="30000" dirty="0" smtClean="0"/>
              <a:t>90</a:t>
            </a:r>
            <a:r>
              <a:rPr lang="en-US" sz="1200" dirty="0" smtClean="0"/>
              <a:t>Y purification</a:t>
            </a:r>
          </a:p>
          <a:p>
            <a:r>
              <a:rPr lang="en-US" sz="1200" dirty="0" smtClean="0"/>
              <a:t>-&gt; synthesis of an ion exchange inorganic material: </a:t>
            </a:r>
            <a:r>
              <a:rPr lang="en-US" sz="1200" b="1" dirty="0" smtClean="0"/>
              <a:t>sodium </a:t>
            </a:r>
            <a:r>
              <a:rPr lang="en-US" sz="1200" b="1" dirty="0" err="1" smtClean="0"/>
              <a:t>nonatitanate</a:t>
            </a:r>
            <a:endParaRPr lang="en-US" sz="1200" b="1" dirty="0"/>
          </a:p>
        </p:txBody>
      </p:sp>
      <p:pic>
        <p:nvPicPr>
          <p:cNvPr id="4" name="Immagine 3"/>
          <p:cNvPicPr>
            <a:picLocks noChangeAspect="1"/>
          </p:cNvPicPr>
          <p:nvPr/>
        </p:nvPicPr>
        <p:blipFill>
          <a:blip r:embed="rId3"/>
          <a:stretch>
            <a:fillRect/>
          </a:stretch>
        </p:blipFill>
        <p:spPr>
          <a:xfrm>
            <a:off x="148070" y="4286284"/>
            <a:ext cx="5630399" cy="1742758"/>
          </a:xfrm>
          <a:prstGeom prst="rect">
            <a:avLst/>
          </a:prstGeom>
        </p:spPr>
      </p:pic>
      <p:pic>
        <p:nvPicPr>
          <p:cNvPr id="45" name="2_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4461" y="4200559"/>
            <a:ext cx="1908334" cy="18284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7" name="CasellaDiTesto 46"/>
          <p:cNvSpPr txBox="1"/>
          <p:nvPr/>
        </p:nvSpPr>
        <p:spPr>
          <a:xfrm>
            <a:off x="6019061" y="788711"/>
            <a:ext cx="3000652" cy="923330"/>
          </a:xfrm>
          <a:prstGeom prst="rect">
            <a:avLst/>
          </a:prstGeom>
          <a:solidFill>
            <a:srgbClr val="FFFFFF"/>
          </a:solidFill>
          <a:ln w="12700">
            <a:solidFill>
              <a:srgbClr val="C00000"/>
            </a:solidFill>
          </a:ln>
        </p:spPr>
        <p:txBody>
          <a:bodyPr wrap="square" rtlCol="0">
            <a:spAutoFit/>
          </a:bodyPr>
          <a:lstStyle/>
          <a:p>
            <a:r>
              <a:rPr lang="en-US" dirty="0"/>
              <a:t>1</a:t>
            </a:r>
            <a:r>
              <a:rPr lang="en-US" dirty="0" smtClean="0"/>
              <a:t>) Irradiated substrates dissolution and quantification of the deposed atoms</a:t>
            </a:r>
            <a:endParaRPr lang="en-US" b="1" dirty="0"/>
          </a:p>
        </p:txBody>
      </p:sp>
      <p:pic>
        <p:nvPicPr>
          <p:cNvPr id="48" name="Picture 3" descr="C:\Users\giulia\Dropbox\foto\IMG_0389.JPG"/>
          <p:cNvPicPr>
            <a:picLocks noChangeAspect="1" noChangeArrowheads="1"/>
          </p:cNvPicPr>
          <p:nvPr/>
        </p:nvPicPr>
        <p:blipFill>
          <a:blip r:embed="rId5" cstate="print"/>
          <a:srcRect l="5201" t="27950" r="16400" b="17451"/>
          <a:stretch>
            <a:fillRect/>
          </a:stretch>
        </p:blipFill>
        <p:spPr bwMode="auto">
          <a:xfrm>
            <a:off x="6019061" y="1819633"/>
            <a:ext cx="550415" cy="511099"/>
          </a:xfrm>
          <a:prstGeom prst="rect">
            <a:avLst/>
          </a:prstGeom>
          <a:noFill/>
        </p:spPr>
      </p:pic>
      <p:pic>
        <p:nvPicPr>
          <p:cNvPr id="49" name="Picture 2" descr="C:\Users\giulia\Dropbox\foto\2015-04-30 14.16.23.jpg"/>
          <p:cNvPicPr>
            <a:picLocks noChangeAspect="1" noChangeArrowheads="1"/>
          </p:cNvPicPr>
          <p:nvPr/>
        </p:nvPicPr>
        <p:blipFill>
          <a:blip r:embed="rId6" cstate="print"/>
          <a:srcRect t="27950" r="8001" b="4851"/>
          <a:stretch>
            <a:fillRect/>
          </a:stretch>
        </p:blipFill>
        <p:spPr bwMode="auto">
          <a:xfrm>
            <a:off x="7615362" y="1819633"/>
            <a:ext cx="524793" cy="511099"/>
          </a:xfrm>
          <a:prstGeom prst="rect">
            <a:avLst/>
          </a:prstGeom>
          <a:noFill/>
        </p:spPr>
      </p:pic>
      <p:sp>
        <p:nvSpPr>
          <p:cNvPr id="50" name="Freccia a destra 49"/>
          <p:cNvSpPr/>
          <p:nvPr/>
        </p:nvSpPr>
        <p:spPr>
          <a:xfrm>
            <a:off x="6758080" y="2012735"/>
            <a:ext cx="738360" cy="14183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p:cNvSpPr txBox="1"/>
          <p:nvPr/>
        </p:nvSpPr>
        <p:spPr>
          <a:xfrm>
            <a:off x="6662228" y="1793969"/>
            <a:ext cx="930063" cy="276999"/>
          </a:xfrm>
          <a:prstGeom prst="rect">
            <a:avLst/>
          </a:prstGeom>
          <a:noFill/>
        </p:spPr>
        <p:txBody>
          <a:bodyPr wrap="none" rtlCol="0">
            <a:spAutoFit/>
          </a:bodyPr>
          <a:lstStyle/>
          <a:p>
            <a:r>
              <a:rPr lang="it-IT" sz="1200" b="1" dirty="0" smtClean="0"/>
              <a:t>HNO</a:t>
            </a:r>
            <a:r>
              <a:rPr lang="it-IT" sz="1200" b="1" baseline="-25000" dirty="0" smtClean="0"/>
              <a:t>3 </a:t>
            </a:r>
            <a:r>
              <a:rPr lang="it-IT" sz="1200" b="1" dirty="0" smtClean="0"/>
              <a:t>0.1 M</a:t>
            </a:r>
            <a:endParaRPr lang="it-IT" sz="1600" b="1" baseline="-25000" dirty="0"/>
          </a:p>
        </p:txBody>
      </p:sp>
      <p:sp>
        <p:nvSpPr>
          <p:cNvPr id="52" name="Freccia ad arco 51"/>
          <p:cNvSpPr/>
          <p:nvPr/>
        </p:nvSpPr>
        <p:spPr>
          <a:xfrm rot="5400000">
            <a:off x="7950880" y="1939613"/>
            <a:ext cx="630315" cy="776559"/>
          </a:xfrm>
          <a:prstGeom prst="circular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3" name="CasellaDiTesto 52"/>
          <p:cNvSpPr txBox="1"/>
          <p:nvPr/>
        </p:nvSpPr>
        <p:spPr>
          <a:xfrm>
            <a:off x="6214234" y="2373482"/>
            <a:ext cx="2115772" cy="461665"/>
          </a:xfrm>
          <a:prstGeom prst="rect">
            <a:avLst/>
          </a:prstGeom>
          <a:noFill/>
        </p:spPr>
        <p:txBody>
          <a:bodyPr wrap="none" rtlCol="0">
            <a:spAutoFit/>
          </a:bodyPr>
          <a:lstStyle/>
          <a:p>
            <a:r>
              <a:rPr lang="it-IT" sz="1200" b="1" dirty="0" smtClean="0"/>
              <a:t>Sr</a:t>
            </a:r>
            <a:r>
              <a:rPr lang="it-IT" sz="1200" b="1" baseline="30000" dirty="0" smtClean="0"/>
              <a:t>2+</a:t>
            </a:r>
            <a:r>
              <a:rPr lang="it-IT" sz="1200" b="1" dirty="0" smtClean="0"/>
              <a:t>, Y</a:t>
            </a:r>
            <a:r>
              <a:rPr lang="it-IT" sz="1200" b="1" baseline="30000" dirty="0" smtClean="0"/>
              <a:t>3+</a:t>
            </a:r>
            <a:r>
              <a:rPr lang="it-IT" sz="1200" b="1" dirty="0" smtClean="0"/>
              <a:t> or Cu</a:t>
            </a:r>
            <a:r>
              <a:rPr lang="it-IT" sz="1200" b="1" baseline="30000" dirty="0" smtClean="0"/>
              <a:t>2+</a:t>
            </a:r>
            <a:r>
              <a:rPr lang="it-IT" sz="1200" b="1" dirty="0" smtClean="0"/>
              <a:t> </a:t>
            </a:r>
            <a:r>
              <a:rPr lang="it-IT" sz="1200" b="1" dirty="0" err="1" smtClean="0"/>
              <a:t>quantification</a:t>
            </a:r>
            <a:r>
              <a:rPr lang="it-IT" sz="1200" b="1" dirty="0" smtClean="0"/>
              <a:t> </a:t>
            </a:r>
          </a:p>
          <a:p>
            <a:r>
              <a:rPr lang="it-IT" sz="1200" b="1" i="1" dirty="0" smtClean="0"/>
              <a:t>via</a:t>
            </a:r>
            <a:r>
              <a:rPr lang="it-IT" sz="1200" b="1" dirty="0" smtClean="0"/>
              <a:t> GF-AAS or ICP-AES</a:t>
            </a:r>
            <a:endParaRPr lang="it-IT" sz="1600" b="1" baseline="-25000" dirty="0"/>
          </a:p>
        </p:txBody>
      </p:sp>
      <p:pic>
        <p:nvPicPr>
          <p:cNvPr id="54" name="Immagine 53"/>
          <p:cNvPicPr>
            <a:picLocks noChangeAspect="1"/>
          </p:cNvPicPr>
          <p:nvPr/>
        </p:nvPicPr>
        <p:blipFill>
          <a:blip r:embed="rId7"/>
          <a:stretch>
            <a:fillRect/>
          </a:stretch>
        </p:blipFill>
        <p:spPr>
          <a:xfrm>
            <a:off x="5977630" y="2926968"/>
            <a:ext cx="1467794" cy="1128874"/>
          </a:xfrm>
          <a:prstGeom prst="rect">
            <a:avLst/>
          </a:prstGeom>
        </p:spPr>
      </p:pic>
      <p:sp>
        <p:nvSpPr>
          <p:cNvPr id="55" name="Freccia a destra 54"/>
          <p:cNvSpPr/>
          <p:nvPr/>
        </p:nvSpPr>
        <p:spPr>
          <a:xfrm>
            <a:off x="7496440" y="3407229"/>
            <a:ext cx="738360" cy="14183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CasellaDiTesto 55"/>
          <p:cNvSpPr txBox="1"/>
          <p:nvPr/>
        </p:nvSpPr>
        <p:spPr>
          <a:xfrm>
            <a:off x="8228932" y="3262512"/>
            <a:ext cx="790781" cy="461665"/>
          </a:xfrm>
          <a:prstGeom prst="rect">
            <a:avLst/>
          </a:prstGeom>
          <a:noFill/>
        </p:spPr>
        <p:txBody>
          <a:bodyPr wrap="square" rtlCol="0">
            <a:spAutoFit/>
          </a:bodyPr>
          <a:lstStyle/>
          <a:p>
            <a:r>
              <a:rPr lang="it-IT" sz="1200" b="1" dirty="0" err="1" smtClean="0"/>
              <a:t>Iodine</a:t>
            </a:r>
            <a:r>
              <a:rPr lang="it-IT" sz="1200" b="1" dirty="0" smtClean="0"/>
              <a:t> </a:t>
            </a:r>
            <a:r>
              <a:rPr lang="it-IT" sz="1200" b="1" dirty="0" err="1" smtClean="0"/>
              <a:t>titration</a:t>
            </a:r>
            <a:endParaRPr lang="it-IT" sz="1600" b="1" baseline="-25000" dirty="0"/>
          </a:p>
        </p:txBody>
      </p:sp>
      <p:sp>
        <p:nvSpPr>
          <p:cNvPr id="3" name="CasellaDiTesto 2"/>
          <p:cNvSpPr txBox="1"/>
          <p:nvPr/>
        </p:nvSpPr>
        <p:spPr>
          <a:xfrm>
            <a:off x="474260" y="2807854"/>
            <a:ext cx="5304209" cy="369332"/>
          </a:xfrm>
          <a:prstGeom prst="rect">
            <a:avLst/>
          </a:prstGeom>
          <a:noFill/>
        </p:spPr>
        <p:txBody>
          <a:bodyPr wrap="none" rtlCol="0">
            <a:spAutoFit/>
          </a:bodyPr>
          <a:lstStyle/>
          <a:p>
            <a:r>
              <a:rPr lang="it-IT" dirty="0" err="1" smtClean="0"/>
              <a:t>Ongoing</a:t>
            </a:r>
            <a:r>
              <a:rPr lang="it-IT" dirty="0" smtClean="0"/>
              <a:t> </a:t>
            </a:r>
            <a:r>
              <a:rPr lang="it-IT" dirty="0" err="1" smtClean="0"/>
              <a:t>collaboration</a:t>
            </a:r>
            <a:r>
              <a:rPr lang="it-IT" dirty="0" smtClean="0"/>
              <a:t> with </a:t>
            </a:r>
            <a:r>
              <a:rPr lang="it-IT" dirty="0" err="1" smtClean="0"/>
              <a:t>UniPD</a:t>
            </a:r>
            <a:r>
              <a:rPr lang="it-IT" dirty="0" smtClean="0"/>
              <a:t>-DSF and </a:t>
            </a:r>
            <a:r>
              <a:rPr lang="it-IT" dirty="0" err="1" smtClean="0"/>
              <a:t>UniPD</a:t>
            </a:r>
            <a:r>
              <a:rPr lang="it-IT" dirty="0" smtClean="0"/>
              <a:t>-DSC</a:t>
            </a:r>
            <a:endParaRPr lang="it-IT" dirty="0"/>
          </a:p>
        </p:txBody>
      </p:sp>
      <p:sp>
        <p:nvSpPr>
          <p:cNvPr id="20" name="Ovale 19"/>
          <p:cNvSpPr/>
          <p:nvPr/>
        </p:nvSpPr>
        <p:spPr>
          <a:xfrm>
            <a:off x="1663689" y="1690279"/>
            <a:ext cx="1981200" cy="9285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474260" y="5940787"/>
            <a:ext cx="4807150" cy="369332"/>
          </a:xfrm>
          <a:prstGeom prst="rect">
            <a:avLst/>
          </a:prstGeom>
        </p:spPr>
        <p:txBody>
          <a:bodyPr wrap="none">
            <a:spAutoFit/>
          </a:bodyPr>
          <a:lstStyle/>
          <a:p>
            <a:r>
              <a:rPr lang="it-IT" dirty="0" smtClean="0"/>
              <a:t>Development of </a:t>
            </a:r>
            <a:r>
              <a:rPr lang="it-IT" dirty="0" err="1" smtClean="0"/>
              <a:t>Seraparation</a:t>
            </a:r>
            <a:r>
              <a:rPr lang="it-IT" dirty="0" smtClean="0"/>
              <a:t> </a:t>
            </a:r>
            <a:r>
              <a:rPr lang="it-IT" dirty="0" err="1" smtClean="0"/>
              <a:t>Column</a:t>
            </a:r>
            <a:r>
              <a:rPr lang="it-IT" dirty="0" smtClean="0"/>
              <a:t> for Y vs. </a:t>
            </a:r>
            <a:r>
              <a:rPr lang="it-IT" dirty="0" err="1" smtClean="0"/>
              <a:t>Sr</a:t>
            </a:r>
            <a:r>
              <a:rPr lang="it-IT" dirty="0" smtClean="0"/>
              <a:t> </a:t>
            </a:r>
            <a:endParaRPr lang="it-IT" dirty="0"/>
          </a:p>
        </p:txBody>
      </p:sp>
    </p:spTree>
    <p:extLst>
      <p:ext uri="{BB962C8B-B14F-4D97-AF65-F5344CB8AC3E}">
        <p14:creationId xmlns:p14="http://schemas.microsoft.com/office/powerpoint/2010/main" val="3547426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p:cNvPicPr>
            <a:picLocks noChangeAspect="1"/>
          </p:cNvPicPr>
          <p:nvPr/>
        </p:nvPicPr>
        <p:blipFill>
          <a:blip r:embed="rId2"/>
          <a:stretch>
            <a:fillRect/>
          </a:stretch>
        </p:blipFill>
        <p:spPr>
          <a:xfrm>
            <a:off x="224995" y="845676"/>
            <a:ext cx="5630399" cy="172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itolo 5"/>
          <p:cNvSpPr txBox="1">
            <a:spLocks/>
          </p:cNvSpPr>
          <p:nvPr/>
        </p:nvSpPr>
        <p:spPr>
          <a:xfrm>
            <a:off x="1039115" y="41594"/>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noProof="0" dirty="0" smtClean="0">
                <a:solidFill>
                  <a:srgbClr val="0070C0"/>
                </a:solidFill>
              </a:rPr>
              <a:t>In vitro developments</a:t>
            </a:r>
            <a:endParaRPr kumimoji="0" lang="en-US" sz="3200" i="0" u="none" strike="noStrike" kern="1200" cap="none" spc="0" normalizeH="0" baseline="-25000" noProof="0" dirty="0">
              <a:ln>
                <a:noFill/>
              </a:ln>
              <a:solidFill>
                <a:srgbClr val="0070C0"/>
              </a:solidFill>
              <a:effectLst/>
              <a:uLnTx/>
              <a:uFillTx/>
              <a:latin typeface="Calibri"/>
            </a:endParaRPr>
          </a:p>
        </p:txBody>
      </p:sp>
      <p:sp>
        <p:nvSpPr>
          <p:cNvPr id="4" name="CasellaDiTesto 3"/>
          <p:cNvSpPr txBox="1"/>
          <p:nvPr/>
        </p:nvSpPr>
        <p:spPr>
          <a:xfrm>
            <a:off x="197311" y="3363903"/>
            <a:ext cx="4013663" cy="369332"/>
          </a:xfrm>
          <a:prstGeom prst="rect">
            <a:avLst/>
          </a:prstGeom>
          <a:solidFill>
            <a:srgbClr val="FFFFFF"/>
          </a:solidFill>
          <a:ln w="12700">
            <a:solidFill>
              <a:srgbClr val="C00000"/>
            </a:solidFill>
          </a:ln>
        </p:spPr>
        <p:txBody>
          <a:bodyPr wrap="none" rtlCol="0">
            <a:spAutoFit/>
          </a:bodyPr>
          <a:lstStyle/>
          <a:p>
            <a:r>
              <a:rPr lang="en-US" dirty="0" smtClean="0"/>
              <a:t>2) Development of new targeting agents </a:t>
            </a:r>
          </a:p>
        </p:txBody>
      </p:sp>
      <p:sp>
        <p:nvSpPr>
          <p:cNvPr id="5" name="CasellaDiTesto 4"/>
          <p:cNvSpPr txBox="1"/>
          <p:nvPr/>
        </p:nvSpPr>
        <p:spPr>
          <a:xfrm>
            <a:off x="6019061" y="788711"/>
            <a:ext cx="3000652" cy="646331"/>
          </a:xfrm>
          <a:prstGeom prst="rect">
            <a:avLst/>
          </a:prstGeom>
          <a:solidFill>
            <a:srgbClr val="FFFFFF"/>
          </a:solidFill>
          <a:ln w="12700">
            <a:solidFill>
              <a:srgbClr val="C00000"/>
            </a:solidFill>
          </a:ln>
        </p:spPr>
        <p:txBody>
          <a:bodyPr wrap="square" rtlCol="0">
            <a:spAutoFit/>
          </a:bodyPr>
          <a:lstStyle/>
          <a:p>
            <a:r>
              <a:rPr lang="en-US" dirty="0"/>
              <a:t>1</a:t>
            </a:r>
            <a:r>
              <a:rPr lang="en-US" dirty="0" smtClean="0"/>
              <a:t>) Development of novel </a:t>
            </a:r>
            <a:r>
              <a:rPr lang="en-US" dirty="0" err="1" smtClean="0"/>
              <a:t>chelators</a:t>
            </a:r>
            <a:r>
              <a:rPr lang="en-US" dirty="0" smtClean="0"/>
              <a:t> for Ag</a:t>
            </a:r>
            <a:r>
              <a:rPr lang="en-US" baseline="30000" dirty="0" smtClean="0"/>
              <a:t>+</a:t>
            </a:r>
            <a:endParaRPr lang="en-US" b="1" baseline="30000" dirty="0"/>
          </a:p>
        </p:txBody>
      </p:sp>
      <p:sp>
        <p:nvSpPr>
          <p:cNvPr id="2" name="CasellaDiTesto 1"/>
          <p:cNvSpPr txBox="1"/>
          <p:nvPr/>
        </p:nvSpPr>
        <p:spPr>
          <a:xfrm>
            <a:off x="6019061" y="1466504"/>
            <a:ext cx="2787588" cy="1600438"/>
          </a:xfrm>
          <a:prstGeom prst="rect">
            <a:avLst/>
          </a:prstGeom>
          <a:noFill/>
        </p:spPr>
        <p:txBody>
          <a:bodyPr wrap="square" rtlCol="0">
            <a:spAutoFit/>
          </a:bodyPr>
          <a:lstStyle/>
          <a:p>
            <a:r>
              <a:rPr lang="it-IT" sz="1400" dirty="0" err="1" smtClean="0"/>
              <a:t>Ongoing</a:t>
            </a:r>
            <a:r>
              <a:rPr lang="it-IT" sz="1400" dirty="0" smtClean="0"/>
              <a:t> </a:t>
            </a:r>
            <a:r>
              <a:rPr lang="it-IT" sz="1400" dirty="0" err="1" smtClean="0"/>
              <a:t>collaboration</a:t>
            </a:r>
            <a:r>
              <a:rPr lang="it-IT" sz="1400" dirty="0" smtClean="0"/>
              <a:t> with:</a:t>
            </a:r>
          </a:p>
          <a:p>
            <a:endParaRPr lang="it-IT" sz="1400" dirty="0"/>
          </a:p>
          <a:p>
            <a:pPr marL="285750" indent="-285750">
              <a:buFontTx/>
              <a:buChar char="-"/>
            </a:pPr>
            <a:r>
              <a:rPr lang="it-IT" sz="1400" dirty="0" smtClean="0"/>
              <a:t>TIFPA (Trento </a:t>
            </a:r>
            <a:r>
              <a:rPr lang="it-IT" sz="1400" dirty="0" err="1" smtClean="0"/>
              <a:t>Institute</a:t>
            </a:r>
            <a:r>
              <a:rPr lang="it-IT" sz="1400" dirty="0" smtClean="0"/>
              <a:t> for </a:t>
            </a:r>
            <a:r>
              <a:rPr lang="it-IT" sz="1400" dirty="0" err="1" smtClean="0"/>
              <a:t>Fundamental</a:t>
            </a:r>
            <a:r>
              <a:rPr lang="it-IT" sz="1400" dirty="0" smtClean="0"/>
              <a:t> </a:t>
            </a:r>
            <a:r>
              <a:rPr lang="it-IT" sz="1400" dirty="0" err="1" smtClean="0"/>
              <a:t>Physics</a:t>
            </a:r>
            <a:r>
              <a:rPr lang="it-IT" sz="1400" dirty="0" smtClean="0"/>
              <a:t> and Applications</a:t>
            </a:r>
          </a:p>
          <a:p>
            <a:pPr marL="285750" indent="-285750">
              <a:buFontTx/>
              <a:buChar char="-"/>
            </a:pPr>
            <a:r>
              <a:rPr lang="it-IT" sz="1400" dirty="0" err="1" smtClean="0"/>
              <a:t>DiSC</a:t>
            </a:r>
            <a:r>
              <a:rPr lang="it-IT" sz="1400" dirty="0" smtClean="0"/>
              <a:t> (</a:t>
            </a:r>
            <a:r>
              <a:rPr lang="it-IT" sz="1400" dirty="0" err="1" smtClean="0"/>
              <a:t>Department</a:t>
            </a:r>
            <a:r>
              <a:rPr lang="it-IT" sz="1400" dirty="0" smtClean="0"/>
              <a:t> of </a:t>
            </a:r>
            <a:r>
              <a:rPr lang="it-IT" sz="1400" dirty="0" err="1" smtClean="0"/>
              <a:t>Chemistry</a:t>
            </a:r>
            <a:r>
              <a:rPr lang="it-IT" sz="1400" dirty="0" smtClean="0"/>
              <a:t>) </a:t>
            </a:r>
            <a:r>
              <a:rPr lang="it-IT" sz="1400" dirty="0" err="1" smtClean="0"/>
              <a:t>UniPD</a:t>
            </a:r>
            <a:endParaRPr lang="it-IT" sz="1400" dirty="0"/>
          </a:p>
        </p:txBody>
      </p:sp>
      <p:sp>
        <p:nvSpPr>
          <p:cNvPr id="7" name="CasellaDiTesto 6"/>
          <p:cNvSpPr txBox="1"/>
          <p:nvPr/>
        </p:nvSpPr>
        <p:spPr>
          <a:xfrm>
            <a:off x="197311" y="3895018"/>
            <a:ext cx="4734907" cy="1384995"/>
          </a:xfrm>
          <a:prstGeom prst="rect">
            <a:avLst/>
          </a:prstGeom>
          <a:noFill/>
        </p:spPr>
        <p:txBody>
          <a:bodyPr wrap="square" rtlCol="0">
            <a:spAutoFit/>
          </a:bodyPr>
          <a:lstStyle/>
          <a:p>
            <a:r>
              <a:rPr lang="it-IT" sz="1400" dirty="0" err="1" smtClean="0"/>
              <a:t>Ongoing</a:t>
            </a:r>
            <a:r>
              <a:rPr lang="it-IT" sz="1400" dirty="0" smtClean="0"/>
              <a:t> </a:t>
            </a:r>
            <a:r>
              <a:rPr lang="it-IT" sz="1400" dirty="0" err="1" smtClean="0"/>
              <a:t>collaboration</a:t>
            </a:r>
            <a:r>
              <a:rPr lang="it-IT" sz="1400" dirty="0" smtClean="0"/>
              <a:t> with:</a:t>
            </a:r>
          </a:p>
          <a:p>
            <a:endParaRPr lang="it-IT" sz="1400" dirty="0"/>
          </a:p>
          <a:p>
            <a:pPr marL="285750" indent="-285750">
              <a:buFontTx/>
              <a:buChar char="-"/>
            </a:pPr>
            <a:r>
              <a:rPr lang="it-IT" sz="1400" dirty="0" smtClean="0"/>
              <a:t>DSF (</a:t>
            </a:r>
            <a:r>
              <a:rPr lang="it-IT" sz="1400" dirty="0" err="1" smtClean="0"/>
              <a:t>Department</a:t>
            </a:r>
            <a:r>
              <a:rPr lang="it-IT" sz="1400" dirty="0" smtClean="0"/>
              <a:t> of </a:t>
            </a:r>
            <a:r>
              <a:rPr lang="it-IT" sz="1400" dirty="0" err="1" smtClean="0"/>
              <a:t>Pharmaceutical</a:t>
            </a:r>
            <a:r>
              <a:rPr lang="it-IT" sz="1400" dirty="0" smtClean="0"/>
              <a:t> and </a:t>
            </a:r>
            <a:r>
              <a:rPr lang="it-IT" sz="1400" dirty="0" err="1" smtClean="0"/>
              <a:t>Pharmacological</a:t>
            </a:r>
            <a:r>
              <a:rPr lang="it-IT" sz="1400" dirty="0" smtClean="0"/>
              <a:t> </a:t>
            </a:r>
            <a:r>
              <a:rPr lang="it-IT" sz="1400" dirty="0" err="1" smtClean="0"/>
              <a:t>Sciences</a:t>
            </a:r>
            <a:r>
              <a:rPr lang="it-IT" sz="1400" dirty="0" smtClean="0"/>
              <a:t>)</a:t>
            </a:r>
          </a:p>
          <a:p>
            <a:pPr marL="285750" indent="-285750">
              <a:buFontTx/>
              <a:buChar char="-"/>
            </a:pPr>
            <a:r>
              <a:rPr lang="en-US" sz="1400" dirty="0" smtClean="0"/>
              <a:t>Nuclear </a:t>
            </a:r>
            <a:r>
              <a:rPr lang="en-US" sz="1400" dirty="0"/>
              <a:t>Medicine Unit Advanced Technology Department </a:t>
            </a:r>
            <a:r>
              <a:rPr lang="en-US" sz="1400" dirty="0" smtClean="0"/>
              <a:t>(Santa </a:t>
            </a:r>
            <a:r>
              <a:rPr lang="en-US" sz="1400" dirty="0"/>
              <a:t>Maria Nuova </a:t>
            </a:r>
            <a:r>
              <a:rPr lang="en-US" sz="1400" dirty="0" smtClean="0"/>
              <a:t>Hospital Reggio Emilia – IRCCS)</a:t>
            </a:r>
            <a:endParaRPr lang="en-US" sz="1400" dirty="0"/>
          </a:p>
        </p:txBody>
      </p:sp>
      <p:sp>
        <p:nvSpPr>
          <p:cNvPr id="10" name="Ovale 9"/>
          <p:cNvSpPr/>
          <p:nvPr/>
        </p:nvSpPr>
        <p:spPr>
          <a:xfrm>
            <a:off x="4797340" y="3363903"/>
            <a:ext cx="1284433" cy="6721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4855858" y="3423034"/>
            <a:ext cx="1102426" cy="523220"/>
          </a:xfrm>
          <a:prstGeom prst="rect">
            <a:avLst/>
          </a:prstGeom>
          <a:noFill/>
        </p:spPr>
        <p:txBody>
          <a:bodyPr wrap="square" rtlCol="0">
            <a:spAutoFit/>
          </a:bodyPr>
          <a:lstStyle/>
          <a:p>
            <a:pPr algn="ctr"/>
            <a:r>
              <a:rPr lang="it-IT" sz="1400" dirty="0" err="1" smtClean="0"/>
              <a:t>Radiolabeled</a:t>
            </a:r>
            <a:r>
              <a:rPr lang="it-IT" sz="1400" dirty="0" smtClean="0"/>
              <a:t> </a:t>
            </a:r>
            <a:r>
              <a:rPr lang="it-IT" sz="1400" dirty="0" err="1" smtClean="0"/>
              <a:t>molecule</a:t>
            </a:r>
            <a:endParaRPr lang="it-IT" sz="1400" dirty="0"/>
          </a:p>
        </p:txBody>
      </p:sp>
      <p:grpSp>
        <p:nvGrpSpPr>
          <p:cNvPr id="11" name="Gruppo 10"/>
          <p:cNvGrpSpPr/>
          <p:nvPr/>
        </p:nvGrpSpPr>
        <p:grpSpPr>
          <a:xfrm>
            <a:off x="7828961" y="4506194"/>
            <a:ext cx="1092222" cy="1030609"/>
            <a:chOff x="7537621" y="4416006"/>
            <a:chExt cx="1482093" cy="1519698"/>
          </a:xfrm>
        </p:grpSpPr>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7621" y="4785338"/>
              <a:ext cx="1482092" cy="1150366"/>
            </a:xfrm>
            <a:prstGeom prst="rect">
              <a:avLst/>
            </a:prstGeom>
          </p:spPr>
        </p:pic>
        <p:sp>
          <p:nvSpPr>
            <p:cNvPr id="12" name="CasellaDiTesto 11"/>
            <p:cNvSpPr txBox="1"/>
            <p:nvPr/>
          </p:nvSpPr>
          <p:spPr>
            <a:xfrm>
              <a:off x="7537622" y="4416006"/>
              <a:ext cx="1482092" cy="453837"/>
            </a:xfrm>
            <a:prstGeom prst="rect">
              <a:avLst/>
            </a:prstGeom>
            <a:solidFill>
              <a:schemeClr val="bg1"/>
            </a:solidFill>
          </p:spPr>
          <p:txBody>
            <a:bodyPr wrap="square" rtlCol="0">
              <a:spAutoFit/>
            </a:bodyPr>
            <a:lstStyle/>
            <a:p>
              <a:pPr algn="ctr"/>
              <a:r>
                <a:rPr lang="it-IT" sz="1400" dirty="0" err="1" smtClean="0"/>
                <a:t>Cancer</a:t>
              </a:r>
              <a:r>
                <a:rPr lang="it-IT" sz="1400" dirty="0" smtClean="0"/>
                <a:t> </a:t>
              </a:r>
              <a:r>
                <a:rPr lang="it-IT" sz="1400" dirty="0" err="1" smtClean="0"/>
                <a:t>cells</a:t>
              </a:r>
              <a:endParaRPr lang="it-IT" sz="1400" dirty="0"/>
            </a:p>
          </p:txBody>
        </p:sp>
        <p:sp>
          <p:nvSpPr>
            <p:cNvPr id="6" name="Rettangolo 5"/>
            <p:cNvSpPr/>
            <p:nvPr/>
          </p:nvSpPr>
          <p:spPr>
            <a:xfrm>
              <a:off x="7537621" y="4416006"/>
              <a:ext cx="1482092" cy="15196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Figura a mano libera 8"/>
          <p:cNvSpPr/>
          <p:nvPr/>
        </p:nvSpPr>
        <p:spPr>
          <a:xfrm rot="2327709">
            <a:off x="5970862" y="3847694"/>
            <a:ext cx="1611568" cy="1169843"/>
          </a:xfrm>
          <a:custGeom>
            <a:avLst/>
            <a:gdLst>
              <a:gd name="connsiteX0" fmla="*/ 0 w 4882551"/>
              <a:gd name="connsiteY0" fmla="*/ 1090831 h 2604985"/>
              <a:gd name="connsiteX1" fmla="*/ 672861 w 4882551"/>
              <a:gd name="connsiteY1" fmla="*/ 331707 h 2604985"/>
              <a:gd name="connsiteX2" fmla="*/ 1354348 w 4882551"/>
              <a:gd name="connsiteY2" fmla="*/ 435224 h 2604985"/>
              <a:gd name="connsiteX3" fmla="*/ 1354348 w 4882551"/>
              <a:gd name="connsiteY3" fmla="*/ 1686054 h 2604985"/>
              <a:gd name="connsiteX4" fmla="*/ 1897812 w 4882551"/>
              <a:gd name="connsiteY4" fmla="*/ 2436552 h 2604985"/>
              <a:gd name="connsiteX5" fmla="*/ 2363638 w 4882551"/>
              <a:gd name="connsiteY5" fmla="*/ 1375503 h 2604985"/>
              <a:gd name="connsiteX6" fmla="*/ 2544793 w 4882551"/>
              <a:gd name="connsiteY6" fmla="*/ 331707 h 2604985"/>
              <a:gd name="connsiteX7" fmla="*/ 3001993 w 4882551"/>
              <a:gd name="connsiteY7" fmla="*/ 47035 h 2604985"/>
              <a:gd name="connsiteX8" fmla="*/ 3157268 w 4882551"/>
              <a:gd name="connsiteY8" fmla="*/ 1185722 h 2604985"/>
              <a:gd name="connsiteX9" fmla="*/ 3191774 w 4882551"/>
              <a:gd name="connsiteY9" fmla="*/ 2540069 h 2604985"/>
              <a:gd name="connsiteX10" fmla="*/ 3968151 w 4882551"/>
              <a:gd name="connsiteY10" fmla="*/ 2255397 h 2604985"/>
              <a:gd name="connsiteX11" fmla="*/ 4278702 w 4882551"/>
              <a:gd name="connsiteY11" fmla="*/ 1082205 h 2604985"/>
              <a:gd name="connsiteX12" fmla="*/ 4882551 w 4882551"/>
              <a:gd name="connsiteY12" fmla="*/ 875171 h 260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2551" h="2604985">
                <a:moveTo>
                  <a:pt x="0" y="1090831"/>
                </a:moveTo>
                <a:cubicBezTo>
                  <a:pt x="223568" y="765903"/>
                  <a:pt x="447136" y="440975"/>
                  <a:pt x="672861" y="331707"/>
                </a:cubicBezTo>
                <a:cubicBezTo>
                  <a:pt x="898586" y="222439"/>
                  <a:pt x="1240767" y="209500"/>
                  <a:pt x="1354348" y="435224"/>
                </a:cubicBezTo>
                <a:cubicBezTo>
                  <a:pt x="1467929" y="660948"/>
                  <a:pt x="1263771" y="1352500"/>
                  <a:pt x="1354348" y="1686054"/>
                </a:cubicBezTo>
                <a:cubicBezTo>
                  <a:pt x="1444925" y="2019608"/>
                  <a:pt x="1729597" y="2488310"/>
                  <a:pt x="1897812" y="2436552"/>
                </a:cubicBezTo>
                <a:cubicBezTo>
                  <a:pt x="2066027" y="2384794"/>
                  <a:pt x="2255808" y="1726310"/>
                  <a:pt x="2363638" y="1375503"/>
                </a:cubicBezTo>
                <a:cubicBezTo>
                  <a:pt x="2471468" y="1024696"/>
                  <a:pt x="2438401" y="553118"/>
                  <a:pt x="2544793" y="331707"/>
                </a:cubicBezTo>
                <a:cubicBezTo>
                  <a:pt x="2651185" y="110296"/>
                  <a:pt x="2899914" y="-95301"/>
                  <a:pt x="3001993" y="47035"/>
                </a:cubicBezTo>
                <a:cubicBezTo>
                  <a:pt x="3104072" y="189371"/>
                  <a:pt x="3125638" y="770216"/>
                  <a:pt x="3157268" y="1185722"/>
                </a:cubicBezTo>
                <a:cubicBezTo>
                  <a:pt x="3188898" y="1601228"/>
                  <a:pt x="3056627" y="2361790"/>
                  <a:pt x="3191774" y="2540069"/>
                </a:cubicBezTo>
                <a:cubicBezTo>
                  <a:pt x="3326921" y="2718348"/>
                  <a:pt x="3786996" y="2498374"/>
                  <a:pt x="3968151" y="2255397"/>
                </a:cubicBezTo>
                <a:cubicBezTo>
                  <a:pt x="4149306" y="2012420"/>
                  <a:pt x="4126302" y="1312243"/>
                  <a:pt x="4278702" y="1082205"/>
                </a:cubicBezTo>
                <a:cubicBezTo>
                  <a:pt x="4431102" y="852167"/>
                  <a:pt x="4656826" y="863669"/>
                  <a:pt x="4882551" y="875171"/>
                </a:cubicBezTo>
              </a:path>
            </a:pathLst>
          </a:custGeom>
          <a:noFill/>
          <a:ln w="76200">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p:cNvSpPr/>
          <p:nvPr/>
        </p:nvSpPr>
        <p:spPr>
          <a:xfrm rot="16200000">
            <a:off x="1413659" y="4759564"/>
            <a:ext cx="622211" cy="247298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3243852" y="5684949"/>
            <a:ext cx="5729110" cy="646331"/>
          </a:xfrm>
          <a:prstGeom prst="rect">
            <a:avLst/>
          </a:prstGeom>
          <a:solidFill>
            <a:srgbClr val="FFFFFF"/>
          </a:solidFill>
          <a:ln w="12700">
            <a:solidFill>
              <a:srgbClr val="C00000"/>
            </a:solidFill>
          </a:ln>
        </p:spPr>
        <p:txBody>
          <a:bodyPr wrap="square" rtlCol="0">
            <a:spAutoFit/>
          </a:bodyPr>
          <a:lstStyle/>
          <a:p>
            <a:r>
              <a:rPr lang="en-US" dirty="0" smtClean="0"/>
              <a:t>Novel molecules radiolabeled with innovative radionuclides as </a:t>
            </a:r>
            <a:r>
              <a:rPr lang="en-US" b="1" baseline="30000" dirty="0" smtClean="0"/>
              <a:t>111</a:t>
            </a:r>
            <a:r>
              <a:rPr lang="en-US" b="1" dirty="0" smtClean="0"/>
              <a:t>Ag</a:t>
            </a:r>
          </a:p>
        </p:txBody>
      </p:sp>
      <p:sp>
        <p:nvSpPr>
          <p:cNvPr id="17" name="Ovale 16"/>
          <p:cNvSpPr/>
          <p:nvPr/>
        </p:nvSpPr>
        <p:spPr>
          <a:xfrm>
            <a:off x="332510" y="1686294"/>
            <a:ext cx="978849" cy="9285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diritto 14"/>
          <p:cNvCxnSpPr/>
          <p:nvPr/>
        </p:nvCxnSpPr>
        <p:spPr>
          <a:xfrm>
            <a:off x="251802" y="3222229"/>
            <a:ext cx="84741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091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10836" y="1422639"/>
            <a:ext cx="9144000" cy="1938992"/>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12700" cmpd="sng">
                  <a:solidFill>
                    <a:srgbClr val="1F497D">
                      <a:lumMod val="75000"/>
                    </a:srgbClr>
                  </a:solidFill>
                  <a:prstDash val="solid"/>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effectLst/>
                <a:uLnTx/>
                <a:uFillTx/>
                <a:latin typeface="Calibri"/>
                <a:ea typeface="+mn-ea"/>
                <a:cs typeface="+mn-cs"/>
              </a:rPr>
              <a:t>ISOLPHARM</a:t>
            </a:r>
            <a:r>
              <a:rPr kumimoji="0" lang="en-US" sz="6000" b="1" i="0" u="none" strike="noStrike" kern="1200" cap="none" spc="0" normalizeH="0" baseline="0" noProof="0" dirty="0" smtClean="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ln w="12700" cmpd="sng">
                  <a:solidFill>
                    <a:srgbClr val="8064A2"/>
                  </a:solidFill>
                  <a:prstDash val="solid"/>
                </a:ln>
                <a:gradFill>
                  <a:gsLst>
                    <a:gs pos="0">
                      <a:srgbClr val="8064A2"/>
                    </a:gs>
                    <a:gs pos="4000">
                      <a:srgbClr val="8064A2">
                        <a:lumMod val="60000"/>
                        <a:lumOff val="40000"/>
                      </a:srgbClr>
                    </a:gs>
                    <a:gs pos="87000">
                      <a:srgbClr val="8064A2">
                        <a:lumMod val="20000"/>
                        <a:lumOff val="80000"/>
                      </a:srgbClr>
                    </a:gs>
                  </a:gsLst>
                  <a:lin ang="5400000"/>
                </a:gradFill>
                <a:latin typeface="Calibri"/>
              </a:rPr>
              <a:t> </a:t>
            </a:r>
            <a:r>
              <a:rPr lang="en-US" sz="3600" b="1" i="1" dirty="0" smtClean="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latin typeface="Calibri"/>
              </a:rPr>
              <a:t>Conclusions</a:t>
            </a:r>
            <a:r>
              <a:rPr kumimoji="0" lang="en-US" sz="2800" b="1" i="1" u="none" strike="noStrike" kern="1200" cap="none" spc="0" normalizeH="0" baseline="0" noProof="0" dirty="0" smtClean="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effectLst/>
                <a:uLnTx/>
                <a:uFillTx/>
                <a:latin typeface="Calibri"/>
                <a:ea typeface="+mn-ea"/>
                <a:cs typeface="+mn-cs"/>
              </a:rPr>
              <a:t>.</a:t>
            </a:r>
            <a:endParaRPr kumimoji="0" lang="en-US" sz="2800" b="1" i="1" u="none" strike="noStrike" kern="1200" cap="none" spc="0" normalizeH="0" baseline="0" noProof="0" dirty="0">
              <a:ln w="12700" cmpd="sng">
                <a:solidFill>
                  <a:srgbClr val="1F497D"/>
                </a:solidFill>
                <a:prstDash val="solid"/>
              </a:ln>
              <a:gradFill flip="none" rotWithShape="1">
                <a:gsLst>
                  <a:gs pos="0">
                    <a:srgbClr val="1F497D">
                      <a:lumMod val="40000"/>
                      <a:lumOff val="60000"/>
                      <a:shade val="30000"/>
                      <a:satMod val="115000"/>
                    </a:srgbClr>
                  </a:gs>
                  <a:gs pos="50000">
                    <a:srgbClr val="1F497D">
                      <a:lumMod val="40000"/>
                      <a:lumOff val="60000"/>
                      <a:shade val="67500"/>
                      <a:satMod val="115000"/>
                    </a:srgbClr>
                  </a:gs>
                  <a:gs pos="100000">
                    <a:srgbClr val="1F497D">
                      <a:lumMod val="40000"/>
                      <a:lumOff val="60000"/>
                      <a:shade val="100000"/>
                      <a:satMod val="115000"/>
                    </a:srgbClr>
                  </a:gs>
                </a:gsLst>
                <a:lin ang="5400000" scaled="1"/>
                <a:tileRect/>
              </a:gradFill>
              <a:effectLst/>
              <a:uLnTx/>
              <a:uFillTx/>
              <a:latin typeface="Calibri"/>
              <a:ea typeface="+mn-ea"/>
              <a:cs typeface="+mn-cs"/>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445" y="3894255"/>
            <a:ext cx="1438100" cy="1553536"/>
          </a:xfrm>
          <a:prstGeom prst="rect">
            <a:avLst/>
          </a:prstGeom>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10103" b="15750"/>
          <a:stretch/>
        </p:blipFill>
        <p:spPr>
          <a:xfrm>
            <a:off x="2734440" y="3915959"/>
            <a:ext cx="1494591" cy="1513129"/>
          </a:xfrm>
          <a:prstGeom prst="rect">
            <a:avLst/>
          </a:prstGeom>
        </p:spPr>
      </p:pic>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l="5191" r="8470" b="14754"/>
          <a:stretch/>
        </p:blipFill>
        <p:spPr>
          <a:xfrm>
            <a:off x="4547465" y="3976255"/>
            <a:ext cx="1313411" cy="1400879"/>
          </a:xfrm>
          <a:prstGeom prst="rect">
            <a:avLst/>
          </a:prstGeom>
        </p:spPr>
      </p:pic>
      <p:pic>
        <p:nvPicPr>
          <p:cNvPr id="8"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b="23293"/>
          <a:stretch/>
        </p:blipFill>
        <p:spPr>
          <a:xfrm>
            <a:off x="6179310" y="3724298"/>
            <a:ext cx="2069870" cy="1715178"/>
          </a:xfrm>
          <a:prstGeom prst="rect">
            <a:avLst/>
          </a:prstGeom>
        </p:spPr>
      </p:pic>
    </p:spTree>
    <p:extLst>
      <p:ext uri="{BB962C8B-B14F-4D97-AF65-F5344CB8AC3E}">
        <p14:creationId xmlns:p14="http://schemas.microsoft.com/office/powerpoint/2010/main" val="1435472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3"/>
          <p:cNvSpPr>
            <a:spLocks noChangeArrowheads="1"/>
          </p:cNvSpPr>
          <p:nvPr/>
        </p:nvSpPr>
        <p:spPr bwMode="auto">
          <a:xfrm>
            <a:off x="179389" y="767879"/>
            <a:ext cx="2664419" cy="2661121"/>
          </a:xfrm>
          <a:prstGeom prst="rect">
            <a:avLst/>
          </a:prstGeom>
          <a:solidFill>
            <a:schemeClr val="accent1"/>
          </a:solidFill>
          <a:ln w="9525" algn="ctr">
            <a:solidFill>
              <a:schemeClr val="tx1"/>
            </a:solidFill>
            <a:round/>
            <a:headEnd/>
            <a:tailEnd/>
          </a:ln>
        </p:spPr>
        <p:txBody>
          <a:bodyPr/>
          <a:lstStyle/>
          <a:p>
            <a:endParaRPr lang="it-IT"/>
          </a:p>
        </p:txBody>
      </p:sp>
      <p:sp>
        <p:nvSpPr>
          <p:cNvPr id="23556" name="Text Box 2"/>
          <p:cNvSpPr txBox="1">
            <a:spLocks noChangeArrowheads="1"/>
          </p:cNvSpPr>
          <p:nvPr/>
        </p:nvSpPr>
        <p:spPr bwMode="auto">
          <a:xfrm>
            <a:off x="2422525" y="192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itchFamily="34" charset="0"/>
              </a:defRPr>
            </a:lvl1pPr>
            <a:lvl2pPr marL="742950" indent="-285750" defTabSz="912813">
              <a:defRPr>
                <a:solidFill>
                  <a:schemeClr val="tx1"/>
                </a:solidFill>
                <a:latin typeface="Arial" pitchFamily="34" charset="0"/>
              </a:defRPr>
            </a:lvl2pPr>
            <a:lvl3pPr marL="1143000" indent="-228600" defTabSz="912813">
              <a:defRPr>
                <a:solidFill>
                  <a:schemeClr val="tx1"/>
                </a:solidFill>
                <a:latin typeface="Arial" pitchFamily="34" charset="0"/>
              </a:defRPr>
            </a:lvl3pPr>
            <a:lvl4pPr marL="1600200" indent="-228600" defTabSz="912813">
              <a:defRPr>
                <a:solidFill>
                  <a:schemeClr val="tx1"/>
                </a:solidFill>
                <a:latin typeface="Arial" pitchFamily="34" charset="0"/>
              </a:defRPr>
            </a:lvl4pPr>
            <a:lvl5pPr marL="2057400" indent="-228600" defTabSz="912813">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endParaRPr kumimoji="1" lang="it-IT" sz="2400"/>
          </a:p>
        </p:txBody>
      </p:sp>
      <p:sp>
        <p:nvSpPr>
          <p:cNvPr id="23557" name="Rectangle 7"/>
          <p:cNvSpPr>
            <a:spLocks noChangeArrowheads="1"/>
          </p:cNvSpPr>
          <p:nvPr/>
        </p:nvSpPr>
        <p:spPr bwMode="auto">
          <a:xfrm>
            <a:off x="0" y="1655291"/>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defTabSz="912813"/>
            <a:endParaRPr kumimoji="1" lang="it-IT" sz="2400"/>
          </a:p>
        </p:txBody>
      </p:sp>
      <p:sp>
        <p:nvSpPr>
          <p:cNvPr id="23558" name="Rectangle 8"/>
          <p:cNvSpPr>
            <a:spLocks noChangeArrowheads="1"/>
          </p:cNvSpPr>
          <p:nvPr/>
        </p:nvSpPr>
        <p:spPr bwMode="auto">
          <a:xfrm>
            <a:off x="0" y="3877791"/>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defTabSz="912813"/>
            <a:endParaRPr kumimoji="1" lang="it-IT" sz="2400"/>
          </a:p>
        </p:txBody>
      </p:sp>
      <p:sp>
        <p:nvSpPr>
          <p:cNvPr id="23559" name="Text Box 13"/>
          <p:cNvSpPr txBox="1">
            <a:spLocks noChangeArrowheads="1"/>
          </p:cNvSpPr>
          <p:nvPr/>
        </p:nvSpPr>
        <p:spPr bwMode="auto">
          <a:xfrm>
            <a:off x="1836269" y="8780"/>
            <a:ext cx="55085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pitchFamily="34" charset="0"/>
              </a:defRPr>
            </a:lvl1pPr>
            <a:lvl2pPr marL="742950" indent="-285750" defTabSz="912813">
              <a:defRPr>
                <a:solidFill>
                  <a:schemeClr val="tx1"/>
                </a:solidFill>
                <a:latin typeface="Arial" pitchFamily="34" charset="0"/>
              </a:defRPr>
            </a:lvl2pPr>
            <a:lvl3pPr marL="1143000" indent="-228600" defTabSz="912813">
              <a:defRPr>
                <a:solidFill>
                  <a:schemeClr val="tx1"/>
                </a:solidFill>
                <a:latin typeface="Arial" pitchFamily="34" charset="0"/>
              </a:defRPr>
            </a:lvl3pPr>
            <a:lvl4pPr marL="1600200" indent="-228600" defTabSz="912813">
              <a:defRPr>
                <a:solidFill>
                  <a:schemeClr val="tx1"/>
                </a:solidFill>
                <a:latin typeface="Arial" pitchFamily="34" charset="0"/>
              </a:defRPr>
            </a:lvl4pPr>
            <a:lvl5pPr marL="2057400" indent="-228600" defTabSz="912813">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spcBef>
                <a:spcPct val="50000"/>
              </a:spcBef>
            </a:pPr>
            <a:r>
              <a:rPr kumimoji="1" lang="en-US" sz="2800" dirty="0" smtClean="0">
                <a:solidFill>
                  <a:schemeClr val="accent1"/>
                </a:solidFill>
                <a:latin typeface="+mj-lt"/>
              </a:rPr>
              <a:t>SPES-RIB (ISOL):  </a:t>
            </a:r>
            <a:r>
              <a:rPr lang="it-IT" sz="2800" dirty="0" err="1" smtClean="0">
                <a:solidFill>
                  <a:schemeClr val="accent1"/>
                </a:solidFill>
                <a:latin typeface="+mj-lt"/>
              </a:rPr>
              <a:t>main</a:t>
            </a:r>
            <a:r>
              <a:rPr lang="it-IT" sz="2800" dirty="0" smtClean="0">
                <a:solidFill>
                  <a:schemeClr val="accent1"/>
                </a:solidFill>
                <a:latin typeface="+mj-lt"/>
              </a:rPr>
              <a:t> </a:t>
            </a:r>
            <a:r>
              <a:rPr lang="it-IT" sz="2800" dirty="0" err="1" smtClean="0">
                <a:solidFill>
                  <a:schemeClr val="accent1"/>
                </a:solidFill>
                <a:latin typeface="+mj-lt"/>
              </a:rPr>
              <a:t>apparatus</a:t>
            </a:r>
            <a:r>
              <a:rPr lang="it-IT" sz="2800" dirty="0" smtClean="0">
                <a:solidFill>
                  <a:schemeClr val="accent1"/>
                </a:solidFill>
                <a:latin typeface="+mj-lt"/>
              </a:rPr>
              <a:t> </a:t>
            </a:r>
            <a:endParaRPr kumimoji="1" lang="en-US" sz="2800" dirty="0">
              <a:solidFill>
                <a:schemeClr val="accent1"/>
              </a:solidFill>
              <a:latin typeface="+mj-lt"/>
            </a:endParaRPr>
          </a:p>
        </p:txBody>
      </p:sp>
      <p:sp>
        <p:nvSpPr>
          <p:cNvPr id="35" name="Text Box 13"/>
          <p:cNvSpPr txBox="1">
            <a:spLocks noChangeArrowheads="1"/>
          </p:cNvSpPr>
          <p:nvPr/>
        </p:nvSpPr>
        <p:spPr bwMode="auto">
          <a:xfrm>
            <a:off x="1028720" y="734410"/>
            <a:ext cx="1241425" cy="338137"/>
          </a:xfrm>
          <a:prstGeom prst="rect">
            <a:avLst/>
          </a:prstGeom>
          <a:noFill/>
          <a:ln w="9525">
            <a:noFill/>
            <a:miter lim="800000"/>
            <a:headEnd/>
            <a:tailEnd/>
          </a:ln>
          <a:effectLst/>
        </p:spPr>
        <p:txBody>
          <a:bodyPr>
            <a:spAutoFit/>
          </a:bodyPr>
          <a:lstStyle/>
          <a:p>
            <a:pPr>
              <a:spcBef>
                <a:spcPct val="50000"/>
              </a:spcBef>
              <a:defRPr/>
            </a:pPr>
            <a:r>
              <a:rPr lang="en-US" sz="1600" b="1" u="sng" dirty="0" smtClean="0">
                <a:solidFill>
                  <a:srgbClr val="C00000"/>
                </a:solidFill>
                <a:effectLst>
                  <a:outerShdw blurRad="38100" dist="38100" dir="2700000" algn="tl">
                    <a:srgbClr val="C0C0C0"/>
                  </a:outerShdw>
                </a:effectLst>
              </a:rPr>
              <a:t>1 -  Driver</a:t>
            </a:r>
            <a:r>
              <a:rPr lang="en-US" sz="1600" b="1" u="sng" dirty="0">
                <a:solidFill>
                  <a:srgbClr val="C00000"/>
                </a:solidFill>
                <a:effectLst>
                  <a:outerShdw blurRad="38100" dist="38100" dir="2700000" algn="tl">
                    <a:srgbClr val="C0C0C0"/>
                  </a:outerShdw>
                </a:effectLst>
              </a:rPr>
              <a:t>:</a:t>
            </a:r>
            <a:endParaRPr kumimoji="1" lang="en-US" b="1" u="sng" dirty="0">
              <a:solidFill>
                <a:srgbClr val="C00000"/>
              </a:solidFill>
              <a:effectLst>
                <a:outerShdw blurRad="38100" dist="38100" dir="2700000" algn="tl">
                  <a:srgbClr val="C0C0C0"/>
                </a:outerShdw>
              </a:effectLst>
            </a:endParaRPr>
          </a:p>
        </p:txBody>
      </p:sp>
      <p:sp>
        <p:nvSpPr>
          <p:cNvPr id="29" name="Text Box 13"/>
          <p:cNvSpPr txBox="1">
            <a:spLocks noChangeArrowheads="1"/>
          </p:cNvSpPr>
          <p:nvPr/>
        </p:nvSpPr>
        <p:spPr bwMode="auto">
          <a:xfrm>
            <a:off x="470545" y="993157"/>
            <a:ext cx="2154237" cy="584775"/>
          </a:xfrm>
          <a:prstGeom prst="rect">
            <a:avLst/>
          </a:prstGeom>
          <a:noFill/>
          <a:ln w="9525">
            <a:noFill/>
            <a:miter lim="800000"/>
            <a:headEnd/>
            <a:tailEnd/>
          </a:ln>
          <a:effectLst/>
        </p:spPr>
        <p:txBody>
          <a:bodyPr>
            <a:spAutoFit/>
          </a:bodyPr>
          <a:lstStyle/>
          <a:p>
            <a:pPr algn="ctr">
              <a:spcBef>
                <a:spcPct val="50000"/>
              </a:spcBef>
              <a:defRPr/>
            </a:pPr>
            <a:r>
              <a:rPr lang="en-US" sz="1600" b="1" u="sng" dirty="0" smtClean="0">
                <a:effectLst>
                  <a:outerShdw blurRad="38100" dist="38100" dir="2700000" algn="tl">
                    <a:srgbClr val="C0C0C0"/>
                  </a:outerShdw>
                </a:effectLst>
              </a:rPr>
              <a:t>Best </a:t>
            </a:r>
            <a:r>
              <a:rPr lang="en-US" sz="1600" b="1" u="sng" dirty="0" err="1" smtClean="0">
                <a:effectLst>
                  <a:outerShdw blurRad="38100" dist="38100" dir="2700000" algn="tl">
                    <a:srgbClr val="C0C0C0"/>
                  </a:outerShdw>
                </a:effectLst>
              </a:rPr>
              <a:t>Theratronics</a:t>
            </a:r>
            <a:r>
              <a:rPr lang="en-US" sz="1600" b="1" u="sng" dirty="0" smtClean="0">
                <a:effectLst>
                  <a:outerShdw blurRad="38100" dist="38100" dir="2700000" algn="tl">
                    <a:srgbClr val="C0C0C0"/>
                  </a:outerShdw>
                </a:effectLst>
              </a:rPr>
              <a:t> cyclotron</a:t>
            </a:r>
          </a:p>
        </p:txBody>
      </p:sp>
      <p:grpSp>
        <p:nvGrpSpPr>
          <p:cNvPr id="25" name="Gruppo 24"/>
          <p:cNvGrpSpPr/>
          <p:nvPr/>
        </p:nvGrpSpPr>
        <p:grpSpPr>
          <a:xfrm>
            <a:off x="6322011" y="761529"/>
            <a:ext cx="2736403" cy="5400600"/>
            <a:chOff x="6300788" y="767879"/>
            <a:chExt cx="2592387" cy="5221287"/>
          </a:xfrm>
        </p:grpSpPr>
        <p:sp>
          <p:nvSpPr>
            <p:cNvPr id="23554" name="Rectangle 26"/>
            <p:cNvSpPr>
              <a:spLocks noChangeArrowheads="1"/>
            </p:cNvSpPr>
            <p:nvPr/>
          </p:nvSpPr>
          <p:spPr bwMode="auto">
            <a:xfrm>
              <a:off x="6300788" y="767879"/>
              <a:ext cx="2592387" cy="5221287"/>
            </a:xfrm>
            <a:prstGeom prst="rect">
              <a:avLst/>
            </a:prstGeom>
            <a:solidFill>
              <a:srgbClr val="D2E1BD"/>
            </a:solidFill>
            <a:ln w="9525" algn="ctr">
              <a:solidFill>
                <a:schemeClr val="tx1"/>
              </a:solidFill>
              <a:round/>
              <a:headEnd/>
              <a:tailEnd/>
            </a:ln>
          </p:spPr>
          <p:txBody>
            <a:bodyPr/>
            <a:lstStyle/>
            <a:p>
              <a:endParaRPr lang="it-IT"/>
            </a:p>
          </p:txBody>
        </p:sp>
        <p:sp>
          <p:nvSpPr>
            <p:cNvPr id="23" name="Text Box 13"/>
            <p:cNvSpPr txBox="1">
              <a:spLocks noChangeArrowheads="1"/>
            </p:cNvSpPr>
            <p:nvPr/>
          </p:nvSpPr>
          <p:spPr bwMode="auto">
            <a:xfrm>
              <a:off x="6738938" y="913929"/>
              <a:ext cx="1935162" cy="338137"/>
            </a:xfrm>
            <a:prstGeom prst="rect">
              <a:avLst/>
            </a:prstGeom>
            <a:noFill/>
            <a:ln w="9525">
              <a:noFill/>
              <a:miter lim="800000"/>
              <a:headEnd/>
              <a:tailEnd/>
            </a:ln>
            <a:effectLst/>
          </p:spPr>
          <p:txBody>
            <a:bodyPr>
              <a:spAutoFit/>
            </a:bodyPr>
            <a:lstStyle/>
            <a:p>
              <a:pPr>
                <a:spcBef>
                  <a:spcPct val="50000"/>
                </a:spcBef>
                <a:defRPr/>
              </a:pPr>
              <a:r>
                <a:rPr lang="en-US" sz="1600" b="1" u="sng" dirty="0" smtClean="0">
                  <a:solidFill>
                    <a:srgbClr val="C00000"/>
                  </a:solidFill>
                  <a:effectLst>
                    <a:outerShdw blurRad="38100" dist="38100" dir="2700000" algn="tl">
                      <a:srgbClr val="C0C0C0"/>
                    </a:outerShdw>
                  </a:effectLst>
                </a:rPr>
                <a:t>3 - Post </a:t>
              </a:r>
              <a:r>
                <a:rPr lang="en-US" sz="1600" b="1" u="sng" dirty="0">
                  <a:solidFill>
                    <a:srgbClr val="C00000"/>
                  </a:solidFill>
                  <a:effectLst>
                    <a:outerShdw blurRad="38100" dist="38100" dir="2700000" algn="tl">
                      <a:srgbClr val="C0C0C0"/>
                    </a:outerShdw>
                  </a:effectLst>
                </a:rPr>
                <a:t>Accelerator:</a:t>
              </a:r>
              <a:endParaRPr kumimoji="1" lang="en-US" b="1" u="sng" dirty="0">
                <a:solidFill>
                  <a:srgbClr val="C00000"/>
                </a:solidFill>
                <a:effectLst>
                  <a:outerShdw blurRad="38100" dist="38100" dir="2700000" algn="tl">
                    <a:srgbClr val="C0C0C0"/>
                  </a:outerShdw>
                </a:effectLst>
              </a:endParaRPr>
            </a:p>
          </p:txBody>
        </p:sp>
        <p:sp>
          <p:nvSpPr>
            <p:cNvPr id="30" name="Text Box 13"/>
            <p:cNvSpPr txBox="1">
              <a:spLocks noChangeArrowheads="1"/>
            </p:cNvSpPr>
            <p:nvPr/>
          </p:nvSpPr>
          <p:spPr bwMode="auto">
            <a:xfrm>
              <a:off x="6519863" y="1324816"/>
              <a:ext cx="2154237" cy="327313"/>
            </a:xfrm>
            <a:prstGeom prst="rect">
              <a:avLst/>
            </a:prstGeom>
            <a:noFill/>
            <a:ln w="9525">
              <a:noFill/>
              <a:miter lim="800000"/>
              <a:headEnd/>
              <a:tailEnd/>
            </a:ln>
            <a:effectLst/>
          </p:spPr>
          <p:txBody>
            <a:bodyPr>
              <a:spAutoFit/>
            </a:bodyPr>
            <a:lstStyle/>
            <a:p>
              <a:pPr algn="ctr">
                <a:spcBef>
                  <a:spcPct val="50000"/>
                </a:spcBef>
                <a:defRPr/>
              </a:pPr>
              <a:r>
                <a:rPr lang="en-US" sz="1600" b="1" u="sng" dirty="0" err="1" smtClean="0">
                  <a:effectLst>
                    <a:outerShdw blurRad="38100" dist="38100" dir="2700000" algn="tl">
                      <a:srgbClr val="C0C0C0"/>
                    </a:outerShdw>
                  </a:effectLst>
                </a:rPr>
                <a:t>Alpi</a:t>
              </a:r>
              <a:r>
                <a:rPr lang="en-US" sz="1600" b="1" u="sng" dirty="0" smtClean="0">
                  <a:effectLst>
                    <a:outerShdw blurRad="38100" dist="38100" dir="2700000" algn="tl">
                      <a:srgbClr val="C0C0C0"/>
                    </a:outerShdw>
                  </a:effectLst>
                </a:rPr>
                <a:t> </a:t>
              </a:r>
              <a:r>
                <a:rPr lang="en-US" sz="1600" b="1" u="sng" dirty="0">
                  <a:effectLst>
                    <a:outerShdw blurRad="38100" dist="38100" dir="2700000" algn="tl">
                      <a:srgbClr val="C0C0C0"/>
                    </a:outerShdw>
                  </a:effectLst>
                </a:rPr>
                <a:t>existing complex</a:t>
              </a:r>
              <a:endParaRPr kumimoji="1" lang="en-US" b="1" u="sng" dirty="0">
                <a:effectLst>
                  <a:outerShdw blurRad="38100" dist="38100" dir="2700000" algn="tl">
                    <a:srgbClr val="C0C0C0"/>
                  </a:outerShdw>
                </a:effectLst>
              </a:endParaRPr>
            </a:p>
          </p:txBody>
        </p:sp>
        <p:pic>
          <p:nvPicPr>
            <p:cNvPr id="23565" name="Picture 4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65093" y="1918817"/>
              <a:ext cx="2263775" cy="1701800"/>
            </a:xfrm>
            <a:prstGeom prst="rect">
              <a:avLst/>
            </a:prstGeom>
            <a:noFill/>
            <a:ln w="158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6" name="Text Box 13"/>
            <p:cNvSpPr txBox="1">
              <a:spLocks noChangeArrowheads="1"/>
            </p:cNvSpPr>
            <p:nvPr/>
          </p:nvSpPr>
          <p:spPr bwMode="auto">
            <a:xfrm>
              <a:off x="7797800" y="3433291"/>
              <a:ext cx="839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sz="1600" dirty="0">
                  <a:solidFill>
                    <a:schemeClr val="bg1"/>
                  </a:solidFill>
                </a:rPr>
                <a:t>ALPI</a:t>
              </a:r>
              <a:endParaRPr kumimoji="1" lang="en-US" dirty="0">
                <a:solidFill>
                  <a:schemeClr val="bg1"/>
                </a:solidFill>
              </a:endParaRPr>
            </a:p>
          </p:txBody>
        </p:sp>
      </p:grpSp>
      <p:grpSp>
        <p:nvGrpSpPr>
          <p:cNvPr id="2" name="Group 25"/>
          <p:cNvGrpSpPr>
            <a:grpSpLocks/>
          </p:cNvGrpSpPr>
          <p:nvPr/>
        </p:nvGrpSpPr>
        <p:grpSpPr bwMode="auto">
          <a:xfrm>
            <a:off x="2915816" y="764704"/>
            <a:ext cx="3312096" cy="5400600"/>
            <a:chOff x="3184525" y="1052029"/>
            <a:chExt cx="2678305" cy="5221287"/>
          </a:xfrm>
        </p:grpSpPr>
        <p:sp>
          <p:nvSpPr>
            <p:cNvPr id="23572" name="Rectangle 24"/>
            <p:cNvSpPr>
              <a:spLocks noChangeArrowheads="1"/>
            </p:cNvSpPr>
            <p:nvPr/>
          </p:nvSpPr>
          <p:spPr bwMode="auto">
            <a:xfrm>
              <a:off x="3184525" y="1052029"/>
              <a:ext cx="2678305" cy="5221287"/>
            </a:xfrm>
            <a:prstGeom prst="rect">
              <a:avLst/>
            </a:prstGeom>
            <a:solidFill>
              <a:srgbClr val="FFCCFF"/>
            </a:solidFill>
            <a:ln w="9525" algn="ctr">
              <a:solidFill>
                <a:schemeClr val="tx1"/>
              </a:solidFill>
              <a:round/>
              <a:headEnd/>
              <a:tailEnd/>
            </a:ln>
          </p:spPr>
          <p:txBody>
            <a:bodyPr/>
            <a:lstStyle/>
            <a:p>
              <a:endParaRPr lang="it-IT"/>
            </a:p>
          </p:txBody>
        </p:sp>
        <p:sp>
          <p:nvSpPr>
            <p:cNvPr id="21" name="Text Box 13"/>
            <p:cNvSpPr txBox="1">
              <a:spLocks noChangeArrowheads="1"/>
            </p:cNvSpPr>
            <p:nvPr/>
          </p:nvSpPr>
          <p:spPr bwMode="auto">
            <a:xfrm>
              <a:off x="3604847" y="1171377"/>
              <a:ext cx="1964440" cy="338137"/>
            </a:xfrm>
            <a:prstGeom prst="rect">
              <a:avLst/>
            </a:prstGeom>
            <a:noFill/>
            <a:ln w="9525">
              <a:noFill/>
              <a:miter lim="800000"/>
              <a:headEnd/>
              <a:tailEnd/>
            </a:ln>
            <a:effectLst/>
          </p:spPr>
          <p:txBody>
            <a:bodyPr>
              <a:spAutoFit/>
            </a:bodyPr>
            <a:lstStyle/>
            <a:p>
              <a:pPr>
                <a:spcBef>
                  <a:spcPct val="50000"/>
                </a:spcBef>
                <a:defRPr/>
              </a:pPr>
              <a:r>
                <a:rPr lang="en-US" sz="1600" b="1" u="sng" dirty="0" smtClean="0">
                  <a:solidFill>
                    <a:srgbClr val="C00000"/>
                  </a:solidFill>
                  <a:effectLst>
                    <a:outerShdw blurRad="38100" dist="38100" dir="2700000" algn="tl">
                      <a:srgbClr val="C0C0C0"/>
                    </a:outerShdw>
                  </a:effectLst>
                </a:rPr>
                <a:t>4 – RIB production source:</a:t>
              </a:r>
              <a:endParaRPr kumimoji="1" lang="en-US" b="1" u="sng" dirty="0">
                <a:solidFill>
                  <a:srgbClr val="C00000"/>
                </a:solidFill>
                <a:effectLst>
                  <a:outerShdw blurRad="38100" dist="38100" dir="2700000" algn="tl">
                    <a:srgbClr val="C0C0C0"/>
                  </a:outerShdw>
                </a:effectLst>
              </a:endParaRPr>
            </a:p>
          </p:txBody>
        </p:sp>
        <p:sp>
          <p:nvSpPr>
            <p:cNvPr id="28" name="Text Box 13"/>
            <p:cNvSpPr txBox="1">
              <a:spLocks noChangeArrowheads="1"/>
            </p:cNvSpPr>
            <p:nvPr/>
          </p:nvSpPr>
          <p:spPr bwMode="auto">
            <a:xfrm>
              <a:off x="3403671" y="1556308"/>
              <a:ext cx="2263633" cy="707886"/>
            </a:xfrm>
            <a:prstGeom prst="rect">
              <a:avLst/>
            </a:prstGeom>
            <a:noFill/>
            <a:ln w="9525">
              <a:noFill/>
              <a:miter lim="800000"/>
              <a:headEnd/>
              <a:tailEnd/>
            </a:ln>
            <a:effectLst/>
          </p:spPr>
          <p:txBody>
            <a:bodyPr>
              <a:spAutoFit/>
            </a:bodyPr>
            <a:lstStyle/>
            <a:p>
              <a:pPr algn="ctr">
                <a:spcBef>
                  <a:spcPct val="50000"/>
                </a:spcBef>
                <a:defRPr/>
              </a:pPr>
              <a:r>
                <a:rPr lang="en-US" sz="1600" b="1" u="sng" dirty="0">
                  <a:effectLst>
                    <a:outerShdw blurRad="38100" dist="38100" dir="2700000" algn="tl">
                      <a:srgbClr val="C0C0C0"/>
                    </a:outerShdw>
                  </a:effectLst>
                </a:rPr>
                <a:t>NEW  CONCEPT </a:t>
              </a:r>
              <a:endParaRPr lang="en-US" sz="1600" b="1" u="sng" dirty="0" smtClean="0">
                <a:effectLst>
                  <a:outerShdw blurRad="38100" dist="38100" dir="2700000" algn="tl">
                    <a:srgbClr val="C0C0C0"/>
                  </a:outerShdw>
                </a:effectLst>
              </a:endParaRPr>
            </a:p>
            <a:p>
              <a:pPr algn="ctr">
                <a:spcBef>
                  <a:spcPct val="50000"/>
                </a:spcBef>
                <a:defRPr/>
              </a:pPr>
              <a:r>
                <a:rPr lang="en-US" sz="1600" b="1" dirty="0" smtClean="0">
                  <a:effectLst>
                    <a:outerShdw blurRad="38100" dist="38100" dir="2700000" algn="tl">
                      <a:srgbClr val="C0C0C0"/>
                    </a:outerShdw>
                  </a:effectLst>
                </a:rPr>
                <a:t>(</a:t>
              </a:r>
              <a:r>
                <a:rPr lang="en-US" sz="1600" b="1" dirty="0">
                  <a:effectLst>
                    <a:outerShdw blurRad="38100" dist="38100" dir="2700000" algn="tl">
                      <a:srgbClr val="C0C0C0"/>
                    </a:outerShdw>
                  </a:effectLst>
                </a:rPr>
                <a:t>Multi-foil </a:t>
              </a:r>
              <a:r>
                <a:rPr lang="en-US" sz="1600" b="1" dirty="0" err="1">
                  <a:effectLst>
                    <a:outerShdw blurRad="38100" dist="38100" dir="2700000" algn="tl">
                      <a:srgbClr val="C0C0C0"/>
                    </a:outerShdw>
                  </a:effectLst>
                </a:rPr>
                <a:t>UCx</a:t>
              </a:r>
              <a:r>
                <a:rPr lang="en-US" sz="1600" b="1" dirty="0">
                  <a:effectLst>
                    <a:outerShdw blurRad="38100" dist="38100" dir="2700000" algn="tl">
                      <a:srgbClr val="C0C0C0"/>
                    </a:outerShdw>
                  </a:effectLst>
                </a:rPr>
                <a:t> target)</a:t>
              </a:r>
              <a:endParaRPr kumimoji="1" lang="en-US" b="1" dirty="0">
                <a:effectLst>
                  <a:outerShdw blurRad="38100" dist="38100" dir="2700000" algn="tl">
                    <a:srgbClr val="C0C0C0"/>
                  </a:outerShdw>
                </a:effectLst>
              </a:endParaRPr>
            </a:p>
          </p:txBody>
        </p:sp>
        <p:sp>
          <p:nvSpPr>
            <p:cNvPr id="23575" name="Text Box 13"/>
            <p:cNvSpPr txBox="1">
              <a:spLocks noChangeArrowheads="1"/>
            </p:cNvSpPr>
            <p:nvPr/>
          </p:nvSpPr>
          <p:spPr bwMode="auto">
            <a:xfrm>
              <a:off x="3218427" y="4825992"/>
              <a:ext cx="2584886" cy="1338828"/>
            </a:xfrm>
            <a:prstGeom prst="rect">
              <a:avLst/>
            </a:prstGeom>
            <a:solidFill>
              <a:schemeClr val="bg1"/>
            </a:solidFill>
            <a:ln w="9525">
              <a:solidFill>
                <a:schemeClr val="accent1"/>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u="sng" dirty="0"/>
                <a:t>Target-Ion Source Complex:</a:t>
              </a:r>
            </a:p>
            <a:p>
              <a:pPr algn="ctr">
                <a:spcBef>
                  <a:spcPct val="50000"/>
                </a:spcBef>
                <a:buFontTx/>
                <a:buChar char="-"/>
              </a:pPr>
              <a:r>
                <a:rPr kumimoji="1" lang="en-US" sz="1400" dirty="0">
                  <a:solidFill>
                    <a:srgbClr val="C00000"/>
                  </a:solidFill>
                </a:rPr>
                <a:t> </a:t>
              </a:r>
              <a:r>
                <a:rPr kumimoji="1" lang="en-US" sz="1400" dirty="0" smtClean="0">
                  <a:solidFill>
                    <a:srgbClr val="C00000"/>
                  </a:solidFill>
                </a:rPr>
                <a:t>optimized for 8kW beam power</a:t>
              </a:r>
            </a:p>
            <a:p>
              <a:pPr algn="ctr">
                <a:spcBef>
                  <a:spcPct val="50000"/>
                </a:spcBef>
              </a:pPr>
              <a:r>
                <a:rPr kumimoji="1" lang="en-US" sz="1400" dirty="0" smtClean="0">
                  <a:solidFill>
                    <a:srgbClr val="C00000"/>
                  </a:solidFill>
                </a:rPr>
                <a:t>- </a:t>
              </a:r>
              <a:r>
                <a:rPr kumimoji="1" lang="en-US" sz="1400" dirty="0" err="1" smtClean="0">
                  <a:solidFill>
                    <a:srgbClr val="C00000"/>
                  </a:solidFill>
                </a:rPr>
                <a:t>E</a:t>
              </a:r>
              <a:r>
                <a:rPr kumimoji="1" lang="en-US" sz="1400" baseline="-25000" dirty="0" err="1" smtClean="0">
                  <a:solidFill>
                    <a:srgbClr val="C00000"/>
                  </a:solidFill>
                </a:rPr>
                <a:t>proton</a:t>
              </a:r>
              <a:r>
                <a:rPr kumimoji="1" lang="en-US" sz="1400" dirty="0" smtClean="0">
                  <a:solidFill>
                    <a:srgbClr val="C00000"/>
                  </a:solidFill>
                </a:rPr>
                <a:t> = 40 MeV for RIB</a:t>
              </a:r>
              <a:endParaRPr kumimoji="1" lang="en-US" sz="1400" dirty="0">
                <a:solidFill>
                  <a:srgbClr val="C00000"/>
                </a:solidFill>
              </a:endParaRPr>
            </a:p>
            <a:p>
              <a:pPr algn="ctr">
                <a:spcBef>
                  <a:spcPct val="50000"/>
                </a:spcBef>
                <a:buFontTx/>
                <a:buChar char="-"/>
              </a:pPr>
              <a:r>
                <a:rPr kumimoji="1" lang="en-US" sz="1400" b="1" dirty="0">
                  <a:solidFill>
                    <a:srgbClr val="C00000"/>
                  </a:solidFill>
                </a:rPr>
                <a:t> </a:t>
              </a:r>
              <a:r>
                <a:rPr kumimoji="1" lang="en-US" sz="1400" b="1" dirty="0" smtClean="0">
                  <a:solidFill>
                    <a:srgbClr val="C00000"/>
                  </a:solidFill>
                </a:rPr>
                <a:t>10^13 fission/s.</a:t>
              </a:r>
              <a:endParaRPr kumimoji="1" lang="en-US" sz="1400" b="1" dirty="0">
                <a:solidFill>
                  <a:srgbClr val="C00000"/>
                </a:solidFill>
              </a:endParaRPr>
            </a:p>
          </p:txBody>
        </p:sp>
      </p:grpSp>
      <p:pic>
        <p:nvPicPr>
          <p:cNvPr id="23571" name="Picture 11" descr="C:\Users\alberto\Desktop\SAM_265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59832" y="2060848"/>
            <a:ext cx="3060700" cy="237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3"/>
          <p:cNvSpPr>
            <a:spLocks noChangeArrowheads="1"/>
          </p:cNvSpPr>
          <p:nvPr/>
        </p:nvSpPr>
        <p:spPr bwMode="auto">
          <a:xfrm>
            <a:off x="179389" y="3501008"/>
            <a:ext cx="2664419" cy="2661121"/>
          </a:xfrm>
          <a:prstGeom prst="rect">
            <a:avLst/>
          </a:prstGeom>
          <a:solidFill>
            <a:srgbClr val="FFC000"/>
          </a:solidFill>
          <a:ln w="9525" algn="ctr">
            <a:solidFill>
              <a:schemeClr val="tx1"/>
            </a:solidFill>
            <a:round/>
            <a:headEnd/>
            <a:tailEnd/>
          </a:ln>
        </p:spPr>
        <p:txBody>
          <a:bodyPr/>
          <a:lstStyle/>
          <a:p>
            <a:endParaRPr lang="it-IT"/>
          </a:p>
        </p:txBody>
      </p:sp>
      <p:sp>
        <p:nvSpPr>
          <p:cNvPr id="27" name="Rectangle 7"/>
          <p:cNvSpPr>
            <a:spLocks noChangeArrowheads="1"/>
          </p:cNvSpPr>
          <p:nvPr/>
        </p:nvSpPr>
        <p:spPr bwMode="auto">
          <a:xfrm>
            <a:off x="0" y="438842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defTabSz="912813"/>
            <a:endParaRPr kumimoji="1" lang="it-IT" sz="2400"/>
          </a:p>
        </p:txBody>
      </p:sp>
      <p:sp>
        <p:nvSpPr>
          <p:cNvPr id="31" name="Text Box 13"/>
          <p:cNvSpPr txBox="1">
            <a:spLocks noChangeArrowheads="1"/>
          </p:cNvSpPr>
          <p:nvPr/>
        </p:nvSpPr>
        <p:spPr bwMode="auto">
          <a:xfrm>
            <a:off x="666540" y="3592986"/>
            <a:ext cx="2520280" cy="338554"/>
          </a:xfrm>
          <a:prstGeom prst="rect">
            <a:avLst/>
          </a:prstGeom>
          <a:noFill/>
          <a:ln w="9525">
            <a:noFill/>
            <a:miter lim="800000"/>
            <a:headEnd/>
            <a:tailEnd/>
          </a:ln>
          <a:effectLst/>
        </p:spPr>
        <p:txBody>
          <a:bodyPr wrap="square">
            <a:spAutoFit/>
          </a:bodyPr>
          <a:lstStyle/>
          <a:p>
            <a:pPr>
              <a:spcBef>
                <a:spcPct val="50000"/>
              </a:spcBef>
              <a:defRPr/>
            </a:pPr>
            <a:r>
              <a:rPr lang="en-US" sz="1600" b="1" u="sng" dirty="0" smtClean="0">
                <a:solidFill>
                  <a:srgbClr val="C00000"/>
                </a:solidFill>
                <a:effectLst>
                  <a:outerShdw blurRad="38100" dist="38100" dir="2700000" algn="tl">
                    <a:srgbClr val="C0C0C0"/>
                  </a:outerShdw>
                </a:effectLst>
              </a:rPr>
              <a:t>2 - RIB manipulation</a:t>
            </a:r>
            <a:endParaRPr kumimoji="1" lang="en-US" b="1" u="sng" dirty="0">
              <a:solidFill>
                <a:srgbClr val="C00000"/>
              </a:solidFill>
              <a:effectLst>
                <a:outerShdw blurRad="38100" dist="38100" dir="2700000" algn="tl">
                  <a:srgbClr val="C0C0C0"/>
                </a:outerShdw>
              </a:effectLst>
            </a:endParaRPr>
          </a:p>
        </p:txBody>
      </p:sp>
      <p:sp>
        <p:nvSpPr>
          <p:cNvPr id="32" name="Text Box 13"/>
          <p:cNvSpPr txBox="1">
            <a:spLocks noChangeArrowheads="1"/>
          </p:cNvSpPr>
          <p:nvPr/>
        </p:nvSpPr>
        <p:spPr bwMode="auto">
          <a:xfrm>
            <a:off x="395536" y="4077072"/>
            <a:ext cx="2304256" cy="1815882"/>
          </a:xfrm>
          <a:prstGeom prst="rect">
            <a:avLst/>
          </a:prstGeom>
          <a:solidFill>
            <a:schemeClr val="bg1"/>
          </a:solidFill>
          <a:ln w="9525">
            <a:solidFill>
              <a:schemeClr val="accent1"/>
            </a:solidFill>
            <a:miter lim="800000"/>
            <a:headEnd/>
            <a:tailEnd/>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buFontTx/>
              <a:buChar char="-"/>
            </a:pPr>
            <a:r>
              <a:rPr lang="en-US" sz="1600" dirty="0" smtClean="0"/>
              <a:t> Mass Separator (WF)</a:t>
            </a:r>
          </a:p>
          <a:p>
            <a:pPr algn="ctr">
              <a:spcBef>
                <a:spcPct val="50000"/>
              </a:spcBef>
              <a:buFontTx/>
              <a:buChar char="-"/>
            </a:pPr>
            <a:r>
              <a:rPr lang="en-US" sz="1600" dirty="0" smtClean="0"/>
              <a:t> Beam </a:t>
            </a:r>
            <a:r>
              <a:rPr lang="en-US" sz="1600" dirty="0" err="1" smtClean="0"/>
              <a:t>Couler</a:t>
            </a:r>
            <a:endParaRPr lang="en-US" sz="1600" dirty="0" smtClean="0"/>
          </a:p>
          <a:p>
            <a:pPr algn="ctr">
              <a:spcBef>
                <a:spcPct val="50000"/>
              </a:spcBef>
              <a:buFontTx/>
              <a:buChar char="-"/>
            </a:pPr>
            <a:r>
              <a:rPr lang="en-US" sz="1600" dirty="0" smtClean="0"/>
              <a:t> HRMS</a:t>
            </a:r>
          </a:p>
          <a:p>
            <a:pPr algn="ctr">
              <a:spcBef>
                <a:spcPct val="50000"/>
              </a:spcBef>
              <a:buFontTx/>
              <a:buChar char="-"/>
            </a:pPr>
            <a:r>
              <a:rPr lang="en-US" sz="1600" dirty="0" smtClean="0"/>
              <a:t> Charge Breeder</a:t>
            </a:r>
          </a:p>
          <a:p>
            <a:pPr algn="ctr">
              <a:spcBef>
                <a:spcPct val="50000"/>
              </a:spcBef>
              <a:buFontTx/>
              <a:buChar char="-"/>
            </a:pPr>
            <a:r>
              <a:rPr lang="en-US" sz="1600" dirty="0" smtClean="0"/>
              <a:t> RFQ</a:t>
            </a:r>
            <a:endParaRPr lang="en-US" sz="1600" dirty="0"/>
          </a:p>
        </p:txBody>
      </p:sp>
      <p:pic>
        <p:nvPicPr>
          <p:cNvPr id="33" name="Immagine 32" descr="Ciclotrone.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5536" y="1613936"/>
            <a:ext cx="2331371" cy="1721570"/>
          </a:xfrm>
          <a:prstGeom prst="rect">
            <a:avLst/>
          </a:prstGeom>
          <a:ln w="28575">
            <a:solidFill>
              <a:schemeClr val="bg1"/>
            </a:solidFill>
          </a:ln>
        </p:spPr>
      </p:pic>
      <p:pic>
        <p:nvPicPr>
          <p:cNvPr id="4" name="Immagin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4502" y="3857438"/>
            <a:ext cx="1765945" cy="2188825"/>
          </a:xfrm>
          <a:prstGeom prst="rect">
            <a:avLst/>
          </a:prstGeom>
          <a:ln>
            <a:solidFill>
              <a:schemeClr val="accent1"/>
            </a:solidFill>
          </a:ln>
        </p:spPr>
      </p:pic>
    </p:spTree>
    <p:extLst>
      <p:ext uri="{BB962C8B-B14F-4D97-AF65-F5344CB8AC3E}">
        <p14:creationId xmlns:p14="http://schemas.microsoft.com/office/powerpoint/2010/main" val="339222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571"/>
                                        </p:tgtEl>
                                        <p:attrNameLst>
                                          <p:attrName>style.visibility</p:attrName>
                                        </p:attrNameLst>
                                      </p:cBhvr>
                                      <p:to>
                                        <p:strVal val="visible"/>
                                      </p:to>
                                    </p:set>
                                    <p:anim calcmode="lin" valueType="num">
                                      <p:cBhvr additive="base">
                                        <p:cTn id="11" dur="500" fill="hold"/>
                                        <p:tgtEl>
                                          <p:spTgt spid="23571"/>
                                        </p:tgtEl>
                                        <p:attrNameLst>
                                          <p:attrName>ppt_x</p:attrName>
                                        </p:attrNameLst>
                                      </p:cBhvr>
                                      <p:tavLst>
                                        <p:tav tm="0">
                                          <p:val>
                                            <p:strVal val="#ppt_x"/>
                                          </p:val>
                                        </p:tav>
                                        <p:tav tm="100000">
                                          <p:val>
                                            <p:strVal val="#ppt_x"/>
                                          </p:val>
                                        </p:tav>
                                      </p:tavLst>
                                    </p:anim>
                                    <p:anim calcmode="lin" valueType="num">
                                      <p:cBhvr additive="base">
                                        <p:cTn id="12" dur="500" fill="hold"/>
                                        <p:tgtEl>
                                          <p:spTgt spid="235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5"/>
          <p:cNvSpPr txBox="1">
            <a:spLocks/>
          </p:cNvSpPr>
          <p:nvPr/>
        </p:nvSpPr>
        <p:spPr>
          <a:xfrm>
            <a:off x="1122245" y="6096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2500" dirty="0" smtClean="0">
                <a:solidFill>
                  <a:srgbClr val="0070C0"/>
                </a:solidFill>
              </a:rPr>
              <a:t>ISOLPHARM possible facility layout</a:t>
            </a:r>
            <a:endParaRPr kumimoji="0" lang="en-US" sz="2500" i="0" u="none" strike="noStrike" kern="1200" cap="none" spc="0" normalizeH="0" baseline="0" noProof="0" dirty="0">
              <a:ln>
                <a:noFill/>
              </a:ln>
              <a:solidFill>
                <a:srgbClr val="0070C0"/>
              </a:solidFill>
              <a:effectLst/>
              <a:uLnTx/>
              <a:uFillTx/>
              <a:latin typeface="Calibri"/>
            </a:endParaRPr>
          </a:p>
        </p:txBody>
      </p:sp>
      <p:sp>
        <p:nvSpPr>
          <p:cNvPr id="8" name="Freccia in giù 7"/>
          <p:cNvSpPr/>
          <p:nvPr/>
        </p:nvSpPr>
        <p:spPr>
          <a:xfrm>
            <a:off x="4285212" y="3235950"/>
            <a:ext cx="257694" cy="8229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7" name="Gruppo 26"/>
          <p:cNvGrpSpPr/>
          <p:nvPr/>
        </p:nvGrpSpPr>
        <p:grpSpPr>
          <a:xfrm>
            <a:off x="0" y="735662"/>
            <a:ext cx="9154800" cy="5654622"/>
            <a:chOff x="-9525" y="607261"/>
            <a:chExt cx="9154800" cy="5803939"/>
          </a:xfrm>
        </p:grpSpPr>
        <p:sp>
          <p:nvSpPr>
            <p:cNvPr id="28" name="Rettangolo 27"/>
            <p:cNvSpPr/>
            <p:nvPr/>
          </p:nvSpPr>
          <p:spPr>
            <a:xfrm>
              <a:off x="-9525" y="607261"/>
              <a:ext cx="9154800" cy="5803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9" name="Gruppo 28"/>
            <p:cNvGrpSpPr/>
            <p:nvPr/>
          </p:nvGrpSpPr>
          <p:grpSpPr>
            <a:xfrm>
              <a:off x="273528" y="735876"/>
              <a:ext cx="8421191" cy="5546709"/>
              <a:chOff x="273528" y="735876"/>
              <a:chExt cx="8421191" cy="5546709"/>
            </a:xfrm>
          </p:grpSpPr>
          <p:pic>
            <p:nvPicPr>
              <p:cNvPr id="30" name="Immagine 29"/>
              <p:cNvPicPr>
                <a:picLocks noChangeAspect="1"/>
              </p:cNvPicPr>
              <p:nvPr/>
            </p:nvPicPr>
            <p:blipFill rotWithShape="1">
              <a:blip r:embed="rId2">
                <a:extLst>
                  <a:ext uri="{28A0092B-C50C-407E-A947-70E740481C1C}">
                    <a14:useLocalDpi xmlns:a14="http://schemas.microsoft.com/office/drawing/2010/main" val="0"/>
                  </a:ext>
                </a:extLst>
              </a:blip>
              <a:srcRect l="14476" r="15714" b="10109"/>
              <a:stretch/>
            </p:blipFill>
            <p:spPr>
              <a:xfrm>
                <a:off x="273528" y="735876"/>
                <a:ext cx="8421191" cy="5546709"/>
              </a:xfrm>
              <a:prstGeom prst="rect">
                <a:avLst/>
              </a:prstGeom>
              <a:ln>
                <a:solidFill>
                  <a:schemeClr val="tx1"/>
                </a:solidFill>
              </a:ln>
            </p:spPr>
          </p:pic>
          <p:cxnSp>
            <p:nvCxnSpPr>
              <p:cNvPr id="31" name="Connettore diritto 30"/>
              <p:cNvCxnSpPr>
                <a:endCxn id="34" idx="2"/>
              </p:cNvCxnSpPr>
              <p:nvPr/>
            </p:nvCxnSpPr>
            <p:spPr>
              <a:xfrm flipH="1" flipV="1">
                <a:off x="4833259" y="1515291"/>
                <a:ext cx="3188500" cy="174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Connettore diritto 31"/>
              <p:cNvCxnSpPr>
                <a:stCxn id="33" idx="0"/>
                <a:endCxn id="34" idx="0"/>
              </p:cNvCxnSpPr>
              <p:nvPr/>
            </p:nvCxnSpPr>
            <p:spPr>
              <a:xfrm flipV="1">
                <a:off x="4572000" y="1787434"/>
                <a:ext cx="1" cy="3927137"/>
              </a:xfrm>
              <a:prstGeom prst="line">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ttangolo 32"/>
              <p:cNvSpPr/>
              <p:nvPr/>
            </p:nvSpPr>
            <p:spPr>
              <a:xfrm>
                <a:off x="4402183" y="5714571"/>
                <a:ext cx="339634" cy="296091"/>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Arco 33"/>
              <p:cNvSpPr/>
              <p:nvPr/>
            </p:nvSpPr>
            <p:spPr>
              <a:xfrm rot="16200000">
                <a:off x="4561115" y="1526176"/>
                <a:ext cx="544286" cy="522515"/>
              </a:xfrm>
              <a:prstGeom prst="arc">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5" name="Rettangolo 34"/>
              <p:cNvSpPr/>
              <p:nvPr/>
            </p:nvSpPr>
            <p:spPr>
              <a:xfrm>
                <a:off x="7815182" y="1286843"/>
                <a:ext cx="467833" cy="474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p:cNvSpPr/>
              <p:nvPr/>
            </p:nvSpPr>
            <p:spPr>
              <a:xfrm>
                <a:off x="7467787" y="2123705"/>
                <a:ext cx="1162621" cy="704471"/>
              </a:xfrm>
              <a:prstGeom prst="rect">
                <a:avLst/>
              </a:prstGeom>
              <a:solidFill>
                <a:srgbClr val="FFFFFF">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smtClean="0">
                    <a:ln>
                      <a:solidFill>
                        <a:schemeClr val="tx1"/>
                      </a:solidFill>
                    </a:ln>
                    <a:solidFill>
                      <a:schemeClr val="bg1">
                        <a:lumMod val="65000"/>
                      </a:schemeClr>
                    </a:solidFill>
                  </a:rPr>
                  <a:t>Production target</a:t>
                </a:r>
                <a:endParaRPr lang="it-IT" sz="1400" b="1" dirty="0">
                  <a:ln>
                    <a:solidFill>
                      <a:schemeClr val="tx1"/>
                    </a:solidFill>
                  </a:ln>
                  <a:solidFill>
                    <a:schemeClr val="bg1">
                      <a:lumMod val="65000"/>
                    </a:schemeClr>
                  </a:solidFill>
                </a:endParaRPr>
              </a:p>
            </p:txBody>
          </p:sp>
          <p:cxnSp>
            <p:nvCxnSpPr>
              <p:cNvPr id="37" name="Connettore 2 36"/>
              <p:cNvCxnSpPr>
                <a:stCxn id="36" idx="0"/>
                <a:endCxn id="35" idx="2"/>
              </p:cNvCxnSpPr>
              <p:nvPr/>
            </p:nvCxnSpPr>
            <p:spPr>
              <a:xfrm flipV="1">
                <a:off x="8049098" y="1761155"/>
                <a:ext cx="1" cy="3625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ttangolo 37"/>
              <p:cNvSpPr/>
              <p:nvPr/>
            </p:nvSpPr>
            <p:spPr>
              <a:xfrm>
                <a:off x="1842950" y="5103832"/>
                <a:ext cx="1380274" cy="704471"/>
              </a:xfrm>
              <a:prstGeom prst="rect">
                <a:avLst/>
              </a:prstGeom>
              <a:solidFill>
                <a:schemeClr val="bg1">
                  <a:alpha val="50196"/>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err="1" smtClean="0">
                    <a:ln>
                      <a:solidFill>
                        <a:schemeClr val="tx1"/>
                      </a:solidFill>
                    </a:ln>
                    <a:solidFill>
                      <a:schemeClr val="bg1">
                        <a:lumMod val="65000"/>
                      </a:schemeClr>
                    </a:solidFill>
                  </a:rPr>
                  <a:t>Ion</a:t>
                </a:r>
                <a:r>
                  <a:rPr lang="it-IT" sz="1400" b="1" dirty="0" smtClean="0">
                    <a:ln>
                      <a:solidFill>
                        <a:schemeClr val="tx1"/>
                      </a:solidFill>
                    </a:ln>
                    <a:solidFill>
                      <a:schemeClr val="bg1">
                        <a:lumMod val="65000"/>
                      </a:schemeClr>
                    </a:solidFill>
                  </a:rPr>
                  <a:t> </a:t>
                </a:r>
                <a:r>
                  <a:rPr lang="it-IT" sz="1400" b="1" dirty="0" err="1" smtClean="0">
                    <a:ln>
                      <a:solidFill>
                        <a:schemeClr val="tx1"/>
                      </a:solidFill>
                    </a:ln>
                    <a:solidFill>
                      <a:schemeClr val="bg1">
                        <a:lumMod val="65000"/>
                      </a:schemeClr>
                    </a:solidFill>
                  </a:rPr>
                  <a:t>collection</a:t>
                </a:r>
                <a:r>
                  <a:rPr lang="it-IT" sz="1400" b="1" dirty="0" smtClean="0">
                    <a:ln>
                      <a:solidFill>
                        <a:schemeClr val="tx1"/>
                      </a:solidFill>
                    </a:ln>
                    <a:solidFill>
                      <a:schemeClr val="bg1">
                        <a:lumMod val="65000"/>
                      </a:schemeClr>
                    </a:solidFill>
                  </a:rPr>
                  <a:t> target</a:t>
                </a:r>
                <a:endParaRPr lang="it-IT" sz="1400" b="1" dirty="0">
                  <a:ln>
                    <a:solidFill>
                      <a:schemeClr val="tx1"/>
                    </a:solidFill>
                  </a:ln>
                  <a:solidFill>
                    <a:schemeClr val="bg1">
                      <a:lumMod val="65000"/>
                    </a:schemeClr>
                  </a:solidFill>
                </a:endParaRPr>
              </a:p>
            </p:txBody>
          </p:sp>
          <p:cxnSp>
            <p:nvCxnSpPr>
              <p:cNvPr id="39" name="Connettore 2 38"/>
              <p:cNvCxnSpPr/>
              <p:nvPr/>
            </p:nvCxnSpPr>
            <p:spPr>
              <a:xfrm>
                <a:off x="3223224" y="5862617"/>
                <a:ext cx="1086957" cy="38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5017997" y="1760800"/>
                <a:ext cx="2178914" cy="704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smtClean="0">
                    <a:ln>
                      <a:solidFill>
                        <a:srgbClr val="007635"/>
                      </a:solidFill>
                    </a:ln>
                    <a:solidFill>
                      <a:srgbClr val="00B050"/>
                    </a:solidFill>
                  </a:rPr>
                  <a:t>ISOLPHARM</a:t>
                </a:r>
              </a:p>
              <a:p>
                <a:pPr algn="ctr"/>
                <a:r>
                  <a:rPr lang="it-IT" sz="1400" b="1" dirty="0" err="1" smtClean="0">
                    <a:ln>
                      <a:solidFill>
                        <a:srgbClr val="007635"/>
                      </a:solidFill>
                    </a:ln>
                    <a:solidFill>
                      <a:srgbClr val="00B050"/>
                    </a:solidFill>
                  </a:rPr>
                  <a:t>Radioactive</a:t>
                </a:r>
                <a:r>
                  <a:rPr lang="it-IT" sz="1400" b="1" dirty="0" smtClean="0">
                    <a:ln>
                      <a:solidFill>
                        <a:srgbClr val="007635"/>
                      </a:solidFill>
                    </a:ln>
                    <a:solidFill>
                      <a:srgbClr val="00B050"/>
                    </a:solidFill>
                  </a:rPr>
                  <a:t> </a:t>
                </a:r>
                <a:r>
                  <a:rPr lang="it-IT" sz="1400" b="1" dirty="0" err="1" smtClean="0">
                    <a:ln>
                      <a:solidFill>
                        <a:srgbClr val="007635"/>
                      </a:solidFill>
                    </a:ln>
                    <a:solidFill>
                      <a:srgbClr val="00B050"/>
                    </a:solidFill>
                  </a:rPr>
                  <a:t>Ion</a:t>
                </a:r>
                <a:r>
                  <a:rPr lang="it-IT" sz="1400" b="1" dirty="0" smtClean="0">
                    <a:ln>
                      <a:solidFill>
                        <a:srgbClr val="007635"/>
                      </a:solidFill>
                    </a:ln>
                    <a:solidFill>
                      <a:srgbClr val="00B050"/>
                    </a:solidFill>
                  </a:rPr>
                  <a:t> </a:t>
                </a:r>
                <a:r>
                  <a:rPr lang="it-IT" sz="1400" b="1" dirty="0" err="1" smtClean="0">
                    <a:ln>
                      <a:solidFill>
                        <a:srgbClr val="007635"/>
                      </a:solidFill>
                    </a:ln>
                    <a:solidFill>
                      <a:srgbClr val="00B050"/>
                    </a:solidFill>
                  </a:rPr>
                  <a:t>Beam</a:t>
                </a:r>
                <a:endParaRPr lang="it-IT" sz="1400" b="1" dirty="0">
                  <a:ln>
                    <a:solidFill>
                      <a:srgbClr val="007635"/>
                    </a:solidFill>
                  </a:ln>
                  <a:solidFill>
                    <a:srgbClr val="00B050"/>
                  </a:solidFill>
                </a:endParaRPr>
              </a:p>
            </p:txBody>
          </p:sp>
          <p:sp>
            <p:nvSpPr>
              <p:cNvPr id="41" name="Rettangolo 40"/>
              <p:cNvSpPr/>
              <p:nvPr/>
            </p:nvSpPr>
            <p:spPr>
              <a:xfrm>
                <a:off x="5604920" y="2478388"/>
                <a:ext cx="1546793" cy="70447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ln>
                      <a:solidFill>
                        <a:schemeClr val="tx1"/>
                      </a:solidFill>
                    </a:ln>
                    <a:solidFill>
                      <a:srgbClr val="FF0000"/>
                    </a:solidFill>
                  </a:rPr>
                  <a:t>Bunker ISOL 2</a:t>
                </a:r>
              </a:p>
              <a:p>
                <a:pPr algn="ctr"/>
                <a:r>
                  <a:rPr lang="it-IT" sz="1600" b="1" dirty="0" smtClean="0">
                    <a:ln>
                      <a:solidFill>
                        <a:schemeClr val="tx1"/>
                      </a:solidFill>
                    </a:ln>
                    <a:solidFill>
                      <a:srgbClr val="FF0000"/>
                    </a:solidFill>
                  </a:rPr>
                  <a:t>(ISOLPHARM)</a:t>
                </a:r>
                <a:endParaRPr lang="it-IT" sz="1600" b="1" dirty="0">
                  <a:ln>
                    <a:solidFill>
                      <a:schemeClr val="tx1"/>
                    </a:solidFill>
                  </a:ln>
                  <a:solidFill>
                    <a:srgbClr val="FF0000"/>
                  </a:solidFill>
                </a:endParaRPr>
              </a:p>
            </p:txBody>
          </p:sp>
          <p:sp>
            <p:nvSpPr>
              <p:cNvPr id="42" name="Rettangolo 41"/>
              <p:cNvSpPr/>
              <p:nvPr/>
            </p:nvSpPr>
            <p:spPr>
              <a:xfrm>
                <a:off x="795550" y="2569026"/>
                <a:ext cx="1627214" cy="704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ln>
                      <a:solidFill>
                        <a:schemeClr val="tx1"/>
                      </a:solidFill>
                    </a:ln>
                    <a:solidFill>
                      <a:srgbClr val="FF0000"/>
                    </a:solidFill>
                  </a:rPr>
                  <a:t>Bunker ISOL 1</a:t>
                </a:r>
              </a:p>
              <a:p>
                <a:pPr algn="ctr"/>
                <a:r>
                  <a:rPr lang="it-IT" sz="1600" b="1" dirty="0" smtClean="0">
                    <a:ln>
                      <a:solidFill>
                        <a:schemeClr val="tx1"/>
                      </a:solidFill>
                    </a:ln>
                    <a:solidFill>
                      <a:srgbClr val="FF0000"/>
                    </a:solidFill>
                  </a:rPr>
                  <a:t>SPES </a:t>
                </a:r>
              </a:p>
              <a:p>
                <a:pPr algn="ctr"/>
                <a:r>
                  <a:rPr lang="it-IT" sz="1600" b="1" dirty="0" smtClean="0">
                    <a:ln>
                      <a:solidFill>
                        <a:schemeClr val="tx1"/>
                      </a:solidFill>
                    </a:ln>
                    <a:solidFill>
                      <a:srgbClr val="FF0000"/>
                    </a:solidFill>
                  </a:rPr>
                  <a:t>(</a:t>
                </a:r>
                <a:r>
                  <a:rPr lang="it-IT" sz="1600" b="1" dirty="0" err="1" smtClean="0">
                    <a:ln>
                      <a:solidFill>
                        <a:schemeClr val="tx1"/>
                      </a:solidFill>
                    </a:ln>
                    <a:solidFill>
                      <a:srgbClr val="FF0000"/>
                    </a:solidFill>
                  </a:rPr>
                  <a:t>nuclear</a:t>
                </a:r>
                <a:r>
                  <a:rPr lang="it-IT" sz="1600" b="1" dirty="0" smtClean="0">
                    <a:ln>
                      <a:solidFill>
                        <a:schemeClr val="tx1"/>
                      </a:solidFill>
                    </a:ln>
                    <a:solidFill>
                      <a:srgbClr val="FF0000"/>
                    </a:solidFill>
                  </a:rPr>
                  <a:t> </a:t>
                </a:r>
                <a:r>
                  <a:rPr lang="it-IT" sz="1600" b="1" dirty="0" err="1" smtClean="0">
                    <a:ln>
                      <a:solidFill>
                        <a:schemeClr val="tx1"/>
                      </a:solidFill>
                    </a:ln>
                    <a:solidFill>
                      <a:srgbClr val="FF0000"/>
                    </a:solidFill>
                  </a:rPr>
                  <a:t>physics</a:t>
                </a:r>
                <a:r>
                  <a:rPr lang="it-IT" sz="1600" b="1" dirty="0" smtClean="0">
                    <a:ln>
                      <a:solidFill>
                        <a:schemeClr val="tx1"/>
                      </a:solidFill>
                    </a:ln>
                    <a:solidFill>
                      <a:srgbClr val="FF0000"/>
                    </a:solidFill>
                  </a:rPr>
                  <a:t>)</a:t>
                </a:r>
                <a:endParaRPr lang="it-IT" sz="1600" b="1" dirty="0">
                  <a:ln>
                    <a:solidFill>
                      <a:schemeClr val="tx1"/>
                    </a:solidFill>
                  </a:ln>
                  <a:solidFill>
                    <a:srgbClr val="FF0000"/>
                  </a:solidFill>
                </a:endParaRPr>
              </a:p>
            </p:txBody>
          </p:sp>
        </p:grpSp>
      </p:grpSp>
      <p:sp>
        <p:nvSpPr>
          <p:cNvPr id="5" name="Rectangle 3"/>
          <p:cNvSpPr>
            <a:spLocks noChangeArrowheads="1"/>
          </p:cNvSpPr>
          <p:nvPr/>
        </p:nvSpPr>
        <p:spPr bwMode="auto">
          <a:xfrm>
            <a:off x="4756027" y="3562973"/>
            <a:ext cx="3886899" cy="2246769"/>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smtClean="0">
                <a:ln>
                  <a:noFill/>
                </a:ln>
                <a:solidFill>
                  <a:srgbClr val="C00000"/>
                </a:solidFill>
                <a:effectLst/>
              </a:rPr>
              <a:t>Bunker 2 </a:t>
            </a:r>
            <a:r>
              <a:rPr kumimoji="0" lang="it-IT" altLang="it-IT" sz="2800" b="0" i="0" u="none" strike="noStrike" cap="none" normalizeH="0" baseline="0" dirty="0" err="1" smtClean="0">
                <a:ln>
                  <a:noFill/>
                </a:ln>
                <a:solidFill>
                  <a:srgbClr val="C00000"/>
                </a:solidFill>
                <a:effectLst/>
              </a:rPr>
              <a:t>is</a:t>
            </a:r>
            <a:r>
              <a:rPr kumimoji="0" lang="it-IT" altLang="it-IT" sz="2800" b="0" i="0" u="none" strike="noStrike" cap="none" normalizeH="0" baseline="0" dirty="0" smtClean="0">
                <a:ln>
                  <a:noFill/>
                </a:ln>
                <a:solidFill>
                  <a:srgbClr val="C00000"/>
                </a:solidFill>
                <a:effectLst/>
              </a:rPr>
              <a:t> </a:t>
            </a:r>
            <a:r>
              <a:rPr kumimoji="0" lang="it-IT" altLang="it-IT" sz="2800" b="0" i="0" u="none" strike="noStrike" cap="none" normalizeH="0" baseline="0" dirty="0" err="1" smtClean="0">
                <a:ln>
                  <a:noFill/>
                </a:ln>
                <a:solidFill>
                  <a:srgbClr val="C00000"/>
                </a:solidFill>
                <a:effectLst/>
              </a:rPr>
              <a:t>currently</a:t>
            </a:r>
            <a:r>
              <a:rPr kumimoji="0" lang="it-IT" altLang="it-IT" sz="2800" b="0" i="0" u="none" strike="noStrike" cap="none" normalizeH="0" baseline="0" dirty="0" smtClean="0">
                <a:ln>
                  <a:noFill/>
                </a:ln>
                <a:solidFill>
                  <a:srgbClr val="C00000"/>
                </a:solidFill>
                <a:effectLst/>
              </a:rPr>
              <a:t> </a:t>
            </a:r>
            <a:r>
              <a:rPr kumimoji="0" lang="it-IT" altLang="it-IT" sz="2800" b="0" i="0" u="none" strike="noStrike" cap="none" normalizeH="0" baseline="0" dirty="0" err="1" smtClean="0">
                <a:ln>
                  <a:noFill/>
                </a:ln>
                <a:solidFill>
                  <a:srgbClr val="C00000"/>
                </a:solidFill>
                <a:effectLst/>
              </a:rPr>
              <a:t>empty</a:t>
            </a:r>
            <a:r>
              <a:rPr kumimoji="0" lang="it-IT" altLang="it-IT" sz="2800" b="0" i="0" u="none" strike="noStrike" cap="none" normalizeH="0" baseline="0" dirty="0" smtClean="0">
                <a:ln>
                  <a:noFill/>
                </a:ln>
                <a:solidFill>
                  <a:srgbClr val="C00000"/>
                </a:solidFill>
                <a:effectLst/>
              </a:rPr>
              <a:t>..</a:t>
            </a:r>
          </a:p>
          <a:p>
            <a:pPr marL="0" marR="0" lvl="0" indent="0" algn="l" defTabSz="914400" rtl="0" eaLnBrk="0" fontAlgn="base" latinLnBrk="0" hangingPunct="0">
              <a:lnSpc>
                <a:spcPct val="100000"/>
              </a:lnSpc>
              <a:spcBef>
                <a:spcPct val="0"/>
              </a:spcBef>
              <a:spcAft>
                <a:spcPct val="0"/>
              </a:spcAft>
              <a:buClrTx/>
              <a:buSzTx/>
              <a:buFontTx/>
              <a:buNone/>
              <a:tabLst/>
            </a:pPr>
            <a:r>
              <a:rPr lang="it-IT" altLang="it-IT" sz="2800" dirty="0" smtClean="0">
                <a:solidFill>
                  <a:srgbClr val="C00000"/>
                </a:solidFill>
              </a:rPr>
              <a:t>New Budget </a:t>
            </a:r>
            <a:r>
              <a:rPr lang="it-IT" altLang="it-IT" sz="2800" dirty="0" err="1" smtClean="0">
                <a:solidFill>
                  <a:srgbClr val="C00000"/>
                </a:solidFill>
              </a:rPr>
              <a:t>is</a:t>
            </a:r>
            <a:r>
              <a:rPr lang="it-IT" altLang="it-IT" sz="2800" dirty="0" smtClean="0">
                <a:solidFill>
                  <a:srgbClr val="C00000"/>
                </a:solidFill>
              </a:rPr>
              <a:t> </a:t>
            </a:r>
            <a:r>
              <a:rPr lang="it-IT" altLang="it-IT" sz="2800" dirty="0" err="1" smtClean="0">
                <a:solidFill>
                  <a:srgbClr val="C00000"/>
                </a:solidFill>
              </a:rPr>
              <a:t>required</a:t>
            </a:r>
            <a:r>
              <a:rPr lang="it-IT" altLang="it-IT" sz="2800" dirty="0" smtClean="0">
                <a:solidFill>
                  <a:srgbClr val="C00000"/>
                </a:solidFill>
              </a:rPr>
              <a:t> for </a:t>
            </a:r>
            <a:r>
              <a:rPr lang="it-IT" altLang="it-IT" sz="2800" dirty="0" err="1" smtClean="0">
                <a:solidFill>
                  <a:srgbClr val="C00000"/>
                </a:solidFill>
              </a:rPr>
              <a:t>duplicated</a:t>
            </a:r>
            <a:r>
              <a:rPr lang="it-IT" altLang="it-IT" sz="2800" dirty="0">
                <a:solidFill>
                  <a:srgbClr val="C00000"/>
                </a:solidFill>
              </a:rPr>
              <a:t> </a:t>
            </a:r>
            <a:r>
              <a:rPr kumimoji="0" lang="it-IT" altLang="it-IT" sz="2800" b="0" i="0" u="none" strike="noStrike" cap="none" normalizeH="0" baseline="0" dirty="0" smtClean="0">
                <a:ln>
                  <a:noFill/>
                </a:ln>
                <a:solidFill>
                  <a:srgbClr val="C00000"/>
                </a:solidFill>
                <a:effectLst/>
              </a:rPr>
              <a:t>the</a:t>
            </a:r>
            <a:r>
              <a:rPr kumimoji="0" lang="it-IT" altLang="it-IT" sz="2800" b="0" i="0" u="none" strike="noStrike" cap="none" normalizeH="0" dirty="0" smtClean="0">
                <a:ln>
                  <a:noFill/>
                </a:ln>
                <a:solidFill>
                  <a:srgbClr val="C00000"/>
                </a:solidFill>
                <a:effectLst/>
              </a:rPr>
              <a:t> ISOL</a:t>
            </a:r>
            <a:r>
              <a:rPr kumimoji="0" lang="it-IT" altLang="it-IT" sz="2800" b="0" i="0" u="none" strike="noStrike" cap="none" normalizeH="0" baseline="0" dirty="0" smtClean="0">
                <a:ln>
                  <a:noFill/>
                </a:ln>
                <a:solidFill>
                  <a:srgbClr val="C00000"/>
                </a:solidFill>
                <a:effectLst/>
              </a:rPr>
              <a:t> source</a:t>
            </a:r>
          </a:p>
        </p:txBody>
      </p:sp>
    </p:spTree>
    <p:extLst>
      <p:ext uri="{BB962C8B-B14F-4D97-AF65-F5344CB8AC3E}">
        <p14:creationId xmlns:p14="http://schemas.microsoft.com/office/powerpoint/2010/main" val="19681916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5"/>
          <p:cNvSpPr txBox="1">
            <a:spLocks/>
          </p:cNvSpPr>
          <p:nvPr/>
        </p:nvSpPr>
        <p:spPr>
          <a:xfrm>
            <a:off x="1039115" y="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noProof="0" dirty="0" smtClean="0">
                <a:solidFill>
                  <a:srgbClr val="0070C0"/>
                </a:solidFill>
              </a:rPr>
              <a:t>Summary</a:t>
            </a:r>
            <a:endParaRPr kumimoji="0" lang="en-US" sz="3200" i="0" u="none" strike="noStrike" kern="1200" cap="none" spc="0" normalizeH="0" baseline="-25000" noProof="0" dirty="0">
              <a:ln>
                <a:noFill/>
              </a:ln>
              <a:solidFill>
                <a:srgbClr val="0070C0"/>
              </a:solidFill>
              <a:effectLst/>
              <a:uLnTx/>
              <a:uFillTx/>
              <a:latin typeface="Calibri"/>
            </a:endParaRPr>
          </a:p>
        </p:txBody>
      </p:sp>
      <p:sp>
        <p:nvSpPr>
          <p:cNvPr id="3" name="Rettangolo 2"/>
          <p:cNvSpPr/>
          <p:nvPr/>
        </p:nvSpPr>
        <p:spPr>
          <a:xfrm>
            <a:off x="1198475" y="718716"/>
            <a:ext cx="7732450" cy="707886"/>
          </a:xfrm>
          <a:prstGeom prst="rect">
            <a:avLst/>
          </a:prstGeom>
          <a:solidFill>
            <a:schemeClr val="tx2">
              <a:lumMod val="20000"/>
              <a:lumOff val="80000"/>
            </a:schemeClr>
          </a:solidFill>
        </p:spPr>
        <p:txBody>
          <a:bodyPr wrap="square">
            <a:spAutoFit/>
          </a:bodyPr>
          <a:lstStyle/>
          <a:p>
            <a:pPr algn="ctr"/>
            <a:r>
              <a:rPr lang="en-US" sz="2000" dirty="0" smtClean="0"/>
              <a:t>- At </a:t>
            </a:r>
            <a:r>
              <a:rPr lang="en-US" sz="2000" dirty="0"/>
              <a:t>SPES it will be possible soon to </a:t>
            </a:r>
            <a:r>
              <a:rPr lang="en-US" sz="2000" b="1" dirty="0"/>
              <a:t>produce radionuclides for medical purposes</a:t>
            </a:r>
            <a:r>
              <a:rPr lang="en-US" sz="2000" dirty="0"/>
              <a:t> </a:t>
            </a:r>
            <a:r>
              <a:rPr lang="en-US" sz="2000" dirty="0" smtClean="0"/>
              <a:t>using </a:t>
            </a:r>
            <a:r>
              <a:rPr lang="en-US" sz="2000" dirty="0"/>
              <a:t>the ISOL technique.</a:t>
            </a:r>
          </a:p>
        </p:txBody>
      </p:sp>
      <p:sp>
        <p:nvSpPr>
          <p:cNvPr id="4" name="Rettangolo 3"/>
          <p:cNvSpPr/>
          <p:nvPr/>
        </p:nvSpPr>
        <p:spPr>
          <a:xfrm>
            <a:off x="2627585" y="1548934"/>
            <a:ext cx="6303340" cy="923330"/>
          </a:xfrm>
          <a:prstGeom prst="rect">
            <a:avLst/>
          </a:prstGeom>
          <a:solidFill>
            <a:schemeClr val="accent6">
              <a:lumMod val="40000"/>
              <a:lumOff val="60000"/>
            </a:schemeClr>
          </a:solidFill>
        </p:spPr>
        <p:txBody>
          <a:bodyPr wrap="square">
            <a:spAutoFit/>
          </a:bodyPr>
          <a:lstStyle/>
          <a:p>
            <a:r>
              <a:rPr lang="en-US" dirty="0" smtClean="0"/>
              <a:t>- The </a:t>
            </a:r>
            <a:r>
              <a:rPr lang="en-US" dirty="0"/>
              <a:t>ISOLPHARM </a:t>
            </a:r>
            <a:r>
              <a:rPr lang="en-US" dirty="0" smtClean="0"/>
              <a:t>method (patent deposited)  </a:t>
            </a:r>
            <a:r>
              <a:rPr lang="en-US" dirty="0"/>
              <a:t>is </a:t>
            </a:r>
            <a:r>
              <a:rPr lang="en-US" dirty="0" smtClean="0"/>
              <a:t>focused on </a:t>
            </a:r>
            <a:r>
              <a:rPr lang="en-US" dirty="0"/>
              <a:t>the production of radiopharmaceutical precursors with </a:t>
            </a:r>
            <a:r>
              <a:rPr lang="en-US" b="1" dirty="0"/>
              <a:t>high specific </a:t>
            </a:r>
            <a:r>
              <a:rPr lang="en-US" b="1" dirty="0" smtClean="0"/>
              <a:t>activity </a:t>
            </a:r>
            <a:r>
              <a:rPr lang="en-US" dirty="0" smtClean="0"/>
              <a:t>using a proton </a:t>
            </a:r>
            <a:r>
              <a:rPr lang="en-US" dirty="0"/>
              <a:t>b</a:t>
            </a:r>
            <a:r>
              <a:rPr lang="en-US" dirty="0" smtClean="0"/>
              <a:t>eam ad intermediate energies.</a:t>
            </a:r>
            <a:endParaRPr lang="en-US" b="1" dirty="0"/>
          </a:p>
        </p:txBody>
      </p:sp>
      <p:sp>
        <p:nvSpPr>
          <p:cNvPr id="5" name="Rettangolo 4"/>
          <p:cNvSpPr/>
          <p:nvPr/>
        </p:nvSpPr>
        <p:spPr>
          <a:xfrm>
            <a:off x="215244" y="2650485"/>
            <a:ext cx="4085209" cy="923330"/>
          </a:xfrm>
          <a:prstGeom prst="rect">
            <a:avLst/>
          </a:prstGeom>
          <a:solidFill>
            <a:schemeClr val="accent4">
              <a:lumMod val="20000"/>
              <a:lumOff val="80000"/>
            </a:schemeClr>
          </a:solidFill>
        </p:spPr>
        <p:txBody>
          <a:bodyPr wrap="square">
            <a:spAutoFit/>
          </a:bodyPr>
          <a:lstStyle/>
          <a:p>
            <a:r>
              <a:rPr lang="en-US" dirty="0" smtClean="0"/>
              <a:t>- The </a:t>
            </a:r>
            <a:r>
              <a:rPr lang="en-US" dirty="0"/>
              <a:t>ISOLPHARM collaboration </a:t>
            </a:r>
            <a:r>
              <a:rPr lang="en-US" dirty="0" smtClean="0"/>
              <a:t>is started 3 </a:t>
            </a:r>
            <a:r>
              <a:rPr lang="en-US" dirty="0"/>
              <a:t>years </a:t>
            </a:r>
            <a:r>
              <a:rPr lang="en-US" dirty="0" smtClean="0"/>
              <a:t>ago. An </a:t>
            </a:r>
            <a:r>
              <a:rPr lang="en-US" dirty="0"/>
              <a:t>increasing </a:t>
            </a:r>
            <a:r>
              <a:rPr lang="en-US" b="1" dirty="0"/>
              <a:t>experimental activity</a:t>
            </a:r>
            <a:r>
              <a:rPr lang="en-US" dirty="0"/>
              <a:t> is being carried out.</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7263" y="2616790"/>
            <a:ext cx="4323662" cy="1055788"/>
          </a:xfrm>
          <a:prstGeom prst="rect">
            <a:avLst/>
          </a:prstGeom>
        </p:spPr>
      </p:pic>
      <p:sp>
        <p:nvSpPr>
          <p:cNvPr id="9" name="Rettangolo 8"/>
          <p:cNvSpPr/>
          <p:nvPr/>
        </p:nvSpPr>
        <p:spPr>
          <a:xfrm>
            <a:off x="3540466" y="3801787"/>
            <a:ext cx="5390459" cy="923330"/>
          </a:xfrm>
          <a:prstGeom prst="rect">
            <a:avLst/>
          </a:prstGeom>
          <a:solidFill>
            <a:schemeClr val="bg2">
              <a:lumMod val="75000"/>
            </a:schemeClr>
          </a:solidFill>
        </p:spPr>
        <p:txBody>
          <a:bodyPr wrap="square">
            <a:spAutoFit/>
          </a:bodyPr>
          <a:lstStyle/>
          <a:p>
            <a:pPr algn="just"/>
            <a:r>
              <a:rPr lang="en-US" dirty="0"/>
              <a:t>Some radionuclides (as </a:t>
            </a:r>
            <a:r>
              <a:rPr lang="en-US" baseline="30000" dirty="0"/>
              <a:t>111</a:t>
            </a:r>
            <a:r>
              <a:rPr lang="en-US" dirty="0"/>
              <a:t>Ag , </a:t>
            </a:r>
            <a:r>
              <a:rPr lang="en-US" baseline="30000" dirty="0"/>
              <a:t>43</a:t>
            </a:r>
            <a:r>
              <a:rPr lang="en-US" dirty="0"/>
              <a:t>Sc, </a:t>
            </a:r>
            <a:r>
              <a:rPr lang="en-US" dirty="0" err="1"/>
              <a:t>etc</a:t>
            </a:r>
            <a:r>
              <a:rPr lang="en-US" dirty="0"/>
              <a:t>) seem extremely interesting and could be used as precursors for </a:t>
            </a:r>
            <a:r>
              <a:rPr lang="en-US" b="1" dirty="0"/>
              <a:t>new radiopharmaceuticals.</a:t>
            </a:r>
          </a:p>
        </p:txBody>
      </p:sp>
      <p:pic>
        <p:nvPicPr>
          <p:cNvPr id="10" name="Immagin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9691" y="4725117"/>
            <a:ext cx="1380200" cy="1666899"/>
          </a:xfrm>
          <a:prstGeom prst="rect">
            <a:avLst/>
          </a:prstGeom>
        </p:spPr>
      </p:pic>
      <p:sp>
        <p:nvSpPr>
          <p:cNvPr id="11" name="Rettangolo 10"/>
          <p:cNvSpPr/>
          <p:nvPr/>
        </p:nvSpPr>
        <p:spPr>
          <a:xfrm>
            <a:off x="474402" y="5227014"/>
            <a:ext cx="5390459" cy="923330"/>
          </a:xfrm>
          <a:prstGeom prst="rect">
            <a:avLst/>
          </a:prstGeom>
          <a:solidFill>
            <a:schemeClr val="bg1"/>
          </a:solidFill>
        </p:spPr>
        <p:txBody>
          <a:bodyPr wrap="square">
            <a:spAutoFit/>
          </a:bodyPr>
          <a:lstStyle/>
          <a:p>
            <a:pPr algn="just"/>
            <a:r>
              <a:rPr lang="en-US" dirty="0"/>
              <a:t>First step: to produce </a:t>
            </a:r>
            <a:r>
              <a:rPr lang="en-US" b="1" dirty="0"/>
              <a:t>first radionuclides of medical interest</a:t>
            </a:r>
            <a:r>
              <a:rPr lang="en-US" dirty="0"/>
              <a:t> for research (small quantities</a:t>
            </a:r>
            <a:r>
              <a:rPr lang="en-US" dirty="0" smtClean="0"/>
              <a:t>) when the first SPES RIB will be delivered.</a:t>
            </a:r>
            <a:endParaRPr lang="en-US" dirty="0"/>
          </a:p>
        </p:txBody>
      </p:sp>
      <p:pic>
        <p:nvPicPr>
          <p:cNvPr id="13" name="Picture 4" descr="https://d30y9cdsu7xlg0.cloudfront.net/png/108930-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09" y="662823"/>
            <a:ext cx="935123" cy="935123"/>
          </a:xfrm>
          <a:prstGeom prst="rect">
            <a:avLst/>
          </a:prstGeom>
          <a:solidFill>
            <a:schemeClr val="tx2">
              <a:lumMod val="20000"/>
              <a:lumOff val="80000"/>
            </a:schemeClr>
          </a:solidFill>
          <a:extLst/>
        </p:spPr>
      </p:pic>
      <p:pic>
        <p:nvPicPr>
          <p:cNvPr id="14" name="Immagine 13"/>
          <p:cNvPicPr>
            <a:picLocks noChangeAspect="1"/>
          </p:cNvPicPr>
          <p:nvPr/>
        </p:nvPicPr>
        <p:blipFill rotWithShape="1">
          <a:blip r:embed="rId5" cstate="print">
            <a:extLst>
              <a:ext uri="{28A0092B-C50C-407E-A947-70E740481C1C}">
                <a14:useLocalDpi xmlns:a14="http://schemas.microsoft.com/office/drawing/2010/main" val="0"/>
              </a:ext>
            </a:extLst>
          </a:blip>
          <a:srcRect l="28783" t="16766" r="26218" b="27352"/>
          <a:stretch/>
        </p:blipFill>
        <p:spPr>
          <a:xfrm>
            <a:off x="1425962" y="1508949"/>
            <a:ext cx="1144268" cy="1086901"/>
          </a:xfrm>
          <a:prstGeom prst="rect">
            <a:avLst/>
          </a:prstGeom>
          <a:solidFill>
            <a:schemeClr val="accent6">
              <a:lumMod val="40000"/>
              <a:lumOff val="60000"/>
            </a:schemeClr>
          </a:solidFill>
        </p:spPr>
      </p:pic>
      <p:pic>
        <p:nvPicPr>
          <p:cNvPr id="15" name="Picture 6" descr="https://d30y9cdsu7xlg0.cloudfront.net/png/282865-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4958" y="1597946"/>
            <a:ext cx="301849" cy="225940"/>
          </a:xfrm>
          <a:prstGeom prst="rect">
            <a:avLst/>
          </a:prstGeom>
          <a:solidFill>
            <a:schemeClr val="accent6">
              <a:lumMod val="40000"/>
              <a:lumOff val="60000"/>
            </a:schemeClr>
          </a:solidFill>
          <a:extLst/>
        </p:spPr>
      </p:pic>
      <p:pic>
        <p:nvPicPr>
          <p:cNvPr id="16" name="Picture 8" descr="https://d30y9cdsu7xlg0.cloudfront.net/png/304877-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0000" y="3697410"/>
            <a:ext cx="1229631" cy="1229631"/>
          </a:xfrm>
          <a:prstGeom prst="rect">
            <a:avLst/>
          </a:prstGeom>
          <a:solidFill>
            <a:schemeClr val="bg2">
              <a:lumMod val="75000"/>
            </a:schemeClr>
          </a:solidFill>
          <a:extLst/>
        </p:spPr>
      </p:pic>
    </p:spTree>
    <p:extLst>
      <p:ext uri="{BB962C8B-B14F-4D97-AF65-F5344CB8AC3E}">
        <p14:creationId xmlns:p14="http://schemas.microsoft.com/office/powerpoint/2010/main" val="85900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vale 47"/>
          <p:cNvSpPr/>
          <p:nvPr/>
        </p:nvSpPr>
        <p:spPr>
          <a:xfrm>
            <a:off x="6312024" y="1421885"/>
            <a:ext cx="2673600" cy="26233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5"/>
          <p:cNvSpPr txBox="1">
            <a:spLocks/>
          </p:cNvSpPr>
          <p:nvPr/>
        </p:nvSpPr>
        <p:spPr>
          <a:xfrm>
            <a:off x="1122245" y="60960"/>
            <a:ext cx="6899511" cy="504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500" b="1" dirty="0" smtClean="0">
                <a:solidFill>
                  <a:srgbClr val="0070C0"/>
                </a:solidFill>
                <a:latin typeface="Calibri"/>
              </a:rPr>
              <a:t>ISOLPHARM collaborating institutions</a:t>
            </a:r>
            <a:endParaRPr kumimoji="0" lang="en-US" sz="2500" b="1" i="0" u="none" strike="noStrike" kern="1200" cap="none" spc="0" normalizeH="0" baseline="0" noProof="0" dirty="0">
              <a:ln>
                <a:noFill/>
              </a:ln>
              <a:solidFill>
                <a:srgbClr val="0070C0"/>
              </a:solidFill>
              <a:effectLst/>
              <a:uLnTx/>
              <a:uFillTx/>
              <a:latin typeface="Calibri"/>
              <a:ea typeface="+mj-ea"/>
              <a:cs typeface="+mj-cs"/>
            </a:endParaRPr>
          </a:p>
        </p:txBody>
      </p:sp>
      <p:sp>
        <p:nvSpPr>
          <p:cNvPr id="3" name="CasellaDiTesto 2"/>
          <p:cNvSpPr txBox="1"/>
          <p:nvPr/>
        </p:nvSpPr>
        <p:spPr>
          <a:xfrm>
            <a:off x="221942" y="708514"/>
            <a:ext cx="3141309" cy="523220"/>
          </a:xfrm>
          <a:prstGeom prst="rect">
            <a:avLst/>
          </a:prstGeom>
          <a:noFill/>
        </p:spPr>
        <p:txBody>
          <a:bodyPr wrap="none" rtlCol="0">
            <a:spAutoFit/>
          </a:bodyPr>
          <a:lstStyle/>
          <a:p>
            <a:r>
              <a:rPr lang="it-IT" sz="2800" b="1" dirty="0" smtClean="0">
                <a:solidFill>
                  <a:srgbClr val="002060"/>
                </a:solidFill>
              </a:rPr>
              <a:t>The </a:t>
            </a:r>
            <a:r>
              <a:rPr lang="it-IT" sz="2800" b="1" dirty="0" err="1" smtClean="0">
                <a:solidFill>
                  <a:srgbClr val="002060"/>
                </a:solidFill>
              </a:rPr>
              <a:t>Italian</a:t>
            </a:r>
            <a:r>
              <a:rPr lang="it-IT" sz="2800" b="1" dirty="0" smtClean="0">
                <a:solidFill>
                  <a:srgbClr val="002060"/>
                </a:solidFill>
              </a:rPr>
              <a:t> Network</a:t>
            </a:r>
            <a:endParaRPr lang="it-IT" sz="2800" b="1" dirty="0">
              <a:solidFill>
                <a:srgbClr val="002060"/>
              </a:solidFill>
            </a:endParaRPr>
          </a:p>
        </p:txBody>
      </p:sp>
      <p:pic>
        <p:nvPicPr>
          <p:cNvPr id="38" name="Immagine 37"/>
          <p:cNvPicPr>
            <a:picLocks noChangeAspect="1"/>
          </p:cNvPicPr>
          <p:nvPr/>
        </p:nvPicPr>
        <p:blipFill>
          <a:blip r:embed="rId2"/>
          <a:stretch>
            <a:fillRect/>
          </a:stretch>
        </p:blipFill>
        <p:spPr>
          <a:xfrm>
            <a:off x="3167131" y="1192534"/>
            <a:ext cx="3038360" cy="2991913"/>
          </a:xfrm>
          <a:prstGeom prst="rect">
            <a:avLst/>
          </a:prstGeom>
        </p:spPr>
      </p:pic>
      <p:pic>
        <p:nvPicPr>
          <p:cNvPr id="39" name="Immagin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442" y="1842165"/>
            <a:ext cx="1772486" cy="848715"/>
          </a:xfrm>
          <a:prstGeom prst="rect">
            <a:avLst/>
          </a:prstGeom>
        </p:spPr>
      </p:pic>
      <p:pic>
        <p:nvPicPr>
          <p:cNvPr id="40" name="Immagine 39"/>
          <p:cNvPicPr>
            <a:picLocks noChangeAspect="1"/>
          </p:cNvPicPr>
          <p:nvPr/>
        </p:nvPicPr>
        <p:blipFill>
          <a:blip r:embed="rId4"/>
          <a:stretch>
            <a:fillRect/>
          </a:stretch>
        </p:blipFill>
        <p:spPr>
          <a:xfrm>
            <a:off x="6767085" y="2690880"/>
            <a:ext cx="1779843" cy="985270"/>
          </a:xfrm>
          <a:prstGeom prst="rect">
            <a:avLst/>
          </a:prstGeom>
        </p:spPr>
      </p:pic>
      <p:pic>
        <p:nvPicPr>
          <p:cNvPr id="47" name="Immagine 46"/>
          <p:cNvPicPr>
            <a:picLocks noChangeAspect="1"/>
          </p:cNvPicPr>
          <p:nvPr/>
        </p:nvPicPr>
        <p:blipFill>
          <a:blip r:embed="rId5"/>
          <a:stretch>
            <a:fillRect/>
          </a:stretch>
        </p:blipFill>
        <p:spPr>
          <a:xfrm>
            <a:off x="221942" y="1421885"/>
            <a:ext cx="2763896" cy="2623359"/>
          </a:xfrm>
          <a:prstGeom prst="rect">
            <a:avLst/>
          </a:prstGeom>
        </p:spPr>
      </p:pic>
      <p:pic>
        <p:nvPicPr>
          <p:cNvPr id="49" name="Immagin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55" y="5151542"/>
            <a:ext cx="2976470" cy="652462"/>
          </a:xfrm>
          <a:prstGeom prst="rect">
            <a:avLst/>
          </a:prstGeom>
        </p:spPr>
      </p:pic>
      <p:pic>
        <p:nvPicPr>
          <p:cNvPr id="50" name="Immagine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8451" y="5151542"/>
            <a:ext cx="3262308" cy="652462"/>
          </a:xfrm>
          <a:prstGeom prst="rect">
            <a:avLst/>
          </a:prstGeom>
        </p:spPr>
      </p:pic>
      <p:pic>
        <p:nvPicPr>
          <p:cNvPr id="51" name="Immagin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7085" y="5151542"/>
            <a:ext cx="2023638" cy="652462"/>
          </a:xfrm>
          <a:prstGeom prst="rect">
            <a:avLst/>
          </a:prstGeom>
        </p:spPr>
      </p:pic>
      <p:sp>
        <p:nvSpPr>
          <p:cNvPr id="52" name="CasellaDiTesto 51"/>
          <p:cNvSpPr txBox="1"/>
          <p:nvPr/>
        </p:nvSpPr>
        <p:spPr>
          <a:xfrm>
            <a:off x="221942" y="4336783"/>
            <a:ext cx="4145302" cy="523220"/>
          </a:xfrm>
          <a:prstGeom prst="rect">
            <a:avLst/>
          </a:prstGeom>
          <a:noFill/>
        </p:spPr>
        <p:txBody>
          <a:bodyPr wrap="none" rtlCol="0">
            <a:spAutoFit/>
          </a:bodyPr>
          <a:lstStyle/>
          <a:p>
            <a:r>
              <a:rPr lang="it-IT" sz="2800" b="1" dirty="0" smtClean="0">
                <a:solidFill>
                  <a:srgbClr val="002060"/>
                </a:solidFill>
              </a:rPr>
              <a:t>The International Network</a:t>
            </a:r>
            <a:endParaRPr lang="it-IT" sz="2800" b="1" dirty="0">
              <a:solidFill>
                <a:srgbClr val="002060"/>
              </a:solidFill>
            </a:endParaRPr>
          </a:p>
        </p:txBody>
      </p:sp>
    </p:spTree>
    <p:extLst>
      <p:ext uri="{BB962C8B-B14F-4D97-AF65-F5344CB8AC3E}">
        <p14:creationId xmlns:p14="http://schemas.microsoft.com/office/powerpoint/2010/main" val="2637688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692696"/>
            <a:ext cx="7632848" cy="5576869"/>
          </a:xfrm>
          <a:prstGeom prst="rect">
            <a:avLst/>
          </a:prstGeom>
          <a:ln>
            <a:solidFill>
              <a:schemeClr val="accent1"/>
            </a:solidFill>
          </a:ln>
        </p:spPr>
      </p:pic>
      <p:sp>
        <p:nvSpPr>
          <p:cNvPr id="38916" name="Text Box 13"/>
          <p:cNvSpPr txBox="1">
            <a:spLocks noChangeArrowheads="1"/>
          </p:cNvSpPr>
          <p:nvPr/>
        </p:nvSpPr>
        <p:spPr bwMode="auto">
          <a:xfrm>
            <a:off x="899592" y="116632"/>
            <a:ext cx="7162800" cy="1723549"/>
          </a:xfrm>
          <a:prstGeom prst="rect">
            <a:avLst/>
          </a:prstGeom>
          <a:noFill/>
          <a:ln w="9525">
            <a:noFill/>
            <a:miter lim="800000"/>
            <a:headEnd/>
            <a:tailEnd/>
          </a:ln>
        </p:spPr>
        <p:txBody>
          <a:bodyPr>
            <a:spAutoFit/>
          </a:bodyPr>
          <a:lstStyle/>
          <a:p>
            <a:pPr algn="ctr" defTabSz="912813">
              <a:spcBef>
                <a:spcPct val="50000"/>
              </a:spcBef>
            </a:pPr>
            <a:r>
              <a:rPr lang="en-US" sz="2500" b="1" dirty="0" smtClean="0">
                <a:solidFill>
                  <a:srgbClr val="0070C0"/>
                </a:solidFill>
                <a:latin typeface="Calibri"/>
                <a:ea typeface="+mj-ea"/>
                <a:cs typeface="+mj-cs"/>
              </a:rPr>
              <a:t>Thanks</a:t>
            </a:r>
            <a:r>
              <a:rPr kumimoji="1" lang="en-US" sz="2800" dirty="0" smtClean="0">
                <a:solidFill>
                  <a:schemeClr val="accent1"/>
                </a:solidFill>
              </a:rPr>
              <a:t> </a:t>
            </a:r>
            <a:r>
              <a:rPr lang="en-US" sz="2500" b="1" dirty="0">
                <a:solidFill>
                  <a:srgbClr val="0070C0"/>
                </a:solidFill>
                <a:latin typeface="Calibri"/>
                <a:ea typeface="+mj-ea"/>
                <a:cs typeface="+mj-cs"/>
              </a:rPr>
              <a:t>for</a:t>
            </a:r>
            <a:r>
              <a:rPr kumimoji="1" lang="en-US" sz="2800" dirty="0" smtClean="0">
                <a:solidFill>
                  <a:schemeClr val="accent1"/>
                </a:solidFill>
              </a:rPr>
              <a:t> </a:t>
            </a:r>
            <a:r>
              <a:rPr lang="en-US" sz="2500" b="1" dirty="0">
                <a:solidFill>
                  <a:srgbClr val="0070C0"/>
                </a:solidFill>
                <a:latin typeface="Calibri"/>
                <a:ea typeface="+mj-ea"/>
                <a:cs typeface="+mj-cs"/>
              </a:rPr>
              <a:t>your</a:t>
            </a:r>
            <a:r>
              <a:rPr kumimoji="1" lang="en-US" sz="2800" dirty="0" smtClean="0">
                <a:solidFill>
                  <a:schemeClr val="accent1"/>
                </a:solidFill>
              </a:rPr>
              <a:t> </a:t>
            </a:r>
            <a:r>
              <a:rPr lang="en-US" sz="2500" b="1" dirty="0">
                <a:solidFill>
                  <a:srgbClr val="0070C0"/>
                </a:solidFill>
                <a:latin typeface="Calibri"/>
                <a:ea typeface="+mj-ea"/>
                <a:cs typeface="+mj-cs"/>
              </a:rPr>
              <a:t>attention!</a:t>
            </a:r>
          </a:p>
          <a:p>
            <a:pPr algn="ctr" defTabSz="912813">
              <a:spcBef>
                <a:spcPct val="50000"/>
              </a:spcBef>
            </a:pPr>
            <a:endParaRPr kumimoji="1" lang="en-US" sz="2800" dirty="0" smtClean="0">
              <a:solidFill>
                <a:schemeClr val="accent1"/>
              </a:solidFill>
            </a:endParaRPr>
          </a:p>
          <a:p>
            <a:pPr algn="ctr" defTabSz="914400">
              <a:spcBef>
                <a:spcPct val="0"/>
              </a:spcBef>
              <a:defRPr/>
            </a:pPr>
            <a:r>
              <a:rPr lang="en-US" sz="3600" b="1" dirty="0">
                <a:solidFill>
                  <a:srgbClr val="C00000"/>
                </a:solidFill>
                <a:latin typeface="Calibri"/>
                <a:ea typeface="+mj-ea"/>
                <a:cs typeface="+mj-cs"/>
              </a:rPr>
              <a:t>&amp; to the RIB production  group..</a:t>
            </a:r>
          </a:p>
        </p:txBody>
      </p:sp>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5237417"/>
            <a:ext cx="1008112" cy="1008112"/>
          </a:xfrm>
          <a:prstGeom prst="rect">
            <a:avLst/>
          </a:prstGeom>
        </p:spPr>
      </p:pic>
    </p:spTree>
    <p:extLst>
      <p:ext uri="{BB962C8B-B14F-4D97-AF65-F5344CB8AC3E}">
        <p14:creationId xmlns:p14="http://schemas.microsoft.com/office/powerpoint/2010/main" val="2866844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279453" y="891596"/>
            <a:ext cx="8567808" cy="5204404"/>
            <a:chOff x="279453" y="891596"/>
            <a:chExt cx="8567808" cy="5204404"/>
          </a:xfrm>
        </p:grpSpPr>
        <p:grpSp>
          <p:nvGrpSpPr>
            <p:cNvPr id="4" name="Gruppo 3"/>
            <p:cNvGrpSpPr/>
            <p:nvPr/>
          </p:nvGrpSpPr>
          <p:grpSpPr>
            <a:xfrm>
              <a:off x="279453" y="891596"/>
              <a:ext cx="8567808" cy="5204404"/>
              <a:chOff x="279453" y="891596"/>
              <a:chExt cx="8567808" cy="5204404"/>
            </a:xfrm>
          </p:grpSpPr>
          <p:pic>
            <p:nvPicPr>
              <p:cNvPr id="18" name="Immagine 17"/>
              <p:cNvPicPr>
                <a:picLocks noChangeAspect="1"/>
              </p:cNvPicPr>
              <p:nvPr/>
            </p:nvPicPr>
            <p:blipFill rotWithShape="1">
              <a:blip r:embed="rId2" cstate="print">
                <a:extLst>
                  <a:ext uri="{28A0092B-C50C-407E-A947-70E740481C1C}">
                    <a14:useLocalDpi xmlns:a14="http://schemas.microsoft.com/office/drawing/2010/main" val="0"/>
                  </a:ext>
                </a:extLst>
              </a:blip>
              <a:srcRect l="7814" t="14861" r="3315" b="15278"/>
              <a:stretch/>
            </p:blipFill>
            <p:spPr>
              <a:xfrm>
                <a:off x="279453" y="891596"/>
                <a:ext cx="8567808" cy="5204404"/>
              </a:xfrm>
              <a:prstGeom prst="rect">
                <a:avLst/>
              </a:prstGeom>
            </p:spPr>
          </p:pic>
          <p:pic>
            <p:nvPicPr>
              <p:cNvPr id="21" name="Immagine 20" descr="handling_2.jpg"/>
              <p:cNvPicPr>
                <a:picLocks noChangeAspect="1"/>
              </p:cNvPicPr>
              <p:nvPr/>
            </p:nvPicPr>
            <p:blipFill rotWithShape="1">
              <a:blip r:embed="rId3" cstate="print"/>
              <a:srcRect l="53427" t="7794" r="1983" b="9149"/>
              <a:stretch/>
            </p:blipFill>
            <p:spPr>
              <a:xfrm>
                <a:off x="7694466" y="1052905"/>
                <a:ext cx="972072" cy="1548000"/>
              </a:xfrm>
              <a:prstGeom prst="rect">
                <a:avLst/>
              </a:prstGeom>
              <a:solidFill>
                <a:schemeClr val="bg1"/>
              </a:solidFill>
              <a:ln>
                <a:solidFill>
                  <a:schemeClr val="tx1"/>
                </a:solidFill>
              </a:ln>
            </p:spPr>
          </p:pic>
          <p:pic>
            <p:nvPicPr>
              <p:cNvPr id="22" name="Immagine 21"/>
              <p:cNvPicPr>
                <a:picLocks noChangeAspect="1"/>
              </p:cNvPicPr>
              <p:nvPr/>
            </p:nvPicPr>
            <p:blipFill rotWithShape="1">
              <a:blip r:embed="rId4" cstate="print">
                <a:extLst>
                  <a:ext uri="{28A0092B-C50C-407E-A947-70E740481C1C}">
                    <a14:useLocalDpi xmlns:a14="http://schemas.microsoft.com/office/drawing/2010/main" val="0"/>
                  </a:ext>
                </a:extLst>
              </a:blip>
              <a:srcRect l="14552" t="671" r="51169" b="29367"/>
              <a:stretch/>
            </p:blipFill>
            <p:spPr>
              <a:xfrm>
                <a:off x="437083" y="1052905"/>
                <a:ext cx="1011290" cy="1548000"/>
              </a:xfrm>
              <a:prstGeom prst="rect">
                <a:avLst/>
              </a:prstGeom>
              <a:ln>
                <a:solidFill>
                  <a:schemeClr val="tx1"/>
                </a:solidFill>
              </a:ln>
            </p:spPr>
          </p:pic>
          <p:pic>
            <p:nvPicPr>
              <p:cNvPr id="29" name="Immagine 28"/>
              <p:cNvPicPr>
                <a:picLocks noChangeAspect="1"/>
              </p:cNvPicPr>
              <p:nvPr/>
            </p:nvPicPr>
            <p:blipFill>
              <a:blip r:embed="rId5"/>
              <a:stretch>
                <a:fillRect/>
              </a:stretch>
            </p:blipFill>
            <p:spPr>
              <a:xfrm>
                <a:off x="1598616" y="1052905"/>
                <a:ext cx="1032000" cy="1548000"/>
              </a:xfrm>
              <a:prstGeom prst="rect">
                <a:avLst/>
              </a:prstGeom>
            </p:spPr>
          </p:pic>
          <p:pic>
            <p:nvPicPr>
              <p:cNvPr id="30" name="Immagine 29"/>
              <p:cNvPicPr>
                <a:picLocks noChangeAspect="1"/>
              </p:cNvPicPr>
              <p:nvPr/>
            </p:nvPicPr>
            <p:blipFill rotWithShape="1">
              <a:blip r:embed="rId6" cstate="print">
                <a:extLst>
                  <a:ext uri="{28A0092B-C50C-407E-A947-70E740481C1C}">
                    <a14:useLocalDpi xmlns:a14="http://schemas.microsoft.com/office/drawing/2010/main" val="0"/>
                  </a:ext>
                </a:extLst>
              </a:blip>
              <a:srcRect l="7243" t="9476" r="-1"/>
              <a:stretch/>
            </p:blipFill>
            <p:spPr>
              <a:xfrm flipH="1">
                <a:off x="6526480" y="4629146"/>
                <a:ext cx="2132438" cy="1260000"/>
              </a:xfrm>
              <a:prstGeom prst="rect">
                <a:avLst/>
              </a:prstGeom>
              <a:solidFill>
                <a:schemeClr val="bg1"/>
              </a:solidFill>
              <a:ln>
                <a:solidFill>
                  <a:schemeClr val="tx1"/>
                </a:solidFill>
              </a:ln>
            </p:spPr>
          </p:pic>
          <p:sp>
            <p:nvSpPr>
              <p:cNvPr id="31" name="CasellaDiTesto 30"/>
              <p:cNvSpPr txBox="1"/>
              <p:nvPr/>
            </p:nvSpPr>
            <p:spPr>
              <a:xfrm>
                <a:off x="1598616" y="2637328"/>
                <a:ext cx="1032000" cy="276999"/>
              </a:xfrm>
              <a:prstGeom prst="rect">
                <a:avLst/>
              </a:prstGeom>
              <a:solidFill>
                <a:schemeClr val="bg1">
                  <a:alpha val="49000"/>
                </a:schemeClr>
              </a:solidFill>
              <a:ln>
                <a:solidFill>
                  <a:schemeClr val="tx1"/>
                </a:solidFill>
              </a:ln>
            </p:spPr>
            <p:txBody>
              <a:bodyPr wrap="square" rtlCol="0">
                <a:spAutoFit/>
              </a:bodyPr>
              <a:lstStyle>
                <a:defPPr>
                  <a:defRPr lang="it-IT"/>
                </a:defPPr>
                <a:lvl1pPr algn="ctr">
                  <a:defRPr sz="1200"/>
                </a:lvl1pPr>
              </a:lstStyle>
              <a:p>
                <a:r>
                  <a:rPr lang="en-US" dirty="0"/>
                  <a:t>TIS unit</a:t>
                </a:r>
              </a:p>
            </p:txBody>
          </p:sp>
          <p:sp>
            <p:nvSpPr>
              <p:cNvPr id="32" name="CasellaDiTesto 31"/>
              <p:cNvSpPr txBox="1"/>
              <p:nvPr/>
            </p:nvSpPr>
            <p:spPr>
              <a:xfrm>
                <a:off x="437083" y="2637328"/>
                <a:ext cx="1011290" cy="646331"/>
              </a:xfrm>
              <a:prstGeom prst="rect">
                <a:avLst/>
              </a:prstGeom>
              <a:solidFill>
                <a:schemeClr val="bg1">
                  <a:alpha val="49000"/>
                </a:schemeClr>
              </a:solidFill>
              <a:ln>
                <a:solidFill>
                  <a:schemeClr val="tx1"/>
                </a:solidFill>
              </a:ln>
            </p:spPr>
            <p:txBody>
              <a:bodyPr wrap="square" rtlCol="0">
                <a:spAutoFit/>
              </a:bodyPr>
              <a:lstStyle/>
              <a:p>
                <a:pPr algn="ctr"/>
                <a:r>
                  <a:rPr lang="en-US" sz="1200" dirty="0" smtClean="0"/>
                  <a:t>horizontal handling device</a:t>
                </a:r>
                <a:endParaRPr lang="en-US" sz="1200" dirty="0"/>
              </a:p>
            </p:txBody>
          </p:sp>
          <p:sp>
            <p:nvSpPr>
              <p:cNvPr id="33" name="CasellaDiTesto 32"/>
              <p:cNvSpPr txBox="1"/>
              <p:nvPr/>
            </p:nvSpPr>
            <p:spPr>
              <a:xfrm>
                <a:off x="7694466" y="2637909"/>
                <a:ext cx="972617" cy="646331"/>
              </a:xfrm>
              <a:prstGeom prst="rect">
                <a:avLst/>
              </a:prstGeom>
              <a:solidFill>
                <a:schemeClr val="bg1">
                  <a:alpha val="49000"/>
                </a:schemeClr>
              </a:solidFill>
              <a:ln>
                <a:solidFill>
                  <a:schemeClr val="tx1"/>
                </a:solidFill>
              </a:ln>
            </p:spPr>
            <p:txBody>
              <a:bodyPr wrap="square" rtlCol="0">
                <a:spAutoFit/>
              </a:bodyPr>
              <a:lstStyle>
                <a:defPPr>
                  <a:defRPr lang="it-IT"/>
                </a:defPPr>
                <a:lvl1pPr algn="ctr">
                  <a:defRPr sz="1200"/>
                </a:lvl1pPr>
              </a:lstStyle>
              <a:p>
                <a:r>
                  <a:rPr lang="en-US" dirty="0"/>
                  <a:t>vertical handling device</a:t>
                </a:r>
              </a:p>
            </p:txBody>
          </p:sp>
          <p:sp>
            <p:nvSpPr>
              <p:cNvPr id="34" name="CasellaDiTesto 33"/>
              <p:cNvSpPr txBox="1"/>
              <p:nvPr/>
            </p:nvSpPr>
            <p:spPr>
              <a:xfrm>
                <a:off x="6520576" y="4310291"/>
                <a:ext cx="2138342" cy="276999"/>
              </a:xfrm>
              <a:prstGeom prst="rect">
                <a:avLst/>
              </a:prstGeom>
              <a:solidFill>
                <a:schemeClr val="bg1">
                  <a:alpha val="49000"/>
                </a:schemeClr>
              </a:solidFill>
              <a:ln>
                <a:solidFill>
                  <a:schemeClr val="tx1"/>
                </a:solidFill>
              </a:ln>
            </p:spPr>
            <p:txBody>
              <a:bodyPr wrap="square" rtlCol="0">
                <a:spAutoFit/>
              </a:bodyPr>
              <a:lstStyle>
                <a:defPPr>
                  <a:defRPr lang="it-IT"/>
                </a:defPPr>
                <a:lvl1pPr algn="ctr">
                  <a:defRPr sz="1200"/>
                </a:lvl1pPr>
              </a:lstStyle>
              <a:p>
                <a:r>
                  <a:rPr lang="en-US"/>
                  <a:t>front-end</a:t>
                </a:r>
                <a:endParaRPr lang="en-US" dirty="0"/>
              </a:p>
            </p:txBody>
          </p:sp>
          <p:sp>
            <p:nvSpPr>
              <p:cNvPr id="35" name="CasellaDiTesto 34"/>
              <p:cNvSpPr txBox="1"/>
              <p:nvPr/>
            </p:nvSpPr>
            <p:spPr>
              <a:xfrm>
                <a:off x="4968240" y="5605234"/>
                <a:ext cx="1369930" cy="276999"/>
              </a:xfrm>
              <a:prstGeom prst="rect">
                <a:avLst/>
              </a:prstGeom>
              <a:solidFill>
                <a:schemeClr val="bg1">
                  <a:alpha val="49000"/>
                </a:schemeClr>
              </a:solidFill>
              <a:ln>
                <a:solidFill>
                  <a:schemeClr val="tx1"/>
                </a:solidFill>
              </a:ln>
            </p:spPr>
            <p:txBody>
              <a:bodyPr wrap="square" rtlCol="0">
                <a:spAutoFit/>
              </a:bodyPr>
              <a:lstStyle>
                <a:defPPr>
                  <a:defRPr lang="it-IT"/>
                </a:defPPr>
                <a:lvl1pPr algn="ctr">
                  <a:defRPr sz="1200"/>
                </a:lvl1pPr>
              </a:lstStyle>
              <a:p>
                <a:r>
                  <a:rPr lang="en-US" dirty="0"/>
                  <a:t>temporary storage</a:t>
                </a:r>
              </a:p>
            </p:txBody>
          </p:sp>
          <p:cxnSp>
            <p:nvCxnSpPr>
              <p:cNvPr id="38" name="Connettore 2 37"/>
              <p:cNvCxnSpPr/>
              <p:nvPr/>
            </p:nvCxnSpPr>
            <p:spPr>
              <a:xfrm>
                <a:off x="1221271" y="3335322"/>
                <a:ext cx="455129" cy="931878"/>
              </a:xfrm>
              <a:prstGeom prst="straightConnector1">
                <a:avLst/>
              </a:prstGeom>
              <a:ln w="19050">
                <a:solidFill>
                  <a:schemeClr val="bg1"/>
                </a:solidFill>
                <a:tailEnd type="arrow"/>
              </a:ln>
            </p:spPr>
            <p:style>
              <a:lnRef idx="1">
                <a:schemeClr val="dk1"/>
              </a:lnRef>
              <a:fillRef idx="0">
                <a:schemeClr val="dk1"/>
              </a:fillRef>
              <a:effectRef idx="0">
                <a:schemeClr val="dk1"/>
              </a:effectRef>
              <a:fontRef idx="minor">
                <a:schemeClr val="tx1"/>
              </a:fontRef>
            </p:style>
          </p:cxnSp>
          <p:cxnSp>
            <p:nvCxnSpPr>
              <p:cNvPr id="41" name="Connettore 2 40"/>
              <p:cNvCxnSpPr/>
              <p:nvPr/>
            </p:nvCxnSpPr>
            <p:spPr>
              <a:xfrm flipH="1" flipV="1">
                <a:off x="5334000" y="2140981"/>
                <a:ext cx="2255748" cy="816157"/>
              </a:xfrm>
              <a:prstGeom prst="straightConnector1">
                <a:avLst/>
              </a:prstGeom>
              <a:ln w="19050">
                <a:solidFill>
                  <a:schemeClr val="bg1"/>
                </a:solidFill>
                <a:tailEnd type="arrow"/>
              </a:ln>
            </p:spPr>
            <p:style>
              <a:lnRef idx="1">
                <a:schemeClr val="dk1"/>
              </a:lnRef>
              <a:fillRef idx="0">
                <a:schemeClr val="dk1"/>
              </a:fillRef>
              <a:effectRef idx="0">
                <a:schemeClr val="dk1"/>
              </a:effectRef>
              <a:fontRef idx="minor">
                <a:schemeClr val="tx1"/>
              </a:fontRef>
            </p:style>
          </p:cxnSp>
          <p:cxnSp>
            <p:nvCxnSpPr>
              <p:cNvPr id="43" name="Connettore 2 42"/>
              <p:cNvCxnSpPr/>
              <p:nvPr/>
            </p:nvCxnSpPr>
            <p:spPr>
              <a:xfrm flipH="1" flipV="1">
                <a:off x="5592245" y="4152900"/>
                <a:ext cx="816177" cy="291618"/>
              </a:xfrm>
              <a:prstGeom prst="straightConnector1">
                <a:avLst/>
              </a:prstGeom>
              <a:ln w="19050">
                <a:solidFill>
                  <a:schemeClr val="bg1"/>
                </a:solidFill>
                <a:tailEnd type="arrow"/>
              </a:ln>
            </p:spPr>
            <p:style>
              <a:lnRef idx="1">
                <a:schemeClr val="dk1"/>
              </a:lnRef>
              <a:fillRef idx="0">
                <a:schemeClr val="dk1"/>
              </a:fillRef>
              <a:effectRef idx="0">
                <a:schemeClr val="dk1"/>
              </a:effectRef>
              <a:fontRef idx="minor">
                <a:schemeClr val="tx1"/>
              </a:fontRef>
            </p:style>
          </p:cxnSp>
          <p:cxnSp>
            <p:nvCxnSpPr>
              <p:cNvPr id="47" name="Connettore 2 46"/>
              <p:cNvCxnSpPr/>
              <p:nvPr/>
            </p:nvCxnSpPr>
            <p:spPr>
              <a:xfrm flipH="1" flipV="1">
                <a:off x="4770824" y="5358091"/>
                <a:ext cx="151696" cy="190672"/>
              </a:xfrm>
              <a:prstGeom prst="straightConnector1">
                <a:avLst/>
              </a:prstGeom>
              <a:ln w="19050">
                <a:solidFill>
                  <a:schemeClr val="bg1"/>
                </a:solidFill>
                <a:tailEnd type="arrow"/>
              </a:ln>
            </p:spPr>
            <p:style>
              <a:lnRef idx="1">
                <a:schemeClr val="dk1"/>
              </a:lnRef>
              <a:fillRef idx="0">
                <a:schemeClr val="dk1"/>
              </a:fillRef>
              <a:effectRef idx="0">
                <a:schemeClr val="dk1"/>
              </a:effectRef>
              <a:fontRef idx="minor">
                <a:schemeClr val="tx1"/>
              </a:fontRef>
            </p:style>
          </p:cxnSp>
          <p:sp>
            <p:nvSpPr>
              <p:cNvPr id="2" name="Freccia a destra 1"/>
              <p:cNvSpPr/>
              <p:nvPr/>
            </p:nvSpPr>
            <p:spPr>
              <a:xfrm rot="20590470">
                <a:off x="6291655" y="3143298"/>
                <a:ext cx="733265" cy="149831"/>
              </a:xfrm>
              <a:prstGeom prst="rightArrow">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a destra 19"/>
              <p:cNvSpPr/>
              <p:nvPr/>
            </p:nvSpPr>
            <p:spPr>
              <a:xfrm rot="2468958">
                <a:off x="4137227" y="3381844"/>
                <a:ext cx="674245" cy="141949"/>
              </a:xfrm>
              <a:prstGeom prst="right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4 5"/>
              <p:cNvCxnSpPr/>
              <p:nvPr/>
            </p:nvCxnSpPr>
            <p:spPr>
              <a:xfrm>
                <a:off x="2693252" y="2779849"/>
                <a:ext cx="1977192" cy="1098731"/>
              </a:xfrm>
              <a:prstGeom prst="bentConnector3">
                <a:avLst>
                  <a:gd name="adj1" fmla="val 43834"/>
                </a:avLst>
              </a:prstGeom>
              <a:ln w="19050">
                <a:solidFill>
                  <a:schemeClr val="bg1"/>
                </a:solidFill>
                <a:tailEnd type="arrow"/>
              </a:ln>
            </p:spPr>
            <p:style>
              <a:lnRef idx="1">
                <a:schemeClr val="dk1"/>
              </a:lnRef>
              <a:fillRef idx="0">
                <a:schemeClr val="dk1"/>
              </a:fillRef>
              <a:effectRef idx="0">
                <a:schemeClr val="dk1"/>
              </a:effectRef>
              <a:fontRef idx="minor">
                <a:schemeClr val="tx1"/>
              </a:fontRef>
            </p:style>
          </p:cxnSp>
        </p:grpSp>
        <p:sp>
          <p:nvSpPr>
            <p:cNvPr id="5" name="CasellaDiTesto 4"/>
            <p:cNvSpPr txBox="1"/>
            <p:nvPr/>
          </p:nvSpPr>
          <p:spPr>
            <a:xfrm rot="2462258">
              <a:off x="4105679" y="3164076"/>
              <a:ext cx="841423" cy="215444"/>
            </a:xfrm>
            <a:prstGeom prst="rect">
              <a:avLst/>
            </a:prstGeom>
            <a:noFill/>
          </p:spPr>
          <p:txBody>
            <a:bodyPr wrap="square" rtlCol="0">
              <a:spAutoFit/>
            </a:bodyPr>
            <a:lstStyle/>
            <a:p>
              <a:r>
                <a:rPr lang="en-US" sz="800" b="1" dirty="0" smtClean="0">
                  <a:solidFill>
                    <a:schemeClr val="accent1">
                      <a:lumMod val="60000"/>
                      <a:lumOff val="40000"/>
                    </a:schemeClr>
                  </a:solidFill>
                </a:rPr>
                <a:t>PROTON BEAM</a:t>
              </a:r>
              <a:endParaRPr lang="en-US" sz="800" b="1" dirty="0">
                <a:solidFill>
                  <a:schemeClr val="accent1">
                    <a:lumMod val="60000"/>
                    <a:lumOff val="40000"/>
                  </a:schemeClr>
                </a:solidFill>
              </a:endParaRPr>
            </a:p>
          </p:txBody>
        </p:sp>
        <p:sp>
          <p:nvSpPr>
            <p:cNvPr id="23" name="CasellaDiTesto 22"/>
            <p:cNvSpPr txBox="1"/>
            <p:nvPr/>
          </p:nvSpPr>
          <p:spPr>
            <a:xfrm rot="20659504">
              <a:off x="6385967" y="2959322"/>
              <a:ext cx="366987" cy="246221"/>
            </a:xfrm>
            <a:prstGeom prst="rect">
              <a:avLst/>
            </a:prstGeom>
            <a:noFill/>
          </p:spPr>
          <p:txBody>
            <a:bodyPr wrap="square" rtlCol="0">
              <a:spAutoFit/>
            </a:bodyPr>
            <a:lstStyle/>
            <a:p>
              <a:r>
                <a:rPr lang="en-US" sz="1000" b="1" dirty="0" smtClean="0">
                  <a:solidFill>
                    <a:schemeClr val="accent3">
                      <a:lumMod val="60000"/>
                      <a:lumOff val="40000"/>
                    </a:schemeClr>
                  </a:solidFill>
                </a:rPr>
                <a:t>RIB</a:t>
              </a:r>
              <a:endParaRPr lang="en-US" sz="1000" b="1" dirty="0">
                <a:solidFill>
                  <a:schemeClr val="accent3">
                    <a:lumMod val="60000"/>
                    <a:lumOff val="40000"/>
                  </a:schemeClr>
                </a:solidFill>
              </a:endParaRPr>
            </a:p>
          </p:txBody>
        </p:sp>
      </p:grpSp>
      <p:sp>
        <p:nvSpPr>
          <p:cNvPr id="36" name="Text Box 13"/>
          <p:cNvSpPr txBox="1">
            <a:spLocks noChangeArrowheads="1"/>
          </p:cNvSpPr>
          <p:nvPr/>
        </p:nvSpPr>
        <p:spPr bwMode="auto">
          <a:xfrm>
            <a:off x="418733" y="67700"/>
            <a:ext cx="8215313" cy="523220"/>
          </a:xfrm>
          <a:prstGeom prst="rect">
            <a:avLst/>
          </a:prstGeom>
          <a:noFill/>
          <a:ln w="9525">
            <a:noFill/>
            <a:miter lim="800000"/>
            <a:headEnd/>
            <a:tailEnd/>
          </a:ln>
        </p:spPr>
        <p:txBody>
          <a:bodyPr>
            <a:spAutoFit/>
          </a:bodyPr>
          <a:lstStyle/>
          <a:p>
            <a:pPr algn="ctr" defTabSz="914400">
              <a:spcBef>
                <a:spcPct val="0"/>
              </a:spcBef>
              <a:defRPr/>
            </a:pPr>
            <a:r>
              <a:rPr lang="en-US" sz="2800" dirty="0" smtClean="0">
                <a:solidFill>
                  <a:srgbClr val="0070C0"/>
                </a:solidFill>
                <a:latin typeface="Calibri"/>
                <a:ea typeface="+mj-ea"/>
                <a:cs typeface="+mj-cs"/>
              </a:rPr>
              <a:t>The SPES </a:t>
            </a:r>
            <a:r>
              <a:rPr lang="en-US" sz="2800" dirty="0">
                <a:solidFill>
                  <a:srgbClr val="0070C0"/>
                </a:solidFill>
                <a:latin typeface="Calibri"/>
                <a:ea typeface="+mj-ea"/>
                <a:cs typeface="+mj-cs"/>
              </a:rPr>
              <a:t>RIB </a:t>
            </a:r>
            <a:r>
              <a:rPr lang="en-US" sz="2800" dirty="0" smtClean="0">
                <a:solidFill>
                  <a:srgbClr val="0070C0"/>
                </a:solidFill>
                <a:latin typeface="Calibri"/>
                <a:ea typeface="+mj-ea"/>
                <a:cs typeface="+mj-cs"/>
              </a:rPr>
              <a:t>source</a:t>
            </a:r>
            <a:endParaRPr lang="en-US" sz="2800" dirty="0">
              <a:solidFill>
                <a:srgbClr val="0070C0"/>
              </a:solidFill>
              <a:latin typeface="Calibri"/>
              <a:ea typeface="+mj-ea"/>
              <a:cs typeface="+mj-cs"/>
            </a:endParaRPr>
          </a:p>
        </p:txBody>
      </p:sp>
    </p:spTree>
    <p:extLst>
      <p:ext uri="{BB962C8B-B14F-4D97-AF65-F5344CB8AC3E}">
        <p14:creationId xmlns:p14="http://schemas.microsoft.com/office/powerpoint/2010/main" val="1140056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p:cNvSpPr txBox="1"/>
          <p:nvPr/>
        </p:nvSpPr>
        <p:spPr>
          <a:xfrm>
            <a:off x="1923585" y="43206"/>
            <a:ext cx="5280421" cy="1169551"/>
          </a:xfrm>
          <a:prstGeom prst="rect">
            <a:avLst/>
          </a:prstGeom>
          <a:noFill/>
        </p:spPr>
        <p:txBody>
          <a:bodyPr wrap="none">
            <a:spAutoFit/>
          </a:bodyPr>
          <a:lstStyle/>
          <a:p>
            <a:pPr algn="ctr" eaLnBrk="1" hangingPunct="1">
              <a:defRPr/>
            </a:pPr>
            <a:r>
              <a:rPr lang="en-US" sz="3200" dirty="0">
                <a:solidFill>
                  <a:schemeClr val="accent1"/>
                </a:solidFill>
                <a:latin typeface="+mj-lt"/>
              </a:rPr>
              <a:t>The </a:t>
            </a:r>
            <a:r>
              <a:rPr lang="en-US" sz="3200" dirty="0" smtClean="0">
                <a:solidFill>
                  <a:schemeClr val="accent1"/>
                </a:solidFill>
                <a:latin typeface="+mj-lt"/>
              </a:rPr>
              <a:t>TIS UNIT (general scheme)</a:t>
            </a:r>
            <a:endParaRPr lang="en-US" sz="3200" dirty="0">
              <a:solidFill>
                <a:schemeClr val="accent1"/>
              </a:solidFill>
              <a:latin typeface="+mj-lt"/>
            </a:endParaRPr>
          </a:p>
          <a:p>
            <a:pPr algn="ctr" eaLnBrk="1" hangingPunct="1">
              <a:defRPr/>
            </a:pPr>
            <a:endParaRPr lang="en-US" sz="2400" b="1" dirty="0">
              <a:solidFill>
                <a:srgbClr val="0066FF"/>
              </a:solidFill>
              <a:effectLst>
                <a:outerShdw blurRad="38100" dist="38100" dir="2700000" algn="tl">
                  <a:srgbClr val="C0C0C0"/>
                </a:outerShdw>
              </a:effectLst>
              <a:latin typeface="+mj-lt"/>
            </a:endParaRPr>
          </a:p>
          <a:p>
            <a:pPr algn="ctr" eaLnBrk="1" hangingPunct="1">
              <a:defRPr/>
            </a:pPr>
            <a:endParaRPr lang="en-US" sz="1400" b="1" dirty="0">
              <a:solidFill>
                <a:srgbClr val="0066FF"/>
              </a:solidFill>
              <a:effectLst>
                <a:outerShdw blurRad="38100" dist="38100" dir="2700000" algn="tl">
                  <a:srgbClr val="C0C0C0"/>
                </a:outerShdw>
              </a:effectLst>
              <a:latin typeface="+mj-lt"/>
            </a:endParaRPr>
          </a:p>
        </p:txBody>
      </p:sp>
      <p:pic>
        <p:nvPicPr>
          <p:cNvPr id="66" name="Immagin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394" y="929721"/>
            <a:ext cx="7552802" cy="478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Straight Arrow Connector 8"/>
          <p:cNvCxnSpPr>
            <a:cxnSpLocks noChangeShapeType="1"/>
          </p:cNvCxnSpPr>
          <p:nvPr/>
        </p:nvCxnSpPr>
        <p:spPr bwMode="auto">
          <a:xfrm>
            <a:off x="1313910" y="1230926"/>
            <a:ext cx="706122" cy="520088"/>
          </a:xfrm>
          <a:prstGeom prst="straightConnector1">
            <a:avLst/>
          </a:prstGeom>
          <a:noFill/>
          <a:ln w="38100" algn="ctr">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Oval 49"/>
          <p:cNvSpPr/>
          <p:nvPr/>
        </p:nvSpPr>
        <p:spPr bwMode="auto">
          <a:xfrm flipH="1">
            <a:off x="1352054" y="1541048"/>
            <a:ext cx="127321" cy="105347"/>
          </a:xfrm>
          <a:prstGeom prst="ellipse">
            <a:avLst/>
          </a:prstGeom>
          <a:solidFill>
            <a:srgbClr val="0070C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sp>
        <p:nvSpPr>
          <p:cNvPr id="69" name="Oval 49"/>
          <p:cNvSpPr/>
          <p:nvPr/>
        </p:nvSpPr>
        <p:spPr bwMode="auto">
          <a:xfrm flipH="1">
            <a:off x="1367929" y="1512473"/>
            <a:ext cx="127321" cy="105347"/>
          </a:xfrm>
          <a:prstGeom prst="ellipse">
            <a:avLst/>
          </a:prstGeom>
          <a:solidFill>
            <a:srgbClr val="0070C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sp>
        <p:nvSpPr>
          <p:cNvPr id="70" name="Oval 49"/>
          <p:cNvSpPr/>
          <p:nvPr/>
        </p:nvSpPr>
        <p:spPr bwMode="auto">
          <a:xfrm flipH="1">
            <a:off x="1359994" y="1517236"/>
            <a:ext cx="127320" cy="105346"/>
          </a:xfrm>
          <a:prstGeom prst="ellipse">
            <a:avLst/>
          </a:prstGeom>
          <a:solidFill>
            <a:srgbClr val="0070C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sp>
        <p:nvSpPr>
          <p:cNvPr id="71" name="Oval 49"/>
          <p:cNvSpPr/>
          <p:nvPr/>
        </p:nvSpPr>
        <p:spPr bwMode="auto">
          <a:xfrm flipH="1">
            <a:off x="3693619" y="3425665"/>
            <a:ext cx="127320" cy="106680"/>
          </a:xfrm>
          <a:prstGeom prst="ellipse">
            <a:avLst/>
          </a:prstGeom>
          <a:solidFill>
            <a:srgbClr val="FF00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sp>
        <p:nvSpPr>
          <p:cNvPr id="72" name="Oval 49"/>
          <p:cNvSpPr/>
          <p:nvPr/>
        </p:nvSpPr>
        <p:spPr bwMode="auto">
          <a:xfrm flipH="1">
            <a:off x="3726954" y="3612990"/>
            <a:ext cx="127321" cy="106680"/>
          </a:xfrm>
          <a:prstGeom prst="ellipse">
            <a:avLst/>
          </a:prstGeom>
          <a:solidFill>
            <a:srgbClr val="FF00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sp>
        <p:nvSpPr>
          <p:cNvPr id="73" name="Oval 49"/>
          <p:cNvSpPr/>
          <p:nvPr/>
        </p:nvSpPr>
        <p:spPr bwMode="auto">
          <a:xfrm flipH="1">
            <a:off x="3692029" y="3019265"/>
            <a:ext cx="127321" cy="106680"/>
          </a:xfrm>
          <a:prstGeom prst="ellipse">
            <a:avLst/>
          </a:prstGeom>
          <a:solidFill>
            <a:srgbClr val="FF00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sp>
        <p:nvSpPr>
          <p:cNvPr id="74" name="Oval 49"/>
          <p:cNvSpPr/>
          <p:nvPr/>
        </p:nvSpPr>
        <p:spPr bwMode="auto">
          <a:xfrm flipH="1">
            <a:off x="4146128" y="3152615"/>
            <a:ext cx="122486" cy="106680"/>
          </a:xfrm>
          <a:prstGeom prst="ellipse">
            <a:avLst/>
          </a:prstGeom>
          <a:solidFill>
            <a:srgbClr val="FF00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sp>
        <p:nvSpPr>
          <p:cNvPr id="75" name="Oval 49"/>
          <p:cNvSpPr/>
          <p:nvPr/>
        </p:nvSpPr>
        <p:spPr bwMode="auto">
          <a:xfrm flipH="1">
            <a:off x="4171528" y="3124040"/>
            <a:ext cx="122486" cy="106680"/>
          </a:xfrm>
          <a:prstGeom prst="ellipse">
            <a:avLst/>
          </a:prstGeom>
          <a:solidFill>
            <a:srgbClr val="FF00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sp>
        <p:nvSpPr>
          <p:cNvPr id="76" name="Oval 49"/>
          <p:cNvSpPr/>
          <p:nvPr/>
        </p:nvSpPr>
        <p:spPr bwMode="auto">
          <a:xfrm flipH="1">
            <a:off x="4158828" y="3120865"/>
            <a:ext cx="122486" cy="106680"/>
          </a:xfrm>
          <a:prstGeom prst="ellipse">
            <a:avLst/>
          </a:prstGeom>
          <a:solidFill>
            <a:srgbClr val="FF00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sp>
        <p:nvSpPr>
          <p:cNvPr id="77" name="Oval 49"/>
          <p:cNvSpPr/>
          <p:nvPr/>
        </p:nvSpPr>
        <p:spPr bwMode="auto">
          <a:xfrm flipH="1">
            <a:off x="5717679" y="2495136"/>
            <a:ext cx="127321" cy="105346"/>
          </a:xfrm>
          <a:prstGeom prst="ellipse">
            <a:avLst/>
          </a:prstGeom>
          <a:solidFill>
            <a:srgbClr val="FFFF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sp>
        <p:nvSpPr>
          <p:cNvPr id="78" name="Oval 49"/>
          <p:cNvSpPr/>
          <p:nvPr/>
        </p:nvSpPr>
        <p:spPr bwMode="auto">
          <a:xfrm flipH="1">
            <a:off x="5716094" y="2493548"/>
            <a:ext cx="127320" cy="105347"/>
          </a:xfrm>
          <a:prstGeom prst="ellipse">
            <a:avLst/>
          </a:prstGeom>
          <a:solidFill>
            <a:srgbClr val="FFFF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800" b="1" i="0" u="none" strike="noStrike" kern="0" cap="none" spc="0" normalizeH="0" baseline="0" noProof="0">
              <a:ln>
                <a:noFill/>
              </a:ln>
              <a:solidFill>
                <a:srgbClr val="000000"/>
              </a:solidFill>
              <a:effectLst/>
              <a:uLnTx/>
              <a:uFillTx/>
              <a:latin typeface="Arial"/>
              <a:ea typeface="+mn-ea"/>
              <a:cs typeface="+mn-cs"/>
            </a:endParaRPr>
          </a:p>
        </p:txBody>
      </p:sp>
      <p:sp>
        <p:nvSpPr>
          <p:cNvPr id="81" name="Oval 49"/>
          <p:cNvSpPr/>
          <p:nvPr/>
        </p:nvSpPr>
        <p:spPr bwMode="auto">
          <a:xfrm flipH="1">
            <a:off x="5693975" y="2404705"/>
            <a:ext cx="127321" cy="105347"/>
          </a:xfrm>
          <a:prstGeom prst="ellipse">
            <a:avLst/>
          </a:prstGeom>
          <a:solidFill>
            <a:srgbClr val="FFFF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000000"/>
              </a:solidFill>
              <a:effectLst/>
              <a:uLnTx/>
              <a:uFillTx/>
              <a:latin typeface="Arial"/>
              <a:ea typeface="+mn-ea"/>
              <a:cs typeface="+mn-cs"/>
            </a:endParaRPr>
          </a:p>
        </p:txBody>
      </p:sp>
      <p:grpSp>
        <p:nvGrpSpPr>
          <p:cNvPr id="82" name="Gruppo 2"/>
          <p:cNvGrpSpPr>
            <a:grpSpLocks/>
          </p:cNvGrpSpPr>
          <p:nvPr/>
        </p:nvGrpSpPr>
        <p:grpSpPr bwMode="auto">
          <a:xfrm>
            <a:off x="2456458" y="1424125"/>
            <a:ext cx="1855019" cy="554325"/>
            <a:chOff x="3664700" y="1577460"/>
            <a:chExt cx="2520153" cy="1135975"/>
          </a:xfrm>
        </p:grpSpPr>
        <p:sp>
          <p:nvSpPr>
            <p:cNvPr id="83" name="Rettangolo 1"/>
            <p:cNvSpPr>
              <a:spLocks noChangeArrowheads="1"/>
            </p:cNvSpPr>
            <p:nvPr/>
          </p:nvSpPr>
          <p:spPr bwMode="auto">
            <a:xfrm>
              <a:off x="3664700" y="1665691"/>
              <a:ext cx="2213621" cy="950926"/>
            </a:xfrm>
            <a:prstGeom prst="rect">
              <a:avLst/>
            </a:prstGeom>
            <a:solidFill>
              <a:srgbClr val="FFFFFF">
                <a:alpha val="58000"/>
              </a:srgbClr>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it-IT" sz="16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84" name="Oval 49"/>
            <p:cNvSpPr/>
            <p:nvPr/>
          </p:nvSpPr>
          <p:spPr bwMode="auto">
            <a:xfrm flipH="1">
              <a:off x="3811399" y="1820251"/>
              <a:ext cx="124803" cy="158499"/>
            </a:xfrm>
            <a:prstGeom prst="ellipse">
              <a:avLst/>
            </a:prstGeom>
            <a:solidFill>
              <a:srgbClr val="0070C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1" i="0" u="none" strike="noStrike" kern="0" cap="none" spc="0" normalizeH="0" baseline="0" noProof="0">
                <a:ln>
                  <a:noFill/>
                </a:ln>
                <a:solidFill>
                  <a:srgbClr val="000000"/>
                </a:solidFill>
                <a:effectLst/>
                <a:uLnTx/>
                <a:uFillTx/>
                <a:latin typeface="Arial"/>
                <a:ea typeface="+mn-ea"/>
                <a:cs typeface="+mn-cs"/>
              </a:endParaRPr>
            </a:p>
          </p:txBody>
        </p:sp>
        <p:sp>
          <p:nvSpPr>
            <p:cNvPr id="85" name="Oval 49"/>
            <p:cNvSpPr/>
            <p:nvPr/>
          </p:nvSpPr>
          <p:spPr bwMode="auto">
            <a:xfrm flipH="1">
              <a:off x="3809209" y="2074395"/>
              <a:ext cx="124804" cy="158499"/>
            </a:xfrm>
            <a:prstGeom prst="ellipse">
              <a:avLst/>
            </a:prstGeom>
            <a:solidFill>
              <a:srgbClr val="FF00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1" i="0" u="none" strike="noStrike" kern="0" cap="none" spc="0" normalizeH="0" baseline="0" noProof="0">
                <a:ln>
                  <a:noFill/>
                </a:ln>
                <a:solidFill>
                  <a:srgbClr val="000000"/>
                </a:solidFill>
                <a:effectLst/>
                <a:uLnTx/>
                <a:uFillTx/>
                <a:latin typeface="Arial"/>
                <a:ea typeface="+mn-ea"/>
                <a:cs typeface="+mn-cs"/>
              </a:endParaRPr>
            </a:p>
          </p:txBody>
        </p:sp>
        <p:sp>
          <p:nvSpPr>
            <p:cNvPr id="86" name="Oval 49"/>
            <p:cNvSpPr/>
            <p:nvPr/>
          </p:nvSpPr>
          <p:spPr bwMode="auto">
            <a:xfrm flipH="1">
              <a:off x="3811399" y="2342204"/>
              <a:ext cx="124803" cy="158499"/>
            </a:xfrm>
            <a:prstGeom prst="ellipse">
              <a:avLst/>
            </a:prstGeom>
            <a:solidFill>
              <a:srgbClr val="FFFF00"/>
            </a:solidFill>
            <a:ln w="25400" cap="flat" cmpd="sng" algn="ctr">
              <a:solidFill>
                <a:srgbClr val="000000"/>
              </a:solidFill>
              <a:prstDash val="solid"/>
              <a:headEnd type="none" w="med" len="med"/>
              <a:tailEnd type="none" w="med" len="med"/>
            </a:ln>
            <a:effectLst/>
            <a:extLst/>
          </p:spPr>
          <p:txBody>
            <a:bodyPr wrap="none"/>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t-IT" sz="1600" b="1" i="0" u="none" strike="noStrike" kern="0" cap="none" spc="0" normalizeH="0" baseline="0" noProof="0">
                <a:ln>
                  <a:noFill/>
                </a:ln>
                <a:solidFill>
                  <a:srgbClr val="000000"/>
                </a:solidFill>
                <a:effectLst/>
                <a:uLnTx/>
                <a:uFillTx/>
                <a:latin typeface="Arial"/>
                <a:ea typeface="+mn-ea"/>
                <a:cs typeface="+mn-cs"/>
              </a:endParaRPr>
            </a:p>
          </p:txBody>
        </p:sp>
        <p:sp>
          <p:nvSpPr>
            <p:cNvPr id="87" name="CasellaDiTesto 28"/>
            <p:cNvSpPr txBox="1">
              <a:spLocks noChangeArrowheads="1"/>
            </p:cNvSpPr>
            <p:nvPr/>
          </p:nvSpPr>
          <p:spPr bwMode="auto">
            <a:xfrm>
              <a:off x="3931640" y="2128176"/>
              <a:ext cx="1936189" cy="5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it-IT" altLang="it-IT" sz="1200" b="1" i="0" u="none" strike="noStrike" kern="0" cap="none" spc="0" normalizeH="0" baseline="0" noProof="0" dirty="0" err="1" smtClean="0">
                  <a:ln>
                    <a:noFill/>
                  </a:ln>
                  <a:solidFill>
                    <a:srgbClr val="000000"/>
                  </a:solidFill>
                  <a:effectLst/>
                  <a:uLnTx/>
                  <a:uFillTx/>
                  <a:latin typeface="Arial" panose="020B0604020202020204" pitchFamily="34" charset="0"/>
                </a:rPr>
                <a:t>Ions</a:t>
              </a:r>
              <a:endParaRPr kumimoji="0" lang="it-IT" altLang="it-IT" sz="12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88" name="CasellaDiTesto 29"/>
            <p:cNvSpPr txBox="1">
              <a:spLocks noChangeArrowheads="1"/>
            </p:cNvSpPr>
            <p:nvPr/>
          </p:nvSpPr>
          <p:spPr bwMode="auto">
            <a:xfrm>
              <a:off x="3933733" y="1843479"/>
              <a:ext cx="2251120" cy="5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it-IT" altLang="it-IT" sz="1200" b="1" kern="0" dirty="0" err="1" smtClean="0">
                  <a:solidFill>
                    <a:srgbClr val="000000"/>
                  </a:solidFill>
                </a:rPr>
                <a:t>Fission</a:t>
              </a:r>
              <a:r>
                <a:rPr lang="it-IT" altLang="it-IT" sz="1200" b="1" kern="0" dirty="0" smtClean="0">
                  <a:solidFill>
                    <a:srgbClr val="000000"/>
                  </a:solidFill>
                </a:rPr>
                <a:t> </a:t>
              </a:r>
              <a:r>
                <a:rPr lang="it-IT" altLang="it-IT" sz="1200" b="1" kern="0" dirty="0" err="1" smtClean="0">
                  <a:solidFill>
                    <a:srgbClr val="000000"/>
                  </a:solidFill>
                </a:rPr>
                <a:t>fragments</a:t>
              </a:r>
              <a:endParaRPr kumimoji="0" lang="it-IT" altLang="it-IT" sz="12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89" name="CasellaDiTesto 30"/>
            <p:cNvSpPr txBox="1">
              <a:spLocks noChangeArrowheads="1"/>
            </p:cNvSpPr>
            <p:nvPr/>
          </p:nvSpPr>
          <p:spPr bwMode="auto">
            <a:xfrm>
              <a:off x="3936203" y="1577460"/>
              <a:ext cx="2188986" cy="58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it-IT" altLang="it-IT" sz="1200" b="1" kern="0" dirty="0" err="1" smtClean="0">
                  <a:solidFill>
                    <a:srgbClr val="000000"/>
                  </a:solidFill>
                </a:rPr>
                <a:t>Primary</a:t>
              </a:r>
              <a:r>
                <a:rPr lang="it-IT" altLang="it-IT" sz="1200" b="1" kern="0" dirty="0" smtClean="0">
                  <a:solidFill>
                    <a:srgbClr val="000000"/>
                  </a:solidFill>
                </a:rPr>
                <a:t> </a:t>
              </a:r>
              <a:r>
                <a:rPr lang="it-IT" altLang="it-IT" sz="1200" b="1" kern="0" dirty="0" err="1" smtClean="0">
                  <a:solidFill>
                    <a:srgbClr val="000000"/>
                  </a:solidFill>
                </a:rPr>
                <a:t>beam</a:t>
              </a:r>
              <a:endParaRPr kumimoji="0" lang="it-IT" altLang="it-IT" sz="1200" b="1" i="0" u="none" strike="noStrike" kern="0" cap="none" spc="0" normalizeH="0" baseline="0" noProof="0" dirty="0">
                <a:ln>
                  <a:noFill/>
                </a:ln>
                <a:solidFill>
                  <a:srgbClr val="000000"/>
                </a:solidFill>
                <a:effectLst/>
                <a:uLnTx/>
                <a:uFillTx/>
                <a:latin typeface="Arial" panose="020B0604020202020204" pitchFamily="34" charset="0"/>
              </a:endParaRPr>
            </a:p>
          </p:txBody>
        </p:sp>
      </p:grpSp>
      <p:sp>
        <p:nvSpPr>
          <p:cNvPr id="90" name="Rectangle 7"/>
          <p:cNvSpPr>
            <a:spLocks noChangeArrowheads="1"/>
          </p:cNvSpPr>
          <p:nvPr/>
        </p:nvSpPr>
        <p:spPr bwMode="auto">
          <a:xfrm>
            <a:off x="907009" y="3992590"/>
            <a:ext cx="1655818" cy="348116"/>
          </a:xfrm>
          <a:prstGeom prst="rect">
            <a:avLst/>
          </a:prstGeom>
          <a:solidFill>
            <a:srgbClr val="FFFF00">
              <a:alpha val="53000"/>
            </a:srgbClr>
          </a:solidFill>
          <a:ln w="9525" algn="ctr">
            <a:solidFill>
              <a:srgbClr val="000000"/>
            </a:solidFill>
            <a:round/>
            <a:headEnd/>
            <a:tailEnd/>
          </a:ln>
          <a:effectLst/>
          <a:extLst/>
        </p:spPr>
        <p:txBody>
          <a:bodyPr wrap="none"/>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it-IT" altLang="it-IT" sz="1400" b="1" kern="0" dirty="0" err="1" smtClean="0">
                <a:solidFill>
                  <a:srgbClr val="000000"/>
                </a:solidFill>
              </a:rPr>
              <a:t>Primary</a:t>
            </a:r>
            <a:r>
              <a:rPr lang="it-IT" altLang="it-IT" sz="1400" b="1" kern="0" dirty="0" smtClean="0">
                <a:solidFill>
                  <a:srgbClr val="000000"/>
                </a:solidFill>
              </a:rPr>
              <a:t> </a:t>
            </a:r>
            <a:r>
              <a:rPr lang="it-IT" altLang="it-IT" sz="1400" b="1" kern="0" dirty="0" err="1" smtClean="0">
                <a:solidFill>
                  <a:srgbClr val="000000"/>
                </a:solidFill>
              </a:rPr>
              <a:t>beam</a:t>
            </a:r>
            <a:endParaRPr kumimoji="0" lang="it-IT" altLang="it-IT" sz="1400" b="1" i="0" u="none" strike="noStrike" kern="0" cap="none" spc="0" normalizeH="0" baseline="0" noProof="0" dirty="0">
              <a:ln>
                <a:noFill/>
              </a:ln>
              <a:solidFill>
                <a:srgbClr val="000000"/>
              </a:solidFill>
              <a:effectLst/>
              <a:uLnTx/>
              <a:uFillTx/>
              <a:latin typeface="Arial" panose="020B0604020202020204" pitchFamily="34" charset="0"/>
            </a:endParaRPr>
          </a:p>
        </p:txBody>
      </p:sp>
      <p:cxnSp>
        <p:nvCxnSpPr>
          <p:cNvPr id="91" name="Straight Arrow Connector 8"/>
          <p:cNvCxnSpPr>
            <a:cxnSpLocks noChangeShapeType="1"/>
          </p:cNvCxnSpPr>
          <p:nvPr/>
        </p:nvCxnSpPr>
        <p:spPr bwMode="auto">
          <a:xfrm>
            <a:off x="1841265" y="1893610"/>
            <a:ext cx="2906" cy="76746"/>
          </a:xfrm>
          <a:prstGeom prst="straightConnector1">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Rectangle 7"/>
          <p:cNvSpPr>
            <a:spLocks noChangeArrowheads="1"/>
          </p:cNvSpPr>
          <p:nvPr/>
        </p:nvSpPr>
        <p:spPr bwMode="auto">
          <a:xfrm>
            <a:off x="3225376" y="4836809"/>
            <a:ext cx="1632202" cy="333284"/>
          </a:xfrm>
          <a:prstGeom prst="rect">
            <a:avLst/>
          </a:prstGeom>
          <a:solidFill>
            <a:srgbClr val="FFFF00">
              <a:alpha val="55000"/>
            </a:srgbClr>
          </a:solidFill>
          <a:ln w="9525" algn="ctr">
            <a:solidFill>
              <a:srgbClr val="000000"/>
            </a:solidFill>
            <a:round/>
            <a:headEnd/>
            <a:tailEnd/>
          </a:ln>
          <a:effectLst/>
          <a:extLst/>
        </p:spPr>
        <p:txBody>
          <a:bodyPr wrap="none"/>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noProof="0" dirty="0" smtClean="0">
                <a:ln>
                  <a:noFill/>
                </a:ln>
                <a:solidFill>
                  <a:srgbClr val="000000"/>
                </a:solidFill>
                <a:effectLst/>
                <a:uLnTx/>
                <a:uFillTx/>
                <a:latin typeface="Arial" panose="020B0604020202020204" pitchFamily="34" charset="0"/>
              </a:rPr>
              <a:t>Production target</a:t>
            </a:r>
            <a:endParaRPr kumimoji="0" lang="it-IT" altLang="it-IT" sz="1400" b="1" i="0" u="none" strike="noStrike" kern="0" cap="none" spc="0" normalizeH="0" baseline="0" noProof="0" dirty="0">
              <a:ln>
                <a:noFill/>
              </a:ln>
              <a:solidFill>
                <a:srgbClr val="000000"/>
              </a:solidFill>
              <a:effectLst/>
              <a:uLnTx/>
              <a:uFillTx/>
              <a:latin typeface="Arial" panose="020B0604020202020204" pitchFamily="34" charset="0"/>
            </a:endParaRPr>
          </a:p>
        </p:txBody>
      </p:sp>
      <p:cxnSp>
        <p:nvCxnSpPr>
          <p:cNvPr id="93" name="Straight Arrow Connector 8"/>
          <p:cNvCxnSpPr>
            <a:cxnSpLocks noChangeShapeType="1"/>
            <a:stCxn id="92" idx="0"/>
          </p:cNvCxnSpPr>
          <p:nvPr/>
        </p:nvCxnSpPr>
        <p:spPr bwMode="auto">
          <a:xfrm flipV="1">
            <a:off x="4041477" y="3616485"/>
            <a:ext cx="192212" cy="1220324"/>
          </a:xfrm>
          <a:prstGeom prst="straightConnector1">
            <a:avLst/>
          </a:prstGeom>
          <a:noFill/>
          <a:ln w="9525" algn="ctr">
            <a:solidFill>
              <a:srgbClr val="0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Rectangle 7"/>
          <p:cNvSpPr>
            <a:spLocks noChangeArrowheads="1"/>
          </p:cNvSpPr>
          <p:nvPr/>
        </p:nvSpPr>
        <p:spPr bwMode="auto">
          <a:xfrm>
            <a:off x="3835473" y="2101639"/>
            <a:ext cx="1528616" cy="330568"/>
          </a:xfrm>
          <a:prstGeom prst="rect">
            <a:avLst/>
          </a:prstGeom>
          <a:solidFill>
            <a:srgbClr val="FFFFFF">
              <a:alpha val="52000"/>
            </a:srgbClr>
          </a:solidFill>
          <a:ln w="9525" algn="ctr">
            <a:solidFill>
              <a:srgbClr val="000000"/>
            </a:solidFill>
            <a:round/>
            <a:headEnd/>
            <a:tailEnd/>
          </a:ln>
          <a:effectLst/>
          <a:extLst/>
        </p:spPr>
        <p:txBody>
          <a:bodyPr wrap="none"/>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dirty="0" smtClean="0">
                <a:ln>
                  <a:noFill/>
                </a:ln>
                <a:solidFill>
                  <a:srgbClr val="000000"/>
                </a:solidFill>
                <a:effectLst/>
                <a:uLnTx/>
                <a:uFillTx/>
                <a:latin typeface="Arial" panose="020B0604020202020204" pitchFamily="34" charset="0"/>
              </a:rPr>
              <a:t>Transfer Line</a:t>
            </a:r>
            <a:endParaRPr kumimoji="0" lang="it-IT" altLang="it-IT" sz="1400" b="1" i="0" u="none" strike="noStrike" kern="0" cap="none" spc="0" normalizeH="0" baseline="0" noProof="0" dirty="0">
              <a:ln>
                <a:noFill/>
              </a:ln>
              <a:solidFill>
                <a:srgbClr val="000000"/>
              </a:solidFill>
              <a:effectLst/>
              <a:uLnTx/>
              <a:uFillTx/>
              <a:latin typeface="Arial" panose="020B0604020202020204" pitchFamily="34" charset="0"/>
            </a:endParaRPr>
          </a:p>
        </p:txBody>
      </p:sp>
      <p:cxnSp>
        <p:nvCxnSpPr>
          <p:cNvPr id="95" name="Straight Arrow Connector 8"/>
          <p:cNvCxnSpPr>
            <a:cxnSpLocks noChangeShapeType="1"/>
            <a:stCxn id="94" idx="2"/>
          </p:cNvCxnSpPr>
          <p:nvPr/>
        </p:nvCxnSpPr>
        <p:spPr bwMode="auto">
          <a:xfrm>
            <a:off x="4599781" y="2432207"/>
            <a:ext cx="257796" cy="307975"/>
          </a:xfrm>
          <a:prstGeom prst="straightConnector1">
            <a:avLst/>
          </a:prstGeom>
          <a:noFill/>
          <a:ln w="9525" algn="ctr">
            <a:solidFill>
              <a:srgbClr val="0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8"/>
          <p:cNvCxnSpPr>
            <a:cxnSpLocks noChangeShapeType="1"/>
            <a:stCxn id="99" idx="0"/>
          </p:cNvCxnSpPr>
          <p:nvPr/>
        </p:nvCxnSpPr>
        <p:spPr bwMode="auto">
          <a:xfrm flipH="1" flipV="1">
            <a:off x="6076781" y="2525872"/>
            <a:ext cx="317482" cy="1301014"/>
          </a:xfrm>
          <a:prstGeom prst="straightConnector1">
            <a:avLst/>
          </a:prstGeom>
          <a:noFill/>
          <a:ln w="9525" algn="ctr">
            <a:solidFill>
              <a:srgbClr val="0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Rectangle 7"/>
          <p:cNvSpPr>
            <a:spLocks noChangeArrowheads="1"/>
          </p:cNvSpPr>
          <p:nvPr/>
        </p:nvSpPr>
        <p:spPr bwMode="auto">
          <a:xfrm>
            <a:off x="4435997" y="1477957"/>
            <a:ext cx="2350816" cy="331961"/>
          </a:xfrm>
          <a:prstGeom prst="rect">
            <a:avLst/>
          </a:prstGeom>
          <a:solidFill>
            <a:srgbClr val="FFFFFF">
              <a:alpha val="48000"/>
            </a:srgbClr>
          </a:solidFill>
          <a:ln w="9525" algn="ctr">
            <a:solidFill>
              <a:srgbClr val="000000"/>
            </a:solidFill>
            <a:round/>
            <a:headEnd/>
            <a:tailEnd/>
          </a:ln>
          <a:effectLst/>
          <a:extLst/>
        </p:spPr>
        <p:txBody>
          <a:bodyPr wrap="none"/>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dirty="0" err="1" smtClean="0">
                <a:ln>
                  <a:noFill/>
                </a:ln>
                <a:solidFill>
                  <a:srgbClr val="000000"/>
                </a:solidFill>
                <a:effectLst/>
                <a:uLnTx/>
                <a:uFillTx/>
                <a:latin typeface="Arial" panose="020B0604020202020204" pitchFamily="34" charset="0"/>
              </a:rPr>
              <a:t>Extraction</a:t>
            </a:r>
            <a:r>
              <a:rPr kumimoji="0" lang="it-IT" altLang="it-IT" sz="1400" b="1" i="0" u="none" strike="noStrike" kern="0" cap="none" spc="0" normalizeH="0" baseline="0" noProof="0" dirty="0" smtClean="0">
                <a:ln>
                  <a:noFill/>
                </a:ln>
                <a:solidFill>
                  <a:srgbClr val="000000"/>
                </a:solidFill>
                <a:effectLst/>
                <a:uLnTx/>
                <a:uFillTx/>
                <a:latin typeface="Arial" panose="020B0604020202020204" pitchFamily="34" charset="0"/>
              </a:rPr>
              <a:t> </a:t>
            </a:r>
            <a:r>
              <a:rPr kumimoji="0" lang="it-IT" altLang="it-IT" sz="1400" b="1" i="0" u="none" strike="noStrike" kern="0" cap="none" spc="0" normalizeH="0" baseline="0" noProof="0" dirty="0" err="1" smtClean="0">
                <a:ln>
                  <a:noFill/>
                </a:ln>
                <a:solidFill>
                  <a:srgbClr val="000000"/>
                </a:solidFill>
                <a:effectLst/>
                <a:uLnTx/>
                <a:uFillTx/>
                <a:latin typeface="Arial" panose="020B0604020202020204" pitchFamily="34" charset="0"/>
              </a:rPr>
              <a:t>Electrode</a:t>
            </a:r>
            <a:r>
              <a:rPr kumimoji="0" lang="it-IT" altLang="it-IT" sz="1400" b="1" i="0" u="none" strike="noStrike" kern="0" cap="none" spc="0" normalizeH="0" baseline="0" noProof="0" dirty="0" smtClean="0">
                <a:ln>
                  <a:noFill/>
                </a:ln>
                <a:solidFill>
                  <a:srgbClr val="000000"/>
                </a:solidFill>
                <a:effectLst/>
                <a:uLnTx/>
                <a:uFillTx/>
                <a:latin typeface="Arial" panose="020B0604020202020204" pitchFamily="34" charset="0"/>
              </a:rPr>
              <a:t> (GND)</a:t>
            </a:r>
            <a:endParaRPr kumimoji="0" lang="it-IT" altLang="it-IT" sz="1400" b="1" i="0" u="none" strike="noStrike" kern="0" cap="none" spc="0" normalizeH="0" baseline="0" noProof="0" dirty="0">
              <a:ln>
                <a:noFill/>
              </a:ln>
              <a:solidFill>
                <a:srgbClr val="000000"/>
              </a:solidFill>
              <a:effectLst/>
              <a:uLnTx/>
              <a:uFillTx/>
              <a:latin typeface="Arial" panose="020B0604020202020204" pitchFamily="34" charset="0"/>
            </a:endParaRPr>
          </a:p>
        </p:txBody>
      </p:sp>
      <p:cxnSp>
        <p:nvCxnSpPr>
          <p:cNvPr id="98" name="Straight Arrow Connector 8"/>
          <p:cNvCxnSpPr>
            <a:cxnSpLocks noChangeShapeType="1"/>
            <a:stCxn id="97" idx="3"/>
          </p:cNvCxnSpPr>
          <p:nvPr/>
        </p:nvCxnSpPr>
        <p:spPr bwMode="auto">
          <a:xfrm>
            <a:off x="6786813" y="1643938"/>
            <a:ext cx="816148" cy="160247"/>
          </a:xfrm>
          <a:prstGeom prst="straightConnector1">
            <a:avLst/>
          </a:prstGeom>
          <a:noFill/>
          <a:ln w="9525" algn="ctr">
            <a:solidFill>
              <a:srgbClr val="0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Rectangle 7"/>
          <p:cNvSpPr>
            <a:spLocks noChangeArrowheads="1"/>
          </p:cNvSpPr>
          <p:nvPr/>
        </p:nvSpPr>
        <p:spPr bwMode="auto">
          <a:xfrm>
            <a:off x="5336205" y="3826886"/>
            <a:ext cx="2116115" cy="351573"/>
          </a:xfrm>
          <a:prstGeom prst="rect">
            <a:avLst/>
          </a:prstGeom>
          <a:solidFill>
            <a:srgbClr val="FFFF00">
              <a:alpha val="45000"/>
            </a:srgbClr>
          </a:solidFill>
          <a:ln w="9525" algn="ctr">
            <a:solidFill>
              <a:srgbClr val="000000"/>
            </a:solidFill>
            <a:round/>
            <a:headEnd/>
            <a:tailEnd/>
          </a:ln>
          <a:effectLst/>
          <a:extLst/>
        </p:spPr>
        <p:txBody>
          <a:bodyPr wrap="none"/>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t-IT" altLang="it-IT" sz="1400" b="1" i="0" u="none" strike="noStrike" kern="0" cap="none" spc="0" normalizeH="0" baseline="0" noProof="0" dirty="0" err="1" smtClean="0">
                <a:ln>
                  <a:noFill/>
                </a:ln>
                <a:solidFill>
                  <a:srgbClr val="000000"/>
                </a:solidFill>
                <a:effectLst/>
                <a:uLnTx/>
                <a:uFillTx/>
                <a:latin typeface="Arial" panose="020B0604020202020204" pitchFamily="34" charset="0"/>
              </a:rPr>
              <a:t>Ion</a:t>
            </a:r>
            <a:r>
              <a:rPr kumimoji="0" lang="it-IT" altLang="it-IT" sz="1400" b="1" i="0" u="none" strike="noStrike" kern="0" cap="none" spc="0" normalizeH="0" baseline="0" noProof="0" dirty="0" smtClean="0">
                <a:ln>
                  <a:noFill/>
                </a:ln>
                <a:solidFill>
                  <a:srgbClr val="000000"/>
                </a:solidFill>
                <a:effectLst/>
                <a:uLnTx/>
                <a:uFillTx/>
                <a:latin typeface="Arial" panose="020B0604020202020204" pitchFamily="34" charset="0"/>
              </a:rPr>
              <a:t> Source (+HV)</a:t>
            </a:r>
            <a:endParaRPr kumimoji="0" lang="it-IT" altLang="it-IT" sz="1400" b="1" i="0" u="none" strike="noStrike" kern="0" cap="none" spc="0" normalizeH="0" baseline="0" noProof="0" dirty="0">
              <a:ln>
                <a:noFill/>
              </a:ln>
              <a:solidFill>
                <a:srgbClr val="000000"/>
              </a:solidFill>
              <a:effectLst/>
              <a:uLnTx/>
              <a:uFillTx/>
              <a:latin typeface="Arial" panose="020B0604020202020204" pitchFamily="34" charset="0"/>
            </a:endParaRPr>
          </a:p>
        </p:txBody>
      </p:sp>
      <p:cxnSp>
        <p:nvCxnSpPr>
          <p:cNvPr id="36" name="Straight Arrow Connector 8"/>
          <p:cNvCxnSpPr>
            <a:cxnSpLocks noChangeShapeType="1"/>
          </p:cNvCxnSpPr>
          <p:nvPr/>
        </p:nvCxnSpPr>
        <p:spPr bwMode="auto">
          <a:xfrm flipV="1">
            <a:off x="1383269" y="1835654"/>
            <a:ext cx="32445" cy="1930891"/>
          </a:xfrm>
          <a:prstGeom prst="straightConnector1">
            <a:avLst/>
          </a:prstGeom>
          <a:noFill/>
          <a:ln w="9525" algn="ctr">
            <a:solidFill>
              <a:srgbClr val="00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3488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0" presetClass="entr" presetSubtype="0" fill="hold" grpId="1"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500"/>
                                        <p:tgtEl>
                                          <p:spTgt spid="68"/>
                                        </p:tgtEl>
                                      </p:cBhvr>
                                    </p:animEffect>
                                  </p:childTnLst>
                                </p:cTn>
                              </p:par>
                              <p:par>
                                <p:cTn id="14" presetID="42" presetClass="path" presetSubtype="0" repeatCount="indefinite" accel="50000" decel="50000" fill="hold" grpId="0" nodeType="withEffect">
                                  <p:stCondLst>
                                    <p:cond delay="0"/>
                                  </p:stCondLst>
                                  <p:childTnLst>
                                    <p:animMotion origin="layout" path="M -1.11111E-6 4.44444E-6 L 0.26094 0.25763 " pathEditMode="relative" rAng="0" ptsTypes="AA">
                                      <p:cBhvr>
                                        <p:cTn id="15" dur="1500" fill="hold"/>
                                        <p:tgtEl>
                                          <p:spTgt spid="68"/>
                                        </p:tgtEl>
                                        <p:attrNameLst>
                                          <p:attrName>ppt_x</p:attrName>
                                          <p:attrName>ppt_y</p:attrName>
                                        </p:attrNameLst>
                                      </p:cBhvr>
                                      <p:rCtr x="13038" y="12870"/>
                                    </p:animMotion>
                                  </p:childTnLst>
                                </p:cTn>
                              </p:par>
                              <p:par>
                                <p:cTn id="16" presetID="10" presetClass="entr" presetSubtype="0" fill="hold" grpId="1" nodeType="withEffect">
                                  <p:stCondLst>
                                    <p:cond delay="50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par>
                                <p:cTn id="19" presetID="42" presetClass="path" presetSubtype="0" repeatCount="indefinite" accel="50000" decel="50000" fill="hold" grpId="0" nodeType="withEffect">
                                  <p:stCondLst>
                                    <p:cond delay="500"/>
                                  </p:stCondLst>
                                  <p:childTnLst>
                                    <p:animMotion origin="layout" path="M 2.77778E-6 1.11111E-6 L 0.26059 0.26296 " pathEditMode="relative" rAng="0" ptsTypes="AA">
                                      <p:cBhvr>
                                        <p:cTn id="20" dur="1500" fill="hold"/>
                                        <p:tgtEl>
                                          <p:spTgt spid="69"/>
                                        </p:tgtEl>
                                        <p:attrNameLst>
                                          <p:attrName>ppt_x</p:attrName>
                                          <p:attrName>ppt_y</p:attrName>
                                        </p:attrNameLst>
                                      </p:cBhvr>
                                      <p:rCtr x="13021" y="13148"/>
                                    </p:animMotion>
                                  </p:childTnLst>
                                </p:cTn>
                              </p:par>
                              <p:par>
                                <p:cTn id="21" presetID="10" presetClass="entr" presetSubtype="0" fill="hold" grpId="1" nodeType="withEffect">
                                  <p:stCondLst>
                                    <p:cond delay="100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42" presetClass="path" presetSubtype="0" repeatCount="indefinite" accel="50000" decel="50000" fill="hold" grpId="0" nodeType="withEffect">
                                  <p:stCondLst>
                                    <p:cond delay="1000"/>
                                  </p:stCondLst>
                                  <p:childTnLst>
                                    <p:animMotion origin="layout" path="M 8.33333E-7 -3.33333E-6 L 0.26146 0.26366 " pathEditMode="relative" rAng="0" ptsTypes="AA">
                                      <p:cBhvr>
                                        <p:cTn id="25" dur="1500" fill="hold"/>
                                        <p:tgtEl>
                                          <p:spTgt spid="70"/>
                                        </p:tgtEl>
                                        <p:attrNameLst>
                                          <p:attrName>ppt_x</p:attrName>
                                          <p:attrName>ppt_y</p:attrName>
                                        </p:attrNameLst>
                                      </p:cBhvr>
                                      <p:rCtr x="13073" y="13171"/>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fade">
                                      <p:cBhvr>
                                        <p:cTn id="30" dur="500"/>
                                        <p:tgtEl>
                                          <p:spTgt spid="92"/>
                                        </p:tgtEl>
                                      </p:cBhvr>
                                    </p:animEffect>
                                  </p:childTnLst>
                                </p:cTn>
                              </p:par>
                              <p:par>
                                <p:cTn id="31" presetID="10"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500"/>
                                        <p:tgtEl>
                                          <p:spTgt spid="9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par>
                                <p:cTn id="37" presetID="0" presetClass="path" presetSubtype="0" repeatCount="indefinite" accel="50000" decel="50000" fill="remove" grpId="1" nodeType="withEffect">
                                  <p:stCondLst>
                                    <p:cond delay="0"/>
                                  </p:stCondLst>
                                  <p:childTnLst>
                                    <p:animMotion origin="layout" path="M 0.0007 0.00439 L 0.0007 0.00463 C -0.0026 0.00926 -0.00364 0.0125 -0.00746 0.01504 C -0.00833 0.01551 -0.00937 0.01597 -0.01041 0.0162 C -0.01145 0.01782 -0.01232 0.01898 -0.01336 0.02037 C -0.01406 0.02129 -0.01614 0.02152 -0.01562 0.02314 C -0.01493 0.025 -0.01319 0.02407 -0.01198 0.0243 C -0.01163 0.02569 -0.01093 0.02708 -0.01111 0.02847 C -0.01145 0.03055 -0.01267 0.03194 -0.01336 0.03379 C -0.01406 0.03564 -0.01441 0.0375 -0.01493 0.03912 C -0.01458 0.04421 -0.0151 0.04953 -0.01406 0.05416 C -0.01371 0.05648 -0.0092 0.05972 -0.00816 0.06088 C -0.00763 0.06273 -0.00694 0.06412 -0.00677 0.0662 C -0.0059 0.07361 -0.00642 0.08958 -0.00451 0.09722 C -0.00416 0.09884 -0.00295 0.09814 -0.00225 0.09884 C -0.00138 0.0993 -0.00069 0.10023 -3.88889E-6 0.10115 C 0.00191 0.10439 0.00278 0.10764 0.00521 0.10949 C 0.00643 0.11041 0.00764 0.11041 0.00903 0.11111 C 0.01042 0.10995 0.01216 0.10972 0.01337 0.1081 C 0.01789 0.10254 0.01528 0.09097 0.01493 0.08379 C 0.01511 0.08032 0.01528 0.07639 0.01563 0.07291 C 0.0158 0.07176 0.01598 0.07014 0.01632 0.06898 C 0.01719 0.06736 0.01841 0.0662 0.01945 0.06481 C 0.02084 0.06574 0.02275 0.06551 0.02379 0.06759 C 0.0257 0.07083 0.0257 0.08518 0.02605 0.08773 C 0.02639 0.08935 0.02691 0.09097 0.02761 0.09189 C 0.029 0.09398 0.03212 0.09722 0.03212 0.09745 C 0.03282 0.09907 0.03351 0.10092 0.03421 0.10277 C 0.03559 0.10532 0.03698 0.10787 0.03872 0.10949 C 0.03941 0.10995 0.04028 0.11041 0.04098 0.11111 C 0.04219 0.10995 0.04358 0.10972 0.0448 0.1081 C 0.04671 0.10532 0.04705 0.10254 0.04775 0.09884 C 0.04775 0.09791 0.04757 0.08078 0.04618 0.07592 C 0.04566 0.07338 0.0448 0.07106 0.04393 0.06898 C 0.04427 0.06296 0.0441 0.0574 0.0448 0.05139 C 0.04497 0.04953 0.04584 0.04791 0.04618 0.04606 C 0.04688 0.04328 0.04896 0.03379 0.04914 0.03125 C 0.05 0.02384 0.04896 0.02592 0.0507 0.02314 L 0.05226 0.02152 " pathEditMode="relative" rAng="0" ptsTypes="AAAAAAAAAAAAAAAAAAAAAAAAAAAAAAAAAAAAAAA">
                                      <p:cBhvr>
                                        <p:cTn id="38" dur="2000" fill="hold"/>
                                        <p:tgtEl>
                                          <p:spTgt spid="73"/>
                                        </p:tgtEl>
                                        <p:attrNameLst>
                                          <p:attrName>ppt_x</p:attrName>
                                          <p:attrName>ppt_y</p:attrName>
                                        </p:attrNameLst>
                                      </p:cBhvr>
                                      <p:rCtr x="1753" y="5324"/>
                                    </p:animMotion>
                                  </p:childTnLst>
                                </p:cTn>
                              </p:par>
                              <p:par>
                                <p:cTn id="39" presetID="10" presetClass="entr" presetSubtype="0" fill="hold" grpId="0" nodeType="withEffect">
                                  <p:stCondLst>
                                    <p:cond delay="6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500"/>
                                        <p:tgtEl>
                                          <p:spTgt spid="72"/>
                                        </p:tgtEl>
                                      </p:cBhvr>
                                    </p:animEffect>
                                  </p:childTnLst>
                                </p:cTn>
                              </p:par>
                              <p:par>
                                <p:cTn id="42" presetID="0" presetClass="path" presetSubtype="0" repeatCount="indefinite" accel="50000" decel="50000" fill="hold" grpId="1" nodeType="withEffect">
                                  <p:stCondLst>
                                    <p:cond delay="600"/>
                                  </p:stCondLst>
                                  <p:childTnLst>
                                    <p:animMotion origin="layout" path="M -3.33333E-6 -3.7037E-7 L -3.33333E-6 0.00023 C -0.00156 -0.00255 -0.0026 -0.00532 -0.00451 -0.00718 C -0.00677 -0.00926 -0.01198 -0.00741 -0.01423 -0.00718 C -0.01562 -0.00764 -0.01736 -0.00787 -0.01857 -0.00903 C -0.01996 -0.01065 -0.02152 -0.01505 -0.02152 -0.01481 C -0.02118 -0.01806 -0.021 -0.0213 -0.02014 -0.02407 C -0.01979 -0.025 -0.01857 -0.02523 -0.01788 -0.02593 C -0.01684 -0.02731 -0.01597 -0.0287 -0.01493 -0.02986 C -0.01545 -0.03565 -0.01545 -0.04143 -0.01632 -0.04699 C -0.01684 -0.04977 -0.01944 -0.05486 -0.01944 -0.05463 C -0.01857 -0.06042 -0.01823 -0.0662 -0.01718 -0.07176 C -0.01684 -0.07292 -0.01614 -0.07361 -0.01562 -0.07477 C -0.01475 -0.07662 -0.01423 -0.0787 -0.01336 -0.08079 C -0.01024 -0.08843 -0.01198 -0.08634 -0.00816 -0.08958 C -0.00694 -0.08866 -0.00555 -0.08796 -0.00451 -0.08681 C -0.00382 -0.08588 -0.00139 -0.08125 -0.00069 -0.07963 C -0.00104 -0.07546 -0.00225 -0.06412 -0.00069 -0.0588 C -0.00034 -0.05741 0.00504 -0.05486 0.00521 -0.05486 C 0.00886 -0.04745 0.00782 -0.05116 0.00903 -0.04398 C 0.00868 -0.0412 0.00816 -0.03866 0.00816 -0.03588 C 0.00816 -0.03287 0.00903 -0.02685 0.01042 -0.02407 C 0.0125 -0.02014 0.01424 -0.01597 0.01719 -0.01296 C 0.01806 -0.01204 0.0191 -0.01088 0.02014 -0.00995 C 0.02118 -0.00926 0.02709 -0.0081 0.02761 -0.0081 C 0.029 -0.00903 0.03108 -0.00926 0.03212 -0.01111 C 0.03299 -0.01273 0.03282 -0.01505 0.03282 -0.01713 C 0.03282 -0.02268 0.03212 -0.02431 0.03125 -0.02893 C 0.03108 -0.03056 0.03073 -0.03241 0.03056 -0.03403 C 0.03073 -0.03565 0.03073 -0.0375 0.03125 -0.03889 C 0.03177 -0.04051 0.03247 -0.0419 0.03351 -0.04282 C 0.0342 -0.04352 0.0382 -0.04537 0.03959 -0.04583 C 0.04045 -0.04977 0.04063 -0.05046 0.04254 -0.05486 C 0.04306 -0.05625 0.04393 -0.05741 0.0448 -0.0588 C 0.04757 -0.06435 0.04705 -0.06296 0.04844 -0.0669 L 0.05226 -0.0669 " pathEditMode="relative" rAng="0" ptsTypes="AAAAAAAAAAAAAAAAAAAAAAAAAAAAAAAAAAAA">
                                      <p:cBhvr>
                                        <p:cTn id="43" dur="2000" fill="hold"/>
                                        <p:tgtEl>
                                          <p:spTgt spid="72"/>
                                        </p:tgtEl>
                                        <p:attrNameLst>
                                          <p:attrName>ppt_x</p:attrName>
                                          <p:attrName>ppt_y</p:attrName>
                                        </p:attrNameLst>
                                      </p:cBhvr>
                                      <p:rCtr x="1528" y="-4468"/>
                                    </p:animMotion>
                                  </p:childTnLst>
                                </p:cTn>
                              </p:par>
                              <p:par>
                                <p:cTn id="44" presetID="10" presetClass="entr" presetSubtype="0" fill="hold" grpId="0" nodeType="withEffect">
                                  <p:stCondLst>
                                    <p:cond delay="120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par>
                                <p:cTn id="47" presetID="0" presetClass="path" presetSubtype="0" repeatCount="indefinite" accel="50000" decel="50000" fill="hold" grpId="1" nodeType="withEffect">
                                  <p:stCondLst>
                                    <p:cond delay="1200"/>
                                  </p:stCondLst>
                                  <p:childTnLst>
                                    <p:animMotion origin="layout" path="M 2.5E-6 4.44444E-6 L 2.5E-6 0.00023 C 0.00156 -0.0007 0.00781 -0.00371 0.01041 -0.00116 C 0.0118 0.00046 0.01337 0.00486 0.01337 0.00509 C 0.01354 0.00625 0.01406 0.0074 0.01406 0.00879 C 0.01406 0.01088 0.01267 0.01342 0.0118 0.01481 C 0.01215 0.01689 0.01198 0.01898 0.01267 0.02083 C 0.01319 0.02245 0.01597 0.02338 0.01701 0.02384 C 0.01788 0.02476 0.0184 0.02615 0.01927 0.02685 C 0.02066 0.02777 0.02378 0.02893 0.02378 0.02916 C 0.02552 0.02662 0.02656 0.02569 0.0276 0.02291 C 0.02795 0.02199 0.02812 0.02083 0.0283 0.0199 C 0.02812 0.0162 0.02795 0.0125 0.0276 0.00879 C 0.02725 0.00625 0.02656 0.00347 0.02604 0.00092 C 0.02517 -0.00417 0.02569 -0.00186 0.02448 -0.00602 C 0.02448 -0.00579 0.02534 -0.01366 0.02604 -0.01505 C 0.02656 -0.01598 0.0276 -0.01644 0.0283 -0.0169 C 0.02882 -0.01806 0.02969 -0.01875 0.02986 -0.01991 C 0.02986 -0.02107 0.02934 -0.022 0.02899 -0.02292 C 0.02673 -0.02848 0.02725 -0.02871 0.02378 -0.02987 C 0.02257 -0.03033 0.02135 -0.03056 0.02014 -0.03102 C 0.01892 -0.03334 0.01701 -0.03565 0.01927 -0.03889 C 0.02031 -0.04005 0.02187 -0.03959 0.02309 -0.03982 C 0.02534 -0.03959 0.0276 -0.03936 0.02986 -0.03889 C 0.03055 -0.03866 0.03142 -0.03866 0.03194 -0.03797 C 0.03264 -0.03727 0.03229 -0.03588 0.03281 -0.03496 C 0.0335 -0.0338 0.03611 -0.03218 0.03732 -0.03195 C 0.03993 -0.03172 0.04271 -0.03195 0.04548 -0.03195 L 0.04705 -0.02593 " pathEditMode="relative" rAng="0" ptsTypes="AAAAAAAAAAAAAAAAAAAAAAAAAAAAA">
                                      <p:cBhvr>
                                        <p:cTn id="48" dur="2000" fill="hold"/>
                                        <p:tgtEl>
                                          <p:spTgt spid="71"/>
                                        </p:tgtEl>
                                        <p:attrNameLst>
                                          <p:attrName>ppt_x</p:attrName>
                                          <p:attrName>ppt_y</p:attrName>
                                        </p:attrNameLst>
                                      </p:cBhvr>
                                      <p:rCtr x="2344" y="-532"/>
                                    </p:animMotion>
                                  </p:childTnLst>
                                </p:cTn>
                              </p:par>
                              <p:par>
                                <p:cTn id="49" presetID="10" presetClass="entr" presetSubtype="0" fill="hold" grpId="0" nodeType="withEffect">
                                  <p:stCondLst>
                                    <p:cond delay="200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200"/>
                                        <p:tgtEl>
                                          <p:spTgt spid="74"/>
                                        </p:tgtEl>
                                      </p:cBhvr>
                                    </p:animEffect>
                                  </p:childTnLst>
                                </p:cTn>
                              </p:par>
                              <p:par>
                                <p:cTn id="52" presetID="0" presetClass="path" presetSubtype="0" repeatCount="indefinite" accel="50000" decel="50000" fill="hold" grpId="1" nodeType="withEffect">
                                  <p:stCondLst>
                                    <p:cond delay="2000"/>
                                  </p:stCondLst>
                                  <p:childTnLst>
                                    <p:animMotion origin="layout" path="M -0.00417 -0.00231 L -0.00417 -0.00208 C -0.0026 -0.00417 -0.00104 -0.00625 0.00069 -0.00787 C 0.00382 -0.01134 0.00417 -0.0118 0.00764 -0.0125 C 0.0092 -0.01296 0.01076 -0.01319 0.0125 -0.01343 C 0.01319 -0.01389 0.01406 -0.01366 0.01458 -0.01435 C 0.0151 -0.01574 0.01528 -0.01759 0.01528 -0.01898 C 0.01528 -0.02338 0.01476 -0.02778 0.01458 -0.03194 C 0.01458 -0.03333 0.01458 -0.0412 0.01597 -0.04398 C 0.01667 -0.04606 0.01875 -0.04954 0.01875 -0.0493 C 0.01979 -0.05602 0.0184 -0.05093 0.02153 -0.05602 C 0.02535 -0.06296 0.02222 -0.06111 0.02708 -0.0625 C 0.02951 -0.06227 0.03229 -0.06319 0.03472 -0.06157 C 0.03611 -0.06065 0.03611 -0.05741 0.0375 -0.05602 C 0.0401 -0.0537 0.03871 -0.05463 0.04167 -0.05324 C 0.04583 -0.0537 0.04965 -0.05301 0.05347 -0.05509 C 0.05434 -0.05579 0.05538 -0.05625 0.05625 -0.05694 C 0.05816 -0.05903 0.05972 -0.06273 0.06111 -0.06528 C 0.06198 -0.06736 0.06285 -0.06944 0.06458 -0.07083 C 0.0651 -0.07153 0.06597 -0.07153 0.06667 -0.07176 C 0.06875 -0.07639 0.06719 -0.0743 0.07222 -0.07639 L 0.07431 -0.07731 C 0.07621 -0.07685 0.07847 -0.07639 0.08056 -0.07546 C 0.08194 -0.075 0.08316 -0.0743 0.08472 -0.07361 C 0.08646 -0.07315 0.08854 -0.07292 0.09028 -0.07176 C 0.09375 -0.06944 0.09201 -0.07037 0.09583 -0.06898 C 0.09878 -0.06944 0.10174 -0.06944 0.10486 -0.06991 C 0.10556 -0.07014 0.10608 -0.07083 0.10694 -0.07083 C 0.10885 -0.0713 0.11111 -0.07153 0.11319 -0.07176 C 0.11389 -0.07245 0.11458 -0.07292 0.11528 -0.07361 C 0.1224 -0.08218 0.11667 -0.07685 0.12153 -0.08102 C 0.12483 -0.08773 0.12014 -0.07963 0.12708 -0.08565 C 0.12847 -0.08704 0.12951 -0.08866 0.13125 -0.08935 C 0.13194 -0.08981 0.13264 -0.09005 0.13333 -0.09028 C 0.13403 -0.09097 0.13455 -0.09167 0.13542 -0.09213 C 0.13628 -0.09282 0.13924 -0.09375 0.14028 -0.09398 C 0.14271 -0.09375 0.14531 -0.09398 0.14792 -0.09305 C 0.14861 -0.09282 0.14913 -0.0919 0.15 -0.0912 C 0.15573 -0.0875 0.14809 -0.09375 0.15417 -0.08843 C 0.1566 -0.08889 0.16319 -0.08889 0.16597 -0.0912 C 0.16858 -0.09375 0.16823 -0.09375 0.17222 -0.09491 C 0.17517 -0.09606 0.17396 -0.09583 0.17569 -0.09583 L 0.17569 -0.0956 " pathEditMode="relative" rAng="0" ptsTypes="AAAAAAAAAAAAAAAAAAAAAAAAAAAAAAAAAAAAAAAAAAA">
                                      <p:cBhvr>
                                        <p:cTn id="53" dur="3000" fill="hold"/>
                                        <p:tgtEl>
                                          <p:spTgt spid="74"/>
                                        </p:tgtEl>
                                        <p:attrNameLst>
                                          <p:attrName>ppt_x</p:attrName>
                                          <p:attrName>ppt_y</p:attrName>
                                        </p:attrNameLst>
                                      </p:cBhvr>
                                      <p:rCtr x="8993" y="-4676"/>
                                    </p:animMotion>
                                  </p:childTnLst>
                                </p:cTn>
                              </p:par>
                              <p:par>
                                <p:cTn id="54" presetID="10" presetClass="entr" presetSubtype="0" fill="hold" grpId="0" nodeType="withEffect">
                                  <p:stCondLst>
                                    <p:cond delay="300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200"/>
                                        <p:tgtEl>
                                          <p:spTgt spid="75"/>
                                        </p:tgtEl>
                                      </p:cBhvr>
                                    </p:animEffect>
                                  </p:childTnLst>
                                </p:cTn>
                              </p:par>
                              <p:par>
                                <p:cTn id="57" presetID="0" presetClass="path" presetSubtype="0" repeatCount="indefinite" accel="50000" decel="50000" fill="hold" grpId="1" nodeType="withEffect">
                                  <p:stCondLst>
                                    <p:cond delay="3000"/>
                                  </p:stCondLst>
                                  <p:childTnLst>
                                    <p:animMotion origin="layout" path="M 2.77778E-6 -4.07407E-6 L 2.77778E-6 0.00024 C 0.00642 -0.0125 0.00069 -0.00301 0.00555 -0.00833 C 0.00625 -0.00926 0.00677 -0.01041 0.00764 -0.01111 C 0.00816 -0.0118 0.00903 -0.0118 0.00972 -0.01203 C 0.01041 -0.01273 0.01111 -0.01319 0.0118 -0.01388 C 0.0125 -0.01481 0.01302 -0.0162 0.01389 -0.01666 C 0.01458 -0.01736 0.01562 -0.01736 0.01666 -0.01759 C 0.01736 -0.01828 0.01805 -0.01875 0.01875 -0.01944 C 0.02135 -0.02314 0.01979 -0.025 0.01944 -0.03055 C 0.01962 -0.0368 0.01962 -0.04305 0.02014 -0.04907 C 0.02014 -0.05023 0.02048 -0.05115 0.02083 -0.05185 C 0.02153 -0.05416 0.02239 -0.05555 0.0243 -0.05648 C 0.02552 -0.0574 0.02847 -0.05833 0.02847 -0.0581 C 0.03021 -0.0581 0.03212 -0.0581 0.03403 -0.0574 C 0.03472 -0.05717 0.03524 -0.05601 0.03611 -0.05555 C 0.03663 -0.05509 0.0375 -0.05509 0.03819 -0.05463 C 0.03906 -0.05416 0.03993 -0.05347 0.04097 -0.05277 C 0.04479 -0.05347 0.046 -0.05347 0.0493 -0.05463 C 0.05069 -0.05532 0.05208 -0.05555 0.05347 -0.05648 L 0.05555 -0.05833 L 0.05694 -0.06388 C 0.05781 -0.06782 0.05746 -0.06851 0.0618 -0.07037 L 0.06597 -0.07222 L 0.06805 -0.07314 C 0.07014 -0.07222 0.07031 -0.07245 0.07222 -0.07037 C 0.07396 -0.06828 0.07413 -0.06713 0.07639 -0.06574 C 0.0776 -0.06504 0.08055 -0.06388 0.08055 -0.06365 C 0.08142 -0.06435 0.08246 -0.06412 0.08333 -0.06481 C 0.08385 -0.06551 0.0835 -0.06689 0.08403 -0.06759 C 0.08472 -0.06967 0.08559 -0.07176 0.0868 -0.07314 C 0.0875 -0.07407 0.08802 -0.07546 0.08889 -0.07592 C 0.0901 -0.07685 0.09305 -0.07777 0.09305 -0.07754 C 0.09583 -0.07754 0.09861 -0.07801 0.10139 -0.07685 C 0.10208 -0.07662 0.10156 -0.075 0.10208 -0.07407 C 0.1026 -0.07338 0.10347 -0.07291 0.10416 -0.07222 C 0.10486 -0.0706 0.10607 -0.06782 0.10764 -0.06666 C 0.10885 -0.06574 0.1118 -0.06481 0.1118 -0.06458 C 0.11319 -0.06527 0.11632 -0.06551 0.11736 -0.06759 C 0.11805 -0.06921 0.11788 -0.07152 0.11875 -0.07314 C 0.11909 -0.07407 0.11979 -0.075 0.12014 -0.07592 C 0.12066 -0.07777 0.12066 -0.07986 0.12153 -0.08148 C 0.12187 -0.0824 0.12205 -0.08379 0.12291 -0.08426 C 0.12413 -0.08541 0.12708 -0.08611 0.12708 -0.08588 C 0.12778 -0.08564 0.12847 -0.08495 0.12916 -0.08426 C 0.12986 -0.08356 0.13038 -0.08217 0.13125 -0.08148 C 0.13177 -0.08101 0.13264 -0.08101 0.13333 -0.08055 C 0.13802 -0.07731 0.13229 -0.07986 0.13819 -0.07777 C 0.1401 -0.07824 0.14409 -0.07824 0.14653 -0.07963 C 0.14722 -0.08009 0.14774 -0.08101 0.14861 -0.08148 C 0.14948 -0.08194 0.15034 -0.08217 0.15139 -0.0824 C 0.15278 -0.0831 0.15416 -0.08379 0.15555 -0.08426 C 0.15625 -0.08472 0.15694 -0.08472 0.15764 -0.08518 C 0.16093 -0.08819 0.15885 -0.0868 0.16389 -0.08888 L 0.16597 -0.08981 C 0.16666 -0.09027 0.16718 -0.09051 0.16805 -0.09074 C 0.16892 -0.0912 0.16979 -0.09143 0.17083 -0.09166 C 0.17135 -0.09189 0.17222 -0.09166 0.17291 -0.09166 L 0.17291 -0.09143 " pathEditMode="relative" rAng="0" ptsTypes="AAAAAAAAAAAAAAAAAAAAAAAAAAAAAAAAAAAAAAAAAAAAAAAAAAAAAAAAAAA">
                                      <p:cBhvr>
                                        <p:cTn id="58" dur="3000" fill="hold"/>
                                        <p:tgtEl>
                                          <p:spTgt spid="75"/>
                                        </p:tgtEl>
                                        <p:attrNameLst>
                                          <p:attrName>ppt_x</p:attrName>
                                          <p:attrName>ppt_y</p:attrName>
                                        </p:attrNameLst>
                                      </p:cBhvr>
                                      <p:rCtr x="8646" y="-4583"/>
                                    </p:animMotion>
                                  </p:childTnLst>
                                </p:cTn>
                              </p:par>
                              <p:par>
                                <p:cTn id="59" presetID="10" presetClass="entr" presetSubtype="0" fill="hold" grpId="0" nodeType="withEffect">
                                  <p:stCondLst>
                                    <p:cond delay="400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200"/>
                                        <p:tgtEl>
                                          <p:spTgt spid="76"/>
                                        </p:tgtEl>
                                      </p:cBhvr>
                                    </p:animEffect>
                                  </p:childTnLst>
                                </p:cTn>
                              </p:par>
                              <p:par>
                                <p:cTn id="62" presetID="0" presetClass="path" presetSubtype="0" repeatCount="indefinite" accel="50000" decel="50000" fill="hold" grpId="1" nodeType="withEffect">
                                  <p:stCondLst>
                                    <p:cond delay="4000"/>
                                  </p:stCondLst>
                                  <p:childTnLst>
                                    <p:animMotion origin="layout" path="M 1.66667E-6 -1.11111E-6 L 1.66667E-6 0.00046 C 0.00069 -0.00255 0.00104 -0.00532 0.00208 -0.00787 C 0.00347 -0.0118 0.00399 -0.01018 0.00642 -0.0118 C 0.01198 -0.01574 0.00521 -0.01227 0.01076 -0.01481 C 0.01493 -0.0206 0.01649 -0.01991 0.01441 -0.02847 C 0.01389 -0.03009 0.01285 -0.03055 0.01215 -0.03148 C 0.01163 -0.03356 0.01042 -0.03542 0.01076 -0.0375 C 0.01094 -0.03912 0.01094 -0.04097 0.01146 -0.04236 C 0.01215 -0.04514 0.01354 -0.0463 0.0151 -0.04838 C 0.01562 -0.0493 0.0158 -0.05046 0.01649 -0.05139 C 0.01701 -0.05231 0.01771 -0.05301 0.01857 -0.05324 C 0.01996 -0.05417 0.02292 -0.05532 0.02292 -0.05509 C 0.02517 -0.05509 0.02726 -0.05509 0.02951 -0.05417 C 0.03021 -0.05393 0.03073 -0.05301 0.0316 -0.05231 C 0.03212 -0.05208 0.03316 -0.05208 0.03385 -0.05139 C 0.04114 -0.04583 0.03524 -0.04884 0.04028 -0.0463 C 0.04288 -0.04699 0.04548 -0.04653 0.04757 -0.0493 C 0.04861 -0.05139 0.0493 -0.05324 0.05035 -0.05532 C 0.05069 -0.05625 0.05104 -0.05741 0.05191 -0.0581 C 0.0526 -0.05926 0.0533 -0.06018 0.05399 -0.06111 C 0.05677 -0.0662 0.05555 -0.0669 0.05903 -0.06898 C 0.05955 -0.06944 0.06042 -0.06991 0.06128 -0.07014 C 0.06337 -0.06991 0.0684 -0.06898 0.07066 -0.06713 C 0.07292 -0.06505 0.07361 -0.06389 0.07708 -0.06319 C 0.07864 -0.06296 0.08038 -0.06273 0.08212 -0.06204 C 0.08403 -0.06157 0.08524 -0.06111 0.08715 -0.06018 C 0.08889 -0.06065 0.09253 -0.06088 0.09444 -0.06319 C 0.09479 -0.06389 0.09462 -0.06528 0.09514 -0.0662 C 0.09566 -0.06713 0.09653 -0.06759 0.09722 -0.06805 C 0.09757 -0.07014 0.09792 -0.07268 0.09948 -0.07407 C 0.1 -0.07477 0.10087 -0.07477 0.10156 -0.075 C 0.10226 -0.07569 0.10295 -0.07616 0.10382 -0.07685 C 0.1092 -0.08333 0.1026 -0.07731 0.10816 -0.08194 C 0.10851 -0.08194 0.11285 -0.08102 0.11389 -0.07986 C 0.11458 -0.07917 0.1151 -0.07801 0.11597 -0.07685 C 0.11684 -0.07592 0.11788 -0.07523 0.11892 -0.07407 C 0.11962 -0.07315 0.12014 -0.07176 0.12101 -0.07106 L 0.1276 -0.06805 L 0.12969 -0.06713 C 0.13194 -0.06805 0.13298 -0.06782 0.13472 -0.07014 C 0.13524 -0.07106 0.13542 -0.07222 0.13628 -0.07292 C 0.13785 -0.07592 0.13837 -0.07616 0.14045 -0.07801 C 0.14097 -0.07893 0.14114 -0.08032 0.14201 -0.08102 C 0.14323 -0.08217 0.14462 -0.08241 0.14635 -0.08287 C 0.14878 -0.0838 0.14982 -0.08426 0.15278 -0.08495 C 0.15694 -0.08588 0.15712 -0.08565 0.16076 -0.0868 C 0.17101 -0.0912 0.15798 -0.08657 0.17083 -0.09074 L 0.17378 -0.09167 L 0.17378 -0.09143 " pathEditMode="relative" rAng="0" ptsTypes="AAAAAAAAAAAAAAAAAAAAAAAAAAAAAAAAAAAAAAAAAAAAAAAAAA">
                                      <p:cBhvr>
                                        <p:cTn id="63" dur="3000" fill="hold"/>
                                        <p:tgtEl>
                                          <p:spTgt spid="76"/>
                                        </p:tgtEl>
                                        <p:attrNameLst>
                                          <p:attrName>ppt_x</p:attrName>
                                          <p:attrName>ppt_y</p:attrName>
                                        </p:attrNameLst>
                                      </p:cBhvr>
                                      <p:rCtr x="8681" y="-4560"/>
                                    </p:animMotion>
                                  </p:childTnLst>
                                </p:cTn>
                              </p:par>
                              <p:par>
                                <p:cTn id="64" presetID="10" presetClass="entr" presetSubtype="0" fill="hold" nodeType="withEffect">
                                  <p:stCondLst>
                                    <p:cond delay="3000"/>
                                  </p:stCondLst>
                                  <p:childTnLst>
                                    <p:set>
                                      <p:cBhvr>
                                        <p:cTn id="65" dur="1" fill="hold">
                                          <p:stCondLst>
                                            <p:cond delay="0"/>
                                          </p:stCondLst>
                                        </p:cTn>
                                        <p:tgtEl>
                                          <p:spTgt spid="95"/>
                                        </p:tgtEl>
                                        <p:attrNameLst>
                                          <p:attrName>style.visibility</p:attrName>
                                        </p:attrNameLst>
                                      </p:cBhvr>
                                      <p:to>
                                        <p:strVal val="visible"/>
                                      </p:to>
                                    </p:set>
                                    <p:animEffect transition="in" filter="fade">
                                      <p:cBhvr>
                                        <p:cTn id="66" dur="500"/>
                                        <p:tgtEl>
                                          <p:spTgt spid="95"/>
                                        </p:tgtEl>
                                      </p:cBhvr>
                                    </p:animEffect>
                                  </p:childTnLst>
                                </p:cTn>
                              </p:par>
                              <p:par>
                                <p:cTn id="67" presetID="10" presetClass="entr" presetSubtype="0" fill="hold" grpId="0" nodeType="withEffect">
                                  <p:stCondLst>
                                    <p:cond delay="300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par>
                                <p:cTn id="70" presetID="10" presetClass="entr" presetSubtype="0" fill="hold" grpId="0" nodeType="withEffect">
                                  <p:stCondLst>
                                    <p:cond delay="520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200"/>
                                        <p:tgtEl>
                                          <p:spTgt spid="77"/>
                                        </p:tgtEl>
                                      </p:cBhvr>
                                    </p:animEffect>
                                  </p:childTnLst>
                                </p:cTn>
                              </p:par>
                              <p:par>
                                <p:cTn id="73" presetID="42" presetClass="path" presetSubtype="0" repeatCount="indefinite" accel="50000" decel="50000" fill="hold" grpId="1" nodeType="withEffect">
                                  <p:stCondLst>
                                    <p:cond delay="5400"/>
                                  </p:stCondLst>
                                  <p:childTnLst>
                                    <p:animMotion origin="layout" path="M -1.66667E-6 4.07407E-6 L 0.26389 -0.0625 " pathEditMode="relative" rAng="0" ptsTypes="AA">
                                      <p:cBhvr>
                                        <p:cTn id="74" dur="3000" fill="hold"/>
                                        <p:tgtEl>
                                          <p:spTgt spid="77"/>
                                        </p:tgtEl>
                                        <p:attrNameLst>
                                          <p:attrName>ppt_x</p:attrName>
                                          <p:attrName>ppt_y</p:attrName>
                                        </p:attrNameLst>
                                      </p:cBhvr>
                                      <p:rCtr x="13194" y="-3125"/>
                                    </p:animMotion>
                                  </p:childTnLst>
                                </p:cTn>
                              </p:par>
                              <p:par>
                                <p:cTn id="75" presetID="10" presetClass="entr" presetSubtype="0" fill="hold" nodeType="withEffect">
                                  <p:stCondLst>
                                    <p:cond delay="5400"/>
                                  </p:stCondLst>
                                  <p:childTnLst>
                                    <p:set>
                                      <p:cBhvr>
                                        <p:cTn id="76" dur="1" fill="hold">
                                          <p:stCondLst>
                                            <p:cond delay="0"/>
                                          </p:stCondLst>
                                        </p:cTn>
                                        <p:tgtEl>
                                          <p:spTgt spid="96"/>
                                        </p:tgtEl>
                                        <p:attrNameLst>
                                          <p:attrName>style.visibility</p:attrName>
                                        </p:attrNameLst>
                                      </p:cBhvr>
                                      <p:to>
                                        <p:strVal val="visible"/>
                                      </p:to>
                                    </p:set>
                                    <p:animEffect transition="in" filter="fade">
                                      <p:cBhvr>
                                        <p:cTn id="77" dur="500"/>
                                        <p:tgtEl>
                                          <p:spTgt spid="96"/>
                                        </p:tgtEl>
                                      </p:cBhvr>
                                    </p:animEffect>
                                  </p:childTnLst>
                                </p:cTn>
                              </p:par>
                              <p:par>
                                <p:cTn id="78" presetID="10" presetClass="entr" presetSubtype="0" fill="hold" grpId="0" nodeType="withEffect">
                                  <p:stCondLst>
                                    <p:cond delay="54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500"/>
                                        <p:tgtEl>
                                          <p:spTgt spid="99"/>
                                        </p:tgtEl>
                                      </p:cBhvr>
                                    </p:animEffect>
                                  </p:childTnLst>
                                </p:cTn>
                              </p:par>
                              <p:par>
                                <p:cTn id="81" presetID="10" presetClass="entr" presetSubtype="0" fill="hold" nodeType="withEffect">
                                  <p:stCondLst>
                                    <p:cond delay="5400"/>
                                  </p:stCondLst>
                                  <p:childTnLst>
                                    <p:set>
                                      <p:cBhvr>
                                        <p:cTn id="82" dur="1" fill="hold">
                                          <p:stCondLst>
                                            <p:cond delay="0"/>
                                          </p:stCondLst>
                                        </p:cTn>
                                        <p:tgtEl>
                                          <p:spTgt spid="98"/>
                                        </p:tgtEl>
                                        <p:attrNameLst>
                                          <p:attrName>style.visibility</p:attrName>
                                        </p:attrNameLst>
                                      </p:cBhvr>
                                      <p:to>
                                        <p:strVal val="visible"/>
                                      </p:to>
                                    </p:set>
                                    <p:animEffect transition="in" filter="fade">
                                      <p:cBhvr>
                                        <p:cTn id="83" dur="500"/>
                                        <p:tgtEl>
                                          <p:spTgt spid="98"/>
                                        </p:tgtEl>
                                      </p:cBhvr>
                                    </p:animEffect>
                                  </p:childTnLst>
                                </p:cTn>
                              </p:par>
                              <p:par>
                                <p:cTn id="84" presetID="10" presetClass="entr" presetSubtype="0" fill="hold" grpId="0" nodeType="withEffect">
                                  <p:stCondLst>
                                    <p:cond delay="5400"/>
                                  </p:stCondLst>
                                  <p:childTnLst>
                                    <p:set>
                                      <p:cBhvr>
                                        <p:cTn id="85" dur="1" fill="hold">
                                          <p:stCondLst>
                                            <p:cond delay="0"/>
                                          </p:stCondLst>
                                        </p:cTn>
                                        <p:tgtEl>
                                          <p:spTgt spid="97"/>
                                        </p:tgtEl>
                                        <p:attrNameLst>
                                          <p:attrName>style.visibility</p:attrName>
                                        </p:attrNameLst>
                                      </p:cBhvr>
                                      <p:to>
                                        <p:strVal val="visible"/>
                                      </p:to>
                                    </p:set>
                                    <p:animEffect transition="in" filter="fade">
                                      <p:cBhvr>
                                        <p:cTn id="86" dur="500"/>
                                        <p:tgtEl>
                                          <p:spTgt spid="97"/>
                                        </p:tgtEl>
                                      </p:cBhvr>
                                    </p:animEffect>
                                  </p:childTnLst>
                                </p:cTn>
                              </p:par>
                              <p:par>
                                <p:cTn id="87" presetID="10" presetClass="entr" presetSubtype="0" fill="hold" grpId="0" nodeType="withEffect">
                                  <p:stCondLst>
                                    <p:cond delay="6200"/>
                                  </p:stCondLst>
                                  <p:childTnLst>
                                    <p:set>
                                      <p:cBhvr>
                                        <p:cTn id="88" dur="1" fill="hold">
                                          <p:stCondLst>
                                            <p:cond delay="0"/>
                                          </p:stCondLst>
                                        </p:cTn>
                                        <p:tgtEl>
                                          <p:spTgt spid="78"/>
                                        </p:tgtEl>
                                        <p:attrNameLst>
                                          <p:attrName>style.visibility</p:attrName>
                                        </p:attrNameLst>
                                      </p:cBhvr>
                                      <p:to>
                                        <p:strVal val="visible"/>
                                      </p:to>
                                    </p:set>
                                    <p:animEffect transition="in" filter="fade">
                                      <p:cBhvr>
                                        <p:cTn id="89" dur="200"/>
                                        <p:tgtEl>
                                          <p:spTgt spid="78"/>
                                        </p:tgtEl>
                                      </p:cBhvr>
                                    </p:animEffect>
                                  </p:childTnLst>
                                </p:cTn>
                              </p:par>
                              <p:par>
                                <p:cTn id="90" presetID="42" presetClass="path" presetSubtype="0" repeatCount="indefinite" accel="50000" decel="50000" fill="hold" grpId="1" nodeType="withEffect">
                                  <p:stCondLst>
                                    <p:cond delay="6400"/>
                                  </p:stCondLst>
                                  <p:childTnLst>
                                    <p:animMotion origin="layout" path="M 1.94444E-6 -4.44444E-6 L 0.26389 -0.0625 " pathEditMode="relative" rAng="0" ptsTypes="AA">
                                      <p:cBhvr>
                                        <p:cTn id="91" dur="3000" fill="hold"/>
                                        <p:tgtEl>
                                          <p:spTgt spid="78"/>
                                        </p:tgtEl>
                                        <p:attrNameLst>
                                          <p:attrName>ppt_x</p:attrName>
                                          <p:attrName>ppt_y</p:attrName>
                                        </p:attrNameLst>
                                      </p:cBhvr>
                                      <p:rCtr x="13194" y="-3125"/>
                                    </p:animMotion>
                                  </p:childTnLst>
                                </p:cTn>
                              </p:par>
                              <p:par>
                                <p:cTn id="92" presetID="10" presetClass="entr" presetSubtype="0" fill="hold" grpId="0" nodeType="withEffect">
                                  <p:stCondLst>
                                    <p:cond delay="7200"/>
                                  </p:stCondLst>
                                  <p:childTnLst>
                                    <p:set>
                                      <p:cBhvr>
                                        <p:cTn id="93" dur="1" fill="hold">
                                          <p:stCondLst>
                                            <p:cond delay="0"/>
                                          </p:stCondLst>
                                        </p:cTn>
                                        <p:tgtEl>
                                          <p:spTgt spid="81"/>
                                        </p:tgtEl>
                                        <p:attrNameLst>
                                          <p:attrName>style.visibility</p:attrName>
                                        </p:attrNameLst>
                                      </p:cBhvr>
                                      <p:to>
                                        <p:strVal val="visible"/>
                                      </p:to>
                                    </p:set>
                                    <p:animEffect transition="in" filter="fade">
                                      <p:cBhvr>
                                        <p:cTn id="94" dur="200"/>
                                        <p:tgtEl>
                                          <p:spTgt spid="81"/>
                                        </p:tgtEl>
                                      </p:cBhvr>
                                    </p:animEffect>
                                  </p:childTnLst>
                                </p:cTn>
                              </p:par>
                              <p:par>
                                <p:cTn id="95" presetID="42" presetClass="path" presetSubtype="0" repeatCount="indefinite" accel="50000" decel="50000" fill="hold" grpId="1" nodeType="withEffect">
                                  <p:stCondLst>
                                    <p:cond delay="7400"/>
                                  </p:stCondLst>
                                  <p:childTnLst>
                                    <p:animMotion origin="layout" path="M 2.5E-6 -1.48148E-6 L 0.26389 -0.0625 " pathEditMode="relative" rAng="0" ptsTypes="AA">
                                      <p:cBhvr>
                                        <p:cTn id="96" dur="3000" fill="hold"/>
                                        <p:tgtEl>
                                          <p:spTgt spid="81"/>
                                        </p:tgtEl>
                                        <p:attrNameLst>
                                          <p:attrName>ppt_x</p:attrName>
                                          <p:attrName>ppt_y</p:attrName>
                                        </p:attrNameLst>
                                      </p:cBhvr>
                                      <p:rCtr x="13194" y="-3125"/>
                                    </p:animMotion>
                                  </p:childTnLst>
                                </p:cTn>
                              </p:par>
                              <p:par>
                                <p:cTn id="97" presetID="10" presetClass="entr" presetSubtype="0" fill="hold"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81" grpId="0" animBg="1"/>
      <p:bldP spid="81" grpId="1" animBg="1"/>
      <p:bldP spid="90" grpId="0" animBg="1"/>
      <p:bldP spid="92" grpId="0" animBg="1"/>
      <p:bldP spid="94" grpId="0" animBg="1"/>
      <p:bldP spid="97" grpId="0" animBg="1"/>
      <p:bldP spid="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566721" y="35176"/>
            <a:ext cx="7886700" cy="565150"/>
          </a:xfrm>
          <a:prstGeom prst="rect">
            <a:avLst/>
          </a:prstGeom>
        </p:spPr>
        <p:txBody>
          <a:bodyPr>
            <a:noAutofit/>
          </a:bodyPr>
          <a:lstStyle/>
          <a:p>
            <a:pPr>
              <a:defRPr/>
            </a:pPr>
            <a:r>
              <a:rPr lang="en-US" sz="2500" b="1" dirty="0">
                <a:solidFill>
                  <a:srgbClr val="0070C0"/>
                </a:solidFill>
                <a:latin typeface="Calibri"/>
              </a:rPr>
              <a:t>Project construction phases (RIB facility)</a:t>
            </a:r>
          </a:p>
        </p:txBody>
      </p:sp>
      <p:grpSp>
        <p:nvGrpSpPr>
          <p:cNvPr id="62" name="Group 3"/>
          <p:cNvGrpSpPr/>
          <p:nvPr/>
        </p:nvGrpSpPr>
        <p:grpSpPr>
          <a:xfrm>
            <a:off x="81329" y="681518"/>
            <a:ext cx="8914983" cy="3720219"/>
            <a:chOff x="9378" y="1507524"/>
            <a:chExt cx="12182622" cy="4926227"/>
          </a:xfrm>
        </p:grpSpPr>
        <p:pic>
          <p:nvPicPr>
            <p:cNvPr id="69"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78" y="1507524"/>
              <a:ext cx="12182622" cy="4926227"/>
            </a:xfrm>
            <a:prstGeom prst="rect">
              <a:avLst/>
            </a:prstGeom>
          </p:spPr>
        </p:pic>
        <p:sp>
          <p:nvSpPr>
            <p:cNvPr id="70" name="TextBox 5"/>
            <p:cNvSpPr txBox="1"/>
            <p:nvPr/>
          </p:nvSpPr>
          <p:spPr>
            <a:xfrm>
              <a:off x="6100688" y="1743075"/>
              <a:ext cx="1228725"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Exp. areas</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1" name="TextBox 6"/>
            <p:cNvSpPr txBox="1"/>
            <p:nvPr/>
          </p:nvSpPr>
          <p:spPr>
            <a:xfrm>
              <a:off x="7864610" y="4558774"/>
              <a:ext cx="802519" cy="570570"/>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Beam cooler</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2" name="TextBox 7"/>
            <p:cNvSpPr txBox="1"/>
            <p:nvPr/>
          </p:nvSpPr>
          <p:spPr>
            <a:xfrm>
              <a:off x="4510013" y="2247900"/>
              <a:ext cx="923926"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MRMS</a:t>
              </a:r>
            </a:p>
          </p:txBody>
        </p:sp>
        <p:sp>
          <p:nvSpPr>
            <p:cNvPr id="73" name="TextBox 8"/>
            <p:cNvSpPr txBox="1"/>
            <p:nvPr/>
          </p:nvSpPr>
          <p:spPr>
            <a:xfrm>
              <a:off x="1466850" y="2505302"/>
              <a:ext cx="747640"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ALPI</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4" name="TextBox 9"/>
            <p:cNvSpPr txBox="1"/>
            <p:nvPr/>
          </p:nvSpPr>
          <p:spPr>
            <a:xfrm>
              <a:off x="3820966" y="3210070"/>
              <a:ext cx="714374"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RFQ</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5" name="TextBox 10"/>
            <p:cNvSpPr txBox="1"/>
            <p:nvPr/>
          </p:nvSpPr>
          <p:spPr>
            <a:xfrm>
              <a:off x="7741406" y="5736580"/>
              <a:ext cx="1450219"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1+ Exp. areas</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76" name="Straight Arrow Connector 11"/>
            <p:cNvCxnSpPr/>
            <p:nvPr/>
          </p:nvCxnSpPr>
          <p:spPr>
            <a:xfrm>
              <a:off x="5433939" y="2617232"/>
              <a:ext cx="347736" cy="554593"/>
            </a:xfrm>
            <a:prstGeom prst="straightConnector1">
              <a:avLst/>
            </a:prstGeom>
            <a:noFill/>
            <a:ln w="6350" cap="flat" cmpd="sng" algn="ctr">
              <a:solidFill>
                <a:sysClr val="window" lastClr="FFFFFF"/>
              </a:solidFill>
              <a:prstDash val="solid"/>
              <a:miter lim="800000"/>
              <a:tailEnd type="triangle"/>
            </a:ln>
            <a:effectLst/>
          </p:spPr>
        </p:cxnSp>
        <p:sp>
          <p:nvSpPr>
            <p:cNvPr id="77" name="TextBox 12"/>
            <p:cNvSpPr txBox="1"/>
            <p:nvPr/>
          </p:nvSpPr>
          <p:spPr>
            <a:xfrm>
              <a:off x="6207807" y="3289449"/>
              <a:ext cx="507244"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CB</a:t>
              </a:r>
            </a:p>
          </p:txBody>
        </p:sp>
        <p:cxnSp>
          <p:nvCxnSpPr>
            <p:cNvPr id="78" name="Straight Arrow Connector 13"/>
            <p:cNvCxnSpPr/>
            <p:nvPr/>
          </p:nvCxnSpPr>
          <p:spPr>
            <a:xfrm flipH="1">
              <a:off x="6188759" y="3626882"/>
              <a:ext cx="426428" cy="78343"/>
            </a:xfrm>
            <a:prstGeom prst="straightConnector1">
              <a:avLst/>
            </a:prstGeom>
            <a:noFill/>
            <a:ln w="6350" cap="flat" cmpd="sng" algn="ctr">
              <a:solidFill>
                <a:sysClr val="window" lastClr="FFFFFF"/>
              </a:solidFill>
              <a:prstDash val="solid"/>
              <a:miter lim="800000"/>
              <a:tailEnd type="triangle"/>
            </a:ln>
            <a:effectLst/>
          </p:spPr>
        </p:cxnSp>
        <p:cxnSp>
          <p:nvCxnSpPr>
            <p:cNvPr id="79" name="Straight Arrow Connector 14"/>
            <p:cNvCxnSpPr/>
            <p:nvPr/>
          </p:nvCxnSpPr>
          <p:spPr>
            <a:xfrm flipV="1">
              <a:off x="8667128" y="4114801"/>
              <a:ext cx="1086472" cy="673856"/>
            </a:xfrm>
            <a:prstGeom prst="straightConnector1">
              <a:avLst/>
            </a:prstGeom>
            <a:noFill/>
            <a:ln w="6350" cap="flat" cmpd="sng" algn="ctr">
              <a:solidFill>
                <a:sysClr val="window" lastClr="FFFFFF"/>
              </a:solidFill>
              <a:prstDash val="solid"/>
              <a:miter lim="800000"/>
              <a:tailEnd type="triangle"/>
            </a:ln>
            <a:effectLst/>
          </p:spPr>
        </p:cxnSp>
        <p:cxnSp>
          <p:nvCxnSpPr>
            <p:cNvPr id="80" name="Straight Arrow Connector 15"/>
            <p:cNvCxnSpPr/>
            <p:nvPr/>
          </p:nvCxnSpPr>
          <p:spPr>
            <a:xfrm flipH="1">
              <a:off x="4244487" y="3544848"/>
              <a:ext cx="19050" cy="246102"/>
            </a:xfrm>
            <a:prstGeom prst="straightConnector1">
              <a:avLst/>
            </a:prstGeom>
            <a:noFill/>
            <a:ln w="6350" cap="flat" cmpd="sng" algn="ctr">
              <a:solidFill>
                <a:sysClr val="window" lastClr="FFFFFF"/>
              </a:solidFill>
              <a:prstDash val="solid"/>
              <a:miter lim="800000"/>
              <a:tailEnd type="triangle"/>
            </a:ln>
            <a:effectLst/>
          </p:spPr>
        </p:cxnSp>
        <p:cxnSp>
          <p:nvCxnSpPr>
            <p:cNvPr id="81" name="Straight Arrow Connector 16"/>
            <p:cNvCxnSpPr/>
            <p:nvPr/>
          </p:nvCxnSpPr>
          <p:spPr>
            <a:xfrm>
              <a:off x="9201151" y="5736580"/>
              <a:ext cx="685799" cy="9719"/>
            </a:xfrm>
            <a:prstGeom prst="straightConnector1">
              <a:avLst/>
            </a:prstGeom>
            <a:noFill/>
            <a:ln w="6350" cap="flat" cmpd="sng" algn="ctr">
              <a:solidFill>
                <a:sysClr val="window" lastClr="FFFFFF"/>
              </a:solidFill>
              <a:prstDash val="solid"/>
              <a:miter lim="800000"/>
              <a:tailEnd type="triangle"/>
            </a:ln>
            <a:effectLst/>
          </p:spPr>
        </p:cxnSp>
        <p:cxnSp>
          <p:nvCxnSpPr>
            <p:cNvPr id="82" name="Straight Arrow Connector 17"/>
            <p:cNvCxnSpPr/>
            <p:nvPr/>
          </p:nvCxnSpPr>
          <p:spPr>
            <a:xfrm flipV="1">
              <a:off x="9201151" y="5479844"/>
              <a:ext cx="685799" cy="256736"/>
            </a:xfrm>
            <a:prstGeom prst="straightConnector1">
              <a:avLst/>
            </a:prstGeom>
            <a:noFill/>
            <a:ln w="6350" cap="flat" cmpd="sng" algn="ctr">
              <a:solidFill>
                <a:sysClr val="window" lastClr="FFFFFF"/>
              </a:solidFill>
              <a:prstDash val="solid"/>
              <a:miter lim="800000"/>
              <a:tailEnd type="triangle"/>
            </a:ln>
            <a:effectLst/>
          </p:spPr>
        </p:cxnSp>
        <p:cxnSp>
          <p:nvCxnSpPr>
            <p:cNvPr id="83" name="Straight Arrow Connector 18"/>
            <p:cNvCxnSpPr/>
            <p:nvPr/>
          </p:nvCxnSpPr>
          <p:spPr>
            <a:xfrm flipV="1">
              <a:off x="9191625" y="5213391"/>
              <a:ext cx="704851" cy="532908"/>
            </a:xfrm>
            <a:prstGeom prst="straightConnector1">
              <a:avLst/>
            </a:prstGeom>
            <a:noFill/>
            <a:ln w="6350" cap="flat" cmpd="sng" algn="ctr">
              <a:solidFill>
                <a:sysClr val="window" lastClr="FFFFFF"/>
              </a:solidFill>
              <a:prstDash val="solid"/>
              <a:miter lim="800000"/>
              <a:tailEnd type="triangle"/>
            </a:ln>
            <a:effectLst/>
          </p:spPr>
        </p:cxnSp>
        <p:sp>
          <p:nvSpPr>
            <p:cNvPr id="84" name="TextBox 19"/>
            <p:cNvSpPr txBox="1"/>
            <p:nvPr/>
          </p:nvSpPr>
          <p:spPr>
            <a:xfrm>
              <a:off x="9201150" y="2617232"/>
              <a:ext cx="833363"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HRMS</a:t>
              </a:r>
            </a:p>
          </p:txBody>
        </p:sp>
        <p:sp>
          <p:nvSpPr>
            <p:cNvPr id="85" name="TextBox 20"/>
            <p:cNvSpPr txBox="1"/>
            <p:nvPr/>
          </p:nvSpPr>
          <p:spPr>
            <a:xfrm>
              <a:off x="10296674" y="3040023"/>
              <a:ext cx="833363"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Target</a:t>
              </a:r>
            </a:p>
          </p:txBody>
        </p:sp>
        <p:sp>
          <p:nvSpPr>
            <p:cNvPr id="86" name="TextBox 21"/>
            <p:cNvSpPr txBox="1"/>
            <p:nvPr/>
          </p:nvSpPr>
          <p:spPr>
            <a:xfrm>
              <a:off x="11003794" y="4844060"/>
              <a:ext cx="1121530"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Cyclotron</a:t>
              </a:r>
            </a:p>
          </p:txBody>
        </p:sp>
        <p:sp>
          <p:nvSpPr>
            <p:cNvPr id="87" name="TextBox 22"/>
            <p:cNvSpPr txBox="1"/>
            <p:nvPr/>
          </p:nvSpPr>
          <p:spPr>
            <a:xfrm>
              <a:off x="3514797" y="4804887"/>
              <a:ext cx="851318"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PIAVE</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8" name="TextBox 23"/>
            <p:cNvSpPr txBox="1"/>
            <p:nvPr/>
          </p:nvSpPr>
          <p:spPr>
            <a:xfrm>
              <a:off x="672682" y="5473044"/>
              <a:ext cx="1489491"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XTU-Tandem</a:t>
              </a:r>
              <a:endParaRPr kumimoji="0" lang="en-GB" sz="11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89" name="Straight Arrow Connector 24"/>
            <p:cNvCxnSpPr/>
            <p:nvPr/>
          </p:nvCxnSpPr>
          <p:spPr>
            <a:xfrm flipH="1">
              <a:off x="3181350" y="4989553"/>
              <a:ext cx="333447" cy="39172"/>
            </a:xfrm>
            <a:prstGeom prst="straightConnector1">
              <a:avLst/>
            </a:prstGeom>
            <a:noFill/>
            <a:ln w="6350" cap="flat" cmpd="sng" algn="ctr">
              <a:solidFill>
                <a:sysClr val="window" lastClr="FFFFFF"/>
              </a:solidFill>
              <a:prstDash val="solid"/>
              <a:miter lim="800000"/>
              <a:tailEnd type="triangle"/>
            </a:ln>
            <a:effectLst/>
          </p:spPr>
        </p:cxnSp>
        <p:cxnSp>
          <p:nvCxnSpPr>
            <p:cNvPr id="90" name="Straight Arrow Connector 25"/>
            <p:cNvCxnSpPr/>
            <p:nvPr/>
          </p:nvCxnSpPr>
          <p:spPr>
            <a:xfrm flipH="1">
              <a:off x="1417430" y="5842375"/>
              <a:ext cx="77995" cy="432316"/>
            </a:xfrm>
            <a:prstGeom prst="straightConnector1">
              <a:avLst/>
            </a:prstGeom>
            <a:noFill/>
            <a:ln w="6350" cap="flat" cmpd="sng" algn="ctr">
              <a:solidFill>
                <a:sysClr val="window" lastClr="FFFFFF"/>
              </a:solidFill>
              <a:prstDash val="solid"/>
              <a:miter lim="800000"/>
              <a:tailEnd type="triangle"/>
            </a:ln>
            <a:effectLst/>
          </p:spPr>
        </p:cxnSp>
        <p:sp>
          <p:nvSpPr>
            <p:cNvPr id="91" name="TextBox 26"/>
            <p:cNvSpPr txBox="1"/>
            <p:nvPr/>
          </p:nvSpPr>
          <p:spPr>
            <a:xfrm>
              <a:off x="9918545" y="4083324"/>
              <a:ext cx="833363" cy="346418"/>
            </a:xfrm>
            <a:prstGeom prst="rect">
              <a:avLst/>
            </a:prstGeom>
            <a:solidFill>
              <a:sysClr val="windowText" lastClr="000000"/>
            </a:solidFill>
            <a:ln>
              <a:solidFill>
                <a:sysClr val="window" lastClr="FFFFFF"/>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LRMS</a:t>
              </a:r>
            </a:p>
          </p:txBody>
        </p:sp>
      </p:grpSp>
      <p:sp>
        <p:nvSpPr>
          <p:cNvPr id="63" name="Rettangolo arrotondato 34"/>
          <p:cNvSpPr/>
          <p:nvPr/>
        </p:nvSpPr>
        <p:spPr>
          <a:xfrm>
            <a:off x="139200" y="1399816"/>
            <a:ext cx="3357110" cy="1378743"/>
          </a:xfrm>
          <a:prstGeom prst="roundRect">
            <a:avLst/>
          </a:prstGeom>
          <a:solidFill>
            <a:srgbClr val="97E9D5">
              <a:lumMod val="50000"/>
              <a:alpha val="27000"/>
            </a:srgbClr>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sng" strike="noStrike" kern="0" cap="none" spc="0" normalizeH="0" baseline="0" noProof="0" dirty="0" err="1" smtClean="0">
                <a:ln>
                  <a:noFill/>
                </a:ln>
                <a:solidFill>
                  <a:prstClr val="black"/>
                </a:solidFill>
                <a:effectLst/>
                <a:uLnTx/>
                <a:uFillTx/>
                <a:latin typeface="Corbel" panose="020B0503020204020204"/>
                <a:ea typeface="+mn-ea"/>
                <a:cs typeface="+mn-cs"/>
              </a:rPr>
              <a:t>Phase</a:t>
            </a:r>
            <a:r>
              <a:rPr kumimoji="0" lang="it-IT" sz="1800" b="1" i="0" u="sng" strike="noStrike" kern="0" cap="none" spc="0" normalizeH="0" baseline="0" noProof="0" dirty="0" smtClean="0">
                <a:ln>
                  <a:noFill/>
                </a:ln>
                <a:solidFill>
                  <a:prstClr val="black"/>
                </a:solidFill>
                <a:effectLst/>
                <a:uLnTx/>
                <a:uFillTx/>
                <a:latin typeface="Corbel" panose="020B0503020204020204"/>
                <a:ea typeface="+mn-ea"/>
                <a:cs typeface="+mn-cs"/>
              </a:rPr>
              <a:t> 3</a:t>
            </a:r>
          </a:p>
        </p:txBody>
      </p:sp>
      <p:sp>
        <p:nvSpPr>
          <p:cNvPr id="64" name="Rettangolo arrotondato 35"/>
          <p:cNvSpPr/>
          <p:nvPr/>
        </p:nvSpPr>
        <p:spPr>
          <a:xfrm>
            <a:off x="8064778" y="2116383"/>
            <a:ext cx="991885" cy="1109845"/>
          </a:xfrm>
          <a:prstGeom prst="roundRect">
            <a:avLst/>
          </a:prstGeom>
          <a:solidFill>
            <a:srgbClr val="FFFF66">
              <a:alpha val="27000"/>
            </a:srgbClr>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sng" strike="noStrike" kern="0" cap="none" spc="0" normalizeH="0" baseline="0" noProof="0" dirty="0" err="1" smtClean="0">
                <a:ln>
                  <a:noFill/>
                </a:ln>
                <a:solidFill>
                  <a:prstClr val="black"/>
                </a:solidFill>
                <a:effectLst/>
                <a:uLnTx/>
                <a:uFillTx/>
                <a:latin typeface="Corbel" panose="020B0503020204020204"/>
                <a:ea typeface="+mn-ea"/>
                <a:cs typeface="+mn-cs"/>
              </a:rPr>
              <a:t>Phase</a:t>
            </a:r>
            <a:r>
              <a:rPr kumimoji="0" lang="it-IT" sz="1800" b="1" i="0" u="sng" strike="noStrike" kern="0" cap="none" spc="0" normalizeH="0" baseline="0" noProof="0" dirty="0" smtClean="0">
                <a:ln>
                  <a:noFill/>
                </a:ln>
                <a:solidFill>
                  <a:prstClr val="black"/>
                </a:solidFill>
                <a:effectLst/>
                <a:uLnTx/>
                <a:uFillTx/>
                <a:latin typeface="Corbel" panose="020B0503020204020204"/>
                <a:ea typeface="+mn-ea"/>
                <a:cs typeface="+mn-cs"/>
              </a:rPr>
              <a:t> 1</a:t>
            </a:r>
            <a:r>
              <a:rPr kumimoji="0" lang="it-IT" sz="1800" b="0" i="0" u="none" strike="noStrike" kern="0" cap="none" spc="0" normalizeH="0" baseline="0" noProof="0" dirty="0" smtClean="0">
                <a:ln>
                  <a:noFill/>
                </a:ln>
                <a:solidFill>
                  <a:prstClr val="black"/>
                </a:solidFill>
                <a:effectLst/>
                <a:uLnTx/>
                <a:uFillTx/>
                <a:latin typeface="Corbel" panose="020B0503020204020204"/>
                <a:ea typeface="+mn-ea"/>
                <a:cs typeface="+mn-cs"/>
              </a:rPr>
              <a:t>.</a:t>
            </a:r>
          </a:p>
        </p:txBody>
      </p:sp>
      <p:sp>
        <p:nvSpPr>
          <p:cNvPr id="65" name="Rettangolo arrotondato 36"/>
          <p:cNvSpPr/>
          <p:nvPr/>
        </p:nvSpPr>
        <p:spPr>
          <a:xfrm>
            <a:off x="7004153" y="2745258"/>
            <a:ext cx="1083423" cy="1619573"/>
          </a:xfrm>
          <a:prstGeom prst="roundRect">
            <a:avLst>
              <a:gd name="adj" fmla="val 17685"/>
            </a:avLst>
          </a:prstGeom>
          <a:solidFill>
            <a:srgbClr val="C00000">
              <a:alpha val="27000"/>
            </a:srgbClr>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smtClean="0">
              <a:ln>
                <a:noFill/>
              </a:ln>
              <a:solidFill>
                <a:prstClr val="black"/>
              </a:solidFill>
              <a:effectLst/>
              <a:uLnTx/>
              <a:uFillTx/>
              <a:latin typeface="Corbel" panose="020B0503020204020204"/>
              <a:ea typeface="+mn-ea"/>
              <a:cs typeface="+mn-cs"/>
            </a:endParaRPr>
          </a:p>
        </p:txBody>
      </p:sp>
      <p:sp>
        <p:nvSpPr>
          <p:cNvPr id="66" name="CasellaDiTesto 37"/>
          <p:cNvSpPr txBox="1"/>
          <p:nvPr/>
        </p:nvSpPr>
        <p:spPr>
          <a:xfrm>
            <a:off x="6941108" y="2854540"/>
            <a:ext cx="1018227"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it-IT" sz="1800" b="1" i="0" u="sng" strike="noStrike" kern="0" cap="none" spc="0" normalizeH="0" baseline="0" noProof="0" dirty="0" err="1" smtClean="0">
                <a:ln>
                  <a:noFill/>
                </a:ln>
                <a:solidFill>
                  <a:prstClr val="black"/>
                </a:solidFill>
                <a:effectLst/>
                <a:uLnTx/>
                <a:uFillTx/>
                <a:latin typeface="Corbel" panose="020B0503020204020204"/>
              </a:rPr>
              <a:t>Phase</a:t>
            </a:r>
            <a:r>
              <a:rPr kumimoji="0" lang="it-IT" sz="1800" b="1" i="0" u="sng" strike="noStrike" kern="0" cap="none" spc="0" normalizeH="0" baseline="0" noProof="0" dirty="0" smtClean="0">
                <a:ln>
                  <a:noFill/>
                </a:ln>
                <a:solidFill>
                  <a:prstClr val="black"/>
                </a:solidFill>
                <a:effectLst/>
                <a:uLnTx/>
                <a:uFillTx/>
                <a:latin typeface="Corbel" panose="020B0503020204020204"/>
              </a:rPr>
              <a:t> 2.</a:t>
            </a:r>
          </a:p>
        </p:txBody>
      </p:sp>
      <p:sp>
        <p:nvSpPr>
          <p:cNvPr id="67" name="Rettangolo arrotondato 38"/>
          <p:cNvSpPr/>
          <p:nvPr/>
        </p:nvSpPr>
        <p:spPr>
          <a:xfrm>
            <a:off x="3516438" y="1760902"/>
            <a:ext cx="1416547" cy="1015301"/>
          </a:xfrm>
          <a:prstGeom prst="roundRect">
            <a:avLst/>
          </a:prstGeom>
          <a:solidFill>
            <a:srgbClr val="C00000">
              <a:alpha val="27000"/>
            </a:srgbClr>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sng" strike="noStrike" kern="0" cap="none" spc="0" normalizeH="0" baseline="0" noProof="0" dirty="0" err="1" smtClean="0">
                <a:ln>
                  <a:noFill/>
                </a:ln>
                <a:solidFill>
                  <a:prstClr val="black"/>
                </a:solidFill>
                <a:effectLst/>
                <a:uLnTx/>
                <a:uFillTx/>
                <a:latin typeface="Corbel" panose="020B0503020204020204"/>
                <a:ea typeface="+mn-ea"/>
                <a:cs typeface="+mn-cs"/>
              </a:rPr>
              <a:t>Phase</a:t>
            </a:r>
            <a:r>
              <a:rPr kumimoji="0" lang="it-IT" sz="1800" b="1" i="0" u="sng" strike="noStrike" kern="0" cap="none" spc="0" normalizeH="0" baseline="0" noProof="0" dirty="0" smtClean="0">
                <a:ln>
                  <a:noFill/>
                </a:ln>
                <a:solidFill>
                  <a:prstClr val="black"/>
                </a:solidFill>
                <a:effectLst/>
                <a:uLnTx/>
                <a:uFillTx/>
                <a:latin typeface="Corbel" panose="020B0503020204020204"/>
                <a:ea typeface="+mn-ea"/>
                <a:cs typeface="+mn-cs"/>
              </a:rPr>
              <a:t> 2.</a:t>
            </a:r>
          </a:p>
        </p:txBody>
      </p:sp>
      <p:sp>
        <p:nvSpPr>
          <p:cNvPr id="68" name="Rettangolo arrotondato 39"/>
          <p:cNvSpPr/>
          <p:nvPr/>
        </p:nvSpPr>
        <p:spPr>
          <a:xfrm>
            <a:off x="4915320" y="1608402"/>
            <a:ext cx="2482359" cy="1262030"/>
          </a:xfrm>
          <a:prstGeom prst="roundRect">
            <a:avLst>
              <a:gd name="adj" fmla="val 6963"/>
            </a:avLst>
          </a:prstGeom>
          <a:solidFill>
            <a:srgbClr val="97E9D5">
              <a:lumMod val="50000"/>
              <a:alpha val="27000"/>
            </a:srgbClr>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800" b="1" i="0" u="sng" strike="noStrike" kern="0" cap="none" spc="0" normalizeH="0" baseline="0" noProof="0" dirty="0" err="1" smtClean="0">
                <a:ln>
                  <a:noFill/>
                </a:ln>
                <a:solidFill>
                  <a:prstClr val="black"/>
                </a:solidFill>
                <a:effectLst/>
                <a:uLnTx/>
                <a:uFillTx/>
                <a:latin typeface="Corbel" panose="020B0503020204020204"/>
                <a:ea typeface="+mn-ea"/>
                <a:cs typeface="+mn-cs"/>
              </a:rPr>
              <a:t>Phase</a:t>
            </a:r>
            <a:r>
              <a:rPr kumimoji="0" lang="it-IT" sz="1800" b="1" i="0" u="sng" strike="noStrike" kern="0" cap="none" spc="0" normalizeH="0" baseline="0" noProof="0" dirty="0" smtClean="0">
                <a:ln>
                  <a:noFill/>
                </a:ln>
                <a:solidFill>
                  <a:prstClr val="black"/>
                </a:solidFill>
                <a:effectLst/>
                <a:uLnTx/>
                <a:uFillTx/>
                <a:latin typeface="Corbel" panose="020B0503020204020204"/>
                <a:ea typeface="+mn-ea"/>
                <a:cs typeface="+mn-cs"/>
              </a:rPr>
              <a:t> 3.</a:t>
            </a:r>
          </a:p>
        </p:txBody>
      </p:sp>
      <p:sp>
        <p:nvSpPr>
          <p:cNvPr id="92" name="Rettangolo arrotondato 36"/>
          <p:cNvSpPr/>
          <p:nvPr/>
        </p:nvSpPr>
        <p:spPr>
          <a:xfrm>
            <a:off x="7631004" y="2152236"/>
            <a:ext cx="489244" cy="423326"/>
          </a:xfrm>
          <a:prstGeom prst="roundRect">
            <a:avLst>
              <a:gd name="adj" fmla="val 17685"/>
            </a:avLst>
          </a:prstGeom>
          <a:solidFill>
            <a:srgbClr val="FFC000">
              <a:alpha val="27000"/>
            </a:srgbClr>
          </a:solidFill>
          <a:ln w="12700" cap="flat" cmpd="sng" algn="ctr">
            <a:solidFill>
              <a:srgbClr val="41AE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smtClean="0">
              <a:ln>
                <a:noFill/>
              </a:ln>
              <a:solidFill>
                <a:prstClr val="black"/>
              </a:solidFill>
              <a:effectLst/>
              <a:uLnTx/>
              <a:uFillTx/>
              <a:latin typeface="Corbel" panose="020B0503020204020204"/>
              <a:ea typeface="+mn-ea"/>
              <a:cs typeface="+mn-cs"/>
            </a:endParaRPr>
          </a:p>
        </p:txBody>
      </p:sp>
      <p:sp>
        <p:nvSpPr>
          <p:cNvPr id="4" name="Rettangolo 3"/>
          <p:cNvSpPr/>
          <p:nvPr/>
        </p:nvSpPr>
        <p:spPr>
          <a:xfrm>
            <a:off x="146644" y="4476469"/>
            <a:ext cx="6645084" cy="400110"/>
          </a:xfrm>
          <a:prstGeom prst="rect">
            <a:avLst/>
          </a:prstGeom>
          <a:solidFill>
            <a:srgbClr val="FFFFCC"/>
          </a:solidFill>
        </p:spPr>
        <p:txBody>
          <a:bodyPr wrap="square">
            <a:spAutoFit/>
          </a:bodyPr>
          <a:lstStyle/>
          <a:p>
            <a:pPr marL="285750" indent="-285750">
              <a:buFont typeface="Arial" panose="020B0604020202020204" pitchFamily="34" charset="0"/>
              <a:buChar char="•"/>
            </a:pPr>
            <a:r>
              <a:rPr lang="it-IT" sz="2000" b="1" dirty="0" err="1"/>
              <a:t>Phase</a:t>
            </a:r>
            <a:r>
              <a:rPr lang="it-IT" sz="2000" b="1" dirty="0"/>
              <a:t> 1. </a:t>
            </a:r>
            <a:r>
              <a:rPr lang="it-IT" sz="2000" b="1" dirty="0" smtClean="0"/>
              <a:t> </a:t>
            </a:r>
            <a:r>
              <a:rPr lang="it-IT" sz="2000" dirty="0" smtClean="0"/>
              <a:t>- </a:t>
            </a:r>
            <a:r>
              <a:rPr lang="it-IT" sz="2000" dirty="0"/>
              <a:t>Building </a:t>
            </a:r>
            <a:r>
              <a:rPr lang="it-IT" sz="2000" dirty="0" smtClean="0"/>
              <a:t>+ </a:t>
            </a:r>
            <a:r>
              <a:rPr lang="it-IT" sz="2000" dirty="0"/>
              <a:t>First </a:t>
            </a:r>
            <a:r>
              <a:rPr lang="it-IT" sz="2000" dirty="0" err="1" smtClean="0"/>
              <a:t>operation</a:t>
            </a:r>
            <a:r>
              <a:rPr lang="it-IT" sz="2000" dirty="0" smtClean="0"/>
              <a:t> </a:t>
            </a:r>
            <a:r>
              <a:rPr lang="it-IT" sz="2000" dirty="0"/>
              <a:t>with the </a:t>
            </a:r>
            <a:r>
              <a:rPr lang="it-IT" sz="2000" dirty="0" err="1" smtClean="0"/>
              <a:t>cyclotron</a:t>
            </a:r>
            <a:endParaRPr lang="it-IT" sz="2000" dirty="0">
              <a:solidFill>
                <a:srgbClr val="C00000"/>
              </a:solidFill>
            </a:endParaRPr>
          </a:p>
        </p:txBody>
      </p:sp>
      <p:sp>
        <p:nvSpPr>
          <p:cNvPr id="5" name="Rettangolo 4"/>
          <p:cNvSpPr/>
          <p:nvPr/>
        </p:nvSpPr>
        <p:spPr>
          <a:xfrm>
            <a:off x="128965" y="5081011"/>
            <a:ext cx="7480388" cy="400110"/>
          </a:xfrm>
          <a:prstGeom prst="rect">
            <a:avLst/>
          </a:prstGeom>
          <a:solidFill>
            <a:srgbClr val="C00000">
              <a:alpha val="48000"/>
            </a:srgbClr>
          </a:solidFill>
        </p:spPr>
        <p:txBody>
          <a:bodyPr wrap="square">
            <a:spAutoFit/>
          </a:bodyPr>
          <a:lstStyle/>
          <a:p>
            <a:pPr marL="285750" indent="-285750">
              <a:buFont typeface="Arial" panose="020B0604020202020204" pitchFamily="34" charset="0"/>
              <a:buChar char="•"/>
            </a:pPr>
            <a:r>
              <a:rPr lang="it-IT" sz="2000" b="1" dirty="0" err="1"/>
              <a:t>Phase</a:t>
            </a:r>
            <a:r>
              <a:rPr lang="it-IT" sz="2000" b="1" dirty="0"/>
              <a:t> </a:t>
            </a:r>
            <a:r>
              <a:rPr lang="it-IT" sz="2000" b="1" dirty="0" smtClean="0"/>
              <a:t>2.   </a:t>
            </a:r>
            <a:r>
              <a:rPr lang="it-IT" sz="2000" dirty="0" smtClean="0"/>
              <a:t>- </a:t>
            </a:r>
            <a:r>
              <a:rPr lang="it-IT" sz="2000" dirty="0"/>
              <a:t>F</a:t>
            </a:r>
            <a:r>
              <a:rPr lang="it-IT" sz="2000" dirty="0" smtClean="0"/>
              <a:t>rom C.B. to </a:t>
            </a:r>
            <a:r>
              <a:rPr lang="it-IT" sz="2000" dirty="0"/>
              <a:t>RFQ </a:t>
            </a:r>
            <a:r>
              <a:rPr lang="it-IT" sz="2000" dirty="0" smtClean="0"/>
              <a:t>+ SPES </a:t>
            </a:r>
            <a:r>
              <a:rPr lang="it-IT" sz="2000" dirty="0"/>
              <a:t>target, LRMS, 1+ </a:t>
            </a:r>
            <a:r>
              <a:rPr lang="it-IT" sz="2000" dirty="0" err="1"/>
              <a:t>Beam</a:t>
            </a:r>
            <a:r>
              <a:rPr lang="it-IT" sz="2000" dirty="0"/>
              <a:t> </a:t>
            </a:r>
            <a:r>
              <a:rPr lang="it-IT" sz="2000" dirty="0" smtClean="0"/>
              <a:t>Lines</a:t>
            </a:r>
            <a:endParaRPr lang="it-IT" sz="2000" dirty="0"/>
          </a:p>
        </p:txBody>
      </p:sp>
      <p:sp>
        <p:nvSpPr>
          <p:cNvPr id="7" name="Rettangolo 6"/>
          <p:cNvSpPr/>
          <p:nvPr/>
        </p:nvSpPr>
        <p:spPr>
          <a:xfrm>
            <a:off x="141259" y="5738902"/>
            <a:ext cx="6650469" cy="400110"/>
          </a:xfrm>
          <a:prstGeom prst="rect">
            <a:avLst/>
          </a:prstGeom>
          <a:solidFill>
            <a:schemeClr val="tx2">
              <a:lumMod val="40000"/>
              <a:lumOff val="60000"/>
              <a:alpha val="52000"/>
            </a:schemeClr>
          </a:solidFill>
        </p:spPr>
        <p:txBody>
          <a:bodyPr wrap="square">
            <a:spAutoFit/>
          </a:bodyPr>
          <a:lstStyle/>
          <a:p>
            <a:pPr marL="285750" indent="-285750">
              <a:buFont typeface="Arial" panose="020B0604020202020204" pitchFamily="34" charset="0"/>
              <a:buChar char="•"/>
            </a:pPr>
            <a:r>
              <a:rPr lang="it-IT" sz="2000" b="1" dirty="0" err="1"/>
              <a:t>Phase</a:t>
            </a:r>
            <a:r>
              <a:rPr lang="it-IT" sz="2000" b="1" dirty="0"/>
              <a:t> </a:t>
            </a:r>
            <a:r>
              <a:rPr lang="it-IT" sz="2000" b="1" dirty="0" smtClean="0"/>
              <a:t>3.   </a:t>
            </a:r>
            <a:r>
              <a:rPr lang="it-IT" sz="2000" dirty="0" smtClean="0"/>
              <a:t>- </a:t>
            </a:r>
            <a:r>
              <a:rPr lang="it-IT" sz="2000" dirty="0"/>
              <a:t>From the LRMS to the CB + </a:t>
            </a:r>
            <a:r>
              <a:rPr lang="it-IT" sz="2000" dirty="0" smtClean="0"/>
              <a:t>rom </a:t>
            </a:r>
            <a:r>
              <a:rPr lang="it-IT" sz="2000" dirty="0"/>
              <a:t>RFQ to ALPI </a:t>
            </a:r>
          </a:p>
        </p:txBody>
      </p:sp>
      <p:sp>
        <p:nvSpPr>
          <p:cNvPr id="40" name="Titolo 1"/>
          <p:cNvSpPr txBox="1">
            <a:spLocks/>
          </p:cNvSpPr>
          <p:nvPr/>
        </p:nvSpPr>
        <p:spPr>
          <a:xfrm>
            <a:off x="6579329" y="4061539"/>
            <a:ext cx="2760011" cy="5651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rgbClr val="C00000"/>
                </a:solidFill>
              </a:rPr>
              <a:t>2) RIB production area</a:t>
            </a:r>
            <a:endParaRPr lang="en-GB" sz="2000" dirty="0">
              <a:solidFill>
                <a:srgbClr val="C00000"/>
              </a:solidFill>
            </a:endParaRPr>
          </a:p>
        </p:txBody>
      </p:sp>
      <p:sp>
        <p:nvSpPr>
          <p:cNvPr id="41" name="Titolo 1"/>
          <p:cNvSpPr txBox="1">
            <a:spLocks/>
          </p:cNvSpPr>
          <p:nvPr/>
        </p:nvSpPr>
        <p:spPr>
          <a:xfrm>
            <a:off x="3636567" y="2420630"/>
            <a:ext cx="3102785" cy="5651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rgbClr val="C00000"/>
                </a:solidFill>
              </a:rPr>
              <a:t>3) </a:t>
            </a:r>
            <a:r>
              <a:rPr lang="it-IT" sz="2000" dirty="0" err="1" smtClean="0">
                <a:solidFill>
                  <a:srgbClr val="C00000"/>
                </a:solidFill>
              </a:rPr>
              <a:t>Beam</a:t>
            </a:r>
            <a:r>
              <a:rPr lang="it-IT" sz="2000" dirty="0" smtClean="0">
                <a:solidFill>
                  <a:srgbClr val="C00000"/>
                </a:solidFill>
              </a:rPr>
              <a:t> </a:t>
            </a:r>
            <a:r>
              <a:rPr lang="it-IT" sz="2000" dirty="0" err="1" smtClean="0">
                <a:solidFill>
                  <a:srgbClr val="C00000"/>
                </a:solidFill>
              </a:rPr>
              <a:t>Manipulation</a:t>
            </a:r>
            <a:r>
              <a:rPr lang="it-IT" sz="2000" dirty="0" smtClean="0">
                <a:solidFill>
                  <a:srgbClr val="C00000"/>
                </a:solidFill>
              </a:rPr>
              <a:t> area</a:t>
            </a:r>
            <a:endParaRPr lang="en-GB" sz="2000" dirty="0">
              <a:solidFill>
                <a:srgbClr val="C00000"/>
              </a:solidFill>
            </a:endParaRPr>
          </a:p>
        </p:txBody>
      </p:sp>
      <p:sp>
        <p:nvSpPr>
          <p:cNvPr id="42" name="Titolo 1"/>
          <p:cNvSpPr txBox="1">
            <a:spLocks/>
          </p:cNvSpPr>
          <p:nvPr/>
        </p:nvSpPr>
        <p:spPr>
          <a:xfrm>
            <a:off x="144480" y="2368771"/>
            <a:ext cx="3102785" cy="5651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rgbClr val="C00000"/>
                </a:solidFill>
              </a:rPr>
              <a:t>4) Post </a:t>
            </a:r>
            <a:r>
              <a:rPr lang="it-IT" sz="2000" dirty="0" err="1" smtClean="0">
                <a:solidFill>
                  <a:srgbClr val="C00000"/>
                </a:solidFill>
              </a:rPr>
              <a:t>acceleration</a:t>
            </a:r>
            <a:r>
              <a:rPr lang="it-IT" sz="2000" dirty="0" smtClean="0">
                <a:solidFill>
                  <a:srgbClr val="C00000"/>
                </a:solidFill>
              </a:rPr>
              <a:t> area</a:t>
            </a:r>
            <a:endParaRPr lang="en-GB" sz="2000" dirty="0">
              <a:solidFill>
                <a:srgbClr val="C00000"/>
              </a:solidFill>
            </a:endParaRPr>
          </a:p>
        </p:txBody>
      </p:sp>
      <p:sp>
        <p:nvSpPr>
          <p:cNvPr id="43" name="Titolo 1"/>
          <p:cNvSpPr txBox="1">
            <a:spLocks/>
          </p:cNvSpPr>
          <p:nvPr/>
        </p:nvSpPr>
        <p:spPr>
          <a:xfrm>
            <a:off x="7333503" y="2843917"/>
            <a:ext cx="2760011" cy="5651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rgbClr val="C00000"/>
                </a:solidFill>
              </a:rPr>
              <a:t>1) Driver</a:t>
            </a:r>
            <a:endParaRPr lang="en-GB" sz="2000" dirty="0">
              <a:solidFill>
                <a:srgbClr val="C00000"/>
              </a:solidFill>
            </a:endParaRPr>
          </a:p>
        </p:txBody>
      </p:sp>
    </p:spTree>
    <p:extLst>
      <p:ext uri="{BB962C8B-B14F-4D97-AF65-F5344CB8AC3E}">
        <p14:creationId xmlns:p14="http://schemas.microsoft.com/office/powerpoint/2010/main" val="1487826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
          <p:cNvSpPr>
            <a:spLocks noChangeArrowheads="1"/>
          </p:cNvSpPr>
          <p:nvPr/>
        </p:nvSpPr>
        <p:spPr bwMode="auto">
          <a:xfrm>
            <a:off x="1446738" y="625398"/>
            <a:ext cx="6641011" cy="513411"/>
          </a:xfrm>
          <a:prstGeom prst="rect">
            <a:avLst/>
          </a:prstGeom>
          <a:solidFill>
            <a:srgbClr val="D0CFCE">
              <a:alpha val="72156"/>
            </a:srgbClr>
          </a:solidFill>
          <a:ln w="9525">
            <a:noFill/>
            <a:miter lim="800000"/>
            <a:headEnd/>
            <a:tailEnd/>
          </a:ln>
        </p:spPr>
        <p:txBody>
          <a:bodyPr wrap="square" lIns="20766" tIns="10383" rIns="20766" bIns="10383" anchor="ctr">
            <a:spAutoFit/>
          </a:bodyPr>
          <a:lstStyle/>
          <a:p>
            <a:pPr eaLnBrk="1" hangingPunct="1"/>
            <a:r>
              <a:rPr lang="en-US" sz="1600" dirty="0" smtClean="0">
                <a:solidFill>
                  <a:srgbClr val="222268"/>
                </a:solidFill>
                <a:ea typeface="ＭＳ Ｐゴシック" pitchFamily="34" charset="-128"/>
                <a:cs typeface="Verdana-Bold"/>
              </a:rPr>
              <a:t>SPES is:  </a:t>
            </a:r>
            <a:r>
              <a:rPr lang="en-US" sz="1600" dirty="0">
                <a:solidFill>
                  <a:schemeClr val="tx2"/>
                </a:solidFill>
                <a:ea typeface="ＭＳ Ｐゴシック" pitchFamily="34" charset="-128"/>
                <a:cs typeface="Verdana-Bold"/>
              </a:rPr>
              <a:t>1)  A second generation ISOL facility (for neutron-rich ion beams</a:t>
            </a:r>
            <a:r>
              <a:rPr lang="en-US" sz="1600" dirty="0" smtClean="0">
                <a:solidFill>
                  <a:schemeClr val="tx2"/>
                </a:solidFill>
                <a:ea typeface="ＭＳ Ｐゴシック" pitchFamily="34" charset="-128"/>
                <a:cs typeface="Verdana-Bold"/>
              </a:rPr>
              <a:t>)</a:t>
            </a:r>
          </a:p>
          <a:p>
            <a:pPr eaLnBrk="1" hangingPunct="1"/>
            <a:r>
              <a:rPr lang="en-US" sz="1600" dirty="0" smtClean="0">
                <a:solidFill>
                  <a:schemeClr val="accent6">
                    <a:lumMod val="75000"/>
                  </a:schemeClr>
                </a:solidFill>
                <a:ea typeface="ＭＳ Ｐゴシック" pitchFamily="34" charset="-128"/>
                <a:cs typeface="Verdana-Bold"/>
              </a:rPr>
              <a:t>                </a:t>
            </a:r>
            <a:r>
              <a:rPr lang="en-US" sz="1600" dirty="0" smtClean="0">
                <a:solidFill>
                  <a:srgbClr val="00B050"/>
                </a:solidFill>
                <a:ea typeface="ＭＳ Ｐゴシック" pitchFamily="34" charset="-128"/>
                <a:cs typeface="Verdana-Bold"/>
              </a:rPr>
              <a:t>2</a:t>
            </a:r>
            <a:r>
              <a:rPr lang="en-US" sz="1600" dirty="0">
                <a:solidFill>
                  <a:srgbClr val="00B050"/>
                </a:solidFill>
                <a:ea typeface="ＭＳ Ｐゴシック" pitchFamily="34" charset="-128"/>
                <a:cs typeface="Verdana-Bold"/>
              </a:rPr>
              <a:t>)  An interdisciplinary research center (for </a:t>
            </a:r>
            <a:r>
              <a:rPr lang="en-US" sz="1600" dirty="0" err="1">
                <a:solidFill>
                  <a:srgbClr val="00B050"/>
                </a:solidFill>
                <a:ea typeface="ＭＳ Ｐゴシック" pitchFamily="34" charset="-128"/>
                <a:cs typeface="Verdana-Bold"/>
              </a:rPr>
              <a:t>p,n</a:t>
            </a:r>
            <a:r>
              <a:rPr lang="en-US" sz="1600" dirty="0">
                <a:solidFill>
                  <a:srgbClr val="00B050"/>
                </a:solidFill>
                <a:ea typeface="ＭＳ Ｐゴシック" pitchFamily="34" charset="-128"/>
                <a:cs typeface="Verdana-Bold"/>
              </a:rPr>
              <a:t> applications)</a:t>
            </a:r>
          </a:p>
        </p:txBody>
      </p:sp>
      <p:sp>
        <p:nvSpPr>
          <p:cNvPr id="2" name="Rettangolo 1"/>
          <p:cNvSpPr/>
          <p:nvPr/>
        </p:nvSpPr>
        <p:spPr>
          <a:xfrm>
            <a:off x="70608" y="1125574"/>
            <a:ext cx="9036496" cy="26029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p:cNvSpPr/>
          <p:nvPr/>
        </p:nvSpPr>
        <p:spPr>
          <a:xfrm>
            <a:off x="71835" y="3662704"/>
            <a:ext cx="9036496" cy="2711073"/>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6078689" y="3701798"/>
            <a:ext cx="2193441" cy="200598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9"/>
          <p:cNvSpPr txBox="1">
            <a:spLocks noChangeArrowheads="1"/>
          </p:cNvSpPr>
          <p:nvPr/>
        </p:nvSpPr>
        <p:spPr bwMode="auto">
          <a:xfrm>
            <a:off x="1969839" y="-45903"/>
            <a:ext cx="4992072" cy="1261884"/>
          </a:xfrm>
          <a:prstGeom prst="rect">
            <a:avLst/>
          </a:prstGeom>
          <a:noFill/>
          <a:ln w="9525">
            <a:noFill/>
            <a:miter lim="800000"/>
            <a:headEnd/>
            <a:tailEnd/>
          </a:ln>
          <a:effectLst/>
        </p:spPr>
        <p:txBody>
          <a:bodyPr wrap="none">
            <a:spAutoFit/>
          </a:bodyPr>
          <a:lstStyle/>
          <a:p>
            <a:pPr algn="ctr">
              <a:defRPr/>
            </a:pPr>
            <a:r>
              <a:rPr lang="it-IT" sz="3200" dirty="0" smtClean="0">
                <a:solidFill>
                  <a:schemeClr val="accent1"/>
                </a:solidFill>
                <a:latin typeface="Arial" pitchFamily="34" charset="0"/>
                <a:cs typeface="Arial" pitchFamily="34" charset="0"/>
              </a:rPr>
              <a:t>SPES: </a:t>
            </a:r>
            <a:r>
              <a:rPr lang="it-IT" sz="3200" dirty="0" err="1" smtClean="0">
                <a:solidFill>
                  <a:schemeClr val="accent1"/>
                </a:solidFill>
                <a:latin typeface="Arial" pitchFamily="34" charset="0"/>
                <a:cs typeface="Arial" pitchFamily="34" charset="0"/>
              </a:rPr>
              <a:t>Is</a:t>
            </a:r>
            <a:r>
              <a:rPr lang="it-IT" sz="3200" dirty="0" smtClean="0">
                <a:solidFill>
                  <a:schemeClr val="accent1"/>
                </a:solidFill>
                <a:latin typeface="Arial" pitchFamily="34" charset="0"/>
                <a:cs typeface="Arial" pitchFamily="34" charset="0"/>
              </a:rPr>
              <a:t> the future of LNL</a:t>
            </a:r>
          </a:p>
          <a:p>
            <a:pPr algn="ctr">
              <a:defRPr/>
            </a:pPr>
            <a:r>
              <a:rPr lang="en-US" sz="2400" dirty="0" smtClean="0">
                <a:solidFill>
                  <a:schemeClr val="accent1"/>
                </a:solidFill>
                <a:latin typeface="Arial" charset="0"/>
              </a:rPr>
              <a:t>         </a:t>
            </a:r>
          </a:p>
          <a:p>
            <a:pPr>
              <a:defRPr/>
            </a:pPr>
            <a:endParaRPr lang="en-US" sz="2000" dirty="0">
              <a:solidFill>
                <a:srgbClr val="0066FF"/>
              </a:solidFill>
              <a:effectLst>
                <a:outerShdw blurRad="38100" dist="38100" dir="2700000" algn="tl">
                  <a:srgbClr val="C0C0C0"/>
                </a:outerShdw>
              </a:effectLst>
              <a:latin typeface="Comic Sans MS" pitchFamily="66"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24021" y="1172002"/>
            <a:ext cx="3119811" cy="192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20"/>
          <p:cNvSpPr txBox="1"/>
          <p:nvPr/>
        </p:nvSpPr>
        <p:spPr>
          <a:xfrm>
            <a:off x="127268" y="3112365"/>
            <a:ext cx="3211749" cy="523220"/>
          </a:xfrm>
          <a:prstGeom prst="rect">
            <a:avLst/>
          </a:prstGeom>
          <a:solidFill>
            <a:schemeClr val="accent2">
              <a:lumMod val="20000"/>
              <a:lumOff val="80000"/>
            </a:schemeClr>
          </a:solidFill>
          <a:ln>
            <a:solidFill>
              <a:schemeClr val="accent1"/>
            </a:solidFill>
          </a:ln>
        </p:spPr>
        <p:txBody>
          <a:bodyPr wrap="square" rtlCol="0">
            <a:spAutoFit/>
          </a:bodyPr>
          <a:lstStyle/>
          <a:p>
            <a:pPr algn="ctr"/>
            <a:r>
              <a:rPr lang="it-IT" sz="1400" b="1" dirty="0" err="1" smtClean="0"/>
              <a:t>Cyclotron</a:t>
            </a:r>
            <a:r>
              <a:rPr lang="it-IT" sz="1400" b="1" dirty="0" smtClean="0"/>
              <a:t> </a:t>
            </a:r>
            <a:r>
              <a:rPr lang="it-IT" sz="1400" b="1" dirty="0" err="1" smtClean="0"/>
              <a:t>installation</a:t>
            </a:r>
            <a:r>
              <a:rPr lang="it-IT" sz="1400" b="1" dirty="0" smtClean="0"/>
              <a:t> &amp; </a:t>
            </a:r>
            <a:r>
              <a:rPr lang="it-IT" sz="1400" b="1" dirty="0" err="1" smtClean="0"/>
              <a:t>commissioning</a:t>
            </a:r>
            <a:r>
              <a:rPr lang="it-IT" sz="1400" b="1" dirty="0" smtClean="0"/>
              <a:t>:</a:t>
            </a:r>
          </a:p>
          <a:p>
            <a:pPr marL="285750" indent="-285750">
              <a:buFont typeface="Arial" panose="020B0604020202020204" pitchFamily="34" charset="0"/>
              <a:buChar char="•"/>
            </a:pPr>
            <a:r>
              <a:rPr lang="it-IT" sz="1400" dirty="0" smtClean="0"/>
              <a:t>E=70 </a:t>
            </a:r>
            <a:r>
              <a:rPr lang="it-IT" sz="1400" dirty="0" err="1" smtClean="0"/>
              <a:t>MeV</a:t>
            </a:r>
            <a:r>
              <a:rPr lang="it-IT" sz="1400" dirty="0" smtClean="0"/>
              <a:t> </a:t>
            </a:r>
            <a:r>
              <a:rPr lang="it-IT" sz="1400" dirty="0" err="1" smtClean="0"/>
              <a:t>proton</a:t>
            </a:r>
            <a:r>
              <a:rPr lang="it-IT" sz="1400" dirty="0" smtClean="0"/>
              <a:t> </a:t>
            </a:r>
            <a:r>
              <a:rPr lang="it-IT" sz="1400" dirty="0" err="1" smtClean="0"/>
              <a:t>beam</a:t>
            </a:r>
            <a:r>
              <a:rPr lang="it-IT" sz="1400" dirty="0" smtClean="0"/>
              <a:t>, I= 750 </a:t>
            </a:r>
            <a:r>
              <a:rPr lang="it-IT" sz="1400" dirty="0" err="1" smtClean="0">
                <a:latin typeface="Symbol" panose="05050102010706020507" pitchFamily="18" charset="2"/>
              </a:rPr>
              <a:t>m</a:t>
            </a:r>
            <a:r>
              <a:rPr lang="it-IT" sz="1400" dirty="0" err="1" smtClean="0"/>
              <a:t>A</a:t>
            </a:r>
            <a:endParaRPr lang="it-IT" sz="1400" dirty="0"/>
          </a:p>
        </p:txBody>
      </p:sp>
      <p:sp>
        <p:nvSpPr>
          <p:cNvPr id="24" name="TextBox 21"/>
          <p:cNvSpPr txBox="1"/>
          <p:nvPr/>
        </p:nvSpPr>
        <p:spPr>
          <a:xfrm>
            <a:off x="5542622" y="5761901"/>
            <a:ext cx="3188283" cy="523220"/>
          </a:xfrm>
          <a:prstGeom prst="rect">
            <a:avLst/>
          </a:prstGeom>
          <a:solidFill>
            <a:schemeClr val="accent2">
              <a:lumMod val="20000"/>
              <a:lumOff val="80000"/>
            </a:schemeClr>
          </a:solidFill>
          <a:ln>
            <a:solidFill>
              <a:schemeClr val="accent1"/>
            </a:solidFill>
          </a:ln>
        </p:spPr>
        <p:txBody>
          <a:bodyPr wrap="square" rtlCol="0">
            <a:spAutoFit/>
          </a:bodyPr>
          <a:lstStyle/>
          <a:p>
            <a:pPr algn="ctr"/>
            <a:r>
              <a:rPr lang="it-IT" sz="1400" dirty="0" smtClean="0"/>
              <a:t>LARAMED &amp; ISOLPHARM </a:t>
            </a:r>
            <a:r>
              <a:rPr lang="it-IT" sz="1400" dirty="0" err="1" smtClean="0"/>
              <a:t>projects</a:t>
            </a:r>
            <a:endParaRPr lang="it-IT" sz="1400" dirty="0" smtClean="0"/>
          </a:p>
          <a:p>
            <a:pPr algn="ctr"/>
            <a:r>
              <a:rPr lang="it-IT" sz="1400" b="1" dirty="0" err="1" smtClean="0"/>
              <a:t>Radisotopes</a:t>
            </a:r>
            <a:r>
              <a:rPr lang="it-IT" sz="1400" b="1" dirty="0" smtClean="0"/>
              <a:t> for </a:t>
            </a:r>
            <a:r>
              <a:rPr lang="it-IT" sz="1400" b="1" dirty="0" err="1" smtClean="0"/>
              <a:t>medical</a:t>
            </a:r>
            <a:r>
              <a:rPr lang="it-IT" sz="1400" b="1" dirty="0" smtClean="0"/>
              <a:t> </a:t>
            </a:r>
            <a:r>
              <a:rPr lang="it-IT" sz="1400" b="1" dirty="0" err="1" smtClean="0"/>
              <a:t>applications</a:t>
            </a:r>
            <a:endParaRPr lang="it-IT" sz="1400" b="1" dirty="0"/>
          </a:p>
        </p:txBody>
      </p:sp>
      <p:sp>
        <p:nvSpPr>
          <p:cNvPr id="25" name="TextBox 15"/>
          <p:cNvSpPr txBox="1"/>
          <p:nvPr/>
        </p:nvSpPr>
        <p:spPr>
          <a:xfrm>
            <a:off x="5419395" y="3117152"/>
            <a:ext cx="3295007" cy="523220"/>
          </a:xfrm>
          <a:prstGeom prst="rect">
            <a:avLst/>
          </a:prstGeom>
          <a:solidFill>
            <a:schemeClr val="accent2">
              <a:lumMod val="20000"/>
              <a:lumOff val="80000"/>
            </a:schemeClr>
          </a:solidFill>
          <a:ln>
            <a:solidFill>
              <a:schemeClr val="accent1"/>
            </a:solidFill>
          </a:ln>
        </p:spPr>
        <p:txBody>
          <a:bodyPr wrap="square" rtlCol="0">
            <a:spAutoFit/>
          </a:bodyPr>
          <a:lstStyle/>
          <a:p>
            <a:r>
              <a:rPr lang="it-IT" sz="1400" b="1" dirty="0" smtClean="0"/>
              <a:t>Production &amp; re-</a:t>
            </a:r>
            <a:r>
              <a:rPr lang="it-IT" sz="1400" b="1" dirty="0" err="1" smtClean="0"/>
              <a:t>acceleration</a:t>
            </a:r>
            <a:r>
              <a:rPr lang="it-IT" sz="1400" b="1" dirty="0" smtClean="0"/>
              <a:t> </a:t>
            </a:r>
            <a:r>
              <a:rPr lang="it-IT" sz="1000" dirty="0" smtClean="0"/>
              <a:t>of</a:t>
            </a:r>
            <a:r>
              <a:rPr lang="it-IT" sz="1400" dirty="0" smtClean="0"/>
              <a:t>  </a:t>
            </a:r>
            <a:r>
              <a:rPr lang="it-IT" sz="1400" b="1" dirty="0" err="1" smtClean="0"/>
              <a:t>exotic</a:t>
            </a:r>
            <a:r>
              <a:rPr lang="it-IT" sz="1400" b="1" dirty="0" smtClean="0"/>
              <a:t> </a:t>
            </a:r>
            <a:r>
              <a:rPr lang="it-IT" sz="1400" b="1" dirty="0" err="1" smtClean="0"/>
              <a:t>beams</a:t>
            </a:r>
            <a:r>
              <a:rPr lang="it-IT" sz="1400" dirty="0" smtClean="0"/>
              <a:t>, </a:t>
            </a:r>
            <a:r>
              <a:rPr lang="it-IT" sz="1000" dirty="0" smtClean="0"/>
              <a:t>from </a:t>
            </a:r>
            <a:r>
              <a:rPr lang="it-IT" sz="1400" b="1" dirty="0" smtClean="0"/>
              <a:t>p-</a:t>
            </a:r>
            <a:r>
              <a:rPr lang="it-IT" sz="1400" b="1" dirty="0" err="1" smtClean="0"/>
              <a:t>induced</a:t>
            </a:r>
            <a:r>
              <a:rPr lang="it-IT" sz="1400" b="1" dirty="0" smtClean="0"/>
              <a:t> </a:t>
            </a:r>
            <a:r>
              <a:rPr lang="it-IT" sz="1400" b="1" dirty="0" err="1" smtClean="0"/>
              <a:t>Fission</a:t>
            </a:r>
            <a:r>
              <a:rPr lang="it-IT" sz="1400" b="1" dirty="0" smtClean="0"/>
              <a:t> </a:t>
            </a:r>
            <a:r>
              <a:rPr lang="it-IT" sz="1000" dirty="0" smtClean="0"/>
              <a:t>on </a:t>
            </a:r>
            <a:r>
              <a:rPr lang="it-IT" sz="1400" b="1" dirty="0" err="1" smtClean="0"/>
              <a:t>UCx</a:t>
            </a:r>
            <a:r>
              <a:rPr lang="it-IT" sz="1400" b="1" dirty="0" smtClean="0"/>
              <a:t> </a:t>
            </a:r>
            <a:endParaRPr lang="it-IT" sz="1400" b="1" dirty="0"/>
          </a:p>
        </p:txBody>
      </p:sp>
      <p:sp>
        <p:nvSpPr>
          <p:cNvPr id="26" name="TextBox 17"/>
          <p:cNvSpPr txBox="1"/>
          <p:nvPr/>
        </p:nvSpPr>
        <p:spPr>
          <a:xfrm>
            <a:off x="109856" y="5761619"/>
            <a:ext cx="3776182" cy="523220"/>
          </a:xfrm>
          <a:prstGeom prst="rect">
            <a:avLst/>
          </a:prstGeom>
          <a:solidFill>
            <a:schemeClr val="accent2">
              <a:lumMod val="20000"/>
              <a:lumOff val="80000"/>
            </a:schemeClr>
          </a:solidFill>
          <a:ln>
            <a:solidFill>
              <a:schemeClr val="accent1"/>
            </a:solidFill>
          </a:ln>
        </p:spPr>
        <p:txBody>
          <a:bodyPr wrap="square" rtlCol="0">
            <a:spAutoFit/>
          </a:bodyPr>
          <a:lstStyle/>
          <a:p>
            <a:pPr algn="ctr"/>
            <a:r>
              <a:rPr lang="it-IT" sz="1400" dirty="0" smtClean="0"/>
              <a:t>Accelerator based neutron source </a:t>
            </a:r>
          </a:p>
          <a:p>
            <a:pPr algn="ctr"/>
            <a:r>
              <a:rPr lang="it-IT" sz="1400" dirty="0" smtClean="0"/>
              <a:t>(</a:t>
            </a:r>
            <a:r>
              <a:rPr lang="it-IT" sz="1400" b="1" dirty="0"/>
              <a:t>Proton and </a:t>
            </a:r>
            <a:r>
              <a:rPr lang="it-IT" sz="1400" b="1" dirty="0" err="1"/>
              <a:t>Neutron</a:t>
            </a:r>
            <a:r>
              <a:rPr lang="it-IT" sz="1400" b="1" dirty="0"/>
              <a:t> </a:t>
            </a:r>
            <a:r>
              <a:rPr lang="it-IT" sz="1400" b="1" dirty="0" err="1"/>
              <a:t>Facility</a:t>
            </a:r>
            <a:r>
              <a:rPr lang="it-IT" sz="1400" b="1" dirty="0"/>
              <a:t> for </a:t>
            </a:r>
            <a:r>
              <a:rPr lang="it-IT" sz="1400" b="1" dirty="0" err="1"/>
              <a:t>Applied</a:t>
            </a:r>
            <a:r>
              <a:rPr lang="it-IT" sz="1400" b="1" dirty="0"/>
              <a:t> </a:t>
            </a:r>
            <a:r>
              <a:rPr lang="it-IT" sz="1400" b="1" dirty="0" err="1" smtClean="0"/>
              <a:t>Physics</a:t>
            </a:r>
            <a:r>
              <a:rPr lang="it-IT" sz="1400" dirty="0" smtClean="0"/>
              <a:t>)</a:t>
            </a:r>
            <a:endParaRPr lang="it-IT" sz="1400" dirty="0"/>
          </a:p>
        </p:txBody>
      </p:sp>
      <p:pic>
        <p:nvPicPr>
          <p:cNvPr id="27" name="Picture 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43061" y="2224233"/>
            <a:ext cx="1187172" cy="79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C:\Documents and Settings\augusto\Documenti\cartella principale\Spes\Ciclotrone\Contratto\stati di avanzamento\visita Vancouver aprile 2013\meeting BEST Vancouver 21_22April\ottawa_8_12_april\IMG_7265.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9518" y="1212273"/>
            <a:ext cx="2191531" cy="18595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31707" y="3737560"/>
            <a:ext cx="3121559" cy="19447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Connettore 2 29"/>
          <p:cNvCxnSpPr/>
          <p:nvPr/>
        </p:nvCxnSpPr>
        <p:spPr>
          <a:xfrm flipH="1" flipV="1">
            <a:off x="2318126" y="1459319"/>
            <a:ext cx="1311336" cy="14453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flipV="1">
            <a:off x="4967576" y="1608999"/>
            <a:ext cx="812460" cy="13053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flipH="1">
            <a:off x="3148345" y="4189619"/>
            <a:ext cx="746126" cy="5619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a:off x="5045566" y="4157460"/>
            <a:ext cx="747658" cy="5874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6382089" y="3668381"/>
            <a:ext cx="1705660" cy="338554"/>
          </a:xfrm>
          <a:prstGeom prst="rect">
            <a:avLst/>
          </a:prstGeom>
          <a:noFill/>
        </p:spPr>
        <p:txBody>
          <a:bodyPr wrap="none" rtlCol="0">
            <a:spAutoFit/>
          </a:bodyPr>
          <a:lstStyle/>
          <a:p>
            <a:r>
              <a:rPr lang="it-IT" sz="1600" b="1" dirty="0" smtClean="0"/>
              <a:t>SPES for medicine</a:t>
            </a:r>
            <a:endParaRPr lang="it-IT" sz="1600" b="1" dirty="0"/>
          </a:p>
        </p:txBody>
      </p:sp>
      <p:pic>
        <p:nvPicPr>
          <p:cNvPr id="35" name="Picture 2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14275" y="3965386"/>
            <a:ext cx="1957526" cy="1728192"/>
          </a:xfrm>
          <a:prstGeom prst="rect">
            <a:avLst/>
          </a:prstGeom>
          <a:ln>
            <a:solidFill>
              <a:schemeClr val="accent1"/>
            </a:solidFill>
          </a:ln>
        </p:spPr>
      </p:pic>
      <p:sp>
        <p:nvSpPr>
          <p:cNvPr id="36" name="TextBox 15"/>
          <p:cNvSpPr txBox="1"/>
          <p:nvPr/>
        </p:nvSpPr>
        <p:spPr>
          <a:xfrm>
            <a:off x="6826443" y="1202595"/>
            <a:ext cx="1717586" cy="369332"/>
          </a:xfrm>
          <a:prstGeom prst="rect">
            <a:avLst/>
          </a:prstGeom>
          <a:solidFill>
            <a:schemeClr val="bg1"/>
          </a:solidFill>
        </p:spPr>
        <p:txBody>
          <a:bodyPr wrap="none" rtlCol="0">
            <a:spAutoFit/>
          </a:bodyPr>
          <a:lstStyle/>
          <a:p>
            <a:r>
              <a:rPr lang="it-IT" b="1" dirty="0" smtClean="0"/>
              <a:t>SPES-RIB </a:t>
            </a:r>
            <a:r>
              <a:rPr lang="it-IT" b="1" dirty="0" err="1" smtClean="0"/>
              <a:t>facility</a:t>
            </a:r>
            <a:endParaRPr lang="en-US" b="1" dirty="0"/>
          </a:p>
        </p:txBody>
      </p:sp>
      <p:sp>
        <p:nvSpPr>
          <p:cNvPr id="37" name="TextBox 31"/>
          <p:cNvSpPr txBox="1"/>
          <p:nvPr/>
        </p:nvSpPr>
        <p:spPr>
          <a:xfrm>
            <a:off x="6687191" y="4580952"/>
            <a:ext cx="896399" cy="369332"/>
          </a:xfrm>
          <a:prstGeom prst="rect">
            <a:avLst/>
          </a:prstGeom>
          <a:noFill/>
        </p:spPr>
        <p:txBody>
          <a:bodyPr wrap="none" rtlCol="0">
            <a:spAutoFit/>
          </a:bodyPr>
          <a:lstStyle/>
          <a:p>
            <a:r>
              <a:rPr lang="it-IT" sz="1400" dirty="0" smtClean="0">
                <a:solidFill>
                  <a:schemeClr val="accent6">
                    <a:lumMod val="75000"/>
                  </a:schemeClr>
                </a:solidFill>
                <a:effectLst>
                  <a:outerShdw blurRad="38100" dist="38100" dir="2700000" algn="tl">
                    <a:srgbClr val="000000">
                      <a:alpha val="43137"/>
                    </a:srgbClr>
                  </a:outerShdw>
                </a:effectLst>
              </a:rPr>
              <a:t>Financed</a:t>
            </a:r>
            <a:r>
              <a:rPr lang="it-IT" dirty="0" smtClean="0">
                <a:solidFill>
                  <a:schemeClr val="accent6">
                    <a:lumMod val="75000"/>
                  </a:schemeClr>
                </a:solidFill>
                <a:effectLst>
                  <a:outerShdw blurRad="38100" dist="38100" dir="2700000" algn="tl">
                    <a:srgbClr val="000000">
                      <a:alpha val="43137"/>
                    </a:srgbClr>
                  </a:outerShdw>
                </a:effectLst>
              </a:rPr>
              <a:t> </a:t>
            </a:r>
            <a:endParaRPr lang="it-IT" dirty="0">
              <a:solidFill>
                <a:schemeClr val="accent6">
                  <a:lumMod val="75000"/>
                </a:schemeClr>
              </a:solidFill>
              <a:effectLst>
                <a:outerShdw blurRad="38100" dist="38100" dir="2700000" algn="tl">
                  <a:srgbClr val="000000">
                    <a:alpha val="43137"/>
                  </a:srgbClr>
                </a:outerShdw>
              </a:effectLst>
            </a:endParaRPr>
          </a:p>
        </p:txBody>
      </p:sp>
      <p:sp>
        <p:nvSpPr>
          <p:cNvPr id="38" name="TextBox 32"/>
          <p:cNvSpPr txBox="1"/>
          <p:nvPr/>
        </p:nvSpPr>
        <p:spPr>
          <a:xfrm>
            <a:off x="5606630" y="1748015"/>
            <a:ext cx="1638333" cy="523220"/>
          </a:xfrm>
          <a:prstGeom prst="rect">
            <a:avLst/>
          </a:prstGeom>
          <a:noFill/>
          <a:ln>
            <a:noFill/>
          </a:ln>
        </p:spPr>
        <p:txBody>
          <a:bodyPr wrap="none" rtlCol="0">
            <a:spAutoFit/>
          </a:bodyPr>
          <a:lstStyle/>
          <a:p>
            <a:pPr algn="ctr"/>
            <a:r>
              <a:rPr lang="it-IT" sz="1400" dirty="0" err="1" smtClean="0">
                <a:solidFill>
                  <a:schemeClr val="accent6">
                    <a:lumMod val="75000"/>
                  </a:schemeClr>
                </a:solidFill>
                <a:effectLst>
                  <a:outerShdw blurRad="38100" dist="38100" dir="2700000" algn="tl">
                    <a:srgbClr val="000000">
                      <a:alpha val="43137"/>
                    </a:srgbClr>
                  </a:outerShdw>
                </a:effectLst>
              </a:rPr>
              <a:t>Financed</a:t>
            </a:r>
            <a:r>
              <a:rPr lang="it-IT" sz="1400" dirty="0" smtClean="0">
                <a:solidFill>
                  <a:schemeClr val="accent6">
                    <a:lumMod val="75000"/>
                  </a:schemeClr>
                </a:solidFill>
                <a:effectLst>
                  <a:outerShdw blurRad="38100" dist="38100" dir="2700000" algn="tl">
                    <a:srgbClr val="000000">
                      <a:alpha val="43137"/>
                    </a:srgbClr>
                  </a:outerShdw>
                </a:effectLst>
              </a:rPr>
              <a:t> &amp;</a:t>
            </a:r>
          </a:p>
          <a:p>
            <a:pPr algn="ctr"/>
            <a:r>
              <a:rPr lang="it-IT" sz="1400" dirty="0" smtClean="0">
                <a:solidFill>
                  <a:schemeClr val="accent6">
                    <a:lumMod val="75000"/>
                  </a:schemeClr>
                </a:solidFill>
                <a:effectLst>
                  <a:outerShdw blurRad="38100" dist="38100" dir="2700000" algn="tl">
                    <a:srgbClr val="000000">
                      <a:alpha val="43137"/>
                    </a:srgbClr>
                  </a:outerShdw>
                </a:effectLst>
              </a:rPr>
              <a:t>Under construction </a:t>
            </a:r>
            <a:endParaRPr lang="it-IT" sz="1400" dirty="0">
              <a:solidFill>
                <a:schemeClr val="accent6">
                  <a:lumMod val="75000"/>
                </a:schemeClr>
              </a:solidFill>
              <a:effectLst>
                <a:outerShdw blurRad="38100" dist="38100" dir="2700000" algn="tl">
                  <a:srgbClr val="000000">
                    <a:alpha val="43137"/>
                  </a:srgbClr>
                </a:outerShdw>
              </a:effectLst>
            </a:endParaRPr>
          </a:p>
        </p:txBody>
      </p:sp>
      <p:sp>
        <p:nvSpPr>
          <p:cNvPr id="39" name="TextBox 33"/>
          <p:cNvSpPr txBox="1"/>
          <p:nvPr/>
        </p:nvSpPr>
        <p:spPr>
          <a:xfrm>
            <a:off x="2650677" y="3965386"/>
            <a:ext cx="872675" cy="369332"/>
          </a:xfrm>
          <a:prstGeom prst="rect">
            <a:avLst/>
          </a:prstGeom>
          <a:noFill/>
        </p:spPr>
        <p:txBody>
          <a:bodyPr wrap="none" rtlCol="0">
            <a:spAutoFit/>
          </a:bodyPr>
          <a:lstStyle/>
          <a:p>
            <a:r>
              <a:rPr lang="it-IT" sz="1400" dirty="0" smtClean="0">
                <a:solidFill>
                  <a:schemeClr val="accent6">
                    <a:lumMod val="75000"/>
                  </a:schemeClr>
                </a:solidFill>
                <a:effectLst>
                  <a:outerShdw blurRad="38100" dist="38100" dir="2700000" algn="tl">
                    <a:srgbClr val="000000">
                      <a:alpha val="43137"/>
                    </a:srgbClr>
                  </a:outerShdw>
                </a:effectLst>
              </a:rPr>
              <a:t>Proposal</a:t>
            </a:r>
            <a:r>
              <a:rPr lang="it-IT" dirty="0" smtClean="0">
                <a:solidFill>
                  <a:schemeClr val="accent6">
                    <a:lumMod val="75000"/>
                  </a:schemeClr>
                </a:solidFill>
                <a:effectLst>
                  <a:outerShdw blurRad="38100" dist="38100" dir="2700000" algn="tl">
                    <a:srgbClr val="000000">
                      <a:alpha val="43137"/>
                    </a:srgbClr>
                  </a:outerShdw>
                </a:effectLst>
              </a:rPr>
              <a:t> </a:t>
            </a:r>
            <a:endParaRPr lang="it-IT" dirty="0">
              <a:solidFill>
                <a:schemeClr val="accent6">
                  <a:lumMod val="75000"/>
                </a:schemeClr>
              </a:solidFill>
              <a:effectLst>
                <a:outerShdw blurRad="38100" dist="38100" dir="2700000" algn="tl">
                  <a:srgbClr val="000000">
                    <a:alpha val="43137"/>
                  </a:srgbClr>
                </a:outerShdw>
              </a:effectLst>
            </a:endParaRPr>
          </a:p>
        </p:txBody>
      </p:sp>
      <p:sp>
        <p:nvSpPr>
          <p:cNvPr id="40" name="TextBox 15"/>
          <p:cNvSpPr txBox="1"/>
          <p:nvPr/>
        </p:nvSpPr>
        <p:spPr>
          <a:xfrm>
            <a:off x="1437183" y="1127210"/>
            <a:ext cx="1285545" cy="338554"/>
          </a:xfrm>
          <a:prstGeom prst="rect">
            <a:avLst/>
          </a:prstGeom>
          <a:noFill/>
        </p:spPr>
        <p:txBody>
          <a:bodyPr wrap="none" rtlCol="0">
            <a:spAutoFit/>
          </a:bodyPr>
          <a:lstStyle/>
          <a:p>
            <a:r>
              <a:rPr lang="it-IT" sz="1600" b="1" dirty="0" smtClean="0"/>
              <a:t>SPES-DRIVER</a:t>
            </a:r>
            <a:endParaRPr lang="en-US" sz="1600" b="1" dirty="0"/>
          </a:p>
        </p:txBody>
      </p:sp>
      <p:sp>
        <p:nvSpPr>
          <p:cNvPr id="48" name="TextBox 32"/>
          <p:cNvSpPr txBox="1"/>
          <p:nvPr/>
        </p:nvSpPr>
        <p:spPr>
          <a:xfrm>
            <a:off x="1237510" y="2596921"/>
            <a:ext cx="1492846" cy="307777"/>
          </a:xfrm>
          <a:prstGeom prst="rect">
            <a:avLst/>
          </a:prstGeom>
          <a:noFill/>
          <a:ln>
            <a:noFill/>
          </a:ln>
        </p:spPr>
        <p:txBody>
          <a:bodyPr wrap="none" rtlCol="0">
            <a:spAutoFit/>
          </a:bodyPr>
          <a:lstStyle/>
          <a:p>
            <a:pPr algn="ctr"/>
            <a:r>
              <a:rPr lang="it-IT" sz="1400" dirty="0" smtClean="0">
                <a:solidFill>
                  <a:schemeClr val="accent6">
                    <a:lumMod val="75000"/>
                  </a:schemeClr>
                </a:solidFill>
                <a:effectLst>
                  <a:outerShdw blurRad="38100" dist="38100" dir="2700000" algn="tl">
                    <a:srgbClr val="000000">
                      <a:alpha val="43137"/>
                    </a:srgbClr>
                  </a:outerShdw>
                </a:effectLst>
              </a:rPr>
              <a:t>In </a:t>
            </a:r>
            <a:r>
              <a:rPr lang="it-IT" sz="1400" dirty="0" err="1" smtClean="0">
                <a:solidFill>
                  <a:schemeClr val="accent6">
                    <a:lumMod val="75000"/>
                  </a:schemeClr>
                </a:solidFill>
                <a:effectLst>
                  <a:outerShdw blurRad="38100" dist="38100" dir="2700000" algn="tl">
                    <a:srgbClr val="000000">
                      <a:alpha val="43137"/>
                    </a:srgbClr>
                  </a:outerShdw>
                </a:effectLst>
              </a:rPr>
              <a:t>commissioning</a:t>
            </a:r>
            <a:r>
              <a:rPr lang="it-IT" sz="1400" dirty="0" smtClean="0">
                <a:solidFill>
                  <a:schemeClr val="accent6">
                    <a:lumMod val="75000"/>
                  </a:schemeClr>
                </a:solidFill>
                <a:effectLst>
                  <a:outerShdw blurRad="38100" dist="38100" dir="2700000" algn="tl">
                    <a:srgbClr val="000000">
                      <a:alpha val="43137"/>
                    </a:srgbClr>
                  </a:outerShdw>
                </a:effectLst>
              </a:rPr>
              <a:t> </a:t>
            </a:r>
            <a:endParaRPr lang="it-IT" sz="1400" dirty="0">
              <a:solidFill>
                <a:schemeClr val="accent6">
                  <a:lumMod val="75000"/>
                </a:schemeClr>
              </a:solidFill>
              <a:effectLst>
                <a:outerShdw blurRad="38100" dist="38100" dir="2700000" algn="tl">
                  <a:srgbClr val="000000">
                    <a:alpha val="43137"/>
                  </a:srgbClr>
                </a:outerShdw>
              </a:effectLst>
            </a:endParaRPr>
          </a:p>
        </p:txBody>
      </p:sp>
      <p:sp>
        <p:nvSpPr>
          <p:cNvPr id="42" name="CasellaDiTesto 41"/>
          <p:cNvSpPr txBox="1"/>
          <p:nvPr/>
        </p:nvSpPr>
        <p:spPr>
          <a:xfrm>
            <a:off x="441350" y="3744820"/>
            <a:ext cx="2176430" cy="369332"/>
          </a:xfrm>
          <a:prstGeom prst="rect">
            <a:avLst/>
          </a:prstGeom>
          <a:solidFill>
            <a:schemeClr val="bg1"/>
          </a:solidFill>
        </p:spPr>
        <p:txBody>
          <a:bodyPr wrap="none" rtlCol="0">
            <a:spAutoFit/>
          </a:bodyPr>
          <a:lstStyle/>
          <a:p>
            <a:r>
              <a:rPr lang="it-IT" b="1" dirty="0" smtClean="0"/>
              <a:t>SPES </a:t>
            </a:r>
            <a:r>
              <a:rPr lang="it-IT" b="1" dirty="0" err="1"/>
              <a:t>N</a:t>
            </a:r>
            <a:r>
              <a:rPr lang="it-IT" b="1" dirty="0" err="1" smtClean="0"/>
              <a:t>eutron</a:t>
            </a:r>
            <a:r>
              <a:rPr lang="it-IT" b="1" dirty="0" smtClean="0"/>
              <a:t> </a:t>
            </a:r>
            <a:r>
              <a:rPr lang="it-IT" b="1" dirty="0" err="1" smtClean="0"/>
              <a:t>facility</a:t>
            </a:r>
            <a:endParaRPr lang="it-IT" b="1" dirty="0"/>
          </a:p>
        </p:txBody>
      </p:sp>
      <p:pic>
        <p:nvPicPr>
          <p:cNvPr id="43" name="Immagine 4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3" b="97854" l="0" r="85619">
                        <a14:foregroundMark x1="23969" y1="29924" x2="23969" y2="29924"/>
                        <a14:foregroundMark x1="21070" y1="31061" x2="21070" y2="31061"/>
                        <a14:foregroundMark x1="14270" y1="29924" x2="14270" y2="29924"/>
                        <a14:foregroundMark x1="14939" y1="28662" x2="18172" y2="23737"/>
                        <a14:foregroundMark x1="19955" y1="24242" x2="26421" y2="38384"/>
                        <a14:foregroundMark x1="13935" y1="31944" x2="18172" y2="39268"/>
                        <a14:foregroundMark x1="23634" y1="28662" x2="26087" y2="25884"/>
                        <a14:foregroundMark x1="46934" y1="8712" x2="64214" y2="35985"/>
                        <a14:foregroundMark x1="49833" y1="9596" x2="61315" y2="25884"/>
                        <a14:foregroundMark x1="46934" y1="15278" x2="62430" y2="38384"/>
                        <a14:foregroundMark x1="15385" y1="42929" x2="29320" y2="33207"/>
                        <a14:foregroundMark x1="13489" y1="38889" x2="31884" y2="27904"/>
                        <a14:foregroundMark x1="15719" y1="32702" x2="23969" y2="42929"/>
                        <a14:foregroundMark x1="23969" y1="35606" x2="23969" y2="35606"/>
                        <a14:foregroundMark x1="57748" y1="21338" x2="59197" y2="14899"/>
                        <a14:foregroundMark x1="51282" y1="20076" x2="50948" y2="40530"/>
                        <a14:foregroundMark x1="23188" y1="70581" x2="23188" y2="70581"/>
                        <a14:foregroundMark x1="19287" y1="57955" x2="30435" y2="70581"/>
                        <a14:foregroundMark x1="21070" y1="77525" x2="29654" y2="74242"/>
                        <a14:foregroundMark x1="17503" y1="62879" x2="19955" y2="76641"/>
                        <a14:foregroundMark x1="18952" y1="54672" x2="28651" y2="57197"/>
                        <a14:foregroundMark x1="50167" y1="59596" x2="54849" y2="53914"/>
                        <a14:foregroundMark x1="50948" y1="53030" x2="60981" y2="70581"/>
                        <a14:foregroundMark x1="56299" y1="68182" x2="62765" y2="53535"/>
                        <a14:foregroundMark x1="55184" y1="77904" x2="57414" y2="65657"/>
                      </a14:backgroundRemoval>
                    </a14:imgEffect>
                  </a14:imgLayer>
                </a14:imgProps>
              </a:ext>
              <a:ext uri="{28A0092B-C50C-407E-A947-70E740481C1C}">
                <a14:useLocalDpi xmlns:a14="http://schemas.microsoft.com/office/drawing/2010/main" val="0"/>
              </a:ext>
            </a:extLst>
          </a:blip>
          <a:srcRect r="12290" b="821"/>
          <a:stretch/>
        </p:blipFill>
        <p:spPr>
          <a:xfrm>
            <a:off x="3545843" y="2665968"/>
            <a:ext cx="1918630" cy="1915562"/>
          </a:xfrm>
          <a:prstGeom prst="rect">
            <a:avLst/>
          </a:prstGeom>
        </p:spPr>
      </p:pic>
      <p:sp>
        <p:nvSpPr>
          <p:cNvPr id="4" name="Ovale 3"/>
          <p:cNvSpPr/>
          <p:nvPr/>
        </p:nvSpPr>
        <p:spPr>
          <a:xfrm>
            <a:off x="6589864" y="5682282"/>
            <a:ext cx="2329754" cy="4839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0756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6340" y="806224"/>
            <a:ext cx="9144000" cy="1569660"/>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smtClean="0">
                <a:ln w="12700" cmpd="sng">
                  <a:solidFill>
                    <a:srgbClr val="1F497D">
                      <a:lumMod val="75000"/>
                    </a:srgbClr>
                  </a:solidFill>
                  <a:prstDash val="solid"/>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atin typeface="Calibri"/>
              </a:rPr>
              <a:t>ISOLPHARM at LNL</a:t>
            </a:r>
          </a:p>
          <a:p>
            <a:pPr lvl="0" algn="ctr">
              <a:defRPr/>
            </a:pPr>
            <a:r>
              <a:rPr lang="en-US" sz="3600" b="1" dirty="0" smtClean="0">
                <a:ln w="12700" cmpd="sng">
                  <a:solidFill>
                    <a:srgbClr val="1F497D">
                      <a:lumMod val="75000"/>
                    </a:srgbClr>
                  </a:solidFill>
                  <a:prstDash val="solid"/>
                </a:ln>
                <a:solidFill>
                  <a:schemeClr val="tx2">
                    <a:lumMod val="20000"/>
                    <a:lumOff val="80000"/>
                  </a:schemeClr>
                </a:solidFill>
              </a:rPr>
              <a:t>A innovative method for medical applications</a:t>
            </a:r>
            <a:endParaRPr kumimoji="0" lang="en-US" sz="3600" b="1" i="1" u="none" strike="noStrike" kern="1200" cap="none" spc="0" normalizeH="0" baseline="0" noProof="0" dirty="0">
              <a:ln w="12700" cmpd="sng">
                <a:solidFill>
                  <a:srgbClr val="1F497D"/>
                </a:solidFill>
                <a:prstDash val="solid"/>
              </a:ln>
              <a:solidFill>
                <a:schemeClr val="tx2">
                  <a:lumMod val="20000"/>
                  <a:lumOff val="80000"/>
                </a:schemeClr>
              </a:solidFill>
              <a:effectLst/>
              <a:uLnTx/>
              <a:uFillTx/>
              <a:latin typeface="Calibri"/>
            </a:endParaRPr>
          </a:p>
        </p:txBody>
      </p:sp>
      <p:pic>
        <p:nvPicPr>
          <p:cNvPr id="14" name="Immagine 13"/>
          <p:cNvPicPr>
            <a:picLocks noChangeAspect="1"/>
          </p:cNvPicPr>
          <p:nvPr/>
        </p:nvPicPr>
        <p:blipFill rotWithShape="1">
          <a:blip r:embed="rId2" cstate="print">
            <a:extLst>
              <a:ext uri="{28A0092B-C50C-407E-A947-70E740481C1C}">
                <a14:useLocalDpi xmlns:a14="http://schemas.microsoft.com/office/drawing/2010/main" val="0"/>
              </a:ext>
            </a:extLst>
          </a:blip>
          <a:srcRect l="9955" t="3890" r="9497" b="17620"/>
          <a:stretch/>
        </p:blipFill>
        <p:spPr>
          <a:xfrm>
            <a:off x="3629493" y="2471452"/>
            <a:ext cx="1878756" cy="1830721"/>
          </a:xfrm>
          <a:prstGeom prst="rect">
            <a:avLst/>
          </a:prstGeom>
        </p:spPr>
      </p:pic>
      <p:pic>
        <p:nvPicPr>
          <p:cNvPr id="15" name="Picture 6" descr="https://d30y9cdsu7xlg0.cloudfront.net/png/282865-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914" y="2641678"/>
            <a:ext cx="1660495" cy="1660495"/>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uppo 28"/>
          <p:cNvGrpSpPr/>
          <p:nvPr/>
        </p:nvGrpSpPr>
        <p:grpSpPr>
          <a:xfrm>
            <a:off x="788786" y="3155543"/>
            <a:ext cx="819347" cy="648101"/>
            <a:chOff x="1034042" y="4212695"/>
            <a:chExt cx="819347" cy="648101"/>
          </a:xfrm>
        </p:grpSpPr>
        <p:grpSp>
          <p:nvGrpSpPr>
            <p:cNvPr id="22" name="Gruppo 21"/>
            <p:cNvGrpSpPr/>
            <p:nvPr/>
          </p:nvGrpSpPr>
          <p:grpSpPr>
            <a:xfrm>
              <a:off x="1034042" y="4212695"/>
              <a:ext cx="819347" cy="648101"/>
              <a:chOff x="1408464" y="4057281"/>
              <a:chExt cx="819347" cy="648101"/>
            </a:xfrm>
          </p:grpSpPr>
          <p:pic>
            <p:nvPicPr>
              <p:cNvPr id="23" name="Immagine 22"/>
              <p:cNvPicPr>
                <a:picLocks noChangeAspect="1"/>
              </p:cNvPicPr>
              <p:nvPr/>
            </p:nvPicPr>
            <p:blipFill rotWithShape="1">
              <a:blip r:embed="rId4" cstate="print">
                <a:extLst>
                  <a:ext uri="{28A0092B-C50C-407E-A947-70E740481C1C}">
                    <a14:useLocalDpi xmlns:a14="http://schemas.microsoft.com/office/drawing/2010/main" val="0"/>
                  </a:ext>
                </a:extLst>
              </a:blip>
              <a:srcRect l="15455" t="9696" r="9152" b="30667"/>
              <a:stretch/>
            </p:blipFill>
            <p:spPr>
              <a:xfrm rot="1614187">
                <a:off x="1408464" y="4057281"/>
                <a:ext cx="819347" cy="648101"/>
              </a:xfrm>
              <a:prstGeom prst="rect">
                <a:avLst/>
              </a:prstGeom>
            </p:spPr>
          </p:pic>
          <p:sp>
            <p:nvSpPr>
              <p:cNvPr id="24" name="Ovale 23"/>
              <p:cNvSpPr/>
              <p:nvPr/>
            </p:nvSpPr>
            <p:spPr>
              <a:xfrm>
                <a:off x="1778924" y="4245987"/>
                <a:ext cx="322001" cy="3093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8" name="CasellaDiTesto 27"/>
            <p:cNvSpPr txBox="1"/>
            <p:nvPr/>
          </p:nvSpPr>
          <p:spPr>
            <a:xfrm>
              <a:off x="1424330" y="4349708"/>
              <a:ext cx="294951" cy="369332"/>
            </a:xfrm>
            <a:prstGeom prst="rect">
              <a:avLst/>
            </a:prstGeom>
            <a:noFill/>
          </p:spPr>
          <p:txBody>
            <a:bodyPr wrap="square" rtlCol="0">
              <a:spAutoFit/>
            </a:bodyPr>
            <a:lstStyle/>
            <a:p>
              <a:pPr algn="ctr"/>
              <a:r>
                <a:rPr lang="it-IT" dirty="0" smtClean="0">
                  <a:solidFill>
                    <a:schemeClr val="bg1"/>
                  </a:solidFill>
                </a:rPr>
                <a:t>+</a:t>
              </a:r>
              <a:endParaRPr lang="it-IT" dirty="0">
                <a:solidFill>
                  <a:schemeClr val="bg1"/>
                </a:solidFill>
              </a:endParaRPr>
            </a:p>
          </p:txBody>
        </p:sp>
      </p:grpSp>
      <p:grpSp>
        <p:nvGrpSpPr>
          <p:cNvPr id="30" name="Gruppo 29"/>
          <p:cNvGrpSpPr/>
          <p:nvPr/>
        </p:nvGrpSpPr>
        <p:grpSpPr>
          <a:xfrm>
            <a:off x="1215288" y="2703722"/>
            <a:ext cx="819347" cy="648101"/>
            <a:chOff x="1034042" y="4212695"/>
            <a:chExt cx="819347" cy="648101"/>
          </a:xfrm>
        </p:grpSpPr>
        <p:grpSp>
          <p:nvGrpSpPr>
            <p:cNvPr id="31" name="Gruppo 30"/>
            <p:cNvGrpSpPr/>
            <p:nvPr/>
          </p:nvGrpSpPr>
          <p:grpSpPr>
            <a:xfrm>
              <a:off x="1034042" y="4212695"/>
              <a:ext cx="819347" cy="648101"/>
              <a:chOff x="1408464" y="4057281"/>
              <a:chExt cx="819347" cy="648101"/>
            </a:xfrm>
          </p:grpSpPr>
          <p:pic>
            <p:nvPicPr>
              <p:cNvPr id="33" name="Immagine 32"/>
              <p:cNvPicPr>
                <a:picLocks noChangeAspect="1"/>
              </p:cNvPicPr>
              <p:nvPr/>
            </p:nvPicPr>
            <p:blipFill rotWithShape="1">
              <a:blip r:embed="rId4" cstate="print">
                <a:extLst>
                  <a:ext uri="{28A0092B-C50C-407E-A947-70E740481C1C}">
                    <a14:useLocalDpi xmlns:a14="http://schemas.microsoft.com/office/drawing/2010/main" val="0"/>
                  </a:ext>
                </a:extLst>
              </a:blip>
              <a:srcRect l="15455" t="9696" r="9152" b="30667"/>
              <a:stretch/>
            </p:blipFill>
            <p:spPr>
              <a:xfrm rot="1614187">
                <a:off x="1408464" y="4057281"/>
                <a:ext cx="819347" cy="648101"/>
              </a:xfrm>
              <a:prstGeom prst="rect">
                <a:avLst/>
              </a:prstGeom>
            </p:spPr>
          </p:pic>
          <p:sp>
            <p:nvSpPr>
              <p:cNvPr id="34" name="Ovale 33"/>
              <p:cNvSpPr/>
              <p:nvPr/>
            </p:nvSpPr>
            <p:spPr>
              <a:xfrm>
                <a:off x="1778924" y="4245987"/>
                <a:ext cx="322001" cy="3093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2" name="CasellaDiTesto 31"/>
            <p:cNvSpPr txBox="1"/>
            <p:nvPr/>
          </p:nvSpPr>
          <p:spPr>
            <a:xfrm>
              <a:off x="1424330" y="4349708"/>
              <a:ext cx="294951" cy="369332"/>
            </a:xfrm>
            <a:prstGeom prst="rect">
              <a:avLst/>
            </a:prstGeom>
            <a:noFill/>
          </p:spPr>
          <p:txBody>
            <a:bodyPr wrap="square" rtlCol="0">
              <a:spAutoFit/>
            </a:bodyPr>
            <a:lstStyle/>
            <a:p>
              <a:pPr algn="ctr"/>
              <a:r>
                <a:rPr lang="it-IT" dirty="0" smtClean="0">
                  <a:solidFill>
                    <a:schemeClr val="bg1"/>
                  </a:solidFill>
                </a:rPr>
                <a:t>+</a:t>
              </a:r>
              <a:endParaRPr lang="it-IT" dirty="0">
                <a:solidFill>
                  <a:schemeClr val="bg1"/>
                </a:solidFill>
              </a:endParaRPr>
            </a:p>
          </p:txBody>
        </p:sp>
      </p:grpSp>
      <p:grpSp>
        <p:nvGrpSpPr>
          <p:cNvPr id="35" name="Gruppo 34"/>
          <p:cNvGrpSpPr/>
          <p:nvPr/>
        </p:nvGrpSpPr>
        <p:grpSpPr>
          <a:xfrm>
            <a:off x="1564151" y="3503772"/>
            <a:ext cx="819347" cy="648101"/>
            <a:chOff x="1034042" y="4212695"/>
            <a:chExt cx="819347" cy="648101"/>
          </a:xfrm>
        </p:grpSpPr>
        <p:grpSp>
          <p:nvGrpSpPr>
            <p:cNvPr id="36" name="Gruppo 35"/>
            <p:cNvGrpSpPr/>
            <p:nvPr/>
          </p:nvGrpSpPr>
          <p:grpSpPr>
            <a:xfrm>
              <a:off x="1034042" y="4212695"/>
              <a:ext cx="819347" cy="648101"/>
              <a:chOff x="1408464" y="4057281"/>
              <a:chExt cx="819347" cy="648101"/>
            </a:xfrm>
          </p:grpSpPr>
          <p:pic>
            <p:nvPicPr>
              <p:cNvPr id="38" name="Immagine 37"/>
              <p:cNvPicPr>
                <a:picLocks noChangeAspect="1"/>
              </p:cNvPicPr>
              <p:nvPr/>
            </p:nvPicPr>
            <p:blipFill rotWithShape="1">
              <a:blip r:embed="rId4" cstate="print">
                <a:extLst>
                  <a:ext uri="{28A0092B-C50C-407E-A947-70E740481C1C}">
                    <a14:useLocalDpi xmlns:a14="http://schemas.microsoft.com/office/drawing/2010/main" val="0"/>
                  </a:ext>
                </a:extLst>
              </a:blip>
              <a:srcRect l="15455" t="9696" r="9152" b="30667"/>
              <a:stretch/>
            </p:blipFill>
            <p:spPr>
              <a:xfrm rot="1614187">
                <a:off x="1408464" y="4057281"/>
                <a:ext cx="819347" cy="648101"/>
              </a:xfrm>
              <a:prstGeom prst="rect">
                <a:avLst/>
              </a:prstGeom>
            </p:spPr>
          </p:pic>
          <p:sp>
            <p:nvSpPr>
              <p:cNvPr id="39" name="Ovale 38"/>
              <p:cNvSpPr/>
              <p:nvPr/>
            </p:nvSpPr>
            <p:spPr>
              <a:xfrm>
                <a:off x="1778924" y="4245987"/>
                <a:ext cx="322001" cy="3093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7" name="CasellaDiTesto 36"/>
            <p:cNvSpPr txBox="1"/>
            <p:nvPr/>
          </p:nvSpPr>
          <p:spPr>
            <a:xfrm>
              <a:off x="1424330" y="4349708"/>
              <a:ext cx="294951" cy="369332"/>
            </a:xfrm>
            <a:prstGeom prst="rect">
              <a:avLst/>
            </a:prstGeom>
            <a:noFill/>
          </p:spPr>
          <p:txBody>
            <a:bodyPr wrap="square" rtlCol="0">
              <a:spAutoFit/>
            </a:bodyPr>
            <a:lstStyle/>
            <a:p>
              <a:pPr algn="ctr"/>
              <a:r>
                <a:rPr lang="it-IT" dirty="0" smtClean="0">
                  <a:solidFill>
                    <a:schemeClr val="bg1"/>
                  </a:solidFill>
                </a:rPr>
                <a:t>+</a:t>
              </a:r>
              <a:endParaRPr lang="it-IT" dirty="0">
                <a:solidFill>
                  <a:schemeClr val="bg1"/>
                </a:solidFill>
              </a:endParaRPr>
            </a:p>
          </p:txBody>
        </p:sp>
      </p:grpSp>
      <p:grpSp>
        <p:nvGrpSpPr>
          <p:cNvPr id="40" name="Gruppo 39"/>
          <p:cNvGrpSpPr/>
          <p:nvPr/>
        </p:nvGrpSpPr>
        <p:grpSpPr>
          <a:xfrm>
            <a:off x="1891363" y="2940287"/>
            <a:ext cx="819347" cy="648101"/>
            <a:chOff x="1034042" y="4212695"/>
            <a:chExt cx="819347" cy="648101"/>
          </a:xfrm>
        </p:grpSpPr>
        <p:grpSp>
          <p:nvGrpSpPr>
            <p:cNvPr id="41" name="Gruppo 40"/>
            <p:cNvGrpSpPr/>
            <p:nvPr/>
          </p:nvGrpSpPr>
          <p:grpSpPr>
            <a:xfrm>
              <a:off x="1034042" y="4212695"/>
              <a:ext cx="819347" cy="648101"/>
              <a:chOff x="1408464" y="4057281"/>
              <a:chExt cx="819347" cy="648101"/>
            </a:xfrm>
          </p:grpSpPr>
          <p:pic>
            <p:nvPicPr>
              <p:cNvPr id="43" name="Immagine 42"/>
              <p:cNvPicPr>
                <a:picLocks noChangeAspect="1"/>
              </p:cNvPicPr>
              <p:nvPr/>
            </p:nvPicPr>
            <p:blipFill rotWithShape="1">
              <a:blip r:embed="rId4" cstate="print">
                <a:extLst>
                  <a:ext uri="{28A0092B-C50C-407E-A947-70E740481C1C}">
                    <a14:useLocalDpi xmlns:a14="http://schemas.microsoft.com/office/drawing/2010/main" val="0"/>
                  </a:ext>
                </a:extLst>
              </a:blip>
              <a:srcRect l="15455" t="9696" r="9152" b="30667"/>
              <a:stretch/>
            </p:blipFill>
            <p:spPr>
              <a:xfrm rot="1614187">
                <a:off x="1408464" y="4057281"/>
                <a:ext cx="819347" cy="648101"/>
              </a:xfrm>
              <a:prstGeom prst="rect">
                <a:avLst/>
              </a:prstGeom>
            </p:spPr>
          </p:pic>
          <p:sp>
            <p:nvSpPr>
              <p:cNvPr id="44" name="Ovale 43"/>
              <p:cNvSpPr/>
              <p:nvPr/>
            </p:nvSpPr>
            <p:spPr>
              <a:xfrm>
                <a:off x="1778924" y="4245987"/>
                <a:ext cx="322001" cy="30938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2" name="CasellaDiTesto 41"/>
            <p:cNvSpPr txBox="1"/>
            <p:nvPr/>
          </p:nvSpPr>
          <p:spPr>
            <a:xfrm>
              <a:off x="1424330" y="4349708"/>
              <a:ext cx="294951" cy="369332"/>
            </a:xfrm>
            <a:prstGeom prst="rect">
              <a:avLst/>
            </a:prstGeom>
            <a:noFill/>
          </p:spPr>
          <p:txBody>
            <a:bodyPr wrap="square" rtlCol="0">
              <a:spAutoFit/>
            </a:bodyPr>
            <a:lstStyle/>
            <a:p>
              <a:pPr algn="ctr"/>
              <a:r>
                <a:rPr lang="it-IT" dirty="0" smtClean="0">
                  <a:solidFill>
                    <a:schemeClr val="bg1"/>
                  </a:solidFill>
                </a:rPr>
                <a:t>+</a:t>
              </a:r>
              <a:endParaRPr lang="it-IT" dirty="0">
                <a:solidFill>
                  <a:schemeClr val="bg1"/>
                </a:solidFill>
              </a:endParaRPr>
            </a:p>
          </p:txBody>
        </p:sp>
      </p:grpSp>
      <p:sp>
        <p:nvSpPr>
          <p:cNvPr id="45" name="Freccia a destra 44"/>
          <p:cNvSpPr/>
          <p:nvPr/>
        </p:nvSpPr>
        <p:spPr>
          <a:xfrm>
            <a:off x="2946071" y="3214891"/>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Freccia a destra 45"/>
          <p:cNvSpPr/>
          <p:nvPr/>
        </p:nvSpPr>
        <p:spPr>
          <a:xfrm>
            <a:off x="5671448" y="3248908"/>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descr="https://d30y9cdsu7xlg0.cloudfront.net/png/336-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0819" y="4395323"/>
            <a:ext cx="1365569" cy="136556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https://d30y9cdsu7xlg0.cloudfront.net/png/304877-2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211" y="4510026"/>
            <a:ext cx="1341936" cy="1341936"/>
          </a:xfrm>
          <a:prstGeom prst="rect">
            <a:avLst/>
          </a:prstGeom>
          <a:noFill/>
          <a:extLst>
            <a:ext uri="{909E8E84-426E-40DD-AFC4-6F175D3DCCD1}">
              <a14:hiddenFill xmlns:a14="http://schemas.microsoft.com/office/drawing/2010/main">
                <a:solidFill>
                  <a:srgbClr val="FFFFFF"/>
                </a:solidFill>
              </a14:hiddenFill>
            </a:ext>
          </a:extLst>
        </p:spPr>
      </p:pic>
      <p:sp>
        <p:nvSpPr>
          <p:cNvPr id="49" name="Freccia a destra 48"/>
          <p:cNvSpPr/>
          <p:nvPr/>
        </p:nvSpPr>
        <p:spPr>
          <a:xfrm>
            <a:off x="2139918" y="5078107"/>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Freccia a destra 49"/>
          <p:cNvSpPr/>
          <p:nvPr/>
        </p:nvSpPr>
        <p:spPr>
          <a:xfrm>
            <a:off x="5608824" y="5079502"/>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Freccia a destra 50"/>
          <p:cNvSpPr/>
          <p:nvPr/>
        </p:nvSpPr>
        <p:spPr>
          <a:xfrm>
            <a:off x="3738731" y="5072561"/>
            <a:ext cx="457200" cy="277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pic>
        <p:nvPicPr>
          <p:cNvPr id="52" name="Immagine 51"/>
          <p:cNvPicPr>
            <a:picLocks noChangeAspect="1"/>
          </p:cNvPicPr>
          <p:nvPr/>
        </p:nvPicPr>
        <p:blipFill rotWithShape="1">
          <a:blip r:embed="rId7" cstate="print">
            <a:extLst>
              <a:ext uri="{28A0092B-C50C-407E-A947-70E740481C1C}">
                <a14:useLocalDpi xmlns:a14="http://schemas.microsoft.com/office/drawing/2010/main" val="0"/>
              </a:ext>
            </a:extLst>
          </a:blip>
          <a:srcRect l="28783" t="16766" r="26218" b="27352"/>
          <a:stretch/>
        </p:blipFill>
        <p:spPr>
          <a:xfrm>
            <a:off x="4228775" y="4401261"/>
            <a:ext cx="1271848" cy="1579418"/>
          </a:xfrm>
          <a:prstGeom prst="rect">
            <a:avLst/>
          </a:prstGeom>
        </p:spPr>
      </p:pic>
    </p:spTree>
    <p:extLst>
      <p:ext uri="{BB962C8B-B14F-4D97-AF65-F5344CB8AC3E}">
        <p14:creationId xmlns:p14="http://schemas.microsoft.com/office/powerpoint/2010/main" val="1664879621"/>
      </p:ext>
    </p:extLst>
  </p:cSld>
  <p:clrMapOvr>
    <a:masterClrMapping/>
  </p:clrMapOvr>
  <p:timing>
    <p:tnLst>
      <p:par>
        <p:cTn id="1" dur="indefinite" restart="never" nodeType="tmRoot"/>
      </p:par>
    </p:tnLst>
  </p:timing>
</p:sld>
</file>

<file path=ppt/theme/theme1.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16346</TotalTime>
  <Words>2375</Words>
  <Application>Microsoft Office PowerPoint</Application>
  <PresentationFormat>Presentazione su schermo (4:3)</PresentationFormat>
  <Paragraphs>523</Paragraphs>
  <Slides>43</Slides>
  <Notes>9</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1</vt:i4>
      </vt:variant>
      <vt:variant>
        <vt:lpstr>Titoli diapositive</vt:lpstr>
      </vt:variant>
      <vt:variant>
        <vt:i4>43</vt:i4>
      </vt:variant>
    </vt:vector>
  </HeadingPairs>
  <TitlesOfParts>
    <vt:vector size="57" baseType="lpstr">
      <vt:lpstr>MS PGothic</vt:lpstr>
      <vt:lpstr>MS PGothic</vt:lpstr>
      <vt:lpstr>Arial</vt:lpstr>
      <vt:lpstr>Calibri</vt:lpstr>
      <vt:lpstr>Californian FB</vt:lpstr>
      <vt:lpstr>Cambria</vt:lpstr>
      <vt:lpstr>Comic Sans MS</vt:lpstr>
      <vt:lpstr>Corbel</vt:lpstr>
      <vt:lpstr>Symbol</vt:lpstr>
      <vt:lpstr>Tahoma</vt:lpstr>
      <vt:lpstr>Times New Roman</vt:lpstr>
      <vt:lpstr>Verdana-Bold</vt:lpstr>
      <vt:lpstr>4_Tema di Office</vt:lpstr>
      <vt:lpstr>Graph</vt:lpstr>
      <vt:lpstr>Presentazione standard di PowerPoint</vt:lpstr>
      <vt:lpstr>Presentazione standard di PowerPoint</vt:lpstr>
      <vt:lpstr>The SPES at LNL:  Facility Layout</vt:lpstr>
      <vt:lpstr>Presentazione standard di PowerPoint</vt:lpstr>
      <vt:lpstr>Presentazione standard di PowerPoint</vt:lpstr>
      <vt:lpstr>Presentazione standard di PowerPoint</vt:lpstr>
      <vt:lpstr>Project construction phases (RIB facility)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Michele Ballan</dc:creator>
  <cp:lastModifiedBy>Utente Windows</cp:lastModifiedBy>
  <cp:revision>438</cp:revision>
  <dcterms:created xsi:type="dcterms:W3CDTF">2016-11-10T08:42:13Z</dcterms:created>
  <dcterms:modified xsi:type="dcterms:W3CDTF">2017-06-12T06:42:40Z</dcterms:modified>
</cp:coreProperties>
</file>