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73" r:id="rId3"/>
    <p:sldId id="274" r:id="rId4"/>
    <p:sldId id="262" r:id="rId5"/>
    <p:sldId id="263" r:id="rId6"/>
    <p:sldId id="269" r:id="rId7"/>
    <p:sldId id="264" r:id="rId8"/>
    <p:sldId id="265" r:id="rId9"/>
    <p:sldId id="284" r:id="rId10"/>
    <p:sldId id="283" r:id="rId11"/>
    <p:sldId id="286" r:id="rId12"/>
    <p:sldId id="285" r:id="rId13"/>
    <p:sldId id="282" r:id="rId14"/>
    <p:sldId id="281" r:id="rId15"/>
    <p:sldId id="266" r:id="rId16"/>
    <p:sldId id="287" r:id="rId17"/>
    <p:sldId id="270" r:id="rId18"/>
    <p:sldId id="272" r:id="rId19"/>
    <p:sldId id="271" r:id="rId20"/>
    <p:sldId id="275" r:id="rId21"/>
    <p:sldId id="276" r:id="rId22"/>
    <p:sldId id="277" r:id="rId23"/>
    <p:sldId id="278" r:id="rId24"/>
    <p:sldId id="279" r:id="rId25"/>
    <p:sldId id="280" r:id="rId26"/>
  </p:sldIdLst>
  <p:sldSz cx="9144000" cy="6858000" type="screen4x3"/>
  <p:notesSz cx="6797675" cy="98742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3CDDD"/>
    <a:srgbClr val="99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3945" autoAdjust="0"/>
  </p:normalViewPr>
  <p:slideViewPr>
    <p:cSldViewPr>
      <p:cViewPr varScale="1">
        <p:scale>
          <a:sx n="80" d="100"/>
          <a:sy n="80" d="100"/>
        </p:scale>
        <p:origin x="-72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ED06EF29-C765-4352-8080-FECBF35A7D55}" type="datetimeFigureOut">
              <a:rPr lang="nl-BE" smtClean="0"/>
              <a:t>12/06/2017</a:t>
            </a:fld>
            <a:endParaRPr lang="nl-BE"/>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1D3DF552-2798-44E5-889A-7E6EC7B4E03D}" type="slidenum">
              <a:rPr lang="nl-BE" smtClean="0"/>
              <a:t>‹#›</a:t>
            </a:fld>
            <a:endParaRPr lang="nl-BE"/>
          </a:p>
        </p:txBody>
      </p:sp>
    </p:spTree>
    <p:extLst>
      <p:ext uri="{BB962C8B-B14F-4D97-AF65-F5344CB8AC3E}">
        <p14:creationId xmlns:p14="http://schemas.microsoft.com/office/powerpoint/2010/main" val="282182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B90DB691-CBE2-4694-910A-B97320AE6615}" type="datetimeFigureOut">
              <a:rPr lang="nl-BE" smtClean="0"/>
              <a:t>12/06/2017</a:t>
            </a:fld>
            <a:endParaRPr lang="nl-BE"/>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4B716F84-7251-485D-AAB0-07A46C1AD695}" type="slidenum">
              <a:rPr lang="nl-BE" smtClean="0"/>
              <a:t>‹#›</a:t>
            </a:fld>
            <a:endParaRPr lang="nl-BE"/>
          </a:p>
        </p:txBody>
      </p:sp>
    </p:spTree>
    <p:extLst>
      <p:ext uri="{BB962C8B-B14F-4D97-AF65-F5344CB8AC3E}">
        <p14:creationId xmlns:p14="http://schemas.microsoft.com/office/powerpoint/2010/main" val="206537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10</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11</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12</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13</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14</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15</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16</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17</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18</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19</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2</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20</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21</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22</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23</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24</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25</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3</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4</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5</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6</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7</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8</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B1EA4-B8BA-448F-87B2-94B578A25C38}" type="slidenum">
              <a:rPr lang="en-US" altLang="nl-BE"/>
              <a:pPr/>
              <a:t>9</a:t>
            </a:fld>
            <a:endParaRPr lang="en-US" altLang="nl-BE"/>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nl-BE" altLang="nl-BE"/>
              <a:t>Thanks to organising committee and chairman, attendance</a:t>
            </a:r>
          </a:p>
          <a:p>
            <a:endParaRPr lang="en-US"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71C5A5D9-BF68-496F-A157-F7C1BA1B26B3}" type="datetimeFigureOut">
              <a:rPr lang="nl-BE" smtClean="0"/>
              <a:t>12/06/2017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12180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1C5A5D9-BF68-496F-A157-F7C1BA1B26B3}" type="datetimeFigureOut">
              <a:rPr lang="nl-BE" smtClean="0"/>
              <a:t>12/06/2017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310192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1C5A5D9-BF68-496F-A157-F7C1BA1B26B3}" type="datetimeFigureOut">
              <a:rPr lang="nl-BE" smtClean="0"/>
              <a:t>12/06/2017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31353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1C5A5D9-BF68-496F-A157-F7C1BA1B26B3}" type="datetimeFigureOut">
              <a:rPr lang="nl-BE" smtClean="0"/>
              <a:t>12/06/2017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368508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5A5D9-BF68-496F-A157-F7C1BA1B26B3}" type="datetimeFigureOut">
              <a:rPr lang="nl-BE" smtClean="0"/>
              <a:t>12/06/2017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20053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71C5A5D9-BF68-496F-A157-F7C1BA1B26B3}" type="datetimeFigureOut">
              <a:rPr lang="nl-BE" smtClean="0"/>
              <a:t>12/06/2017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285650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71C5A5D9-BF68-496F-A157-F7C1BA1B26B3}" type="datetimeFigureOut">
              <a:rPr lang="nl-BE" smtClean="0"/>
              <a:t>12/06/2017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94606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71C5A5D9-BF68-496F-A157-F7C1BA1B26B3}" type="datetimeFigureOut">
              <a:rPr lang="nl-BE" smtClean="0"/>
              <a:t>12/06/2017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277522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A5D9-BF68-496F-A157-F7C1BA1B26B3}" type="datetimeFigureOut">
              <a:rPr lang="nl-BE" smtClean="0"/>
              <a:t>12/06/2017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193505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5A5D9-BF68-496F-A157-F7C1BA1B26B3}" type="datetimeFigureOut">
              <a:rPr lang="nl-BE" smtClean="0"/>
              <a:t>12/06/2017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23530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5A5D9-BF68-496F-A157-F7C1BA1B26B3}" type="datetimeFigureOut">
              <a:rPr lang="nl-BE" smtClean="0"/>
              <a:t>12/06/2017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07AB7F-E30A-426A-807A-C08FF414634C}" type="slidenum">
              <a:rPr lang="nl-BE" smtClean="0"/>
              <a:t>‹#›</a:t>
            </a:fld>
            <a:endParaRPr lang="nl-BE"/>
          </a:p>
        </p:txBody>
      </p:sp>
    </p:spTree>
    <p:extLst>
      <p:ext uri="{BB962C8B-B14F-4D97-AF65-F5344CB8AC3E}">
        <p14:creationId xmlns:p14="http://schemas.microsoft.com/office/powerpoint/2010/main" val="307538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5A5D9-BF68-496F-A157-F7C1BA1B26B3}" type="datetimeFigureOut">
              <a:rPr lang="nl-BE" smtClean="0"/>
              <a:t>12/06/2017</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7AB7F-E30A-426A-807A-C08FF414634C}" type="slidenum">
              <a:rPr lang="nl-BE" smtClean="0"/>
              <a:t>‹#›</a:t>
            </a:fld>
            <a:endParaRPr lang="nl-BE"/>
          </a:p>
        </p:txBody>
      </p:sp>
    </p:spTree>
    <p:extLst>
      <p:ext uri="{BB962C8B-B14F-4D97-AF65-F5344CB8AC3E}">
        <p14:creationId xmlns:p14="http://schemas.microsoft.com/office/powerpoint/2010/main" val="122045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a:t>.         </a:t>
            </a:r>
            <a:r>
              <a:rPr lang="en-US" altLang="nl-BE" dirty="0" smtClean="0">
                <a:solidFill>
                  <a:schemeClr val="tx1"/>
                </a:solidFill>
              </a:rPr>
              <a:t>11-15/06/17</a:t>
            </a:r>
            <a:endParaRPr lang="en-US" altLang="nl-BE" dirty="0">
              <a:solidFill>
                <a:schemeClr val="tx1"/>
              </a:solidFill>
            </a:endParaRPr>
          </a:p>
        </p:txBody>
      </p:sp>
      <p:sp>
        <p:nvSpPr>
          <p:cNvPr id="7" name="Footer Placeholder 4"/>
          <p:cNvSpPr>
            <a:spLocks noGrp="1"/>
          </p:cNvSpPr>
          <p:nvPr>
            <p:ph type="ftr" sz="quarter" idx="11"/>
          </p:nvPr>
        </p:nvSpPr>
        <p:spPr>
          <a:xfrm>
            <a:off x="4788024" y="6381328"/>
            <a:ext cx="3096344" cy="365125"/>
          </a:xfrm>
        </p:spPr>
        <p:txBody>
          <a:bodyPr/>
          <a:lstStyle/>
          <a:p>
            <a:r>
              <a:rPr lang="en-US" altLang="nl-BE" dirty="0" smtClean="0">
                <a:solidFill>
                  <a:schemeClr val="tx1"/>
                </a:solidFill>
              </a:rPr>
              <a:t>Application Nuclear Techniques –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a:t>
            </a:r>
            <a:endParaRPr lang="en-US" altLang="nl-BE" dirty="0">
              <a:solidFill>
                <a:schemeClr val="tx1"/>
              </a:solidFill>
            </a:endParaRPr>
          </a:p>
        </p:txBody>
      </p:sp>
      <p:sp>
        <p:nvSpPr>
          <p:cNvPr id="2050" name="Rectangle 2"/>
          <p:cNvSpPr>
            <a:spLocks noGrp="1" noChangeArrowheads="1"/>
          </p:cNvSpPr>
          <p:nvPr>
            <p:ph type="ctrTitle"/>
          </p:nvPr>
        </p:nvSpPr>
        <p:spPr>
          <a:xfrm>
            <a:off x="971550" y="548680"/>
            <a:ext cx="8172450" cy="3384550"/>
          </a:xfrm>
        </p:spPr>
        <p:txBody>
          <a:bodyPr>
            <a:normAutofit fontScale="90000"/>
          </a:bodyPr>
          <a:lstStyle/>
          <a:p>
            <a:pPr>
              <a:lnSpc>
                <a:spcPct val="85000"/>
              </a:lnSpc>
            </a:pP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The </a:t>
            </a:r>
            <a:r>
              <a:rPr lang="en-US" sz="3600" b="1" dirty="0">
                <a:latin typeface="Times New Roman" panose="02020603050405020304" pitchFamily="18" charset="0"/>
                <a:cs typeface="Times New Roman" panose="02020603050405020304" pitchFamily="18" charset="0"/>
              </a:rPr>
              <a:t>influence of the “new” CRP on monitor reactions for charged particle beams</a:t>
            </a:r>
            <a:r>
              <a:rPr lang="en-US" sz="3600" b="1" dirty="0" smtClean="0">
                <a:latin typeface="Times New Roman" panose="02020603050405020304" pitchFamily="18" charset="0"/>
                <a:cs typeface="Times New Roman" panose="02020603050405020304" pitchFamily="18" charset="0"/>
              </a:rPr>
              <a:t>.</a:t>
            </a:r>
            <a:r>
              <a:rPr lang="en-US" sz="3100" b="1" dirty="0" smtClean="0"/>
              <a:t/>
            </a:r>
            <a:br>
              <a:rPr lang="en-US" sz="3100" b="1" dirty="0" smtClean="0"/>
            </a:br>
            <a:r>
              <a:rPr lang="en-US" sz="3100" b="1" dirty="0" smtClean="0"/>
              <a:t/>
            </a:r>
            <a:br>
              <a:rPr lang="en-US" sz="3100" b="1" dirty="0" smtClean="0"/>
            </a:br>
            <a:r>
              <a:rPr lang="en-US" sz="3100" b="1" dirty="0"/>
              <a:t/>
            </a:r>
            <a:br>
              <a:rPr lang="en-US" sz="3100" b="1" dirty="0"/>
            </a:br>
            <a:r>
              <a:rPr lang="en-US" sz="3100" b="1" dirty="0" smtClean="0"/>
              <a:t/>
            </a:r>
            <a:br>
              <a:rPr lang="en-US" sz="3100" b="1" dirty="0" smtClean="0"/>
            </a:br>
            <a:r>
              <a:rPr lang="en-US" sz="2800" b="1" dirty="0" smtClean="0"/>
              <a:t/>
            </a:r>
            <a:br>
              <a:rPr lang="en-US" sz="2800" b="1" dirty="0" smtClean="0"/>
            </a:br>
            <a:r>
              <a:rPr lang="en-US" sz="2800" b="1" dirty="0" smtClean="0"/>
              <a:t> </a:t>
            </a:r>
            <a:r>
              <a:rPr lang="en-US" sz="2800" dirty="0"/>
              <a:t/>
            </a:r>
            <a:br>
              <a:rPr lang="en-US" sz="2800" dirty="0"/>
            </a:br>
            <a:r>
              <a:rPr lang="en-US" sz="3100" b="1" dirty="0"/>
              <a:t>A. </a:t>
            </a:r>
            <a:r>
              <a:rPr lang="en-US" sz="3100" b="1" dirty="0" err="1"/>
              <a:t>Hermanne</a:t>
            </a:r>
            <a:r>
              <a:rPr lang="en-US" sz="3100" b="1" dirty="0"/>
              <a:t>  </a:t>
            </a:r>
            <a:r>
              <a:rPr lang="en-US" sz="2800" dirty="0"/>
              <a:t>(on behalf of all CRP participants)</a:t>
            </a:r>
            <a:r>
              <a:rPr lang="nl-BE" sz="2800" dirty="0"/>
              <a:t/>
            </a:r>
            <a:br>
              <a:rPr lang="nl-BE" sz="2800" dirty="0"/>
            </a:br>
            <a:r>
              <a:rPr lang="nl-BE" altLang="nl-BE" b="1" dirty="0">
                <a:latin typeface="Verdana" pitchFamily="34" charset="0"/>
              </a:rPr>
              <a:t/>
            </a:r>
            <a:br>
              <a:rPr lang="nl-BE" altLang="nl-BE" b="1" dirty="0">
                <a:latin typeface="Verdana" pitchFamily="34" charset="0"/>
              </a:rPr>
            </a:br>
            <a:endParaRPr lang="en-US" altLang="nl-BE" b="1" dirty="0">
              <a:latin typeface="Verdana" pitchFamily="34" charset="0"/>
            </a:endParaRPr>
          </a:p>
        </p:txBody>
      </p:sp>
      <p:sp>
        <p:nvSpPr>
          <p:cNvPr id="2051" name="Rectangle 3"/>
          <p:cNvSpPr>
            <a:spLocks noGrp="1" noChangeArrowheads="1"/>
          </p:cNvSpPr>
          <p:nvPr>
            <p:ph type="subTitle" idx="1"/>
          </p:nvPr>
        </p:nvSpPr>
        <p:spPr>
          <a:xfrm>
            <a:off x="934131" y="4304166"/>
            <a:ext cx="8101012" cy="1752600"/>
          </a:xfrm>
        </p:spPr>
        <p:txBody>
          <a:bodyPr>
            <a:normAutofit/>
          </a:bodyPr>
          <a:lstStyle/>
          <a:p>
            <a:pPr>
              <a:lnSpc>
                <a:spcPct val="80000"/>
              </a:lnSpc>
            </a:pPr>
            <a:r>
              <a:rPr lang="nl-BE" altLang="nl-BE" sz="2000" i="1" dirty="0" smtClean="0">
                <a:solidFill>
                  <a:schemeClr val="tx1"/>
                </a:solidFill>
              </a:rPr>
              <a:t> </a:t>
            </a:r>
            <a:r>
              <a:rPr lang="nl-BE" altLang="nl-BE" sz="2000" i="1" dirty="0">
                <a:solidFill>
                  <a:schemeClr val="tx1"/>
                </a:solidFill>
              </a:rPr>
              <a:t>Vrije Universiteit Brussel (VUB), 1090 Brussels, </a:t>
            </a:r>
            <a:r>
              <a:rPr lang="nl-BE" altLang="nl-BE" sz="2000" i="1" dirty="0" smtClean="0">
                <a:solidFill>
                  <a:schemeClr val="tx1"/>
                </a:solidFill>
              </a:rPr>
              <a:t>Belgium</a:t>
            </a:r>
            <a:endParaRPr lang="en-US" altLang="nl-BE" sz="2000" i="1" dirty="0">
              <a:solidFill>
                <a:schemeClr val="tx1"/>
              </a:solidFill>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298819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759" y="180946"/>
            <a:ext cx="4585193" cy="306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10</a:t>
            </a:r>
            <a:endParaRPr lang="en-US" altLang="nl-BE" dirty="0">
              <a:solidFill>
                <a:schemeClr val="tx1"/>
              </a:solidFill>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
        <p:nvSpPr>
          <p:cNvPr id="2" name="TextBox 1"/>
          <p:cNvSpPr txBox="1"/>
          <p:nvPr/>
        </p:nvSpPr>
        <p:spPr>
          <a:xfrm>
            <a:off x="5852939" y="225247"/>
            <a:ext cx="3261662" cy="461665"/>
          </a:xfrm>
          <a:prstGeom prst="rect">
            <a:avLst/>
          </a:prstGeom>
          <a:noFill/>
        </p:spPr>
        <p:txBody>
          <a:bodyPr wrap="none" rtlCol="0">
            <a:spAutoFit/>
          </a:bodyPr>
          <a:lstStyle/>
          <a:p>
            <a:r>
              <a:rPr lang="nl-BE" sz="2400" b="1" baseline="30000" dirty="0" smtClean="0">
                <a:latin typeface="Arial" panose="020B0604020202020204" pitchFamily="34" charset="0"/>
                <a:cs typeface="Arial" panose="020B0604020202020204" pitchFamily="34" charset="0"/>
              </a:rPr>
              <a:t>nat</a:t>
            </a:r>
            <a:r>
              <a:rPr lang="nl-BE" sz="2400" b="1" dirty="0" smtClean="0">
                <a:latin typeface="Arial" panose="020B0604020202020204" pitchFamily="34" charset="0"/>
                <a:cs typeface="Arial" panose="020B0604020202020204" pitchFamily="34" charset="0"/>
              </a:rPr>
              <a:t>Ti(d,x)</a:t>
            </a:r>
            <a:r>
              <a:rPr lang="nl-BE" sz="2400" b="1" baseline="30000" dirty="0" smtClean="0">
                <a:latin typeface="Arial" panose="020B0604020202020204" pitchFamily="34" charset="0"/>
                <a:cs typeface="Arial" panose="020B0604020202020204" pitchFamily="34" charset="0"/>
              </a:rPr>
              <a:t>46</a:t>
            </a:r>
            <a:r>
              <a:rPr lang="nl-BE" sz="2400" b="1" dirty="0" smtClean="0">
                <a:latin typeface="Arial" panose="020B0604020202020204" pitchFamily="34" charset="0"/>
                <a:cs typeface="Arial" panose="020B0604020202020204" pitchFamily="34" charset="0"/>
              </a:rPr>
              <a:t>Sc (83,79d)</a:t>
            </a:r>
            <a:endParaRPr lang="nl-BE" sz="2400" b="1" dirty="0">
              <a:latin typeface="Arial" panose="020B0604020202020204" pitchFamily="34" charset="0"/>
              <a:cs typeface="Arial" panose="020B0604020202020204" pitchFamily="34" charset="0"/>
            </a:endParaRPr>
          </a:p>
        </p:txBody>
      </p:sp>
      <p:sp>
        <p:nvSpPr>
          <p:cNvPr id="3" name="TextBox 2"/>
          <p:cNvSpPr txBox="1"/>
          <p:nvPr/>
        </p:nvSpPr>
        <p:spPr>
          <a:xfrm>
            <a:off x="5652121" y="908720"/>
            <a:ext cx="3462480" cy="2339102"/>
          </a:xfrm>
          <a:prstGeom prst="rect">
            <a:avLst/>
          </a:prstGeom>
          <a:noFill/>
        </p:spPr>
        <p:txBody>
          <a:bodyPr wrap="square" rtlCol="0">
            <a:spAutoFit/>
          </a:bodyPr>
          <a:lstStyle/>
          <a:p>
            <a:r>
              <a:rPr lang="nl-BE" sz="2000" b="1" dirty="0" smtClean="0">
                <a:solidFill>
                  <a:srgbClr val="FF0000"/>
                </a:solidFill>
                <a:latin typeface="Arial" panose="020B0604020202020204" pitchFamily="34" charset="0"/>
                <a:cs typeface="Arial" panose="020B0604020202020204" pitchFamily="34" charset="0"/>
              </a:rPr>
              <a:t>New since 2007</a:t>
            </a:r>
            <a:r>
              <a:rPr lang="nl-BE" sz="2000" dirty="0" smtClean="0">
                <a:solidFill>
                  <a:srgbClr val="FF0000"/>
                </a:solidFill>
                <a:latin typeface="Arial" panose="020B0604020202020204" pitchFamily="34" charset="0"/>
                <a:cs typeface="Arial" panose="020B0604020202020204" pitchFamily="34" charset="0"/>
              </a:rPr>
              <a:t>:   </a:t>
            </a:r>
            <a:r>
              <a:rPr lang="nl-BE" sz="2000" b="1" dirty="0" smtClean="0">
                <a:solidFill>
                  <a:srgbClr val="FF0000"/>
                </a:solidFill>
                <a:latin typeface="Arial" panose="020B0604020202020204" pitchFamily="34" charset="0"/>
                <a:cs typeface="Arial" panose="020B0604020202020204" pitchFamily="34" charset="0"/>
              </a:rPr>
              <a:t>All</a:t>
            </a:r>
            <a:r>
              <a:rPr lang="nl-BE" sz="2000" dirty="0" smtClean="0">
                <a:solidFill>
                  <a:srgbClr val="FF0000"/>
                </a:solidFill>
                <a:latin typeface="Arial" panose="020B0604020202020204" pitchFamily="34" charset="0"/>
                <a:cs typeface="Arial" panose="020B0604020202020204" pitchFamily="34" charset="0"/>
              </a:rPr>
              <a:t> </a:t>
            </a:r>
            <a:r>
              <a:rPr lang="nl-BE" sz="2000" dirty="0">
                <a:solidFill>
                  <a:srgbClr val="FF0000"/>
                </a:solidFill>
                <a:latin typeface="Arial" panose="020B0604020202020204" pitchFamily="34" charset="0"/>
                <a:cs typeface="Arial" panose="020B0604020202020204" pitchFamily="34" charset="0"/>
              </a:rPr>
              <a:t> </a:t>
            </a:r>
            <a:r>
              <a:rPr lang="nl-BE" sz="2000" dirty="0" smtClean="0">
                <a:solidFill>
                  <a:srgbClr val="FF0000"/>
                </a:solidFill>
                <a:latin typeface="Arial" panose="020B0604020202020204" pitchFamily="34" charset="0"/>
                <a:cs typeface="Arial" panose="020B0604020202020204" pitchFamily="34" charset="0"/>
              </a:rPr>
              <a:t> </a:t>
            </a:r>
            <a:r>
              <a:rPr lang="nl-BE" sz="2000" dirty="0" smtClean="0">
                <a:latin typeface="Arial" panose="020B0604020202020204" pitchFamily="34" charset="0"/>
                <a:cs typeface="Arial" panose="020B0604020202020204" pitchFamily="34" charset="0"/>
              </a:rPr>
              <a:t>	</a:t>
            </a:r>
          </a:p>
          <a:p>
            <a:r>
              <a:rPr lang="nl-BE" sz="2000" dirty="0">
                <a:latin typeface="Arial" panose="020B0604020202020204" pitchFamily="34" charset="0"/>
                <a:cs typeface="Arial" panose="020B0604020202020204" pitchFamily="34" charset="0"/>
              </a:rPr>
              <a:t>	</a:t>
            </a:r>
            <a:r>
              <a:rPr lang="nl-BE" sz="2000" dirty="0" smtClean="0">
                <a:latin typeface="Arial" panose="020B0604020202020204" pitchFamily="34" charset="0"/>
                <a:cs typeface="Arial" panose="020B0604020202020204" pitchFamily="34" charset="0"/>
              </a:rPr>
              <a:t>12 Refs </a:t>
            </a:r>
          </a:p>
          <a:p>
            <a:r>
              <a:rPr lang="nl-BE" dirty="0" smtClean="0">
                <a:latin typeface="Arial" panose="020B0604020202020204" pitchFamily="34" charset="0"/>
                <a:cs typeface="Arial" panose="020B0604020202020204" pitchFamily="34" charset="0"/>
              </a:rPr>
              <a:t>Hermanne (2014): 16 sets</a:t>
            </a:r>
          </a:p>
          <a:p>
            <a:endParaRPr lang="nl-BE" sz="2000" dirty="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Deselected</a:t>
            </a:r>
            <a:r>
              <a:rPr lang="nl-BE" sz="2000" dirty="0" smtClean="0">
                <a:solidFill>
                  <a:srgbClr val="FF0000"/>
                </a:solidFill>
                <a:latin typeface="Arial" panose="020B0604020202020204" pitchFamily="34" charset="0"/>
                <a:cs typeface="Arial" panose="020B0604020202020204" pitchFamily="34" charset="0"/>
              </a:rPr>
              <a:t> </a:t>
            </a:r>
            <a:r>
              <a:rPr lang="nl-BE" sz="2000" dirty="0" smtClean="0">
                <a:latin typeface="Arial" panose="020B0604020202020204" pitchFamily="34" charset="0"/>
                <a:cs typeface="Arial" panose="020B0604020202020204" pitchFamily="34" charset="0"/>
              </a:rPr>
              <a:t>(7 sets)</a:t>
            </a:r>
          </a:p>
          <a:p>
            <a:r>
              <a:rPr lang="nl-BE" sz="1600" dirty="0" smtClean="0">
                <a:latin typeface="Arial" panose="020B0604020202020204" pitchFamily="34" charset="0"/>
                <a:cs typeface="Arial" panose="020B0604020202020204" pitchFamily="34" charset="0"/>
              </a:rPr>
              <a:t>Andres(1960), Chen (1964), Hermanne (2014) (j,k,p) Jung(1987), Takacs (1997)</a:t>
            </a:r>
            <a:endParaRPr lang="nl-BE" sz="1600" dirty="0">
              <a:latin typeface="Arial" panose="020B0604020202020204" pitchFamily="34" charset="0"/>
              <a:cs typeface="Arial" panose="020B0604020202020204" pitchFamily="34" charset="0"/>
            </a:endParaRP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1890" y="3227510"/>
            <a:ext cx="4438581" cy="3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13985" y="3645024"/>
            <a:ext cx="3491204" cy="2554545"/>
          </a:xfrm>
          <a:prstGeom prst="rect">
            <a:avLst/>
          </a:prstGeom>
        </p:spPr>
        <p:txBody>
          <a:bodyPr wrap="square">
            <a:spAutoFit/>
          </a:bodyPr>
          <a:lstStyle/>
          <a:p>
            <a:r>
              <a:rPr lang="en-US" sz="2000" b="1" dirty="0"/>
              <a:t>Adapt </a:t>
            </a:r>
            <a:r>
              <a:rPr lang="en-US" sz="2000" b="1" dirty="0" smtClean="0"/>
              <a:t>uncertainties </a:t>
            </a:r>
            <a:r>
              <a:rPr lang="en-US" sz="2000" b="1" dirty="0"/>
              <a:t>where necessary to have consistent data.</a:t>
            </a:r>
          </a:p>
          <a:p>
            <a:endParaRPr lang="en-US" sz="2000" dirty="0"/>
          </a:p>
          <a:p>
            <a:r>
              <a:rPr lang="en-US" sz="2000" b="1" dirty="0" smtClean="0"/>
              <a:t>Padé </a:t>
            </a:r>
            <a:r>
              <a:rPr lang="en-US" sz="2000" b="1" dirty="0"/>
              <a:t>fit ,</a:t>
            </a:r>
          </a:p>
          <a:p>
            <a:r>
              <a:rPr lang="en-US" sz="2000" b="1" dirty="0" smtClean="0"/>
              <a:t>13 </a:t>
            </a:r>
            <a:r>
              <a:rPr lang="en-US" sz="2000" b="1" dirty="0"/>
              <a:t>parameters, </a:t>
            </a:r>
          </a:p>
          <a:p>
            <a:r>
              <a:rPr lang="en-US" sz="2000" b="1" dirty="0" smtClean="0"/>
              <a:t>372 </a:t>
            </a:r>
            <a:r>
              <a:rPr lang="en-US" sz="2000" b="1" dirty="0" err="1"/>
              <a:t>datapoints</a:t>
            </a:r>
            <a:r>
              <a:rPr lang="en-US" sz="2000" b="1" dirty="0"/>
              <a:t>, </a:t>
            </a:r>
          </a:p>
          <a:p>
            <a:r>
              <a:rPr lang="en-US" sz="2000" b="1" dirty="0">
                <a:latin typeface="Symbol" panose="05050102010706020507" pitchFamily="18" charset="2"/>
              </a:rPr>
              <a:t>c</a:t>
            </a:r>
            <a:r>
              <a:rPr lang="en-US" sz="2000" b="1" dirty="0"/>
              <a:t>2 = </a:t>
            </a:r>
            <a:r>
              <a:rPr lang="en-US" sz="2000" b="1" dirty="0" smtClean="0"/>
              <a:t>0.</a:t>
            </a:r>
            <a:r>
              <a:rPr lang="en-US" sz="2000" b="1" dirty="0"/>
              <a:t> </a:t>
            </a:r>
            <a:r>
              <a:rPr lang="en-US" sz="2000" b="1" dirty="0" smtClean="0"/>
              <a:t>78</a:t>
            </a:r>
            <a:endParaRPr lang="en-US" sz="2000" b="1" dirty="0"/>
          </a:p>
        </p:txBody>
      </p:sp>
    </p:spTree>
    <p:extLst>
      <p:ext uri="{BB962C8B-B14F-4D97-AF65-F5344CB8AC3E}">
        <p14:creationId xmlns:p14="http://schemas.microsoft.com/office/powerpoint/2010/main" val="3188361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11</a:t>
            </a:r>
            <a:endParaRPr lang="en-US" altLang="nl-BE" dirty="0">
              <a:solidFill>
                <a:schemeClr val="tx1"/>
              </a:solidFill>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739" y="44624"/>
            <a:ext cx="4092699" cy="324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9" y="3212976"/>
            <a:ext cx="4692138" cy="314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214762" y="503427"/>
            <a:ext cx="3929237" cy="2677656"/>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Uncertainties</a:t>
            </a:r>
            <a:r>
              <a:rPr lang="nl-BE" sz="2000" dirty="0" smtClean="0">
                <a:latin typeface="Arial" panose="020B0604020202020204" pitchFamily="34" charset="0"/>
                <a:cs typeface="Arial" panose="020B0604020202020204" pitchFamily="34" charset="0"/>
              </a:rPr>
              <a:t> </a:t>
            </a:r>
            <a:r>
              <a:rPr lang="nl-BE" sz="2000" b="1" dirty="0" smtClean="0">
                <a:solidFill>
                  <a:srgbClr val="FF0000"/>
                </a:solidFill>
                <a:latin typeface="Arial" panose="020B0604020202020204" pitchFamily="34" charset="0"/>
                <a:cs typeface="Arial" panose="020B0604020202020204" pitchFamily="34" charset="0"/>
              </a:rPr>
              <a:t>(5% systematics)</a:t>
            </a:r>
          </a:p>
          <a:p>
            <a:endParaRPr lang="nl-BE" sz="2000" dirty="0" smtClean="0">
              <a:latin typeface="Arial" panose="020B0604020202020204" pitchFamily="34" charset="0"/>
              <a:cs typeface="Arial" panose="020B0604020202020204" pitchFamily="34" charset="0"/>
            </a:endParaRPr>
          </a:p>
          <a:p>
            <a:r>
              <a:rPr lang="nl-BE" sz="2000" dirty="0" smtClean="0">
                <a:latin typeface="Arial" panose="020B0604020202020204" pitchFamily="34" charset="0"/>
                <a:cs typeface="Arial" panose="020B0604020202020204" pitchFamily="34" charset="0"/>
              </a:rPr>
              <a:t>22%  threshold</a:t>
            </a:r>
          </a:p>
          <a:p>
            <a:endParaRPr lang="nl-BE" sz="2000" dirty="0" smtClean="0">
              <a:latin typeface="Arial" panose="020B0604020202020204" pitchFamily="34" charset="0"/>
              <a:cs typeface="Arial" panose="020B0604020202020204" pitchFamily="34" charset="0"/>
            </a:endParaRPr>
          </a:p>
          <a:p>
            <a:r>
              <a:rPr lang="nl-BE" sz="2000" b="1" dirty="0" smtClean="0">
                <a:solidFill>
                  <a:srgbClr val="FF0000"/>
                </a:solidFill>
                <a:latin typeface="Arial" panose="020B0604020202020204" pitchFamily="34" charset="0"/>
                <a:cs typeface="Arial" panose="020B0604020202020204" pitchFamily="34" charset="0"/>
              </a:rPr>
              <a:t>4.2 % in 12- 32 MeV range</a:t>
            </a:r>
          </a:p>
          <a:p>
            <a:r>
              <a:rPr lang="nl-BE" sz="2000" b="1" dirty="0" smtClean="0">
                <a:solidFill>
                  <a:srgbClr val="FF0000"/>
                </a:solidFill>
                <a:latin typeface="Arial" panose="020B0604020202020204" pitchFamily="34" charset="0"/>
                <a:cs typeface="Arial" panose="020B0604020202020204" pitchFamily="34" charset="0"/>
              </a:rPr>
              <a:t>4.8 % at 80 MeV</a:t>
            </a:r>
          </a:p>
          <a:p>
            <a:endParaRPr lang="nl-BE" sz="10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Lower than original </a:t>
            </a:r>
            <a:endParaRPr lang="nl-BE" sz="2000" b="1" dirty="0">
              <a:latin typeface="Arial" panose="020B0604020202020204" pitchFamily="34" charset="0"/>
              <a:cs typeface="Arial" panose="020B0604020202020204" pitchFamily="34" charset="0"/>
            </a:endParaRPr>
          </a:p>
          <a:p>
            <a:endParaRPr lang="nl-BE" dirty="0"/>
          </a:p>
        </p:txBody>
      </p:sp>
      <p:sp>
        <p:nvSpPr>
          <p:cNvPr id="2" name="Rectangle 1"/>
          <p:cNvSpPr/>
          <p:nvPr/>
        </p:nvSpPr>
        <p:spPr>
          <a:xfrm>
            <a:off x="1004739" y="3704124"/>
            <a:ext cx="3279230" cy="2554545"/>
          </a:xfrm>
          <a:prstGeom prst="rect">
            <a:avLst/>
          </a:prstGeom>
        </p:spPr>
        <p:txBody>
          <a:bodyPr wrap="square">
            <a:spAutoFit/>
          </a:bodyPr>
          <a:lstStyle/>
          <a:p>
            <a:pPr lvl="0"/>
            <a:r>
              <a:rPr lang="nl-BE" sz="2000" b="1" dirty="0">
                <a:solidFill>
                  <a:prstClr val="black"/>
                </a:solidFill>
                <a:latin typeface="Arial" panose="020B0604020202020204" pitchFamily="34" charset="0"/>
                <a:cs typeface="Arial" panose="020B0604020202020204" pitchFamily="34" charset="0"/>
              </a:rPr>
              <a:t>Useful </a:t>
            </a:r>
            <a:r>
              <a:rPr lang="nl-BE" sz="2000" b="1" dirty="0" smtClean="0">
                <a:solidFill>
                  <a:prstClr val="black"/>
                </a:solidFill>
                <a:latin typeface="Arial" panose="020B0604020202020204" pitchFamily="34" charset="0"/>
                <a:cs typeface="Arial" panose="020B0604020202020204" pitchFamily="34" charset="0"/>
              </a:rPr>
              <a:t>10- 80 MeV range</a:t>
            </a:r>
            <a:endParaRPr lang="nl-BE" sz="2000" b="1" dirty="0">
              <a:solidFill>
                <a:prstClr val="black"/>
              </a:solidFill>
              <a:latin typeface="Arial" panose="020B0604020202020204" pitchFamily="34" charset="0"/>
              <a:cs typeface="Arial" panose="020B0604020202020204" pitchFamily="34" charset="0"/>
            </a:endParaRPr>
          </a:p>
          <a:p>
            <a:pPr lvl="0"/>
            <a:endParaRPr lang="nl-BE" sz="2000" dirty="0">
              <a:solidFill>
                <a:prstClr val="black"/>
              </a:solidFill>
              <a:latin typeface="Arial" panose="020B0604020202020204" pitchFamily="34" charset="0"/>
              <a:cs typeface="Arial" panose="020B0604020202020204" pitchFamily="34" charset="0"/>
            </a:endParaRPr>
          </a:p>
          <a:p>
            <a:pPr lvl="0"/>
            <a:r>
              <a:rPr lang="nl-BE" sz="2000" b="1" baseline="30000" dirty="0" smtClean="0">
                <a:solidFill>
                  <a:prstClr val="black"/>
                </a:solidFill>
                <a:latin typeface="Arial" panose="020B0604020202020204" pitchFamily="34" charset="0"/>
                <a:cs typeface="Arial" panose="020B0604020202020204" pitchFamily="34" charset="0"/>
              </a:rPr>
              <a:t>48</a:t>
            </a:r>
            <a:r>
              <a:rPr lang="nl-BE" sz="2000" b="1" dirty="0" smtClean="0">
                <a:solidFill>
                  <a:prstClr val="black"/>
                </a:solidFill>
                <a:latin typeface="Arial" panose="020B0604020202020204" pitchFamily="34" charset="0"/>
                <a:cs typeface="Arial" panose="020B0604020202020204" pitchFamily="34" charset="0"/>
              </a:rPr>
              <a:t>Ti(d,</a:t>
            </a:r>
            <a:r>
              <a:rPr lang="nl-BE" sz="2000" b="1" dirty="0" smtClean="0">
                <a:solidFill>
                  <a:prstClr val="black"/>
                </a:solidFill>
                <a:latin typeface="Symbol" panose="05050102010706020507" pitchFamily="18" charset="2"/>
                <a:cs typeface="Arial" panose="020B0604020202020204" pitchFamily="34" charset="0"/>
              </a:rPr>
              <a:t>a</a:t>
            </a:r>
            <a:r>
              <a:rPr lang="nl-BE" sz="2000" b="1" dirty="0" smtClean="0">
                <a:solidFill>
                  <a:prstClr val="black"/>
                </a:solidFill>
                <a:latin typeface="Arial" panose="020B0604020202020204" pitchFamily="34" charset="0"/>
                <a:cs typeface="Arial" panose="020B0604020202020204" pitchFamily="34" charset="0"/>
              </a:rPr>
              <a:t>)</a:t>
            </a:r>
            <a:r>
              <a:rPr lang="nl-BE" sz="2000" b="1" baseline="30000" dirty="0" smtClean="0">
                <a:solidFill>
                  <a:prstClr val="black"/>
                </a:solidFill>
                <a:latin typeface="Arial" panose="020B0604020202020204" pitchFamily="34" charset="0"/>
                <a:cs typeface="Arial" panose="020B0604020202020204" pitchFamily="34" charset="0"/>
              </a:rPr>
              <a:t>48</a:t>
            </a:r>
            <a:r>
              <a:rPr lang="nl-BE" sz="2000" b="1" dirty="0" smtClean="0">
                <a:solidFill>
                  <a:prstClr val="black"/>
                </a:solidFill>
                <a:latin typeface="Arial" panose="020B0604020202020204" pitchFamily="34" charset="0"/>
                <a:cs typeface="Arial" panose="020B0604020202020204" pitchFamily="34" charset="0"/>
              </a:rPr>
              <a:t>V </a:t>
            </a:r>
            <a:r>
              <a:rPr lang="nl-BE" sz="2000" dirty="0" smtClean="0">
                <a:solidFill>
                  <a:prstClr val="black"/>
                </a:solidFill>
                <a:latin typeface="Arial" panose="020B0604020202020204" pitchFamily="34" charset="0"/>
                <a:cs typeface="Arial" panose="020B0604020202020204" pitchFamily="34" charset="0"/>
              </a:rPr>
              <a:t>  Q= 3.97 MeV</a:t>
            </a:r>
            <a:endParaRPr lang="nl-BE" sz="2000" dirty="0">
              <a:solidFill>
                <a:prstClr val="black"/>
              </a:solidFill>
              <a:latin typeface="Arial" panose="020B0604020202020204" pitchFamily="34" charset="0"/>
              <a:cs typeface="Arial" panose="020B0604020202020204" pitchFamily="34" charset="0"/>
            </a:endParaRPr>
          </a:p>
          <a:p>
            <a:pPr lvl="0"/>
            <a:endParaRPr lang="nl-BE" sz="2000" dirty="0" smtClean="0">
              <a:solidFill>
                <a:prstClr val="black"/>
              </a:solidFill>
              <a:latin typeface="Arial" panose="020B0604020202020204" pitchFamily="34" charset="0"/>
              <a:cs typeface="Arial" panose="020B0604020202020204" pitchFamily="34" charset="0"/>
            </a:endParaRPr>
          </a:p>
          <a:p>
            <a:pPr lvl="0"/>
            <a:r>
              <a:rPr lang="nl-BE" sz="2000" b="1" dirty="0" smtClean="0">
                <a:solidFill>
                  <a:prstClr val="black"/>
                </a:solidFill>
                <a:latin typeface="Arial" panose="020B0604020202020204" pitchFamily="34" charset="0"/>
                <a:cs typeface="Arial" panose="020B0604020202020204" pitchFamily="34" charset="0"/>
              </a:rPr>
              <a:t>High energy</a:t>
            </a:r>
          </a:p>
          <a:p>
            <a:pPr lvl="0"/>
            <a:endParaRPr lang="nl-BE" sz="2000" dirty="0">
              <a:solidFill>
                <a:prstClr val="black"/>
              </a:solidFill>
              <a:latin typeface="Arial" panose="020B0604020202020204" pitchFamily="34" charset="0"/>
              <a:cs typeface="Arial" panose="020B0604020202020204" pitchFamily="34" charset="0"/>
            </a:endParaRPr>
          </a:p>
          <a:p>
            <a:pPr lvl="0"/>
            <a:r>
              <a:rPr lang="nl-BE" sz="2000" b="1" baseline="30000" dirty="0" smtClean="0">
                <a:solidFill>
                  <a:prstClr val="black"/>
                </a:solidFill>
                <a:latin typeface="Arial" panose="020B0604020202020204" pitchFamily="34" charset="0"/>
                <a:cs typeface="Arial" panose="020B0604020202020204" pitchFamily="34" charset="0"/>
              </a:rPr>
              <a:t>48</a:t>
            </a:r>
            <a:r>
              <a:rPr lang="nl-BE" sz="2000" b="1" dirty="0" smtClean="0">
                <a:solidFill>
                  <a:prstClr val="black"/>
                </a:solidFill>
                <a:latin typeface="Arial" panose="020B0604020202020204" pitchFamily="34" charset="0"/>
                <a:cs typeface="Arial" panose="020B0604020202020204" pitchFamily="34" charset="0"/>
              </a:rPr>
              <a:t>Ti(d,2p2n)</a:t>
            </a:r>
            <a:r>
              <a:rPr lang="nl-BE" sz="2000" b="1" baseline="30000" dirty="0" smtClean="0">
                <a:solidFill>
                  <a:prstClr val="black"/>
                </a:solidFill>
                <a:latin typeface="Arial" panose="020B0604020202020204" pitchFamily="34" charset="0"/>
                <a:cs typeface="Arial" panose="020B0604020202020204" pitchFamily="34" charset="0"/>
              </a:rPr>
              <a:t>48</a:t>
            </a:r>
            <a:r>
              <a:rPr lang="nl-BE" sz="2000" b="1" dirty="0" smtClean="0">
                <a:solidFill>
                  <a:prstClr val="black"/>
                </a:solidFill>
                <a:latin typeface="Arial" panose="020B0604020202020204" pitchFamily="34" charset="0"/>
                <a:cs typeface="Arial" panose="020B0604020202020204" pitchFamily="34" charset="0"/>
              </a:rPr>
              <a:t>V</a:t>
            </a:r>
            <a:r>
              <a:rPr lang="nl-BE" sz="2000" dirty="0" smtClean="0">
                <a:solidFill>
                  <a:prstClr val="black"/>
                </a:solidFill>
                <a:latin typeface="Arial" panose="020B0604020202020204" pitchFamily="34" charset="0"/>
                <a:cs typeface="Arial" panose="020B0604020202020204" pitchFamily="34" charset="0"/>
              </a:rPr>
              <a:t>  </a:t>
            </a:r>
          </a:p>
          <a:p>
            <a:pPr lvl="0"/>
            <a:r>
              <a:rPr lang="nl-BE" sz="2000" dirty="0" smtClean="0">
                <a:solidFill>
                  <a:prstClr val="black"/>
                </a:solidFill>
                <a:latin typeface="Arial" panose="020B0604020202020204" pitchFamily="34" charset="0"/>
                <a:cs typeface="Arial" panose="020B0604020202020204" pitchFamily="34" charset="0"/>
              </a:rPr>
              <a:t> 	Q= 25.34 MeV</a:t>
            </a:r>
            <a:endParaRPr lang="nl-BE"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581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12</a:t>
            </a:r>
            <a:endParaRPr lang="en-US" altLang="nl-BE" dirty="0">
              <a:solidFill>
                <a:schemeClr val="tx1"/>
              </a:solidFill>
            </a:endParaRPr>
          </a:p>
        </p:txBody>
      </p:sp>
      <p:sp>
        <p:nvSpPr>
          <p:cNvPr id="2050" name="Rectangle 2"/>
          <p:cNvSpPr>
            <a:spLocks noGrp="1" noChangeArrowheads="1"/>
          </p:cNvSpPr>
          <p:nvPr>
            <p:ph type="ctrTitle"/>
          </p:nvPr>
        </p:nvSpPr>
        <p:spPr>
          <a:xfrm>
            <a:off x="1075122" y="197719"/>
            <a:ext cx="7720829" cy="431801"/>
          </a:xfrm>
        </p:spPr>
        <p:txBody>
          <a:bodyPr>
            <a:normAutofit fontScale="90000"/>
          </a:bodyPr>
          <a:lstStyle/>
          <a:p>
            <a:pPr algn="l">
              <a:lnSpc>
                <a:spcPct val="85000"/>
              </a:lnSpc>
            </a:pPr>
            <a:r>
              <a:rPr lang="en-US" altLang="nl-BE" sz="2200" b="1" dirty="0" smtClean="0">
                <a:latin typeface="Arial" panose="020B0604020202020204" pitchFamily="34" charset="0"/>
                <a:cs typeface="Arial" panose="020B0604020202020204" pitchFamily="34" charset="0"/>
              </a:rPr>
              <a:t>Cu(</a:t>
            </a:r>
            <a:r>
              <a:rPr lang="en-US" altLang="nl-BE" sz="2200" b="1" dirty="0" err="1" smtClean="0">
                <a:latin typeface="Arial" panose="020B0604020202020204" pitchFamily="34" charset="0"/>
                <a:cs typeface="Arial" panose="020B0604020202020204" pitchFamily="34" charset="0"/>
              </a:rPr>
              <a:t>p,x</a:t>
            </a:r>
            <a:r>
              <a:rPr lang="en-US" altLang="nl-BE" sz="2200" b="1" dirty="0" smtClean="0">
                <a:latin typeface="Arial" panose="020B0604020202020204" pitchFamily="34" charset="0"/>
                <a:cs typeface="Arial" panose="020B0604020202020204" pitchFamily="34" charset="0"/>
              </a:rPr>
              <a:t>)</a:t>
            </a:r>
            <a:r>
              <a:rPr lang="en-US" altLang="nl-BE" sz="2200" b="1" baseline="30000" dirty="0" smtClean="0">
                <a:latin typeface="Arial" panose="020B0604020202020204" pitchFamily="34" charset="0"/>
                <a:cs typeface="Arial" panose="020B0604020202020204" pitchFamily="34" charset="0"/>
              </a:rPr>
              <a:t>62</a:t>
            </a:r>
            <a:r>
              <a:rPr lang="en-US" altLang="nl-BE" sz="2200" b="1" dirty="0" smtClean="0">
                <a:latin typeface="Arial" panose="020B0604020202020204" pitchFamily="34" charset="0"/>
                <a:cs typeface="Arial" panose="020B0604020202020204" pitchFamily="34" charset="0"/>
              </a:rPr>
              <a:t>Zn   (9.186h)   		  Cu(</a:t>
            </a:r>
            <a:r>
              <a:rPr lang="en-US" altLang="nl-BE" sz="2200" b="1" dirty="0" err="1" smtClean="0">
                <a:latin typeface="Arial" panose="020B0604020202020204" pitchFamily="34" charset="0"/>
                <a:cs typeface="Arial" panose="020B0604020202020204" pitchFamily="34" charset="0"/>
              </a:rPr>
              <a:t>p,x</a:t>
            </a:r>
            <a:r>
              <a:rPr lang="en-US" altLang="nl-BE" sz="2200" b="1" dirty="0" smtClean="0">
                <a:latin typeface="Arial" panose="020B0604020202020204" pitchFamily="34" charset="0"/>
                <a:cs typeface="Arial" panose="020B0604020202020204" pitchFamily="34" charset="0"/>
              </a:rPr>
              <a:t>)</a:t>
            </a:r>
            <a:r>
              <a:rPr lang="en-US" altLang="nl-BE" sz="2200" b="1" baseline="30000" dirty="0" smtClean="0">
                <a:latin typeface="Arial" panose="020B0604020202020204" pitchFamily="34" charset="0"/>
                <a:cs typeface="Arial" panose="020B0604020202020204" pitchFamily="34" charset="0"/>
              </a:rPr>
              <a:t>63</a:t>
            </a:r>
            <a:r>
              <a:rPr lang="en-US" altLang="nl-BE" sz="2200" b="1" dirty="0" smtClean="0">
                <a:latin typeface="Arial" panose="020B0604020202020204" pitchFamily="34" charset="0"/>
                <a:cs typeface="Arial" panose="020B0604020202020204" pitchFamily="34" charset="0"/>
              </a:rPr>
              <a:t>Zn     (38.47 m)</a:t>
            </a: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
        <p:nvSpPr>
          <p:cNvPr id="2" name="TextBox 1"/>
          <p:cNvSpPr txBox="1"/>
          <p:nvPr/>
        </p:nvSpPr>
        <p:spPr>
          <a:xfrm>
            <a:off x="1403648" y="597069"/>
            <a:ext cx="2422458" cy="400110"/>
          </a:xfrm>
          <a:prstGeom prst="rect">
            <a:avLst/>
          </a:prstGeom>
          <a:noFill/>
        </p:spPr>
        <p:txBody>
          <a:bodyPr wrap="none" rtlCol="0">
            <a:spAutoFit/>
          </a:bodyPr>
          <a:lstStyle/>
          <a:p>
            <a:r>
              <a:rPr lang="nl-BE" sz="2000" b="1" dirty="0" smtClean="0">
                <a:latin typeface="Arial" panose="020B0604020202020204" pitchFamily="34" charset="0"/>
                <a:cs typeface="Arial" panose="020B0604020202020204" pitchFamily="34" charset="0"/>
              </a:rPr>
              <a:t>Kellet: </a:t>
            </a:r>
            <a:r>
              <a:rPr lang="nl-BE" sz="2000" b="1" dirty="0" smtClean="0">
                <a:solidFill>
                  <a:srgbClr val="FF0000"/>
                </a:solidFill>
                <a:latin typeface="Arial" panose="020B0604020202020204" pitchFamily="34" charset="0"/>
                <a:cs typeface="Arial" panose="020B0604020202020204" pitchFamily="34" charset="0"/>
              </a:rPr>
              <a:t>use ENSDF</a:t>
            </a:r>
            <a:endParaRPr lang="nl-BE" sz="20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4935537" y="578172"/>
            <a:ext cx="4100959" cy="3877985"/>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Nichols</a:t>
            </a:r>
            <a:r>
              <a:rPr lang="nl-BE" sz="2000" dirty="0" smtClean="0">
                <a:solidFill>
                  <a:srgbClr val="FF0000"/>
                </a:solidFill>
                <a:latin typeface="Arial" panose="020B0604020202020204" pitchFamily="34" charset="0"/>
                <a:cs typeface="Arial" panose="020B0604020202020204" pitchFamily="34" charset="0"/>
              </a:rPr>
              <a:t>: </a:t>
            </a:r>
            <a:r>
              <a:rPr lang="nl-BE" sz="2000" b="1" dirty="0" smtClean="0">
                <a:solidFill>
                  <a:srgbClr val="FF0000"/>
                </a:solidFill>
                <a:latin typeface="Arial" panose="020B0604020202020204" pitchFamily="34" charset="0"/>
                <a:cs typeface="Arial" panose="020B0604020202020204" pitchFamily="34" charset="0"/>
              </a:rPr>
              <a:t>new evaluation </a:t>
            </a:r>
          </a:p>
          <a:p>
            <a:r>
              <a:rPr lang="nl-BE" sz="2000" b="1" dirty="0" smtClean="0">
                <a:solidFill>
                  <a:srgbClr val="FF0000"/>
                </a:solidFill>
                <a:latin typeface="Arial" panose="020B0604020202020204" pitchFamily="34" charset="0"/>
                <a:cs typeface="Arial" panose="020B0604020202020204" pitchFamily="34" charset="0"/>
              </a:rPr>
              <a:t>BIPM-5 2013   -  library LNHB</a:t>
            </a:r>
          </a:p>
          <a:p>
            <a:endParaRPr lang="nl-BE" sz="800" b="1" dirty="0" smtClean="0">
              <a:latin typeface="Arial" panose="020B0604020202020204" pitchFamily="34" charset="0"/>
              <a:cs typeface="Arial" panose="020B0604020202020204" pitchFamily="34" charset="0"/>
            </a:endParaRPr>
          </a:p>
          <a:p>
            <a:r>
              <a:rPr lang="nl-BE" sz="2000" b="1" dirty="0" smtClean="0">
                <a:solidFill>
                  <a:schemeClr val="accent2">
                    <a:lumMod val="75000"/>
                  </a:schemeClr>
                </a:solidFill>
                <a:latin typeface="Arial" panose="020B0604020202020204" pitchFamily="34" charset="0"/>
                <a:cs typeface="Arial" panose="020B0604020202020204" pitchFamily="34" charset="0"/>
              </a:rPr>
              <a:t>Slight changes, </a:t>
            </a:r>
          </a:p>
          <a:p>
            <a:r>
              <a:rPr lang="nl-BE" sz="2000" b="1" dirty="0" smtClean="0">
                <a:solidFill>
                  <a:schemeClr val="accent2">
                    <a:lumMod val="75000"/>
                  </a:schemeClr>
                </a:solidFill>
                <a:latin typeface="Arial" panose="020B0604020202020204" pitchFamily="34" charset="0"/>
                <a:cs typeface="Arial" panose="020B0604020202020204" pitchFamily="34" charset="0"/>
              </a:rPr>
              <a:t>No reason for discrepancy</a:t>
            </a:r>
          </a:p>
          <a:p>
            <a:endParaRPr lang="nl-BE" sz="800" b="1" dirty="0" smtClean="0">
              <a:solidFill>
                <a:schemeClr val="accent2">
                  <a:lumMod val="75000"/>
                </a:schemeClr>
              </a:solidFill>
              <a:latin typeface="Arial" panose="020B0604020202020204" pitchFamily="34" charset="0"/>
              <a:cs typeface="Arial" panose="020B0604020202020204" pitchFamily="34" charset="0"/>
            </a:endParaRPr>
          </a:p>
          <a:p>
            <a:r>
              <a:rPr lang="nl-BE" sz="2000" b="1" dirty="0" smtClean="0">
                <a:solidFill>
                  <a:schemeClr val="accent2">
                    <a:lumMod val="75000"/>
                  </a:schemeClr>
                </a:solidFill>
                <a:latin typeface="Arial" panose="020B0604020202020204" pitchFamily="34" charset="0"/>
                <a:cs typeface="Arial" panose="020B0604020202020204" pitchFamily="34" charset="0"/>
              </a:rPr>
              <a:t>Short half life !!!</a:t>
            </a:r>
          </a:p>
          <a:p>
            <a:endParaRPr lang="nl-BE" sz="8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31 Refs.    5 new    11 deselected</a:t>
            </a:r>
          </a:p>
          <a:p>
            <a:r>
              <a:rPr lang="nl-BE" sz="2000" b="1" dirty="0" smtClean="0">
                <a:latin typeface="Symbol" panose="05050102010706020507" pitchFamily="18" charset="2"/>
                <a:cs typeface="Arial" panose="020B0604020202020204" pitchFamily="34" charset="0"/>
              </a:rPr>
              <a:t>c</a:t>
            </a:r>
            <a:r>
              <a:rPr lang="nl-BE" sz="2000" b="1" baseline="30000" dirty="0" smtClean="0">
                <a:latin typeface="Arial" panose="020B0604020202020204" pitchFamily="34" charset="0"/>
                <a:cs typeface="Arial" panose="020B0604020202020204" pitchFamily="34" charset="0"/>
              </a:rPr>
              <a:t>2</a:t>
            </a:r>
            <a:r>
              <a:rPr lang="nl-BE" sz="2000" b="1" dirty="0" smtClean="0">
                <a:latin typeface="Arial" panose="020B0604020202020204" pitchFamily="34" charset="0"/>
                <a:cs typeface="Arial" panose="020B0604020202020204" pitchFamily="34" charset="0"/>
              </a:rPr>
              <a:t>= 1.035</a:t>
            </a:r>
          </a:p>
          <a:p>
            <a:endParaRPr lang="nl-BE" sz="8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10% threshold   </a:t>
            </a:r>
            <a:r>
              <a:rPr lang="nl-BE" sz="2000" b="1" dirty="0" smtClean="0">
                <a:solidFill>
                  <a:srgbClr val="FF0000"/>
                </a:solidFill>
                <a:latin typeface="Arial" panose="020B0604020202020204" pitchFamily="34" charset="0"/>
                <a:cs typeface="Arial" panose="020B0604020202020204" pitchFamily="34" charset="0"/>
              </a:rPr>
              <a:t>4.7 %  7- 21 MeV</a:t>
            </a:r>
          </a:p>
          <a:p>
            <a:endParaRPr lang="nl-BE" dirty="0" smtClean="0"/>
          </a:p>
          <a:p>
            <a:endParaRPr lang="nl-BE" dirty="0" smtClean="0"/>
          </a:p>
          <a:p>
            <a:endParaRPr lang="nl-BE"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291" y="1062625"/>
            <a:ext cx="3676725" cy="281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9420" y="3573016"/>
            <a:ext cx="3884934" cy="292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2893" y="4063871"/>
            <a:ext cx="3770584" cy="2185214"/>
          </a:xfrm>
          <a:prstGeom prst="rect">
            <a:avLst/>
          </a:prstGeom>
          <a:noFill/>
        </p:spPr>
        <p:txBody>
          <a:bodyPr wrap="none" rtlCol="0">
            <a:spAutoFit/>
          </a:bodyPr>
          <a:lstStyle/>
          <a:p>
            <a:r>
              <a:rPr lang="nl-BE" sz="2000" b="1" dirty="0" smtClean="0">
                <a:latin typeface="Arial" panose="020B0604020202020204" pitchFamily="34" charset="0"/>
                <a:cs typeface="Arial" panose="020B0604020202020204" pitchFamily="34" charset="0"/>
              </a:rPr>
              <a:t>27 Refs.  9 new   7 deselected</a:t>
            </a:r>
          </a:p>
          <a:p>
            <a:endParaRPr lang="nl-BE" sz="800" dirty="0">
              <a:latin typeface="Arial" panose="020B0604020202020204" pitchFamily="34" charset="0"/>
              <a:cs typeface="Arial" panose="020B0604020202020204" pitchFamily="34" charset="0"/>
            </a:endParaRPr>
          </a:p>
          <a:p>
            <a:r>
              <a:rPr lang="nl-BE" sz="2000" b="1" dirty="0" smtClean="0">
                <a:latin typeface="Symbol" panose="05050102010706020507" pitchFamily="18" charset="2"/>
                <a:cs typeface="Arial" panose="020B0604020202020204" pitchFamily="34" charset="0"/>
              </a:rPr>
              <a:t>c</a:t>
            </a:r>
            <a:r>
              <a:rPr lang="nl-BE" sz="2000" b="1" baseline="30000" dirty="0" smtClean="0">
                <a:latin typeface="Arial" panose="020B0604020202020204" pitchFamily="34" charset="0"/>
                <a:cs typeface="Arial" panose="020B0604020202020204" pitchFamily="34" charset="0"/>
              </a:rPr>
              <a:t>2</a:t>
            </a:r>
            <a:r>
              <a:rPr lang="nl-BE" sz="2000" b="1" dirty="0" smtClean="0">
                <a:latin typeface="Arial" panose="020B0604020202020204" pitchFamily="34" charset="0"/>
                <a:cs typeface="Arial" panose="020B0604020202020204" pitchFamily="34" charset="0"/>
              </a:rPr>
              <a:t>= 1.91</a:t>
            </a:r>
          </a:p>
          <a:p>
            <a:r>
              <a:rPr lang="nl-BE" sz="2000" b="1" dirty="0" smtClean="0">
                <a:latin typeface="Arial" panose="020B0604020202020204" pitchFamily="34" charset="0"/>
                <a:cs typeface="Arial" panose="020B0604020202020204" pitchFamily="34" charset="0"/>
              </a:rPr>
              <a:t>15- 100 MeV</a:t>
            </a:r>
          </a:p>
          <a:p>
            <a:endParaRPr lang="nl-BE" sz="8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80% 	threshold</a:t>
            </a:r>
          </a:p>
          <a:p>
            <a:r>
              <a:rPr lang="nl-BE" sz="2000" b="1" dirty="0" smtClean="0">
                <a:solidFill>
                  <a:srgbClr val="FF0000"/>
                </a:solidFill>
                <a:latin typeface="Arial" panose="020B0604020202020204" pitchFamily="34" charset="0"/>
                <a:cs typeface="Arial" panose="020B0604020202020204" pitchFamily="34" charset="0"/>
              </a:rPr>
              <a:t>5.2%  	in 25- 40 MeV range</a:t>
            </a:r>
          </a:p>
          <a:p>
            <a:r>
              <a:rPr lang="nl-BE" sz="2000" b="1" dirty="0" smtClean="0">
                <a:latin typeface="Arial" panose="020B0604020202020204" pitchFamily="34" charset="0"/>
                <a:cs typeface="Arial" panose="020B0604020202020204" pitchFamily="34" charset="0"/>
              </a:rPr>
              <a:t>7.2%   	at  100 MeV</a:t>
            </a:r>
            <a:endParaRPr lang="nl-B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744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13</a:t>
            </a:r>
            <a:endParaRPr lang="en-US" altLang="nl-BE" dirty="0">
              <a:solidFill>
                <a:schemeClr val="tx1"/>
              </a:solidFill>
            </a:endParaRPr>
          </a:p>
        </p:txBody>
      </p:sp>
      <p:sp>
        <p:nvSpPr>
          <p:cNvPr id="2050" name="Rectangle 2"/>
          <p:cNvSpPr>
            <a:spLocks noGrp="1" noChangeArrowheads="1"/>
          </p:cNvSpPr>
          <p:nvPr>
            <p:ph type="ctrTitle"/>
          </p:nvPr>
        </p:nvSpPr>
        <p:spPr>
          <a:xfrm>
            <a:off x="1619672" y="162273"/>
            <a:ext cx="6912768" cy="530423"/>
          </a:xfrm>
        </p:spPr>
        <p:txBody>
          <a:bodyPr>
            <a:normAutofit/>
          </a:bodyPr>
          <a:lstStyle/>
          <a:p>
            <a:pPr algn="l">
              <a:lnSpc>
                <a:spcPct val="85000"/>
              </a:lnSpc>
            </a:pPr>
            <a:r>
              <a:rPr lang="en-US" altLang="nl-BE" sz="2200" b="1" baseline="30000" dirty="0" err="1" smtClean="0">
                <a:latin typeface="Arial" panose="020B0604020202020204" pitchFamily="34" charset="0"/>
                <a:cs typeface="Arial" panose="020B0604020202020204" pitchFamily="34" charset="0"/>
              </a:rPr>
              <a:t>nat</a:t>
            </a:r>
            <a:r>
              <a:rPr lang="en-US" altLang="nl-BE" sz="2200" b="1" dirty="0" err="1" smtClean="0">
                <a:latin typeface="Arial" panose="020B0604020202020204" pitchFamily="34" charset="0"/>
                <a:cs typeface="Arial" panose="020B0604020202020204" pitchFamily="34" charset="0"/>
              </a:rPr>
              <a:t>Cu</a:t>
            </a:r>
            <a:r>
              <a:rPr lang="en-US" altLang="nl-BE" sz="2200" b="1" dirty="0" smtClean="0">
                <a:latin typeface="Arial" panose="020B0604020202020204" pitchFamily="34" charset="0"/>
                <a:cs typeface="Arial" panose="020B0604020202020204" pitchFamily="34" charset="0"/>
              </a:rPr>
              <a:t>(</a:t>
            </a:r>
            <a:r>
              <a:rPr lang="en-US" altLang="nl-BE" sz="2200" b="1" baseline="30000" dirty="0" smtClean="0">
                <a:latin typeface="Arial" panose="020B0604020202020204" pitchFamily="34" charset="0"/>
                <a:cs typeface="Arial" panose="020B0604020202020204" pitchFamily="34" charset="0"/>
              </a:rPr>
              <a:t>3</a:t>
            </a:r>
            <a:r>
              <a:rPr lang="en-US" altLang="nl-BE" sz="2200" b="1" dirty="0" smtClean="0">
                <a:latin typeface="Arial" panose="020B0604020202020204" pitchFamily="34" charset="0"/>
                <a:cs typeface="Arial" panose="020B0604020202020204" pitchFamily="34" charset="0"/>
              </a:rPr>
              <a:t>He,x)</a:t>
            </a:r>
            <a:r>
              <a:rPr lang="en-US" altLang="nl-BE" sz="2200" b="1" baseline="30000" dirty="0" smtClean="0">
                <a:latin typeface="Arial" panose="020B0604020202020204" pitchFamily="34" charset="0"/>
                <a:cs typeface="Arial" panose="020B0604020202020204" pitchFamily="34" charset="0"/>
              </a:rPr>
              <a:t>66</a:t>
            </a:r>
            <a:r>
              <a:rPr lang="en-US" altLang="nl-BE" sz="2200" b="1" dirty="0" smtClean="0">
                <a:latin typeface="Arial" panose="020B0604020202020204" pitchFamily="34" charset="0"/>
                <a:cs typeface="Arial" panose="020B0604020202020204" pitchFamily="34" charset="0"/>
              </a:rPr>
              <a:t>Ga  		 </a:t>
            </a:r>
            <a:r>
              <a:rPr lang="en-US" altLang="nl-BE" sz="2200" b="1" baseline="30000" dirty="0" err="1" smtClean="0">
                <a:latin typeface="Arial" panose="020B0604020202020204" pitchFamily="34" charset="0"/>
                <a:cs typeface="Arial" panose="020B0604020202020204" pitchFamily="34" charset="0"/>
              </a:rPr>
              <a:t>nat</a:t>
            </a:r>
            <a:r>
              <a:rPr lang="en-US" altLang="nl-BE" sz="2200" b="1" dirty="0" err="1" smtClean="0">
                <a:latin typeface="Arial" panose="020B0604020202020204" pitchFamily="34" charset="0"/>
                <a:cs typeface="Arial" panose="020B0604020202020204" pitchFamily="34" charset="0"/>
              </a:rPr>
              <a:t>Cu</a:t>
            </a:r>
            <a:r>
              <a:rPr lang="en-US" altLang="nl-BE" sz="2200" b="1" dirty="0" smtClean="0">
                <a:latin typeface="Arial" panose="020B0604020202020204" pitchFamily="34" charset="0"/>
                <a:cs typeface="Arial" panose="020B0604020202020204" pitchFamily="34" charset="0"/>
              </a:rPr>
              <a:t>(</a:t>
            </a:r>
            <a:r>
              <a:rPr lang="en-US" altLang="nl-BE" sz="2200" b="1" baseline="30000" dirty="0" smtClean="0">
                <a:latin typeface="Arial" panose="020B0604020202020204" pitchFamily="34" charset="0"/>
                <a:cs typeface="Arial" panose="020B0604020202020204" pitchFamily="34" charset="0"/>
              </a:rPr>
              <a:t>3</a:t>
            </a:r>
            <a:r>
              <a:rPr lang="en-US" altLang="nl-BE" sz="2200" b="1" dirty="0" smtClean="0">
                <a:latin typeface="Arial" panose="020B0604020202020204" pitchFamily="34" charset="0"/>
                <a:cs typeface="Arial" panose="020B0604020202020204" pitchFamily="34" charset="0"/>
              </a:rPr>
              <a:t>He,x)</a:t>
            </a:r>
            <a:r>
              <a:rPr lang="en-US" altLang="nl-BE" sz="2200" b="1" baseline="30000" dirty="0" smtClean="0">
                <a:latin typeface="Arial" panose="020B0604020202020204" pitchFamily="34" charset="0"/>
                <a:cs typeface="Arial" panose="020B0604020202020204" pitchFamily="34" charset="0"/>
              </a:rPr>
              <a:t>65</a:t>
            </a:r>
            <a:r>
              <a:rPr lang="en-US" altLang="nl-BE" sz="2200" b="1" dirty="0" smtClean="0">
                <a:latin typeface="Arial" panose="020B0604020202020204" pitchFamily="34" charset="0"/>
                <a:cs typeface="Arial" panose="020B0604020202020204" pitchFamily="34" charset="0"/>
              </a:rPr>
              <a:t>Zn</a:t>
            </a: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139" y="764705"/>
            <a:ext cx="396139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573016"/>
            <a:ext cx="4230352" cy="286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76056" y="942981"/>
            <a:ext cx="4172811" cy="2862322"/>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All new   5 Refs.</a:t>
            </a:r>
          </a:p>
          <a:p>
            <a:endParaRPr lang="nl-BE" sz="8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Golchert </a:t>
            </a:r>
            <a:r>
              <a:rPr lang="nl-BE" sz="2000" b="1" dirty="0">
                <a:latin typeface="Arial" panose="020B0604020202020204" pitchFamily="34" charset="0"/>
                <a:cs typeface="Arial" panose="020B0604020202020204" pitchFamily="34" charset="0"/>
              </a:rPr>
              <a:t> </a:t>
            </a:r>
            <a:r>
              <a:rPr lang="nl-BE" sz="2000" b="1" dirty="0" smtClean="0">
                <a:latin typeface="Arial" panose="020B0604020202020204" pitchFamily="34" charset="0"/>
                <a:cs typeface="Arial" panose="020B0604020202020204" pitchFamily="34" charset="0"/>
              </a:rPr>
              <a:t>&lt;15 MeV deselected</a:t>
            </a:r>
          </a:p>
          <a:p>
            <a:r>
              <a:rPr lang="nl-BE" b="1" i="1" dirty="0" smtClean="0">
                <a:latin typeface="Arial" panose="020B0604020202020204" pitchFamily="34" charset="0"/>
                <a:cs typeface="Arial" panose="020B0604020202020204" pitchFamily="34" charset="0"/>
              </a:rPr>
              <a:t>Only </a:t>
            </a:r>
            <a:r>
              <a:rPr lang="nl-BE" b="1" i="1" baseline="30000" dirty="0" smtClean="0">
                <a:latin typeface="Arial" panose="020B0604020202020204" pitchFamily="34" charset="0"/>
                <a:cs typeface="Arial" panose="020B0604020202020204" pitchFamily="34" charset="0"/>
              </a:rPr>
              <a:t>65</a:t>
            </a:r>
            <a:r>
              <a:rPr lang="nl-BE" b="1" i="1" dirty="0" smtClean="0">
                <a:latin typeface="Arial" panose="020B0604020202020204" pitchFamily="34" charset="0"/>
                <a:cs typeface="Arial" panose="020B0604020202020204" pitchFamily="34" charset="0"/>
              </a:rPr>
              <a:t>Cu in study, no low energy</a:t>
            </a:r>
          </a:p>
          <a:p>
            <a:r>
              <a:rPr lang="nl-BE" sz="2000" b="1" dirty="0" smtClean="0">
                <a:latin typeface="Arial" panose="020B0604020202020204" pitchFamily="34" charset="0"/>
                <a:cs typeface="Arial" panose="020B0604020202020204" pitchFamily="34" charset="0"/>
              </a:rPr>
              <a:t>Kondratev * 0.85  </a:t>
            </a:r>
          </a:p>
          <a:p>
            <a:endParaRPr lang="nl-BE" sz="800" b="1" dirty="0" smtClean="0">
              <a:latin typeface="Symbol" panose="05050102010706020507" pitchFamily="18" charset="2"/>
              <a:cs typeface="Arial" panose="020B0604020202020204" pitchFamily="34" charset="0"/>
            </a:endParaRPr>
          </a:p>
          <a:p>
            <a:r>
              <a:rPr lang="nl-BE" sz="2000" b="1" dirty="0" smtClean="0">
                <a:latin typeface="Symbol" panose="05050102010706020507" pitchFamily="18" charset="2"/>
                <a:cs typeface="Arial" panose="020B0604020202020204" pitchFamily="34" charset="0"/>
              </a:rPr>
              <a:t>c</a:t>
            </a:r>
            <a:r>
              <a:rPr lang="nl-BE" sz="2000" b="1" baseline="30000" dirty="0" smtClean="0">
                <a:latin typeface="Arial" panose="020B0604020202020204" pitchFamily="34" charset="0"/>
                <a:cs typeface="Arial" panose="020B0604020202020204" pitchFamily="34" charset="0"/>
              </a:rPr>
              <a:t>2</a:t>
            </a:r>
            <a:r>
              <a:rPr lang="nl-BE" sz="2000" b="1" dirty="0" smtClean="0">
                <a:latin typeface="Arial" panose="020B0604020202020204" pitchFamily="34" charset="0"/>
                <a:cs typeface="Arial" panose="020B0604020202020204" pitchFamily="34" charset="0"/>
              </a:rPr>
              <a:t>= 0.2</a:t>
            </a:r>
          </a:p>
          <a:p>
            <a:endParaRPr lang="nl-BE" sz="8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Uncertainty  20% near threshold</a:t>
            </a:r>
          </a:p>
          <a:p>
            <a:r>
              <a:rPr lang="nl-BE" sz="2000" b="1" dirty="0" smtClean="0">
                <a:solidFill>
                  <a:srgbClr val="FF0000"/>
                </a:solidFill>
                <a:latin typeface="Arial" panose="020B0604020202020204" pitchFamily="34" charset="0"/>
                <a:cs typeface="Arial" panose="020B0604020202020204" pitchFamily="34" charset="0"/>
              </a:rPr>
              <a:t>4.1% above 17 MeV</a:t>
            </a:r>
          </a:p>
          <a:p>
            <a:endParaRPr lang="nl-BE" dirty="0"/>
          </a:p>
        </p:txBody>
      </p:sp>
      <p:sp>
        <p:nvSpPr>
          <p:cNvPr id="4" name="Rectangle 3"/>
          <p:cNvSpPr/>
          <p:nvPr/>
        </p:nvSpPr>
        <p:spPr>
          <a:xfrm>
            <a:off x="1036138" y="3805303"/>
            <a:ext cx="3751885" cy="2246769"/>
          </a:xfrm>
          <a:prstGeom prst="rect">
            <a:avLst/>
          </a:prstGeom>
        </p:spPr>
        <p:txBody>
          <a:bodyPr wrap="square">
            <a:spAutoFit/>
          </a:bodyPr>
          <a:lstStyle/>
          <a:p>
            <a:r>
              <a:rPr lang="nl-BE" sz="2000" b="1" dirty="0">
                <a:latin typeface="Arial" panose="020B0604020202020204" pitchFamily="34" charset="0"/>
                <a:cs typeface="Arial" panose="020B0604020202020204" pitchFamily="34" charset="0"/>
              </a:rPr>
              <a:t>All </a:t>
            </a:r>
            <a:r>
              <a:rPr lang="nl-BE" sz="2000" b="1" dirty="0" smtClean="0">
                <a:latin typeface="Arial" panose="020B0604020202020204" pitchFamily="34" charset="0"/>
                <a:cs typeface="Arial" panose="020B0604020202020204" pitchFamily="34" charset="0"/>
              </a:rPr>
              <a:t>new    6 Refs.</a:t>
            </a:r>
            <a:endParaRPr lang="nl-BE" sz="2000" b="1" dirty="0">
              <a:latin typeface="Arial" panose="020B0604020202020204" pitchFamily="34" charset="0"/>
              <a:cs typeface="Arial" panose="020B0604020202020204" pitchFamily="34" charset="0"/>
            </a:endParaRPr>
          </a:p>
          <a:p>
            <a:r>
              <a:rPr lang="nl-BE" sz="2000" b="1" dirty="0">
                <a:latin typeface="Arial" panose="020B0604020202020204" pitchFamily="34" charset="0"/>
                <a:cs typeface="Arial" panose="020B0604020202020204" pitchFamily="34" charset="0"/>
              </a:rPr>
              <a:t>Golchert </a:t>
            </a:r>
            <a:r>
              <a:rPr lang="nl-BE" sz="2000" b="1" dirty="0" smtClean="0">
                <a:latin typeface="Arial" panose="020B0604020202020204" pitchFamily="34" charset="0"/>
                <a:cs typeface="Arial" panose="020B0604020202020204" pitchFamily="34" charset="0"/>
              </a:rPr>
              <a:t>deselected</a:t>
            </a:r>
            <a:endParaRPr lang="nl-BE" sz="2000" b="1" dirty="0">
              <a:latin typeface="Arial" panose="020B0604020202020204" pitchFamily="34" charset="0"/>
              <a:cs typeface="Arial" panose="020B0604020202020204" pitchFamily="34" charset="0"/>
            </a:endParaRPr>
          </a:p>
          <a:p>
            <a:endParaRPr lang="nl-BE" sz="1000" dirty="0" smtClean="0">
              <a:latin typeface="Symbol" panose="05050102010706020507" pitchFamily="18" charset="2"/>
              <a:cs typeface="Arial" panose="020B0604020202020204" pitchFamily="34" charset="0"/>
            </a:endParaRPr>
          </a:p>
          <a:p>
            <a:r>
              <a:rPr lang="nl-BE" sz="2000" b="1" dirty="0" smtClean="0">
                <a:latin typeface="Symbol" panose="05050102010706020507" pitchFamily="18" charset="2"/>
                <a:cs typeface="Arial" panose="020B0604020202020204" pitchFamily="34" charset="0"/>
              </a:rPr>
              <a:t>c</a:t>
            </a:r>
            <a:r>
              <a:rPr lang="nl-BE" sz="2000" b="1" baseline="30000" dirty="0" smtClean="0">
                <a:latin typeface="Arial" panose="020B0604020202020204" pitchFamily="34" charset="0"/>
                <a:cs typeface="Arial" panose="020B0604020202020204" pitchFamily="34" charset="0"/>
              </a:rPr>
              <a:t>2</a:t>
            </a:r>
            <a:r>
              <a:rPr lang="nl-BE" sz="2000" b="1" dirty="0">
                <a:latin typeface="Arial" panose="020B0604020202020204" pitchFamily="34" charset="0"/>
                <a:cs typeface="Arial" panose="020B0604020202020204" pitchFamily="34" charset="0"/>
              </a:rPr>
              <a:t>= </a:t>
            </a:r>
            <a:r>
              <a:rPr lang="nl-BE" sz="2000" b="1" dirty="0" smtClean="0">
                <a:latin typeface="Arial" panose="020B0604020202020204" pitchFamily="34" charset="0"/>
                <a:cs typeface="Arial" panose="020B0604020202020204" pitchFamily="34" charset="0"/>
              </a:rPr>
              <a:t>1.69</a:t>
            </a:r>
            <a:endParaRPr lang="nl-BE" sz="2000" b="1" dirty="0">
              <a:latin typeface="Arial" panose="020B0604020202020204" pitchFamily="34" charset="0"/>
              <a:cs typeface="Arial" panose="020B0604020202020204" pitchFamily="34" charset="0"/>
            </a:endParaRPr>
          </a:p>
          <a:p>
            <a:endParaRPr lang="nl-BE" sz="10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Uncertainty  30</a:t>
            </a:r>
            <a:r>
              <a:rPr lang="nl-BE" sz="2000" b="1" dirty="0">
                <a:latin typeface="Arial" panose="020B0604020202020204" pitchFamily="34" charset="0"/>
                <a:cs typeface="Arial" panose="020B0604020202020204" pitchFamily="34" charset="0"/>
              </a:rPr>
              <a:t>% </a:t>
            </a:r>
            <a:r>
              <a:rPr lang="nl-BE" sz="2000" b="1" dirty="0" smtClean="0">
                <a:latin typeface="Arial" panose="020B0604020202020204" pitchFamily="34" charset="0"/>
                <a:cs typeface="Arial" panose="020B0604020202020204" pitchFamily="34" charset="0"/>
              </a:rPr>
              <a:t> threshold</a:t>
            </a:r>
          </a:p>
          <a:p>
            <a:endParaRPr lang="nl-BE" sz="2000" b="1" dirty="0">
              <a:latin typeface="Arial" panose="020B0604020202020204" pitchFamily="34" charset="0"/>
              <a:cs typeface="Arial" panose="020B0604020202020204" pitchFamily="34" charset="0"/>
            </a:endParaRPr>
          </a:p>
          <a:p>
            <a:r>
              <a:rPr lang="nl-BE" sz="2000" b="1" dirty="0" smtClean="0">
                <a:solidFill>
                  <a:srgbClr val="FF0000"/>
                </a:solidFill>
                <a:latin typeface="Arial" panose="020B0604020202020204" pitchFamily="34" charset="0"/>
                <a:cs typeface="Arial" panose="020B0604020202020204" pitchFamily="34" charset="0"/>
              </a:rPr>
              <a:t>Below 7% </a:t>
            </a:r>
            <a:r>
              <a:rPr lang="nl-BE" sz="2000" b="1" dirty="0">
                <a:solidFill>
                  <a:srgbClr val="FF0000"/>
                </a:solidFill>
                <a:latin typeface="Arial" panose="020B0604020202020204" pitchFamily="34" charset="0"/>
                <a:cs typeface="Arial" panose="020B0604020202020204" pitchFamily="34" charset="0"/>
              </a:rPr>
              <a:t>above </a:t>
            </a:r>
            <a:r>
              <a:rPr lang="nl-BE" sz="2000" b="1" dirty="0" smtClean="0">
                <a:solidFill>
                  <a:srgbClr val="FF0000"/>
                </a:solidFill>
                <a:latin typeface="Arial" panose="020B0604020202020204" pitchFamily="34" charset="0"/>
                <a:cs typeface="Arial" panose="020B0604020202020204" pitchFamily="34" charset="0"/>
              </a:rPr>
              <a:t>15 MeV</a:t>
            </a:r>
            <a:endParaRPr lang="nl-BE"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760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14</a:t>
            </a:r>
            <a:endParaRPr lang="en-US" altLang="nl-BE" dirty="0">
              <a:solidFill>
                <a:schemeClr val="tx1"/>
              </a:solidFill>
            </a:endParaRPr>
          </a:p>
        </p:txBody>
      </p:sp>
      <p:sp>
        <p:nvSpPr>
          <p:cNvPr id="2050" name="Rectangle 2"/>
          <p:cNvSpPr>
            <a:spLocks noGrp="1" noChangeArrowheads="1"/>
          </p:cNvSpPr>
          <p:nvPr>
            <p:ph type="ctrTitle"/>
          </p:nvPr>
        </p:nvSpPr>
        <p:spPr>
          <a:xfrm>
            <a:off x="1078954" y="5301208"/>
            <a:ext cx="7797533" cy="1224136"/>
          </a:xfrm>
        </p:spPr>
        <p:txBody>
          <a:bodyPr>
            <a:normAutofit fontScale="90000"/>
          </a:bodyPr>
          <a:lstStyle/>
          <a:p>
            <a:pPr algn="l">
              <a:lnSpc>
                <a:spcPct val="85000"/>
              </a:lnSpc>
            </a:pPr>
            <a:r>
              <a:rPr lang="en-US" sz="2400" b="1" i="1" dirty="0" smtClean="0">
                <a:solidFill>
                  <a:schemeClr val="accent2">
                    <a:lumMod val="75000"/>
                  </a:schemeClr>
                </a:solidFill>
              </a:rPr>
              <a:t>The </a:t>
            </a:r>
            <a:r>
              <a:rPr lang="en-US" sz="2400" b="1" i="1" dirty="0">
                <a:solidFill>
                  <a:schemeClr val="accent2">
                    <a:lumMod val="75000"/>
                  </a:schemeClr>
                </a:solidFill>
              </a:rPr>
              <a:t>presence  of the strongly discussed bump in the </a:t>
            </a:r>
            <a:r>
              <a:rPr lang="en-US" sz="2400" b="1" i="1" baseline="30000" dirty="0" smtClean="0">
                <a:solidFill>
                  <a:schemeClr val="accent2">
                    <a:lumMod val="75000"/>
                  </a:schemeClr>
                </a:solidFill>
              </a:rPr>
              <a:t>27</a:t>
            </a:r>
            <a:r>
              <a:rPr lang="en-US" sz="2400" b="1" i="1" dirty="0" smtClean="0">
                <a:solidFill>
                  <a:schemeClr val="accent2">
                    <a:lumMod val="75000"/>
                  </a:schemeClr>
                </a:solidFill>
              </a:rPr>
              <a:t>Al(</a:t>
            </a:r>
            <a:r>
              <a:rPr lang="en-US" sz="2400" b="1" i="1" dirty="0" err="1" smtClean="0">
                <a:solidFill>
                  <a:schemeClr val="accent2">
                    <a:lumMod val="75000"/>
                  </a:schemeClr>
                </a:solidFill>
              </a:rPr>
              <a:t>p,x</a:t>
            </a:r>
            <a:r>
              <a:rPr lang="en-US" sz="2400" b="1" i="1" dirty="0" smtClean="0">
                <a:solidFill>
                  <a:schemeClr val="accent2">
                    <a:lumMod val="75000"/>
                  </a:schemeClr>
                </a:solidFill>
              </a:rPr>
              <a:t>)</a:t>
            </a:r>
            <a:r>
              <a:rPr lang="en-US" sz="2400" b="1" i="1" baseline="30000" dirty="0" smtClean="0">
                <a:solidFill>
                  <a:schemeClr val="accent2">
                    <a:lumMod val="75000"/>
                  </a:schemeClr>
                </a:solidFill>
              </a:rPr>
              <a:t>22</a:t>
            </a:r>
            <a:r>
              <a:rPr lang="en-US" sz="2400" b="1" i="1" dirty="0" smtClean="0">
                <a:solidFill>
                  <a:schemeClr val="accent2">
                    <a:lumMod val="75000"/>
                  </a:schemeClr>
                </a:solidFill>
              </a:rPr>
              <a:t>Na </a:t>
            </a:r>
            <a:r>
              <a:rPr lang="en-US" sz="2400" b="1" i="1" dirty="0">
                <a:solidFill>
                  <a:schemeClr val="accent2">
                    <a:lumMod val="75000"/>
                  </a:schemeClr>
                </a:solidFill>
              </a:rPr>
              <a:t>excitation function around </a:t>
            </a:r>
            <a:r>
              <a:rPr lang="en-US" sz="2400" b="1" i="1" dirty="0" smtClean="0">
                <a:solidFill>
                  <a:schemeClr val="accent2">
                    <a:lumMod val="75000"/>
                  </a:schemeClr>
                </a:solidFill>
              </a:rPr>
              <a:t>100 </a:t>
            </a:r>
            <a:r>
              <a:rPr lang="en-US" sz="2400" b="1" i="1" dirty="0">
                <a:solidFill>
                  <a:schemeClr val="accent2">
                    <a:lumMod val="75000"/>
                  </a:schemeClr>
                </a:solidFill>
              </a:rPr>
              <a:t>MeV was confirmed by TALYS calculations as results of the onset of the reactions with separate </a:t>
            </a:r>
            <a:r>
              <a:rPr lang="en-US" sz="2400" b="1" i="1" dirty="0" smtClean="0">
                <a:solidFill>
                  <a:schemeClr val="accent2">
                    <a:lumMod val="75000"/>
                  </a:schemeClr>
                </a:solidFill>
              </a:rPr>
              <a:t>nucleons</a:t>
            </a:r>
            <a:r>
              <a:rPr lang="en-US" sz="2400" b="1" dirty="0" smtClean="0"/>
              <a:t>.</a:t>
            </a:r>
            <a:r>
              <a:rPr lang="nl-BE" sz="2400" b="1" dirty="0"/>
              <a:t/>
            </a:r>
            <a:br>
              <a:rPr lang="nl-BE" sz="2400" b="1" dirty="0"/>
            </a:b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112" y="692696"/>
            <a:ext cx="453731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16277" y="764704"/>
            <a:ext cx="3209881" cy="2092881"/>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Up to </a:t>
            </a:r>
            <a:r>
              <a:rPr lang="nl-BE" sz="2000" b="1" dirty="0" smtClean="0">
                <a:solidFill>
                  <a:srgbClr val="FF0000"/>
                </a:solidFill>
                <a:latin typeface="Arial" panose="020B0604020202020204" pitchFamily="34" charset="0"/>
                <a:cs typeface="Arial" panose="020B0604020202020204" pitchFamily="34" charset="0"/>
              </a:rPr>
              <a:t>1000 MeV</a:t>
            </a:r>
          </a:p>
          <a:p>
            <a:endParaRPr lang="nl-BE" sz="10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34 Refs in total    New 14 (previously &lt; 100  MeV)</a:t>
            </a:r>
          </a:p>
          <a:p>
            <a:endParaRPr lang="nl-BE" sz="10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12 deselected</a:t>
            </a:r>
          </a:p>
          <a:p>
            <a:endParaRPr lang="nl-BE" sz="1000" dirty="0" smtClean="0">
              <a:latin typeface="Arial" panose="020B0604020202020204" pitchFamily="34" charset="0"/>
              <a:cs typeface="Arial" panose="020B0604020202020204" pitchFamily="34" charset="0"/>
            </a:endParaRPr>
          </a:p>
          <a:p>
            <a:r>
              <a:rPr lang="nl-BE" sz="2000" b="1" dirty="0" smtClean="0">
                <a:latin typeface="Symbol" panose="05050102010706020507" pitchFamily="18" charset="2"/>
                <a:cs typeface="Arial" panose="020B0604020202020204" pitchFamily="34" charset="0"/>
              </a:rPr>
              <a:t>c</a:t>
            </a:r>
            <a:r>
              <a:rPr lang="nl-BE" sz="2000" b="1" baseline="30000" dirty="0" smtClean="0">
                <a:latin typeface="Arial" panose="020B0604020202020204" pitchFamily="34" charset="0"/>
                <a:cs typeface="Arial" panose="020B0604020202020204" pitchFamily="34" charset="0"/>
              </a:rPr>
              <a:t>2</a:t>
            </a:r>
            <a:r>
              <a:rPr lang="nl-BE" sz="2000" b="1" dirty="0" smtClean="0">
                <a:latin typeface="Arial" panose="020B0604020202020204" pitchFamily="34" charset="0"/>
                <a:cs typeface="Arial" panose="020B0604020202020204" pitchFamily="34" charset="0"/>
              </a:rPr>
              <a:t>= 1.47</a:t>
            </a:r>
            <a:endParaRPr lang="nl-BE" sz="2000" b="1"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6541" y="2822514"/>
            <a:ext cx="3059617" cy="222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550" y="159048"/>
            <a:ext cx="6229590" cy="523220"/>
          </a:xfrm>
          <a:prstGeom prst="rect">
            <a:avLst/>
          </a:prstGeom>
          <a:noFill/>
        </p:spPr>
        <p:txBody>
          <a:bodyPr wrap="none" rtlCol="0">
            <a:spAutoFit/>
          </a:bodyPr>
          <a:lstStyle/>
          <a:p>
            <a:r>
              <a:rPr lang="nl-BE" sz="2800" b="1" dirty="0" smtClean="0">
                <a:latin typeface="Arial" panose="020B0604020202020204" pitchFamily="34" charset="0"/>
                <a:cs typeface="Arial" panose="020B0604020202020204" pitchFamily="34" charset="0"/>
              </a:rPr>
              <a:t>High energy protons : </a:t>
            </a:r>
            <a:r>
              <a:rPr lang="nl-BE" sz="2800" b="1" baseline="30000" dirty="0" smtClean="0">
                <a:latin typeface="Arial" panose="020B0604020202020204" pitchFamily="34" charset="0"/>
                <a:cs typeface="Arial" panose="020B0604020202020204" pitchFamily="34" charset="0"/>
              </a:rPr>
              <a:t>27</a:t>
            </a:r>
            <a:r>
              <a:rPr lang="nl-BE" sz="2800" b="1" dirty="0" smtClean="0">
                <a:latin typeface="Arial" panose="020B0604020202020204" pitchFamily="34" charset="0"/>
                <a:cs typeface="Arial" panose="020B0604020202020204" pitchFamily="34" charset="0"/>
              </a:rPr>
              <a:t>Al(p,x)</a:t>
            </a:r>
            <a:r>
              <a:rPr lang="nl-BE" sz="2800" b="1" baseline="30000" dirty="0" smtClean="0">
                <a:latin typeface="Arial" panose="020B0604020202020204" pitchFamily="34" charset="0"/>
                <a:cs typeface="Arial" panose="020B0604020202020204" pitchFamily="34" charset="0"/>
              </a:rPr>
              <a:t>22</a:t>
            </a:r>
            <a:r>
              <a:rPr lang="nl-BE" sz="2800" b="1" dirty="0" smtClean="0">
                <a:latin typeface="Arial" panose="020B0604020202020204" pitchFamily="34" charset="0"/>
                <a:cs typeface="Arial" panose="020B0604020202020204" pitchFamily="34" charset="0"/>
              </a:rPr>
              <a:t>Na </a:t>
            </a:r>
            <a:endParaRPr lang="nl-BE" sz="2800" b="1" dirty="0">
              <a:latin typeface="Arial" panose="020B0604020202020204" pitchFamily="34" charset="0"/>
              <a:cs typeface="Arial" panose="020B0604020202020204" pitchFamily="34" charset="0"/>
            </a:endParaRPr>
          </a:p>
        </p:txBody>
      </p:sp>
      <p:sp>
        <p:nvSpPr>
          <p:cNvPr id="4" name="TextBox 3"/>
          <p:cNvSpPr txBox="1"/>
          <p:nvPr/>
        </p:nvSpPr>
        <p:spPr>
          <a:xfrm>
            <a:off x="1403648" y="4293096"/>
            <a:ext cx="4314001" cy="707886"/>
          </a:xfrm>
          <a:prstGeom prst="rect">
            <a:avLst/>
          </a:prstGeom>
          <a:noFill/>
        </p:spPr>
        <p:txBody>
          <a:bodyPr wrap="none" rtlCol="0">
            <a:spAutoFit/>
          </a:bodyPr>
          <a:lstStyle/>
          <a:p>
            <a:r>
              <a:rPr lang="nl-BE" sz="2000" b="1" dirty="0" smtClean="0">
                <a:latin typeface="Arial" panose="020B0604020202020204" pitchFamily="34" charset="0"/>
                <a:cs typeface="Arial" panose="020B0604020202020204" pitchFamily="34" charset="0"/>
              </a:rPr>
              <a:t>Uncertainties  20% near threshold</a:t>
            </a:r>
          </a:p>
          <a:p>
            <a:r>
              <a:rPr lang="nl-BE" sz="2000" b="1" dirty="0" smtClean="0">
                <a:solidFill>
                  <a:srgbClr val="FF0000"/>
                </a:solidFill>
                <a:latin typeface="Arial" panose="020B0604020202020204" pitchFamily="34" charset="0"/>
                <a:cs typeface="Arial" panose="020B0604020202020204" pitchFamily="34" charset="0"/>
              </a:rPr>
              <a:t>&lt; 4% in 45 – 800 MeV region</a:t>
            </a:r>
            <a:endParaRPr lang="nl-BE"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5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15</a:t>
            </a:r>
            <a:endParaRPr lang="en-US" altLang="nl-BE" dirty="0">
              <a:solidFill>
                <a:schemeClr val="tx1"/>
              </a:solidFill>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3" y="188913"/>
            <a:ext cx="3543595" cy="244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17886016">
            <a:off x="1846331" y="1715020"/>
            <a:ext cx="796213" cy="457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388" y="2564904"/>
            <a:ext cx="5027972" cy="377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76056" y="620713"/>
            <a:ext cx="3674404" cy="1938992"/>
          </a:xfrm>
          <a:prstGeom prst="rect">
            <a:avLst/>
          </a:prstGeom>
          <a:noFill/>
        </p:spPr>
        <p:txBody>
          <a:bodyPr wrap="none" rtlCol="0">
            <a:spAutoFit/>
          </a:bodyPr>
          <a:lstStyle/>
          <a:p>
            <a:r>
              <a:rPr lang="nl-BE" sz="2400" b="1" dirty="0" smtClean="0">
                <a:latin typeface="Arial" panose="020B0604020202020204" pitchFamily="34" charset="0"/>
                <a:cs typeface="Arial" panose="020B0604020202020204" pitchFamily="34" charset="0"/>
              </a:rPr>
              <a:t>TALYS calculation</a:t>
            </a:r>
          </a:p>
          <a:p>
            <a:endParaRPr lang="nl-BE" sz="2400" b="1" dirty="0" smtClean="0">
              <a:latin typeface="Arial" panose="020B0604020202020204" pitchFamily="34" charset="0"/>
              <a:cs typeface="Arial" panose="020B0604020202020204" pitchFamily="34" charset="0"/>
            </a:endParaRPr>
          </a:p>
          <a:p>
            <a:r>
              <a:rPr lang="nl-BE" sz="2400" b="1" dirty="0" smtClean="0">
                <a:latin typeface="Arial" panose="020B0604020202020204" pitchFamily="34" charset="0"/>
                <a:cs typeface="Arial" panose="020B0604020202020204" pitchFamily="34" charset="0"/>
              </a:rPr>
              <a:t>Underestimation at max</a:t>
            </a:r>
          </a:p>
          <a:p>
            <a:endParaRPr lang="nl-BE" sz="2400" b="1" dirty="0" smtClean="0">
              <a:latin typeface="Arial" panose="020B0604020202020204" pitchFamily="34" charset="0"/>
              <a:cs typeface="Arial" panose="020B0604020202020204" pitchFamily="34" charset="0"/>
            </a:endParaRPr>
          </a:p>
          <a:p>
            <a:r>
              <a:rPr lang="nl-BE" sz="2400" b="1" dirty="0" smtClean="0">
                <a:latin typeface="Arial" panose="020B0604020202020204" pitchFamily="34" charset="0"/>
                <a:cs typeface="Arial" panose="020B0604020202020204" pitchFamily="34" charset="0"/>
              </a:rPr>
              <a:t>Overestimation “bump”</a:t>
            </a:r>
            <a:endParaRPr lang="nl-BE" sz="2400" b="1" dirty="0">
              <a:latin typeface="Arial" panose="020B0604020202020204" pitchFamily="34" charset="0"/>
              <a:cs typeface="Arial" panose="020B0604020202020204" pitchFamily="34" charset="0"/>
            </a:endParaRPr>
          </a:p>
        </p:txBody>
      </p:sp>
      <p:sp>
        <p:nvSpPr>
          <p:cNvPr id="4" name="TextBox 3"/>
          <p:cNvSpPr txBox="1"/>
          <p:nvPr/>
        </p:nvSpPr>
        <p:spPr>
          <a:xfrm>
            <a:off x="971549" y="2642764"/>
            <a:ext cx="3168403" cy="3908762"/>
          </a:xfrm>
          <a:prstGeom prst="rect">
            <a:avLst/>
          </a:prstGeom>
          <a:noFill/>
        </p:spPr>
        <p:txBody>
          <a:bodyPr wrap="square" rtlCol="0">
            <a:spAutoFit/>
          </a:bodyPr>
          <a:lstStyle/>
          <a:p>
            <a:r>
              <a:rPr lang="nl-BE" sz="2000" b="1" dirty="0" smtClean="0">
                <a:solidFill>
                  <a:srgbClr val="FF0000"/>
                </a:solidFill>
                <a:latin typeface="Arial" panose="020B0604020202020204" pitchFamily="34" charset="0"/>
                <a:cs typeface="Arial" panose="020B0604020202020204" pitchFamily="34" charset="0"/>
              </a:rPr>
              <a:t>Sum of all = Total= TENDL2015</a:t>
            </a:r>
          </a:p>
          <a:p>
            <a:endParaRPr lang="nl-BE" sz="500" dirty="0" smtClean="0">
              <a:latin typeface="Arial" panose="020B0604020202020204" pitchFamily="34" charset="0"/>
              <a:cs typeface="Arial" panose="020B0604020202020204" pitchFamily="34" charset="0"/>
            </a:endParaRPr>
          </a:p>
          <a:p>
            <a:r>
              <a:rPr lang="nl-BE" sz="2000" dirty="0" smtClean="0">
                <a:latin typeface="Arial" panose="020B0604020202020204" pitchFamily="34" charset="0"/>
                <a:cs typeface="Arial" panose="020B0604020202020204" pitchFamily="34" charset="0"/>
              </a:rPr>
              <a:t>Strongest  at low energy </a:t>
            </a:r>
            <a:r>
              <a:rPr lang="nl-BE" sz="2000" b="1" dirty="0" smtClean="0">
                <a:solidFill>
                  <a:schemeClr val="tx2">
                    <a:lumMod val="75000"/>
                  </a:schemeClr>
                </a:solidFill>
                <a:latin typeface="Arial" panose="020B0604020202020204" pitchFamily="34" charset="0"/>
                <a:cs typeface="Arial" panose="020B0604020202020204" pitchFamily="34" charset="0"/>
              </a:rPr>
              <a:t>(p,pn</a:t>
            </a:r>
            <a:r>
              <a:rPr lang="nl-BE" sz="2000" b="1" dirty="0" smtClean="0">
                <a:solidFill>
                  <a:schemeClr val="tx2">
                    <a:lumMod val="75000"/>
                  </a:schemeClr>
                </a:solidFill>
                <a:latin typeface="Symbol" panose="05050102010706020507" pitchFamily="18" charset="2"/>
                <a:cs typeface="Arial" panose="020B0604020202020204" pitchFamily="34" charset="0"/>
              </a:rPr>
              <a:t>a</a:t>
            </a:r>
            <a:r>
              <a:rPr lang="nl-BE" sz="2000" b="1" dirty="0" smtClean="0">
                <a:solidFill>
                  <a:schemeClr val="tx2">
                    <a:lumMod val="75000"/>
                  </a:schemeClr>
                </a:solidFill>
                <a:latin typeface="Arial" panose="020B0604020202020204" pitchFamily="34" charset="0"/>
                <a:cs typeface="Arial" panose="020B0604020202020204" pitchFamily="34" charset="0"/>
              </a:rPr>
              <a:t>)  </a:t>
            </a:r>
            <a:r>
              <a:rPr lang="nl-BE" sz="2000" dirty="0" smtClean="0">
                <a:latin typeface="Arial" panose="020B0604020202020204" pitchFamily="34" charset="0"/>
                <a:cs typeface="Arial" panose="020B0604020202020204" pitchFamily="34" charset="0"/>
              </a:rPr>
              <a:t>not  </a:t>
            </a:r>
            <a:r>
              <a:rPr lang="nl-BE" sz="2000" b="1" dirty="0" smtClean="0">
                <a:latin typeface="Arial" panose="020B0604020202020204" pitchFamily="34" charset="0"/>
                <a:cs typeface="Arial" panose="020B0604020202020204" pitchFamily="34" charset="0"/>
              </a:rPr>
              <a:t>(p,d</a:t>
            </a:r>
            <a:r>
              <a:rPr lang="nl-BE" sz="2000" b="1" dirty="0" smtClean="0">
                <a:latin typeface="Symbol" panose="05050102010706020507" pitchFamily="18" charset="2"/>
                <a:cs typeface="Arial" panose="020B0604020202020204" pitchFamily="34" charset="0"/>
              </a:rPr>
              <a:t>a</a:t>
            </a:r>
            <a:r>
              <a:rPr lang="nl-BE" sz="2000" b="1" dirty="0" smtClean="0">
                <a:latin typeface="Arial" panose="020B0604020202020204" pitchFamily="34" charset="0"/>
                <a:cs typeface="Arial" panose="020B0604020202020204" pitchFamily="34" charset="0"/>
              </a:rPr>
              <a:t>)</a:t>
            </a:r>
          </a:p>
          <a:p>
            <a:endParaRPr lang="nl-BE" sz="800" dirty="0" smtClean="0">
              <a:latin typeface="Arial" panose="020B0604020202020204" pitchFamily="34" charset="0"/>
              <a:cs typeface="Arial" panose="020B0604020202020204" pitchFamily="34" charset="0"/>
            </a:endParaRPr>
          </a:p>
          <a:p>
            <a:r>
              <a:rPr lang="nl-BE" sz="2000" b="1" dirty="0" smtClean="0">
                <a:solidFill>
                  <a:schemeClr val="tx2">
                    <a:lumMod val="75000"/>
                  </a:schemeClr>
                </a:solidFill>
                <a:latin typeface="Arial" panose="020B0604020202020204" pitchFamily="34" charset="0"/>
                <a:cs typeface="Arial" panose="020B0604020202020204" pitchFamily="34" charset="0"/>
              </a:rPr>
              <a:t>Bump =</a:t>
            </a:r>
            <a:r>
              <a:rPr lang="nl-BE" sz="2000" dirty="0" smtClean="0">
                <a:latin typeface="Arial" panose="020B0604020202020204" pitchFamily="34" charset="0"/>
                <a:cs typeface="Arial" panose="020B0604020202020204" pitchFamily="34" charset="0"/>
              </a:rPr>
              <a:t> </a:t>
            </a:r>
            <a:r>
              <a:rPr lang="nl-BE" sz="2000" b="1" dirty="0" smtClean="0">
                <a:solidFill>
                  <a:srgbClr val="FF0000"/>
                </a:solidFill>
                <a:latin typeface="Arial" panose="020B0604020202020204" pitchFamily="34" charset="0"/>
                <a:cs typeface="Arial" panose="020B0604020202020204" pitchFamily="34" charset="0"/>
              </a:rPr>
              <a:t>(p,3p3n)+(p,2p2nd)</a:t>
            </a:r>
          </a:p>
          <a:p>
            <a:endParaRPr lang="nl-BE" sz="900"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Thresholds </a:t>
            </a:r>
          </a:p>
          <a:p>
            <a:r>
              <a:rPr lang="nl-BE" sz="2000" b="1" dirty="0" smtClean="0">
                <a:latin typeface="Arial" panose="020B0604020202020204" pitchFamily="34" charset="0"/>
                <a:cs typeface="Arial" panose="020B0604020202020204" pitchFamily="34" charset="0"/>
              </a:rPr>
              <a:t>52.7 and 50.4 MeV</a:t>
            </a:r>
          </a:p>
          <a:p>
            <a:endParaRPr lang="nl-BE" sz="800" b="1"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Max. Contribution  5 mb</a:t>
            </a:r>
          </a:p>
          <a:p>
            <a:r>
              <a:rPr lang="nl-BE" sz="2000" b="1" dirty="0" smtClean="0">
                <a:latin typeface="Arial" panose="020B0604020202020204" pitchFamily="34" charset="0"/>
                <a:cs typeface="Arial" panose="020B0604020202020204" pitchFamily="34" charset="0"/>
              </a:rPr>
              <a:t>90-120 MeV</a:t>
            </a:r>
            <a:endParaRPr lang="nl-BE" b="1" dirty="0"/>
          </a:p>
          <a:p>
            <a:endParaRPr lang="nl-BE" dirty="0"/>
          </a:p>
        </p:txBody>
      </p:sp>
    </p:spTree>
    <p:extLst>
      <p:ext uri="{BB962C8B-B14F-4D97-AF65-F5344CB8AC3E}">
        <p14:creationId xmlns:p14="http://schemas.microsoft.com/office/powerpoint/2010/main" val="3259311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16</a:t>
            </a:r>
            <a:endParaRPr lang="en-US" altLang="nl-BE" dirty="0">
              <a:solidFill>
                <a:schemeClr val="tx1"/>
              </a:solidFill>
            </a:endParaRPr>
          </a:p>
        </p:txBody>
      </p:sp>
      <p:sp>
        <p:nvSpPr>
          <p:cNvPr id="2050" name="Rectangle 2"/>
          <p:cNvSpPr>
            <a:spLocks noGrp="1" noChangeArrowheads="1"/>
          </p:cNvSpPr>
          <p:nvPr>
            <p:ph type="ctrTitle"/>
          </p:nvPr>
        </p:nvSpPr>
        <p:spPr>
          <a:xfrm>
            <a:off x="1259632" y="404664"/>
            <a:ext cx="7704856" cy="1152104"/>
          </a:xfrm>
        </p:spPr>
        <p:txBody>
          <a:bodyPr>
            <a:noAutofit/>
          </a:bodyPr>
          <a:lstStyle/>
          <a:p>
            <a:pPr algn="l">
              <a:lnSpc>
                <a:spcPct val="85000"/>
              </a:lnSpc>
            </a:pPr>
            <a:r>
              <a:rPr lang="en-US" sz="2000" b="1" dirty="0">
                <a:latin typeface="Arial" panose="020B0604020202020204" pitchFamily="34" charset="0"/>
                <a:cs typeface="Arial" panose="020B0604020202020204" pitchFamily="34" charset="0"/>
              </a:rPr>
              <a:t>C</a:t>
            </a:r>
            <a:r>
              <a:rPr lang="en-US" sz="2000" b="1" dirty="0" smtClean="0">
                <a:latin typeface="Arial" panose="020B0604020202020204" pitchFamily="34" charset="0"/>
                <a:cs typeface="Arial" panose="020B0604020202020204" pitchFamily="34" charset="0"/>
              </a:rPr>
              <a:t>orrection </a:t>
            </a:r>
            <a:r>
              <a:rPr lang="en-US" sz="2000" b="1" dirty="0">
                <a:latin typeface="Arial" panose="020B0604020202020204" pitchFamily="34" charset="0"/>
                <a:cs typeface="Arial" panose="020B0604020202020204" pitchFamily="34" charset="0"/>
              </a:rPr>
              <a:t>factor for the </a:t>
            </a:r>
            <a:r>
              <a:rPr lang="en-US" sz="2000" b="1" baseline="30000" dirty="0" err="1">
                <a:latin typeface="Arial" panose="020B0604020202020204" pitchFamily="34" charset="0"/>
                <a:cs typeface="Arial" panose="020B0604020202020204" pitchFamily="34" charset="0"/>
              </a:rPr>
              <a:t>nat</a:t>
            </a:r>
            <a:r>
              <a:rPr lang="en-US" sz="2000" b="1" dirty="0" err="1">
                <a:latin typeface="Arial" panose="020B0604020202020204" pitchFamily="34" charset="0"/>
                <a:cs typeface="Arial" panose="020B0604020202020204" pitchFamily="34" charset="0"/>
              </a:rPr>
              <a:t>Mo</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p,x</a:t>
            </a:r>
            <a:r>
              <a:rPr lang="en-US" sz="2000" b="1" dirty="0">
                <a:latin typeface="Arial" panose="020B0604020202020204" pitchFamily="34" charset="0"/>
                <a:cs typeface="Arial" panose="020B0604020202020204" pitchFamily="34" charset="0"/>
              </a:rPr>
              <a:t>)</a:t>
            </a:r>
            <a:r>
              <a:rPr lang="en-US" sz="2000" b="1" baseline="30000" dirty="0">
                <a:latin typeface="Arial" panose="020B0604020202020204" pitchFamily="34" charset="0"/>
                <a:cs typeface="Arial" panose="020B0604020202020204" pitchFamily="34" charset="0"/>
              </a:rPr>
              <a:t>96</a:t>
            </a:r>
            <a:r>
              <a:rPr lang="en-US" sz="2000" b="1" dirty="0">
                <a:latin typeface="Arial" panose="020B0604020202020204" pitchFamily="34" charset="0"/>
                <a:cs typeface="Arial" panose="020B0604020202020204" pitchFamily="34" charset="0"/>
              </a:rPr>
              <a:t>Tc reaction, used as monitor in the systematic </a:t>
            </a:r>
            <a:r>
              <a:rPr lang="en-US" sz="2000" b="1" dirty="0" err="1" smtClean="0">
                <a:latin typeface="Arial" panose="020B0604020202020204" pitchFamily="34" charset="0"/>
                <a:cs typeface="Arial" panose="020B0604020202020204" pitchFamily="34" charset="0"/>
              </a:rPr>
              <a:t>Levkovski</a:t>
            </a:r>
            <a:r>
              <a:rPr lang="en-US" sz="2000" b="1" dirty="0" smtClean="0">
                <a:latin typeface="Arial" panose="020B0604020202020204" pitchFamily="34" charset="0"/>
                <a:cs typeface="Arial" panose="020B0604020202020204" pitchFamily="34" charset="0"/>
              </a:rPr>
              <a:t> study (1991) estimated :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solidFill>
                  <a:schemeClr val="tx2">
                    <a:lumMod val="60000"/>
                    <a:lumOff val="40000"/>
                  </a:schemeClr>
                </a:solidFill>
                <a:latin typeface="Arial" panose="020B0604020202020204" pitchFamily="34" charset="0"/>
                <a:cs typeface="Arial" panose="020B0604020202020204" pitchFamily="34" charset="0"/>
              </a:rPr>
              <a:t>0.8</a:t>
            </a:r>
            <a:r>
              <a:rPr lang="en-US" sz="2000" b="1" dirty="0" smtClean="0">
                <a:latin typeface="Arial" panose="020B0604020202020204" pitchFamily="34" charset="0"/>
                <a:cs typeface="Arial" panose="020B0604020202020204" pitchFamily="34" charset="0"/>
              </a:rPr>
              <a:t>                 by </a:t>
            </a:r>
            <a:r>
              <a:rPr lang="en-US" sz="2000" b="1" dirty="0" err="1" smtClean="0">
                <a:latin typeface="Arial" panose="020B0604020202020204" pitchFamily="34" charset="0"/>
                <a:cs typeface="Arial" panose="020B0604020202020204" pitchFamily="34" charset="0"/>
              </a:rPr>
              <a:t>Takacs</a:t>
            </a:r>
            <a:r>
              <a:rPr lang="en-US" sz="2000" b="1" dirty="0" smtClean="0">
                <a:latin typeface="Arial" panose="020B0604020202020204" pitchFamily="34" charset="0"/>
                <a:cs typeface="Arial" panose="020B0604020202020204" pitchFamily="34" charset="0"/>
              </a:rPr>
              <a:t> (2002) (measurement); </a:t>
            </a:r>
            <a:br>
              <a:rPr lang="en-US" sz="2000" b="1" dirty="0" smtClean="0">
                <a:latin typeface="Arial" panose="020B0604020202020204" pitchFamily="34" charset="0"/>
                <a:cs typeface="Arial" panose="020B0604020202020204" pitchFamily="34" charset="0"/>
              </a:rPr>
            </a:br>
            <a:r>
              <a:rPr lang="en-US" sz="2000" b="1" dirty="0" smtClean="0">
                <a:solidFill>
                  <a:schemeClr val="tx2">
                    <a:lumMod val="60000"/>
                    <a:lumOff val="40000"/>
                  </a:schemeClr>
                </a:solidFill>
                <a:latin typeface="Arial" panose="020B0604020202020204" pitchFamily="34" charset="0"/>
                <a:cs typeface="Arial" panose="020B0604020202020204" pitchFamily="34" charset="0"/>
              </a:rPr>
              <a:t>0.827</a:t>
            </a:r>
            <a:r>
              <a:rPr lang="nl-BE" sz="2000" b="1" dirty="0" smtClean="0">
                <a:solidFill>
                  <a:schemeClr val="tx2">
                    <a:lumMod val="60000"/>
                    <a:lumOff val="40000"/>
                  </a:schemeClr>
                </a:solidFill>
                <a:latin typeface="Arial" panose="020B0604020202020204" pitchFamily="34" charset="0"/>
                <a:cs typeface="Arial" panose="020B0604020202020204" pitchFamily="34" charset="0"/>
              </a:rPr>
              <a:t> ± 0.05  </a:t>
            </a:r>
            <a:r>
              <a:rPr lang="nl-BE" sz="2000" b="1" dirty="0" smtClean="0">
                <a:latin typeface="Arial" panose="020B0604020202020204" pitchFamily="34" charset="0"/>
                <a:cs typeface="Arial" panose="020B0604020202020204" pitchFamily="34" charset="0"/>
              </a:rPr>
              <a:t>by </a:t>
            </a:r>
            <a:r>
              <a:rPr lang="en-US" sz="2000" b="1" dirty="0" smtClean="0">
                <a:latin typeface="Arial" panose="020B0604020202020204" pitchFamily="34" charset="0"/>
                <a:cs typeface="Arial" panose="020B0604020202020204" pitchFamily="34" charset="0"/>
              </a:rPr>
              <a:t>Qaim </a:t>
            </a:r>
            <a:r>
              <a:rPr lang="en-US" sz="2000" b="1" dirty="0">
                <a:latin typeface="Arial" panose="020B0604020202020204" pitchFamily="34" charset="0"/>
                <a:cs typeface="Arial" panose="020B0604020202020204" pitchFamily="34" charset="0"/>
              </a:rPr>
              <a:t>(2014) </a:t>
            </a:r>
            <a:r>
              <a:rPr lang="nl-BE" sz="2000" b="1" dirty="0" smtClean="0">
                <a:latin typeface="Arial" panose="020B0604020202020204" pitchFamily="34" charset="0"/>
                <a:cs typeface="Arial" panose="020B0604020202020204" pitchFamily="34" charset="0"/>
              </a:rPr>
              <a:t>(comparison different reactions)</a:t>
            </a:r>
            <a:r>
              <a:rPr lang="en-US" sz="2000" b="1" dirty="0" smtClean="0">
                <a:latin typeface="Arial" panose="020B0604020202020204" pitchFamily="34" charset="0"/>
                <a:cs typeface="Arial" panose="020B0604020202020204" pitchFamily="34" charset="0"/>
              </a:rPr>
              <a:t> </a:t>
            </a:r>
            <a:r>
              <a:rPr lang="nl-BE" sz="2000" b="1" dirty="0">
                <a:latin typeface="Arial" panose="020B0604020202020204" pitchFamily="34" charset="0"/>
                <a:cs typeface="Arial" panose="020B0604020202020204" pitchFamily="34" charset="0"/>
              </a:rPr>
              <a:t/>
            </a:r>
            <a:br>
              <a:rPr lang="nl-BE" sz="2000" b="1" dirty="0">
                <a:latin typeface="Arial" panose="020B0604020202020204" pitchFamily="34" charset="0"/>
                <a:cs typeface="Arial" panose="020B0604020202020204" pitchFamily="34" charset="0"/>
              </a:rPr>
            </a:br>
            <a:endParaRPr lang="en-US" altLang="nl-BE" sz="20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
        <p:nvSpPr>
          <p:cNvPr id="2" name="TextBox 1"/>
          <p:cNvSpPr txBox="1"/>
          <p:nvPr/>
        </p:nvSpPr>
        <p:spPr>
          <a:xfrm>
            <a:off x="1539120" y="5406542"/>
            <a:ext cx="6029215" cy="1077218"/>
          </a:xfrm>
          <a:prstGeom prst="rect">
            <a:avLst/>
          </a:prstGeom>
          <a:noFill/>
        </p:spPr>
        <p:txBody>
          <a:bodyPr wrap="none" rtlCol="0">
            <a:spAutoFit/>
          </a:bodyPr>
          <a:lstStyle/>
          <a:p>
            <a:r>
              <a:rPr lang="nl-BE" sz="2000" b="1" dirty="0" smtClean="0">
                <a:latin typeface="Arial" panose="020B0604020202020204" pitchFamily="34" charset="0"/>
                <a:cs typeface="Arial" panose="020B0604020202020204" pitchFamily="34" charset="0"/>
              </a:rPr>
              <a:t>Cross-section at 30 MeV   </a:t>
            </a:r>
          </a:p>
          <a:p>
            <a:r>
              <a:rPr lang="nl-BE" sz="2000" b="1" dirty="0" smtClean="0">
                <a:latin typeface="Arial" panose="020B0604020202020204" pitchFamily="34" charset="0"/>
                <a:cs typeface="Arial" panose="020B0604020202020204" pitchFamily="34" charset="0"/>
              </a:rPr>
              <a:t>Levkovski : 250 ± 10 mb     CRP:  192.9 ±  8.4 mb</a:t>
            </a:r>
          </a:p>
          <a:p>
            <a:r>
              <a:rPr lang="nl-BE" sz="2000" b="1" dirty="0" smtClean="0">
                <a:latin typeface="Arial" panose="020B0604020202020204" pitchFamily="34" charset="0"/>
                <a:cs typeface="Arial" panose="020B0604020202020204" pitchFamily="34" charset="0"/>
              </a:rPr>
              <a:t>Correction factor    </a:t>
            </a:r>
            <a:r>
              <a:rPr lang="nl-BE" sz="2400" b="1" dirty="0" smtClean="0">
                <a:solidFill>
                  <a:srgbClr val="FF0000"/>
                </a:solidFill>
                <a:latin typeface="Arial" panose="020B0604020202020204" pitchFamily="34" charset="0"/>
                <a:cs typeface="Arial" panose="020B0604020202020204" pitchFamily="34" charset="0"/>
              </a:rPr>
              <a:t>0.77 </a:t>
            </a:r>
            <a:r>
              <a:rPr lang="nl-BE" sz="2400" b="1" dirty="0" smtClean="0">
                <a:solidFill>
                  <a:srgbClr val="FF0000"/>
                </a:solidFill>
                <a:latin typeface="Arial" panose="020B0604020202020204" pitchFamily="34" charset="0"/>
                <a:cs typeface="Arial" panose="020B0604020202020204" pitchFamily="34" charset="0"/>
              </a:rPr>
              <a:t>± </a:t>
            </a:r>
            <a:r>
              <a:rPr lang="nl-BE" sz="2400" b="1" dirty="0" smtClean="0">
                <a:solidFill>
                  <a:srgbClr val="FF0000"/>
                </a:solidFill>
                <a:latin typeface="Arial" panose="020B0604020202020204" pitchFamily="34" charset="0"/>
                <a:cs typeface="Arial" panose="020B0604020202020204" pitchFamily="34" charset="0"/>
              </a:rPr>
              <a:t>0.07 </a:t>
            </a:r>
            <a:endParaRPr lang="nl-BE" sz="2400" b="1" dirty="0">
              <a:solidFill>
                <a:srgbClr val="FF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637869"/>
            <a:ext cx="5240465" cy="372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56082" y="1916832"/>
            <a:ext cx="2916160" cy="3447098"/>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13 References</a:t>
            </a:r>
          </a:p>
          <a:p>
            <a:r>
              <a:rPr lang="nl-BE" sz="2000" b="1" dirty="0" smtClean="0">
                <a:latin typeface="Arial" panose="020B0604020202020204" pitchFamily="34" charset="0"/>
                <a:cs typeface="Arial" panose="020B0604020202020204" pitchFamily="34" charset="0"/>
              </a:rPr>
              <a:t>One deselected</a:t>
            </a:r>
          </a:p>
          <a:p>
            <a:endParaRPr lang="nl-BE" sz="2000" b="1" dirty="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Not Levkovski data</a:t>
            </a:r>
          </a:p>
          <a:p>
            <a:endParaRPr lang="nl-BE" sz="2000" b="1" dirty="0" smtClean="0">
              <a:latin typeface="Arial" panose="020B0604020202020204" pitchFamily="34" charset="0"/>
              <a:cs typeface="Arial" panose="020B0604020202020204" pitchFamily="34" charset="0"/>
            </a:endParaRPr>
          </a:p>
          <a:p>
            <a:r>
              <a:rPr lang="nl-BE" sz="2000" b="1" dirty="0" smtClean="0">
                <a:latin typeface="Symbol" panose="05050102010706020507" pitchFamily="18" charset="2"/>
                <a:cs typeface="Arial" panose="020B0604020202020204" pitchFamily="34" charset="0"/>
              </a:rPr>
              <a:t> c</a:t>
            </a:r>
            <a:r>
              <a:rPr lang="nl-BE" sz="2000" b="1" baseline="30000" dirty="0" smtClean="0">
                <a:latin typeface="Arial" panose="020B0604020202020204" pitchFamily="34" charset="0"/>
                <a:cs typeface="Arial" panose="020B0604020202020204" pitchFamily="34" charset="0"/>
              </a:rPr>
              <a:t>2</a:t>
            </a:r>
            <a:r>
              <a:rPr lang="nl-BE" sz="2000" b="1" dirty="0" smtClean="0">
                <a:latin typeface="Arial" panose="020B0604020202020204" pitchFamily="34" charset="0"/>
                <a:cs typeface="Arial" panose="020B0604020202020204" pitchFamily="34" charset="0"/>
              </a:rPr>
              <a:t>= 1.34</a:t>
            </a:r>
          </a:p>
          <a:p>
            <a:endParaRPr lang="nl-BE" sz="2000" b="1" dirty="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Uncertainties</a:t>
            </a:r>
          </a:p>
          <a:p>
            <a:r>
              <a:rPr lang="nl-BE" sz="2000" b="1" dirty="0" smtClean="0">
                <a:latin typeface="Arial" panose="020B0604020202020204" pitchFamily="34" charset="0"/>
                <a:cs typeface="Arial" panose="020B0604020202020204" pitchFamily="34" charset="0"/>
              </a:rPr>
              <a:t>70% threshold</a:t>
            </a:r>
          </a:p>
          <a:p>
            <a:r>
              <a:rPr lang="nl-BE" sz="2000" b="1" dirty="0" smtClean="0">
                <a:solidFill>
                  <a:srgbClr val="FF0000"/>
                </a:solidFill>
                <a:latin typeface="Arial" panose="020B0604020202020204" pitchFamily="34" charset="0"/>
                <a:cs typeface="Arial" panose="020B0604020202020204" pitchFamily="34" charset="0"/>
              </a:rPr>
              <a:t>4.5- 6% up to 45 MeV</a:t>
            </a:r>
          </a:p>
          <a:p>
            <a:endParaRPr lang="nl-BE" dirty="0"/>
          </a:p>
        </p:txBody>
      </p:sp>
    </p:spTree>
    <p:extLst>
      <p:ext uri="{BB962C8B-B14F-4D97-AF65-F5344CB8AC3E}">
        <p14:creationId xmlns:p14="http://schemas.microsoft.com/office/powerpoint/2010/main" val="783624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17</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r>
              <a:rPr lang="en-US" altLang="nl-BE" sz="2800" b="1" dirty="0" smtClean="0">
                <a:latin typeface="Arial" panose="020B0604020202020204" pitchFamily="34" charset="0"/>
                <a:cs typeface="Arial" panose="020B0604020202020204" pitchFamily="34" charset="0"/>
              </a:rPr>
              <a:t>Monitors only </a:t>
            </a:r>
            <a:r>
              <a:rPr lang="en-US" altLang="nl-BE" sz="2800" b="1" dirty="0" smtClean="0">
                <a:solidFill>
                  <a:srgbClr val="FF0000"/>
                </a:solidFill>
                <a:latin typeface="Arial" panose="020B0604020202020204" pitchFamily="34" charset="0"/>
                <a:cs typeface="Arial" panose="020B0604020202020204" pitchFamily="34" charset="0"/>
              </a:rPr>
              <a:t>part</a:t>
            </a:r>
            <a:r>
              <a:rPr lang="en-US" altLang="nl-BE" sz="2800" b="1" dirty="0" smtClean="0">
                <a:latin typeface="Arial" panose="020B0604020202020204" pitchFamily="34" charset="0"/>
                <a:cs typeface="Arial" panose="020B0604020202020204" pitchFamily="34" charset="0"/>
              </a:rPr>
              <a:t> of the CRP</a:t>
            </a:r>
            <a:r>
              <a:rPr lang="en-US" altLang="nl-BE" sz="2400" b="1" dirty="0" smtClean="0">
                <a:latin typeface="Arial" panose="020B0604020202020204" pitchFamily="34" charset="0"/>
                <a:cs typeface="Arial" panose="020B0604020202020204" pitchFamily="34" charset="0"/>
              </a:rPr>
              <a:t/>
            </a:r>
            <a:br>
              <a:rPr lang="en-US" altLang="nl-BE" sz="2400" b="1" dirty="0" smtClean="0">
                <a:latin typeface="Arial" panose="020B0604020202020204" pitchFamily="34" charset="0"/>
                <a:cs typeface="Arial" panose="020B0604020202020204" pitchFamily="34" charset="0"/>
              </a:rPr>
            </a:br>
            <a:r>
              <a:rPr lang="en-US" altLang="nl-BE" sz="2400" b="1" dirty="0">
                <a:latin typeface="Arial" panose="020B0604020202020204" pitchFamily="34" charset="0"/>
                <a:cs typeface="Arial" panose="020B0604020202020204" pitchFamily="34" charset="0"/>
              </a:rPr>
              <a:t/>
            </a:r>
            <a:br>
              <a:rPr lang="en-US" altLang="nl-BE" sz="2400" b="1" dirty="0">
                <a:latin typeface="Arial" panose="020B0604020202020204" pitchFamily="34" charset="0"/>
                <a:cs typeface="Arial" panose="020B0604020202020204" pitchFamily="34" charset="0"/>
              </a:rPr>
            </a:br>
            <a:r>
              <a:rPr lang="en-US" altLang="nl-BE" sz="2800" b="1" dirty="0" smtClean="0">
                <a:latin typeface="Arial" panose="020B0604020202020204" pitchFamily="34" charset="0"/>
                <a:cs typeface="Arial" panose="020B0604020202020204" pitchFamily="34" charset="0"/>
              </a:rPr>
              <a:t>Diagnostic radionuclides </a:t>
            </a:r>
            <a:r>
              <a:rPr lang="en-US" altLang="nl-BE" sz="2400" b="1" dirty="0" smtClean="0">
                <a:latin typeface="Arial" panose="020B0604020202020204" pitchFamily="34" charset="0"/>
                <a:cs typeface="Arial" panose="020B0604020202020204" pitchFamily="34" charset="0"/>
              </a:rPr>
              <a:t>(± 80 reactions)</a:t>
            </a:r>
            <a:br>
              <a:rPr lang="en-US" altLang="nl-BE" sz="2400" b="1" dirty="0" smtClean="0">
                <a:latin typeface="Arial" panose="020B0604020202020204" pitchFamily="34" charset="0"/>
                <a:cs typeface="Arial" panose="020B0604020202020204" pitchFamily="34" charset="0"/>
              </a:rPr>
            </a:br>
            <a:r>
              <a:rPr lang="en-US" altLang="nl-BE" sz="2400" b="1" dirty="0" smtClean="0">
                <a:latin typeface="Arial" panose="020B0604020202020204" pitchFamily="34" charset="0"/>
                <a:cs typeface="Arial" panose="020B0604020202020204" pitchFamily="34" charset="0"/>
              </a:rPr>
              <a:t/>
            </a:r>
            <a:br>
              <a:rPr lang="en-US" altLang="nl-BE" sz="2400" b="1" dirty="0" smtClean="0">
                <a:latin typeface="Arial" panose="020B0604020202020204" pitchFamily="34" charset="0"/>
                <a:cs typeface="Arial" panose="020B0604020202020204" pitchFamily="34" charset="0"/>
              </a:rPr>
            </a:br>
            <a:r>
              <a:rPr lang="en-US" altLang="nl-BE" sz="2400" b="1" dirty="0" smtClean="0">
                <a:latin typeface="Arial" panose="020B0604020202020204" pitchFamily="34" charset="0"/>
                <a:cs typeface="Arial" panose="020B0604020202020204" pitchFamily="34" charset="0"/>
              </a:rPr>
              <a:t>SPECT- </a:t>
            </a:r>
            <a:r>
              <a:rPr lang="en-US" altLang="nl-BE" sz="2400" b="1" dirty="0" smtClean="0">
                <a:latin typeface="Symbol" panose="05050102010706020507" pitchFamily="18" charset="2"/>
                <a:cs typeface="Arial" panose="020B0604020202020204" pitchFamily="34" charset="0"/>
              </a:rPr>
              <a:t>g</a:t>
            </a:r>
            <a:r>
              <a:rPr lang="en-US" altLang="nl-BE" sz="2400" b="1" dirty="0" smtClean="0">
                <a:latin typeface="Arial" panose="020B0604020202020204" pitchFamily="34" charset="0"/>
                <a:cs typeface="Arial" panose="020B0604020202020204" pitchFamily="34" charset="0"/>
              </a:rPr>
              <a:t> emitters</a:t>
            </a:r>
            <a:br>
              <a:rPr lang="en-US" altLang="nl-BE" sz="2400" b="1" dirty="0" smtClean="0">
                <a:latin typeface="Arial" panose="020B0604020202020204" pitchFamily="34" charset="0"/>
                <a:cs typeface="Arial" panose="020B0604020202020204" pitchFamily="34" charset="0"/>
              </a:rPr>
            </a:br>
            <a:r>
              <a:rPr lang="en-US" altLang="nl-BE" sz="2400" b="1" dirty="0" smtClean="0">
                <a:latin typeface="Symbol" panose="05050102010706020507" pitchFamily="18" charset="2"/>
                <a:cs typeface="Arial" panose="020B0604020202020204" pitchFamily="34" charset="0"/>
              </a:rPr>
              <a:t>b</a:t>
            </a:r>
            <a:r>
              <a:rPr lang="en-US" altLang="nl-BE" sz="2400" b="1" baseline="30000" dirty="0" smtClean="0">
                <a:latin typeface="Arial" panose="020B0604020202020204" pitchFamily="34" charset="0"/>
                <a:cs typeface="Arial" panose="020B0604020202020204" pitchFamily="34" charset="0"/>
              </a:rPr>
              <a:t>+</a:t>
            </a:r>
            <a:r>
              <a:rPr lang="en-US" altLang="nl-BE" sz="2400" b="1" dirty="0" smtClean="0">
                <a:latin typeface="Arial" panose="020B0604020202020204" pitchFamily="34" charset="0"/>
                <a:cs typeface="Arial" panose="020B0604020202020204" pitchFamily="34" charset="0"/>
              </a:rPr>
              <a:t> emitters - PET imaging</a:t>
            </a:r>
            <a:br>
              <a:rPr lang="en-US" altLang="nl-BE" sz="2400" b="1" dirty="0" smtClean="0">
                <a:latin typeface="Arial" panose="020B0604020202020204" pitchFamily="34" charset="0"/>
                <a:cs typeface="Arial" panose="020B0604020202020204" pitchFamily="34" charset="0"/>
              </a:rPr>
            </a:br>
            <a:r>
              <a:rPr lang="en-US" altLang="nl-BE" sz="2400" b="1" dirty="0" smtClean="0">
                <a:latin typeface="Arial" panose="020B0604020202020204" pitchFamily="34" charset="0"/>
                <a:cs typeface="Arial" panose="020B0604020202020204" pitchFamily="34" charset="0"/>
              </a:rPr>
              <a:t>generators (PET)</a:t>
            </a:r>
            <a:br>
              <a:rPr lang="en-US" altLang="nl-BE" sz="2400" b="1" dirty="0" smtClean="0">
                <a:latin typeface="Arial" panose="020B0604020202020204" pitchFamily="34" charset="0"/>
                <a:cs typeface="Arial" panose="020B0604020202020204" pitchFamily="34" charset="0"/>
              </a:rPr>
            </a:br>
            <a:r>
              <a:rPr lang="en-US" altLang="nl-BE" sz="2400" b="1" dirty="0">
                <a:latin typeface="Arial" panose="020B0604020202020204" pitchFamily="34" charset="0"/>
                <a:cs typeface="Arial" panose="020B0604020202020204" pitchFamily="34" charset="0"/>
              </a:rPr>
              <a:t/>
            </a:r>
            <a:br>
              <a:rPr lang="en-US" altLang="nl-BE" sz="2400" b="1" dirty="0">
                <a:latin typeface="Arial" panose="020B0604020202020204" pitchFamily="34" charset="0"/>
                <a:cs typeface="Arial" panose="020B0604020202020204" pitchFamily="34" charset="0"/>
              </a:rPr>
            </a:br>
            <a:r>
              <a:rPr lang="en-US" altLang="nl-BE" sz="2400" b="1" dirty="0">
                <a:latin typeface="Arial" panose="020B0604020202020204" pitchFamily="34" charset="0"/>
                <a:cs typeface="Arial" panose="020B0604020202020204" pitchFamily="34" charset="0"/>
              </a:rPr>
              <a:t/>
            </a:r>
            <a:br>
              <a:rPr lang="en-US" altLang="nl-BE" sz="2400" b="1" dirty="0">
                <a:latin typeface="Arial" panose="020B0604020202020204" pitchFamily="34" charset="0"/>
                <a:cs typeface="Arial" panose="020B0604020202020204" pitchFamily="34" charset="0"/>
              </a:rPr>
            </a:br>
            <a:r>
              <a:rPr lang="en-US" altLang="nl-BE" sz="2800" b="1" dirty="0" smtClean="0">
                <a:latin typeface="Arial" panose="020B0604020202020204" pitchFamily="34" charset="0"/>
                <a:cs typeface="Arial" panose="020B0604020202020204" pitchFamily="34" charset="0"/>
              </a:rPr>
              <a:t>Therapeutic radionuclides (± 30 </a:t>
            </a:r>
            <a:r>
              <a:rPr lang="en-US" altLang="nl-BE" sz="2800" b="1" smtClean="0">
                <a:latin typeface="Arial" panose="020B0604020202020204" pitchFamily="34" charset="0"/>
                <a:cs typeface="Arial" panose="020B0604020202020204" pitchFamily="34" charset="0"/>
              </a:rPr>
              <a:t>reactions)</a:t>
            </a:r>
            <a:br>
              <a:rPr lang="en-US" altLang="nl-BE" sz="2800" b="1" smtClean="0">
                <a:latin typeface="Arial" panose="020B0604020202020204" pitchFamily="34" charset="0"/>
                <a:cs typeface="Arial" panose="020B0604020202020204" pitchFamily="34" charset="0"/>
              </a:rPr>
            </a:br>
            <a:r>
              <a:rPr lang="en-US" altLang="nl-BE" sz="2800" b="1">
                <a:latin typeface="Arial" panose="020B0604020202020204" pitchFamily="34" charset="0"/>
                <a:cs typeface="Arial" panose="020B0604020202020204" pitchFamily="34" charset="0"/>
              </a:rPr>
              <a:t/>
            </a:r>
            <a:br>
              <a:rPr lang="en-US" altLang="nl-BE" sz="2800" b="1">
                <a:latin typeface="Arial" panose="020B0604020202020204" pitchFamily="34" charset="0"/>
                <a:cs typeface="Arial" panose="020B0604020202020204" pitchFamily="34" charset="0"/>
              </a:rPr>
            </a:br>
            <a:endParaRPr lang="en-US" altLang="nl-BE" sz="28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3285760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18</a:t>
            </a:r>
            <a:endParaRPr lang="en-US" altLang="nl-BE" dirty="0">
              <a:solidFill>
                <a:schemeClr val="tx1"/>
              </a:solidFill>
            </a:endParaRPr>
          </a:p>
        </p:txBody>
      </p:sp>
      <p:sp>
        <p:nvSpPr>
          <p:cNvPr id="2050" name="Rectangle 2"/>
          <p:cNvSpPr>
            <a:spLocks noGrp="1" noChangeArrowheads="1"/>
          </p:cNvSpPr>
          <p:nvPr>
            <p:ph type="ctrTitle"/>
          </p:nvPr>
        </p:nvSpPr>
        <p:spPr>
          <a:xfrm>
            <a:off x="1043608" y="620712"/>
            <a:ext cx="7704856" cy="5688608"/>
          </a:xfrm>
        </p:spPr>
        <p:txBody>
          <a:bodyPr>
            <a:normAutofit fontScale="90000"/>
          </a:bodyPr>
          <a:lstStyle/>
          <a:p>
            <a:pPr fontAlgn="base"/>
            <a:r>
              <a:rPr lang="en-US" altLang="nl-BE" sz="2400" b="1" dirty="0">
                <a:latin typeface="Arial" panose="020B0604020202020204" pitchFamily="34" charset="0"/>
                <a:cs typeface="Arial" panose="020B0604020202020204" pitchFamily="34" charset="0"/>
              </a:rPr>
              <a:t>A. </a:t>
            </a:r>
            <a:r>
              <a:rPr lang="en-US" altLang="nl-BE" sz="2400" b="1" dirty="0" smtClean="0">
                <a:latin typeface="Arial" panose="020B0604020202020204" pitchFamily="34" charset="0"/>
                <a:cs typeface="Arial" panose="020B0604020202020204" pitchFamily="34" charset="0"/>
              </a:rPr>
              <a:t>Hermanne</a:t>
            </a:r>
            <a:r>
              <a:rPr lang="en-US" altLang="nl-BE" sz="2400" b="1" baseline="30000" dirty="0" smtClean="0">
                <a:latin typeface="Arial" panose="020B0604020202020204" pitchFamily="34" charset="0"/>
                <a:cs typeface="Arial" panose="020B0604020202020204" pitchFamily="34" charset="0"/>
              </a:rPr>
              <a:t>1</a:t>
            </a:r>
            <a:r>
              <a:rPr lang="en-US" altLang="nl-BE" sz="2400" b="1" dirty="0" smtClean="0">
                <a:latin typeface="Arial" panose="020B0604020202020204" pitchFamily="34" charset="0"/>
                <a:cs typeface="Arial" panose="020B0604020202020204" pitchFamily="34" charset="0"/>
              </a:rPr>
              <a:t>, R.  Capote</a:t>
            </a:r>
            <a:r>
              <a:rPr lang="en-US" altLang="nl-BE" sz="2400" b="1" baseline="30000" dirty="0" smtClean="0">
                <a:latin typeface="Arial" panose="020B0604020202020204" pitchFamily="34" charset="0"/>
                <a:cs typeface="Arial" panose="020B0604020202020204" pitchFamily="34" charset="0"/>
              </a:rPr>
              <a:t>2</a:t>
            </a:r>
            <a:r>
              <a:rPr lang="en-US" altLang="nl-BE" sz="2400" b="1" dirty="0" smtClean="0">
                <a:latin typeface="Arial" panose="020B0604020202020204" pitchFamily="34" charset="0"/>
                <a:cs typeface="Arial" panose="020B0604020202020204" pitchFamily="34" charset="0"/>
              </a:rPr>
              <a:t>, B. V. Carlson</a:t>
            </a:r>
            <a:r>
              <a:rPr lang="en-US" altLang="nl-BE" sz="2400" b="1" baseline="30000" dirty="0" smtClean="0">
                <a:latin typeface="Arial" panose="020B0604020202020204" pitchFamily="34" charset="0"/>
                <a:cs typeface="Arial" panose="020B0604020202020204" pitchFamily="34" charset="0"/>
              </a:rPr>
              <a:t>3</a:t>
            </a:r>
            <a:r>
              <a:rPr lang="en-US" altLang="nl-BE" sz="2400" b="1" dirty="0" smtClean="0">
                <a:latin typeface="Arial" panose="020B0604020202020204" pitchFamily="34" charset="0"/>
                <a:cs typeface="Arial" panose="020B0604020202020204" pitchFamily="34" charset="0"/>
              </a:rPr>
              <a:t>, J. W. Engle</a:t>
            </a:r>
            <a:r>
              <a:rPr lang="en-US" altLang="nl-BE" sz="2400" b="1" baseline="30000" dirty="0" smtClean="0">
                <a:latin typeface="Arial" panose="020B0604020202020204" pitchFamily="34" charset="0"/>
                <a:cs typeface="Arial" panose="020B0604020202020204" pitchFamily="34" charset="0"/>
              </a:rPr>
              <a:t>4</a:t>
            </a:r>
            <a:r>
              <a:rPr lang="en-US" altLang="nl-BE" sz="2400" b="1" dirty="0" smtClean="0">
                <a:latin typeface="Arial" panose="020B0604020202020204" pitchFamily="34" charset="0"/>
                <a:cs typeface="Arial" panose="020B0604020202020204" pitchFamily="34" charset="0"/>
              </a:rPr>
              <a:t>, M. Hussain</a:t>
            </a:r>
            <a:r>
              <a:rPr lang="en-US" altLang="nl-BE" sz="2400" b="1" baseline="30000" dirty="0" smtClean="0">
                <a:latin typeface="Arial" panose="020B0604020202020204" pitchFamily="34" charset="0"/>
                <a:cs typeface="Arial" panose="020B0604020202020204" pitchFamily="34" charset="0"/>
              </a:rPr>
              <a:t>5</a:t>
            </a:r>
            <a:r>
              <a:rPr lang="en-US" altLang="nl-BE" sz="2400" b="1" dirty="0" smtClean="0">
                <a:latin typeface="Arial" panose="020B0604020202020204" pitchFamily="34" charset="0"/>
                <a:cs typeface="Arial" panose="020B0604020202020204" pitchFamily="34" charset="0"/>
              </a:rPr>
              <a:t>,  A. V. Ignatyuk</a:t>
            </a:r>
            <a:r>
              <a:rPr lang="en-US" altLang="nl-BE" sz="2400" b="1" baseline="30000" dirty="0" smtClean="0">
                <a:latin typeface="Arial" panose="020B0604020202020204" pitchFamily="34" charset="0"/>
                <a:cs typeface="Arial" panose="020B0604020202020204" pitchFamily="34" charset="0"/>
              </a:rPr>
              <a:t>6</a:t>
            </a:r>
            <a:r>
              <a:rPr lang="en-US" altLang="nl-BE" sz="2400" b="1" dirty="0" smtClean="0">
                <a:latin typeface="Arial" panose="020B0604020202020204" pitchFamily="34" charset="0"/>
                <a:cs typeface="Arial" panose="020B0604020202020204" pitchFamily="34" charset="0"/>
              </a:rPr>
              <a:t>, M. Kellett</a:t>
            </a:r>
            <a:r>
              <a:rPr lang="en-US" altLang="nl-BE" sz="2400" b="1" baseline="30000" dirty="0" smtClean="0">
                <a:latin typeface="Arial" panose="020B0604020202020204" pitchFamily="34" charset="0"/>
                <a:cs typeface="Arial" panose="020B0604020202020204" pitchFamily="34" charset="0"/>
              </a:rPr>
              <a:t>7</a:t>
            </a:r>
            <a:r>
              <a:rPr lang="en-US" altLang="nl-BE" sz="2400" b="1" dirty="0" smtClean="0">
                <a:latin typeface="Arial" panose="020B0604020202020204" pitchFamily="34" charset="0"/>
                <a:cs typeface="Arial" panose="020B0604020202020204" pitchFamily="34" charset="0"/>
              </a:rPr>
              <a:t>,    T.  Kibedi</a:t>
            </a:r>
            <a:r>
              <a:rPr lang="en-US" altLang="nl-BE" sz="2400" b="1" baseline="30000" dirty="0" smtClean="0">
                <a:latin typeface="Arial" panose="020B0604020202020204" pitchFamily="34" charset="0"/>
                <a:cs typeface="Arial" panose="020B0604020202020204" pitchFamily="34" charset="0"/>
              </a:rPr>
              <a:t>8</a:t>
            </a:r>
            <a:r>
              <a:rPr lang="en-US" altLang="nl-BE" sz="2400" b="1" dirty="0" smtClean="0">
                <a:latin typeface="Arial" panose="020B0604020202020204" pitchFamily="34" charset="0"/>
                <a:cs typeface="Arial" panose="020B0604020202020204" pitchFamily="34" charset="0"/>
              </a:rPr>
              <a:t>, Kim Guinyun</a:t>
            </a:r>
            <a:r>
              <a:rPr lang="en-US" altLang="nl-BE" sz="2400" b="1" baseline="30000" dirty="0" smtClean="0">
                <a:latin typeface="Arial" panose="020B0604020202020204" pitchFamily="34" charset="0"/>
                <a:cs typeface="Arial" panose="020B0604020202020204" pitchFamily="34" charset="0"/>
              </a:rPr>
              <a:t>9</a:t>
            </a:r>
            <a:r>
              <a:rPr lang="en-US" altLang="nl-BE" sz="2400" b="1" dirty="0" smtClean="0">
                <a:latin typeface="Arial" panose="020B0604020202020204" pitchFamily="34" charset="0"/>
                <a:cs typeface="Arial" panose="020B0604020202020204" pitchFamily="34" charset="0"/>
              </a:rPr>
              <a:t>, F .G. Kondev</a:t>
            </a:r>
            <a:r>
              <a:rPr lang="en-US" altLang="nl-BE" sz="2400" b="1" baseline="30000" dirty="0" smtClean="0">
                <a:latin typeface="Arial" panose="020B0604020202020204" pitchFamily="34" charset="0"/>
                <a:cs typeface="Arial" panose="020B0604020202020204" pitchFamily="34" charset="0"/>
              </a:rPr>
              <a:t>10</a:t>
            </a:r>
            <a:r>
              <a:rPr lang="en-US" altLang="nl-BE" sz="2400" b="1" dirty="0" smtClean="0">
                <a:latin typeface="Arial" panose="020B0604020202020204" pitchFamily="34" charset="0"/>
                <a:cs typeface="Arial" panose="020B0604020202020204" pitchFamily="34" charset="0"/>
              </a:rPr>
              <a:t>, O. Lebeda</a:t>
            </a:r>
            <a:r>
              <a:rPr lang="en-US" altLang="nl-BE" sz="2400" b="1" baseline="30000" dirty="0" smtClean="0">
                <a:latin typeface="Arial" panose="020B0604020202020204" pitchFamily="34" charset="0"/>
                <a:cs typeface="Arial" panose="020B0604020202020204" pitchFamily="34" charset="0"/>
              </a:rPr>
              <a:t>11</a:t>
            </a:r>
            <a:r>
              <a:rPr lang="en-US" altLang="nl-BE" sz="2400" b="1" dirty="0" smtClean="0">
                <a:latin typeface="Arial" panose="020B0604020202020204" pitchFamily="34" charset="0"/>
                <a:cs typeface="Arial" panose="020B0604020202020204" pitchFamily="34" charset="0"/>
              </a:rPr>
              <a:t>, A. Luca</a:t>
            </a:r>
            <a:r>
              <a:rPr lang="en-US" altLang="nl-BE" sz="2400" b="1" baseline="30000" dirty="0" smtClean="0">
                <a:latin typeface="Arial" panose="020B0604020202020204" pitchFamily="34" charset="0"/>
                <a:cs typeface="Arial" panose="020B0604020202020204" pitchFamily="34" charset="0"/>
              </a:rPr>
              <a:t>12</a:t>
            </a:r>
            <a:r>
              <a:rPr lang="en-US" altLang="nl-BE" sz="2400" b="1" dirty="0" smtClean="0">
                <a:latin typeface="Arial" panose="020B0604020202020204" pitchFamily="34" charset="0"/>
                <a:cs typeface="Arial" panose="020B0604020202020204" pitchFamily="34" charset="0"/>
              </a:rPr>
              <a:t>, </a:t>
            </a:r>
            <a:br>
              <a:rPr lang="en-US" altLang="nl-BE" sz="2400" b="1" dirty="0" smtClean="0">
                <a:latin typeface="Arial" panose="020B0604020202020204" pitchFamily="34" charset="0"/>
                <a:cs typeface="Arial" panose="020B0604020202020204" pitchFamily="34" charset="0"/>
              </a:rPr>
            </a:br>
            <a:r>
              <a:rPr lang="en-US" altLang="nl-BE" sz="2400" b="1" dirty="0" smtClean="0">
                <a:latin typeface="Arial" panose="020B0604020202020204" pitchFamily="34" charset="0"/>
                <a:cs typeface="Arial" panose="020B0604020202020204" pitchFamily="34" charset="0"/>
              </a:rPr>
              <a:t>H. Naik</a:t>
            </a:r>
            <a:r>
              <a:rPr lang="en-US" altLang="nl-BE" sz="2400" b="1" baseline="30000" dirty="0" smtClean="0">
                <a:latin typeface="Arial" panose="020B0604020202020204" pitchFamily="34" charset="0"/>
                <a:cs typeface="Arial" panose="020B0604020202020204" pitchFamily="34" charset="0"/>
              </a:rPr>
              <a:t>13</a:t>
            </a:r>
            <a:r>
              <a:rPr lang="en-US" altLang="nl-BE" sz="2400" b="1" dirty="0" smtClean="0">
                <a:latin typeface="Arial" panose="020B0604020202020204" pitchFamily="34" charset="0"/>
                <a:cs typeface="Arial" panose="020B0604020202020204" pitchFamily="34" charset="0"/>
              </a:rPr>
              <a:t>, Y. Nagai</a:t>
            </a:r>
            <a:r>
              <a:rPr lang="en-US" altLang="nl-BE" sz="2400" b="1" baseline="30000" dirty="0" smtClean="0">
                <a:latin typeface="Arial" panose="020B0604020202020204" pitchFamily="34" charset="0"/>
                <a:cs typeface="Arial" panose="020B0604020202020204" pitchFamily="34" charset="0"/>
              </a:rPr>
              <a:t>14</a:t>
            </a:r>
            <a:r>
              <a:rPr lang="en-US" altLang="nl-BE" sz="2400" b="1" dirty="0" smtClean="0">
                <a:latin typeface="Arial" panose="020B0604020202020204" pitchFamily="34" charset="0"/>
                <a:cs typeface="Arial" panose="020B0604020202020204" pitchFamily="34" charset="0"/>
              </a:rPr>
              <a:t>,  Nichols</a:t>
            </a:r>
            <a:r>
              <a:rPr lang="en-US" altLang="nl-BE" sz="2400" b="1" baseline="30000" dirty="0" smtClean="0">
                <a:latin typeface="Arial" panose="020B0604020202020204" pitchFamily="34" charset="0"/>
                <a:cs typeface="Arial" panose="020B0604020202020204" pitchFamily="34" charset="0"/>
              </a:rPr>
              <a:t>15</a:t>
            </a:r>
            <a:r>
              <a:rPr lang="en-US" altLang="nl-BE" sz="2400" b="1" dirty="0" smtClean="0">
                <a:latin typeface="Arial" panose="020B0604020202020204" pitchFamily="34" charset="0"/>
                <a:cs typeface="Arial" panose="020B0604020202020204" pitchFamily="34" charset="0"/>
              </a:rPr>
              <a:t>, F. M. Nortier</a:t>
            </a:r>
            <a:r>
              <a:rPr lang="en-US" altLang="nl-BE" sz="2400" b="1" baseline="30000" dirty="0" smtClean="0">
                <a:latin typeface="Arial" panose="020B0604020202020204" pitchFamily="34" charset="0"/>
                <a:cs typeface="Arial" panose="020B0604020202020204" pitchFamily="34" charset="0"/>
              </a:rPr>
              <a:t>4</a:t>
            </a:r>
            <a:r>
              <a:rPr lang="en-US" altLang="nl-BE" sz="2400" b="1" dirty="0" smtClean="0">
                <a:latin typeface="Arial" panose="020B0604020202020204" pitchFamily="34" charset="0"/>
                <a:cs typeface="Arial" panose="020B0604020202020204" pitchFamily="34" charset="0"/>
              </a:rPr>
              <a:t>, I. Spahn</a:t>
            </a:r>
            <a:r>
              <a:rPr lang="en-US" altLang="nl-BE" sz="2400" b="1" baseline="30000" dirty="0" smtClean="0">
                <a:latin typeface="Arial" panose="020B0604020202020204" pitchFamily="34" charset="0"/>
                <a:cs typeface="Arial" panose="020B0604020202020204" pitchFamily="34" charset="0"/>
              </a:rPr>
              <a:t>16</a:t>
            </a:r>
            <a:r>
              <a:rPr lang="en-US" altLang="nl-BE" sz="2400" b="1" dirty="0" smtClean="0">
                <a:latin typeface="Arial" panose="020B0604020202020204" pitchFamily="34" charset="0"/>
                <a:cs typeface="Arial" panose="020B0604020202020204" pitchFamily="34" charset="0"/>
              </a:rPr>
              <a:t>, </a:t>
            </a:r>
            <a:br>
              <a:rPr lang="en-US" altLang="nl-BE" sz="2400" b="1" dirty="0" smtClean="0">
                <a:latin typeface="Arial" panose="020B0604020202020204" pitchFamily="34" charset="0"/>
                <a:cs typeface="Arial" panose="020B0604020202020204" pitchFamily="34" charset="0"/>
              </a:rPr>
            </a:br>
            <a:r>
              <a:rPr lang="en-US" altLang="nl-BE" sz="2400" b="1" dirty="0" smtClean="0">
                <a:latin typeface="Arial" panose="020B0604020202020204" pitchFamily="34" charset="0"/>
                <a:cs typeface="Arial" panose="020B0604020202020204" pitchFamily="34" charset="0"/>
              </a:rPr>
              <a:t>F. T. Tarkanyi</a:t>
            </a:r>
            <a:r>
              <a:rPr lang="en-US" altLang="nl-BE" sz="2400" b="1" baseline="30000" dirty="0" smtClean="0">
                <a:latin typeface="Arial" panose="020B0604020202020204" pitchFamily="34" charset="0"/>
                <a:cs typeface="Arial" panose="020B0604020202020204" pitchFamily="34" charset="0"/>
              </a:rPr>
              <a:t>17</a:t>
            </a:r>
            <a:r>
              <a:rPr lang="en-US" altLang="nl-BE" sz="2400" b="1" dirty="0" smtClean="0">
                <a:latin typeface="Arial" panose="020B0604020202020204" pitchFamily="34" charset="0"/>
                <a:cs typeface="Arial" panose="020B0604020202020204" pitchFamily="34" charset="0"/>
              </a:rPr>
              <a:t>, M. Verpelli</a:t>
            </a:r>
            <a:r>
              <a:rPr lang="en-US" altLang="nl-BE" sz="2400" b="1" baseline="30000" dirty="0" smtClean="0">
                <a:latin typeface="Arial" panose="020B0604020202020204" pitchFamily="34" charset="0"/>
                <a:cs typeface="Arial" panose="020B0604020202020204" pitchFamily="34" charset="0"/>
              </a:rPr>
              <a:t>2</a:t>
            </a:r>
            <a:r>
              <a:rPr lang="en-US" altLang="nl-BE" sz="2400" b="1" dirty="0" smtClean="0">
                <a:latin typeface="Arial" panose="020B0604020202020204" pitchFamily="34" charset="0"/>
                <a:cs typeface="Arial" panose="020B0604020202020204" pitchFamily="34" charset="0"/>
              </a:rPr>
              <a:t/>
            </a:r>
            <a:br>
              <a:rPr lang="en-US" altLang="nl-BE" sz="2400" b="1" dirty="0" smtClean="0">
                <a:latin typeface="Arial" panose="020B0604020202020204" pitchFamily="34" charset="0"/>
                <a:cs typeface="Arial" panose="020B0604020202020204" pitchFamily="34" charset="0"/>
              </a:rPr>
            </a:br>
            <a:r>
              <a:rPr lang="en-US" altLang="nl-BE" sz="2200" b="1" dirty="0" smtClean="0">
                <a:latin typeface="Arial" panose="020B0604020202020204" pitchFamily="34" charset="0"/>
                <a:cs typeface="Arial" panose="020B0604020202020204" pitchFamily="34" charset="0"/>
              </a:rPr>
              <a:t/>
            </a:r>
            <a:br>
              <a:rPr lang="en-US" altLang="nl-BE" sz="2200" b="1" dirty="0" smtClean="0">
                <a:latin typeface="Arial" panose="020B0604020202020204" pitchFamily="34" charset="0"/>
                <a:cs typeface="Arial" panose="020B0604020202020204" pitchFamily="34" charset="0"/>
              </a:rPr>
            </a:br>
            <a:r>
              <a:rPr lang="nl-BE" sz="1600" b="1" i="1" baseline="30000" dirty="0" smtClean="0">
                <a:latin typeface="Arial" panose="020B0604020202020204" pitchFamily="34" charset="0"/>
                <a:cs typeface="Arial" panose="020B0604020202020204" pitchFamily="34" charset="0"/>
              </a:rPr>
              <a:t>1</a:t>
            </a:r>
            <a:r>
              <a:rPr lang="nl-BE" sz="1600" b="1" i="1" dirty="0" smtClean="0">
                <a:latin typeface="Arial" panose="020B0604020202020204" pitchFamily="34" charset="0"/>
                <a:cs typeface="Arial" panose="020B0604020202020204" pitchFamily="34" charset="0"/>
              </a:rPr>
              <a:t>Vrije Universiteit Brussel, Brussels, Belgium</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nl-BE" sz="1600" b="1" dirty="0" smtClean="0">
                <a:latin typeface="Arial" panose="020B0604020202020204" pitchFamily="34" charset="0"/>
                <a:cs typeface="Arial" panose="020B0604020202020204" pitchFamily="34" charset="0"/>
              </a:rPr>
              <a:t> </a:t>
            </a:r>
            <a:r>
              <a:rPr lang="en-US" sz="1600" b="1" i="1" baseline="30000" dirty="0" smtClean="0">
                <a:latin typeface="Arial" panose="020B0604020202020204" pitchFamily="34" charset="0"/>
                <a:cs typeface="Arial" panose="020B0604020202020204" pitchFamily="34" charset="0"/>
              </a:rPr>
              <a:t>2</a:t>
            </a:r>
            <a:r>
              <a:rPr lang="en-US" sz="1600" b="1" i="1" dirty="0" smtClean="0">
                <a:latin typeface="Arial" panose="020B0604020202020204" pitchFamily="34" charset="0"/>
                <a:cs typeface="Arial" panose="020B0604020202020204" pitchFamily="34" charset="0"/>
              </a:rPr>
              <a:t>International Atomic Energy Agency, NAPC-Nuclear Data Section, Vienna, Austria</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3</a:t>
            </a:r>
            <a:r>
              <a:rPr lang="en-US" sz="1600" b="1" i="1" dirty="0" smtClean="0">
                <a:latin typeface="Arial" panose="020B0604020202020204" pitchFamily="34" charset="0"/>
                <a:cs typeface="Arial" panose="020B0604020202020204" pitchFamily="34" charset="0"/>
              </a:rPr>
              <a:t> </a:t>
            </a:r>
            <a:r>
              <a:rPr lang="en-US" sz="1600" b="1" i="1" dirty="0" err="1" smtClean="0">
                <a:latin typeface="Arial" panose="020B0604020202020204" pitchFamily="34" charset="0"/>
                <a:cs typeface="Arial" panose="020B0604020202020204" pitchFamily="34" charset="0"/>
              </a:rPr>
              <a:t>Instituto</a:t>
            </a:r>
            <a:r>
              <a:rPr lang="en-US" sz="1600" b="1" i="1" dirty="0" smtClean="0">
                <a:latin typeface="Arial" panose="020B0604020202020204" pitchFamily="34" charset="0"/>
                <a:cs typeface="Arial" panose="020B0604020202020204" pitchFamily="34" charset="0"/>
              </a:rPr>
              <a:t> </a:t>
            </a:r>
            <a:r>
              <a:rPr lang="en-US" sz="1600" b="1" i="1" dirty="0" err="1" smtClean="0">
                <a:latin typeface="Arial" panose="020B0604020202020204" pitchFamily="34" charset="0"/>
                <a:cs typeface="Arial" panose="020B0604020202020204" pitchFamily="34" charset="0"/>
              </a:rPr>
              <a:t>Tecnológico</a:t>
            </a:r>
            <a:r>
              <a:rPr lang="en-US" sz="1600" b="1" i="1" dirty="0" smtClean="0">
                <a:latin typeface="Arial" panose="020B0604020202020204" pitchFamily="34" charset="0"/>
                <a:cs typeface="Arial" panose="020B0604020202020204" pitchFamily="34" charset="0"/>
              </a:rPr>
              <a:t> de </a:t>
            </a:r>
            <a:r>
              <a:rPr lang="en-US" sz="1600" b="1" i="1" dirty="0" err="1" smtClean="0">
                <a:latin typeface="Arial" panose="020B0604020202020204" pitchFamily="34" charset="0"/>
                <a:cs typeface="Arial" panose="020B0604020202020204" pitchFamily="34" charset="0"/>
              </a:rPr>
              <a:t>Aeronáutica</a:t>
            </a:r>
            <a:r>
              <a:rPr lang="en-US" sz="1600" b="1" i="1" dirty="0" smtClean="0">
                <a:latin typeface="Arial" panose="020B0604020202020204" pitchFamily="34" charset="0"/>
                <a:cs typeface="Arial" panose="020B0604020202020204" pitchFamily="34" charset="0"/>
              </a:rPr>
              <a:t>, Brazil</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4</a:t>
            </a:r>
            <a:r>
              <a:rPr lang="en-US" sz="1600" b="1" i="1" dirty="0" smtClean="0">
                <a:latin typeface="Arial" panose="020B0604020202020204" pitchFamily="34" charset="0"/>
                <a:cs typeface="Arial" panose="020B0604020202020204" pitchFamily="34" charset="0"/>
              </a:rPr>
              <a:t>Los Alamos National Laboratory (LANL), USA</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5</a:t>
            </a:r>
            <a:r>
              <a:rPr lang="en-US" sz="1600" b="1" i="1" dirty="0" smtClean="0">
                <a:latin typeface="Arial" panose="020B0604020202020204" pitchFamily="34" charset="0"/>
                <a:cs typeface="Arial" panose="020B0604020202020204" pitchFamily="34" charset="0"/>
              </a:rPr>
              <a:t> Government College University, Lahore, Pakistan</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6</a:t>
            </a:r>
            <a:r>
              <a:rPr lang="en-US" sz="1600" b="1" i="1" dirty="0" smtClean="0">
                <a:latin typeface="Arial" panose="020B0604020202020204" pitchFamily="34" charset="0"/>
                <a:cs typeface="Arial" panose="020B0604020202020204" pitchFamily="34" charset="0"/>
              </a:rPr>
              <a:t> Institute of Physics and Power Engineering (IPPE), </a:t>
            </a:r>
            <a:r>
              <a:rPr lang="en-US" sz="1600" b="1" i="1" dirty="0" err="1" smtClean="0">
                <a:latin typeface="Arial" panose="020B0604020202020204" pitchFamily="34" charset="0"/>
                <a:cs typeface="Arial" panose="020B0604020202020204" pitchFamily="34" charset="0"/>
              </a:rPr>
              <a:t>Obninsk</a:t>
            </a:r>
            <a:r>
              <a:rPr lang="en-US" sz="1600" b="1" i="1" dirty="0" smtClean="0">
                <a:latin typeface="Arial" panose="020B0604020202020204" pitchFamily="34" charset="0"/>
                <a:cs typeface="Arial" panose="020B0604020202020204" pitchFamily="34" charset="0"/>
              </a:rPr>
              <a:t>, Russia</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7</a:t>
            </a:r>
            <a:r>
              <a:rPr lang="en-US" sz="1600" b="1" i="1" dirty="0" smtClean="0">
                <a:latin typeface="Arial" panose="020B0604020202020204" pitchFamily="34" charset="0"/>
                <a:cs typeface="Arial" panose="020B0604020202020204" pitchFamily="34" charset="0"/>
              </a:rPr>
              <a:t>LNHB, CEA </a:t>
            </a:r>
            <a:r>
              <a:rPr lang="en-US" sz="1600" b="1" i="1" dirty="0" err="1" smtClean="0">
                <a:latin typeface="Arial" panose="020B0604020202020204" pitchFamily="34" charset="0"/>
                <a:cs typeface="Arial" panose="020B0604020202020204" pitchFamily="34" charset="0"/>
              </a:rPr>
              <a:t>Saclay</a:t>
            </a:r>
            <a:r>
              <a:rPr lang="en-US" sz="1600" b="1" i="1" dirty="0" smtClean="0">
                <a:latin typeface="Arial" panose="020B0604020202020204" pitchFamily="34" charset="0"/>
                <a:cs typeface="Arial" panose="020B0604020202020204" pitchFamily="34" charset="0"/>
              </a:rPr>
              <a:t>, France</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8</a:t>
            </a:r>
            <a:r>
              <a:rPr lang="en-US" sz="1600" b="1" i="1" dirty="0" smtClean="0">
                <a:latin typeface="Arial" panose="020B0604020202020204" pitchFamily="34" charset="0"/>
                <a:cs typeface="Arial" panose="020B0604020202020204" pitchFamily="34" charset="0"/>
              </a:rPr>
              <a:t>Australian National University, Canberra, Australia</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9</a:t>
            </a:r>
            <a:r>
              <a:rPr lang="en-US" sz="1600" b="1" i="1" dirty="0" smtClean="0">
                <a:latin typeface="Arial" panose="020B0604020202020204" pitchFamily="34" charset="0"/>
                <a:cs typeface="Arial" panose="020B0604020202020204" pitchFamily="34" charset="0"/>
              </a:rPr>
              <a:t>Kyungpook National University, Republic of Korea</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10</a:t>
            </a:r>
            <a:r>
              <a:rPr lang="en-US" sz="1600" b="1" i="1" dirty="0" smtClean="0">
                <a:latin typeface="Arial" panose="020B0604020202020204" pitchFamily="34" charset="0"/>
                <a:cs typeface="Arial" panose="020B0604020202020204" pitchFamily="34" charset="0"/>
              </a:rPr>
              <a:t> Argonne National Laboratory</a:t>
            </a:r>
            <a:r>
              <a:rPr lang="en-US" sz="1600" b="1" i="1" dirty="0">
                <a:latin typeface="Arial" panose="020B0604020202020204" pitchFamily="34" charset="0"/>
                <a:cs typeface="Arial" panose="020B0604020202020204" pitchFamily="34" charset="0"/>
              </a:rPr>
              <a:t>, USA</a:t>
            </a:r>
            <a:r>
              <a:rPr lang="nl-BE" sz="1600" dirty="0">
                <a:latin typeface="Arial" panose="020B0604020202020204" pitchFamily="34" charset="0"/>
                <a:cs typeface="Arial" panose="020B0604020202020204" pitchFamily="34" charset="0"/>
              </a:rPr>
              <a:t/>
            </a:r>
            <a:br>
              <a:rPr lang="nl-BE" sz="1600" dirty="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11</a:t>
            </a:r>
            <a:r>
              <a:rPr lang="en-US" sz="1600" b="1" i="1" dirty="0" smtClean="0">
                <a:latin typeface="Arial" panose="020B0604020202020204" pitchFamily="34" charset="0"/>
                <a:cs typeface="Arial" panose="020B0604020202020204" pitchFamily="34" charset="0"/>
              </a:rPr>
              <a:t>Nuclear Physics Institute, Rez, Czech Republic</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12</a:t>
            </a:r>
            <a:r>
              <a:rPr lang="en-US" sz="1600" b="1" i="1" dirty="0" smtClean="0">
                <a:latin typeface="Arial" panose="020B0604020202020204" pitchFamily="34" charset="0"/>
                <a:cs typeface="Arial" panose="020B0604020202020204" pitchFamily="34" charset="0"/>
              </a:rPr>
              <a:t>National  Institute of Physics and Nuclear Engineering “</a:t>
            </a:r>
            <a:r>
              <a:rPr lang="en-US" sz="1600" b="1" i="1" dirty="0" err="1" smtClean="0">
                <a:latin typeface="Arial" panose="020B0604020202020204" pitchFamily="34" charset="0"/>
                <a:cs typeface="Arial" panose="020B0604020202020204" pitchFamily="34" charset="0"/>
              </a:rPr>
              <a:t>Horia</a:t>
            </a:r>
            <a:r>
              <a:rPr lang="en-US" sz="1600" b="1" i="1" dirty="0" smtClean="0">
                <a:latin typeface="Arial" panose="020B0604020202020204" pitchFamily="34" charset="0"/>
                <a:cs typeface="Arial" panose="020B0604020202020204" pitchFamily="34" charset="0"/>
              </a:rPr>
              <a:t> </a:t>
            </a:r>
            <a:r>
              <a:rPr lang="en-US" sz="1600" b="1" i="1" dirty="0" err="1" smtClean="0">
                <a:latin typeface="Arial" panose="020B0604020202020204" pitchFamily="34" charset="0"/>
                <a:cs typeface="Arial" panose="020B0604020202020204" pitchFamily="34" charset="0"/>
              </a:rPr>
              <a:t>Hulubei</a:t>
            </a:r>
            <a:r>
              <a:rPr lang="en-US" sz="1600" b="1" i="1" dirty="0" smtClean="0">
                <a:latin typeface="Arial" panose="020B0604020202020204" pitchFamily="34" charset="0"/>
                <a:cs typeface="Arial" panose="020B0604020202020204" pitchFamily="34" charset="0"/>
              </a:rPr>
              <a:t>”, Romania</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13</a:t>
            </a:r>
            <a:r>
              <a:rPr lang="en-US" sz="1600" b="1" i="1" dirty="0" smtClean="0">
                <a:latin typeface="Arial" panose="020B0604020202020204" pitchFamily="34" charset="0"/>
                <a:cs typeface="Arial" panose="020B0604020202020204" pitchFamily="34" charset="0"/>
              </a:rPr>
              <a:t>Bhabha Atomic Research Centre (BARC) </a:t>
            </a:r>
            <a:r>
              <a:rPr lang="en-US" sz="1600" b="1" i="1" dirty="0" err="1" smtClean="0">
                <a:latin typeface="Arial" panose="020B0604020202020204" pitchFamily="34" charset="0"/>
                <a:cs typeface="Arial" panose="020B0604020202020204" pitchFamily="34" charset="0"/>
              </a:rPr>
              <a:t>Trombay</a:t>
            </a:r>
            <a:r>
              <a:rPr lang="en-US" sz="1600" b="1" i="1" dirty="0" smtClean="0">
                <a:latin typeface="Arial" panose="020B0604020202020204" pitchFamily="34" charset="0"/>
                <a:cs typeface="Arial" panose="020B0604020202020204" pitchFamily="34" charset="0"/>
              </a:rPr>
              <a:t> Mumbai, India</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14</a:t>
            </a:r>
            <a:r>
              <a:rPr lang="en-US" sz="1600" b="1" i="1" dirty="0" smtClean="0">
                <a:latin typeface="Arial" panose="020B0604020202020204" pitchFamily="34" charset="0"/>
                <a:cs typeface="Arial" panose="020B0604020202020204" pitchFamily="34" charset="0"/>
              </a:rPr>
              <a:t>Japan Atomic Energy Agency (JAEA), </a:t>
            </a:r>
            <a:r>
              <a:rPr lang="en-US" sz="1600" b="1" i="1" dirty="0" err="1" smtClean="0">
                <a:latin typeface="Arial" panose="020B0604020202020204" pitchFamily="34" charset="0"/>
                <a:cs typeface="Arial" panose="020B0604020202020204" pitchFamily="34" charset="0"/>
              </a:rPr>
              <a:t>Tokaimura</a:t>
            </a:r>
            <a:r>
              <a:rPr lang="en-US" sz="1600" b="1" i="1" dirty="0" smtClean="0">
                <a:latin typeface="Arial" panose="020B0604020202020204" pitchFamily="34" charset="0"/>
                <a:cs typeface="Arial" panose="020B0604020202020204" pitchFamily="34" charset="0"/>
              </a:rPr>
              <a:t> Naka,  Ibaraki-ken, Japan</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15</a:t>
            </a:r>
            <a:r>
              <a:rPr lang="en-US" sz="1600" b="1" i="1" dirty="0" smtClean="0">
                <a:latin typeface="Arial" panose="020B0604020202020204" pitchFamily="34" charset="0"/>
                <a:cs typeface="Arial" panose="020B0604020202020204" pitchFamily="34" charset="0"/>
              </a:rPr>
              <a:t>University of Surrey, Guildford, UK</a:t>
            </a:r>
            <a:r>
              <a:rPr lang="nl-BE" sz="1600" dirty="0" smtClean="0">
                <a:latin typeface="Arial" panose="020B0604020202020204" pitchFamily="34" charset="0"/>
                <a:cs typeface="Arial" panose="020B0604020202020204" pitchFamily="34" charset="0"/>
              </a:rPr>
              <a:t/>
            </a:r>
            <a:br>
              <a:rPr lang="nl-BE" sz="1600" dirty="0" smtClean="0">
                <a:latin typeface="Arial" panose="020B0604020202020204" pitchFamily="34" charset="0"/>
                <a:cs typeface="Arial" panose="020B0604020202020204" pitchFamily="34" charset="0"/>
              </a:rPr>
            </a:br>
            <a:r>
              <a:rPr lang="en-US" sz="1600" b="1" i="1" baseline="30000" dirty="0" smtClean="0">
                <a:latin typeface="Arial" panose="020B0604020202020204" pitchFamily="34" charset="0"/>
                <a:cs typeface="Arial" panose="020B0604020202020204" pitchFamily="34" charset="0"/>
              </a:rPr>
              <a:t>16</a:t>
            </a:r>
            <a:r>
              <a:rPr lang="en-US" sz="1600" b="1" i="1" dirty="0" smtClean="0">
                <a:latin typeface="Arial" panose="020B0604020202020204" pitchFamily="34" charset="0"/>
                <a:cs typeface="Arial" panose="020B0604020202020204" pitchFamily="34" charset="0"/>
              </a:rPr>
              <a:t> </a:t>
            </a:r>
            <a:r>
              <a:rPr lang="en-US" sz="1600" b="1" i="1" dirty="0" err="1" smtClean="0">
                <a:latin typeface="Arial" panose="020B0604020202020204" pitchFamily="34" charset="0"/>
                <a:cs typeface="Arial" panose="020B0604020202020204" pitchFamily="34" charset="0"/>
              </a:rPr>
              <a:t>Forschungszentrum</a:t>
            </a:r>
            <a:r>
              <a:rPr lang="en-US" sz="1600" b="1" i="1" dirty="0" smtClean="0">
                <a:latin typeface="Arial" panose="020B0604020202020204" pitchFamily="34" charset="0"/>
                <a:cs typeface="Arial" panose="020B0604020202020204" pitchFamily="34" charset="0"/>
              </a:rPr>
              <a:t> </a:t>
            </a:r>
            <a:r>
              <a:rPr lang="en-US" sz="1600" b="1" i="1" dirty="0" err="1" smtClean="0">
                <a:latin typeface="Arial" panose="020B0604020202020204" pitchFamily="34" charset="0"/>
                <a:cs typeface="Arial" panose="020B0604020202020204" pitchFamily="34" charset="0"/>
              </a:rPr>
              <a:t>Jülich</a:t>
            </a:r>
            <a:r>
              <a:rPr lang="en-US" sz="1600" b="1" i="1" dirty="0" smtClean="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FZJ), </a:t>
            </a:r>
            <a:r>
              <a:rPr lang="en-US" sz="1600" b="1" i="1" dirty="0" smtClean="0">
                <a:latin typeface="Arial" panose="020B0604020202020204" pitchFamily="34" charset="0"/>
                <a:cs typeface="Arial" panose="020B0604020202020204" pitchFamily="34" charset="0"/>
              </a:rPr>
              <a:t>Germany</a:t>
            </a:r>
            <a:r>
              <a:rPr lang="nl-BE" sz="1600" dirty="0">
                <a:latin typeface="Arial" panose="020B0604020202020204" pitchFamily="34" charset="0"/>
                <a:cs typeface="Arial" panose="020B0604020202020204" pitchFamily="34" charset="0"/>
              </a:rPr>
              <a:t/>
            </a:r>
            <a:br>
              <a:rPr lang="nl-BE" sz="1600" dirty="0">
                <a:latin typeface="Arial" panose="020B0604020202020204" pitchFamily="34" charset="0"/>
                <a:cs typeface="Arial" panose="020B0604020202020204" pitchFamily="34" charset="0"/>
              </a:rPr>
            </a:br>
            <a:r>
              <a:rPr lang="en-US" sz="1600" b="1" i="1" baseline="30000" dirty="0">
                <a:latin typeface="Arial" panose="020B0604020202020204" pitchFamily="34" charset="0"/>
                <a:cs typeface="Arial" panose="020B0604020202020204" pitchFamily="34" charset="0"/>
              </a:rPr>
              <a:t>17</a:t>
            </a:r>
            <a:r>
              <a:rPr lang="en-US" sz="1600" b="1" i="1" dirty="0">
                <a:latin typeface="Arial" panose="020B0604020202020204" pitchFamily="34" charset="0"/>
                <a:cs typeface="Arial" panose="020B0604020202020204" pitchFamily="34" charset="0"/>
              </a:rPr>
              <a:t> Institute of Nuclear Research, Debrecen, Hungary</a:t>
            </a:r>
            <a:r>
              <a:rPr lang="nl-BE" sz="2400" dirty="0"/>
              <a:t/>
            </a:r>
            <a:br>
              <a:rPr lang="nl-BE" sz="2400" dirty="0"/>
            </a:b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305872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3124471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971550" y="1484784"/>
            <a:ext cx="7704856" cy="4536256"/>
          </a:xfrm>
        </p:spPr>
        <p:txBody>
          <a:bodyPr>
            <a:normAutofit fontScale="90000"/>
          </a:bodyPr>
          <a:lstStyle/>
          <a:p>
            <a:pPr algn="l">
              <a:lnSpc>
                <a:spcPct val="85000"/>
              </a:lnSpc>
            </a:pPr>
            <a:r>
              <a:rPr lang="en-US" altLang="nl-BE" sz="2700" b="1" dirty="0" smtClean="0">
                <a:latin typeface="Arial" panose="020B0604020202020204" pitchFamily="34" charset="0"/>
                <a:cs typeface="Arial" panose="020B0604020202020204" pitchFamily="34" charset="0"/>
              </a:rPr>
              <a:t>	</a:t>
            </a:r>
            <a:r>
              <a:rPr lang="en-US" altLang="nl-BE" sz="3100" b="1" dirty="0" smtClean="0">
                <a:latin typeface="Arial" panose="020B0604020202020204" pitchFamily="34" charset="0"/>
                <a:cs typeface="Arial" panose="020B0604020202020204" pitchFamily="34" charset="0"/>
              </a:rPr>
              <a:t>Monitoring of charged particle beams</a:t>
            </a:r>
            <a:r>
              <a:rPr lang="en-US" altLang="nl-BE" sz="2700" b="1" dirty="0" smtClean="0">
                <a:latin typeface="Arial" panose="020B0604020202020204" pitchFamily="34" charset="0"/>
                <a:cs typeface="Arial" panose="020B0604020202020204" pitchFamily="34" charset="0"/>
              </a:rPr>
              <a:t/>
            </a:r>
            <a:br>
              <a:rPr lang="en-US" altLang="nl-BE" sz="2700" b="1" dirty="0" smtClean="0">
                <a:latin typeface="Arial" panose="020B0604020202020204" pitchFamily="34" charset="0"/>
                <a:cs typeface="Arial" panose="020B0604020202020204" pitchFamily="34" charset="0"/>
              </a:rPr>
            </a:br>
            <a:r>
              <a:rPr lang="en-US" altLang="nl-BE" sz="2200" b="1" dirty="0" smtClean="0">
                <a:latin typeface="Arial" panose="020B0604020202020204" pitchFamily="34" charset="0"/>
                <a:cs typeface="Arial" panose="020B0604020202020204" pitchFamily="34" charset="0"/>
              </a:rPr>
              <a:t/>
            </a:r>
            <a:br>
              <a:rPr lang="en-US" altLang="nl-BE" sz="2200" b="1" dirty="0" smtClean="0">
                <a:latin typeface="Arial" panose="020B0604020202020204" pitchFamily="34" charset="0"/>
                <a:cs typeface="Arial" panose="020B0604020202020204" pitchFamily="34" charset="0"/>
              </a:rPr>
            </a:br>
            <a:r>
              <a:rPr lang="en-US" altLang="nl-BE" sz="2200" b="1" dirty="0">
                <a:latin typeface="Arial" panose="020B0604020202020204" pitchFamily="34" charset="0"/>
                <a:cs typeface="Arial" panose="020B0604020202020204" pitchFamily="34" charset="0"/>
              </a:rPr>
              <a:t/>
            </a:r>
            <a:br>
              <a:rPr lang="en-US" altLang="nl-BE" sz="2200" b="1" dirty="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Technique to </a:t>
            </a:r>
            <a:r>
              <a:rPr lang="en-US" altLang="nl-BE" sz="2700" b="1" dirty="0" smtClean="0">
                <a:solidFill>
                  <a:srgbClr val="FF0000"/>
                </a:solidFill>
                <a:latin typeface="Arial" panose="020B0604020202020204" pitchFamily="34" charset="0"/>
                <a:cs typeface="Arial" panose="020B0604020202020204" pitchFamily="34" charset="0"/>
              </a:rPr>
              <a:t>improve or confirm knowledge </a:t>
            </a:r>
            <a:r>
              <a:rPr lang="en-US" altLang="nl-BE" sz="2700" b="1" dirty="0" smtClean="0">
                <a:latin typeface="Arial" panose="020B0604020202020204" pitchFamily="34" charset="0"/>
                <a:cs typeface="Arial" panose="020B0604020202020204" pitchFamily="34" charset="0"/>
              </a:rPr>
              <a:t>of beam intensity and/or energy.</a:t>
            </a:r>
            <a:br>
              <a:rPr lang="en-US" altLang="nl-BE" sz="2700" b="1" dirty="0" smtClean="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
            </a:r>
            <a:br>
              <a:rPr lang="en-US" altLang="nl-BE" sz="2700" b="1" dirty="0" smtClean="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Activation analysis experiments and isotope production.</a:t>
            </a:r>
            <a:br>
              <a:rPr lang="en-US" altLang="nl-BE" sz="2700" b="1" dirty="0" smtClean="0">
                <a:latin typeface="Arial" panose="020B0604020202020204" pitchFamily="34" charset="0"/>
                <a:cs typeface="Arial" panose="020B0604020202020204" pitchFamily="34" charset="0"/>
              </a:rPr>
            </a:br>
            <a:r>
              <a:rPr lang="en-US" altLang="nl-BE" sz="2700" b="1" dirty="0">
                <a:latin typeface="Arial" panose="020B0604020202020204" pitchFamily="34" charset="0"/>
                <a:cs typeface="Arial" panose="020B0604020202020204" pitchFamily="34" charset="0"/>
              </a:rPr>
              <a:t/>
            </a:r>
            <a:br>
              <a:rPr lang="en-US" altLang="nl-BE" sz="2700" b="1" dirty="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Re-measurement of </a:t>
            </a:r>
            <a:r>
              <a:rPr lang="en-US" altLang="nl-BE" sz="2700" b="1" dirty="0" smtClean="0">
                <a:solidFill>
                  <a:srgbClr val="FF0000"/>
                </a:solidFill>
                <a:latin typeface="Arial" panose="020B0604020202020204" pitchFamily="34" charset="0"/>
                <a:cs typeface="Arial" panose="020B0604020202020204" pitchFamily="34" charset="0"/>
              </a:rPr>
              <a:t>cross-sections (excitation function) of specific reactions </a:t>
            </a:r>
            <a:r>
              <a:rPr lang="en-US" altLang="nl-BE" sz="2700" b="1" dirty="0" smtClean="0">
                <a:latin typeface="Arial" panose="020B0604020202020204" pitchFamily="34" charset="0"/>
                <a:cs typeface="Arial" panose="020B0604020202020204" pitchFamily="34" charset="0"/>
              </a:rPr>
              <a:t>on well-chosen targets.</a:t>
            </a:r>
            <a:br>
              <a:rPr lang="en-US" altLang="nl-BE" sz="2700" b="1" dirty="0" smtClean="0">
                <a:latin typeface="Arial" panose="020B0604020202020204" pitchFamily="34" charset="0"/>
                <a:cs typeface="Arial" panose="020B0604020202020204" pitchFamily="34" charset="0"/>
              </a:rPr>
            </a:br>
            <a:r>
              <a:rPr lang="en-US" altLang="nl-BE" sz="2700" b="1" dirty="0">
                <a:latin typeface="Arial" panose="020B0604020202020204" pitchFamily="34" charset="0"/>
                <a:cs typeface="Arial" panose="020B0604020202020204" pitchFamily="34" charset="0"/>
              </a:rPr>
              <a:t/>
            </a:r>
            <a:br>
              <a:rPr lang="en-US" altLang="nl-BE" sz="2700" b="1" dirty="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Comparison with </a:t>
            </a:r>
            <a:r>
              <a:rPr lang="en-US" altLang="nl-BE" sz="2700" b="1" dirty="0" smtClean="0">
                <a:solidFill>
                  <a:srgbClr val="FF0000"/>
                </a:solidFill>
                <a:latin typeface="Arial" panose="020B0604020202020204" pitchFamily="34" charset="0"/>
                <a:cs typeface="Arial" panose="020B0604020202020204" pitchFamily="34" charset="0"/>
              </a:rPr>
              <a:t>evaluated-recommended</a:t>
            </a:r>
            <a:r>
              <a:rPr lang="en-US" altLang="nl-BE" sz="2700" b="1" dirty="0" smtClean="0">
                <a:latin typeface="Arial" panose="020B0604020202020204" pitchFamily="34" charset="0"/>
                <a:cs typeface="Arial" panose="020B0604020202020204" pitchFamily="34" charset="0"/>
              </a:rPr>
              <a:t> values.</a:t>
            </a:r>
            <a:br>
              <a:rPr lang="en-US" altLang="nl-BE" sz="2700" b="1" dirty="0" smtClean="0">
                <a:latin typeface="Arial" panose="020B0604020202020204" pitchFamily="34" charset="0"/>
                <a:cs typeface="Arial" panose="020B0604020202020204" pitchFamily="34" charset="0"/>
              </a:rPr>
            </a:br>
            <a:r>
              <a:rPr lang="en-US" altLang="nl-BE" sz="2700" b="1" dirty="0">
                <a:latin typeface="Arial" panose="020B0604020202020204" pitchFamily="34" charset="0"/>
                <a:cs typeface="Arial" panose="020B0604020202020204" pitchFamily="34" charset="0"/>
              </a:rPr>
              <a:t/>
            </a:r>
            <a:br>
              <a:rPr lang="en-US" altLang="nl-BE" sz="2700" b="1" dirty="0">
                <a:latin typeface="Arial" panose="020B0604020202020204" pitchFamily="34" charset="0"/>
                <a:cs typeface="Arial" panose="020B0604020202020204" pitchFamily="34" charset="0"/>
              </a:rPr>
            </a:br>
            <a:r>
              <a:rPr lang="en-US" altLang="nl-BE" sz="2700" b="1" dirty="0" smtClean="0">
                <a:solidFill>
                  <a:srgbClr val="FF0000"/>
                </a:solidFill>
                <a:latin typeface="Arial" panose="020B0604020202020204" pitchFamily="34" charset="0"/>
                <a:cs typeface="Arial" panose="020B0604020202020204" pitchFamily="34" charset="0"/>
              </a:rPr>
              <a:t>Adapt beam parameters </a:t>
            </a:r>
            <a:r>
              <a:rPr lang="en-US" altLang="nl-BE" sz="2700" b="1" dirty="0" smtClean="0">
                <a:latin typeface="Arial" panose="020B0604020202020204" pitchFamily="34" charset="0"/>
                <a:cs typeface="Arial" panose="020B0604020202020204" pitchFamily="34" charset="0"/>
              </a:rPr>
              <a:t>until good agreement.</a:t>
            </a:r>
            <a:br>
              <a:rPr lang="en-US" altLang="nl-BE" sz="2700" b="1" dirty="0" smtClean="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
            </a:r>
            <a:br>
              <a:rPr lang="en-US" altLang="nl-BE" sz="2700" b="1" dirty="0" smtClean="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		</a:t>
            </a:r>
            <a:r>
              <a:rPr lang="en-US" altLang="nl-BE" sz="2800" dirty="0" smtClean="0">
                <a:solidFill>
                  <a:schemeClr val="accent2">
                    <a:lumMod val="75000"/>
                  </a:schemeClr>
                </a:solidFill>
                <a:latin typeface="Arial Black" panose="020B0A04020102020204" pitchFamily="34" charset="0"/>
                <a:cs typeface="Arial" panose="020B0604020202020204" pitchFamily="34" charset="0"/>
              </a:rPr>
              <a:t>IAEA-database</a:t>
            </a:r>
            <a:r>
              <a:rPr lang="en-US" altLang="nl-BE" sz="2700" b="1" dirty="0" smtClean="0">
                <a:latin typeface="Arial" panose="020B0604020202020204" pitchFamily="34" charset="0"/>
                <a:cs typeface="Arial" panose="020B0604020202020204" pitchFamily="34" charset="0"/>
              </a:rPr>
              <a:t/>
            </a:r>
            <a:br>
              <a:rPr lang="en-US" altLang="nl-BE" sz="2700" b="1" dirty="0" smtClean="0">
                <a:latin typeface="Arial" panose="020B0604020202020204" pitchFamily="34" charset="0"/>
                <a:cs typeface="Arial" panose="020B0604020202020204" pitchFamily="34" charset="0"/>
              </a:rPr>
            </a:br>
            <a:r>
              <a:rPr lang="en-US" altLang="nl-BE" sz="2700" b="1" dirty="0">
                <a:latin typeface="Arial" panose="020B0604020202020204" pitchFamily="34" charset="0"/>
                <a:cs typeface="Arial" panose="020B0604020202020204" pitchFamily="34" charset="0"/>
              </a:rPr>
              <a:t/>
            </a:r>
            <a:br>
              <a:rPr lang="en-US" altLang="nl-BE" sz="2700" b="1" dirty="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
            </a:r>
            <a:br>
              <a:rPr lang="en-US" altLang="nl-BE" sz="2700" b="1" dirty="0" smtClean="0">
                <a:latin typeface="Arial" panose="020B0604020202020204" pitchFamily="34" charset="0"/>
                <a:cs typeface="Arial" panose="020B0604020202020204" pitchFamily="34" charset="0"/>
              </a:rPr>
            </a:br>
            <a:r>
              <a:rPr lang="en-US" altLang="nl-BE" sz="2700" b="1" dirty="0">
                <a:latin typeface="Arial" panose="020B0604020202020204" pitchFamily="34" charset="0"/>
                <a:cs typeface="Arial" panose="020B0604020202020204" pitchFamily="34" charset="0"/>
              </a:rPr>
              <a:t/>
            </a:r>
            <a:br>
              <a:rPr lang="en-US" altLang="nl-BE" sz="2700" b="1" dirty="0">
                <a:latin typeface="Arial" panose="020B0604020202020204" pitchFamily="34" charset="0"/>
                <a:cs typeface="Arial" panose="020B0604020202020204" pitchFamily="34" charset="0"/>
              </a:rPr>
            </a:br>
            <a:endParaRPr lang="en-US" altLang="nl-BE" sz="27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69566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2365702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2475952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3847472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2828531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2182844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2</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4968528"/>
          </a:xfrm>
        </p:spPr>
        <p:txBody>
          <a:bodyPr>
            <a:normAutofit/>
          </a:bodyPr>
          <a:lstStyle/>
          <a:p>
            <a:pPr algn="l">
              <a:lnSpc>
                <a:spcPct val="85000"/>
              </a:lnSpc>
            </a:pP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871517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3</a:t>
            </a:r>
            <a:endParaRPr lang="en-US" altLang="nl-BE" dirty="0">
              <a:solidFill>
                <a:schemeClr val="tx1"/>
              </a:solidFill>
            </a:endParaRPr>
          </a:p>
        </p:txBody>
      </p:sp>
      <p:sp>
        <p:nvSpPr>
          <p:cNvPr id="2050" name="Rectangle 2"/>
          <p:cNvSpPr>
            <a:spLocks noGrp="1" noChangeArrowheads="1"/>
          </p:cNvSpPr>
          <p:nvPr>
            <p:ph type="ctrTitle"/>
          </p:nvPr>
        </p:nvSpPr>
        <p:spPr>
          <a:xfrm>
            <a:off x="1403648" y="620712"/>
            <a:ext cx="7344816" cy="741363"/>
          </a:xfrm>
        </p:spPr>
        <p:txBody>
          <a:bodyPr>
            <a:normAutofit/>
          </a:bodyPr>
          <a:lstStyle/>
          <a:p>
            <a:pPr algn="l">
              <a:lnSpc>
                <a:spcPct val="85000"/>
              </a:lnSpc>
            </a:pPr>
            <a:r>
              <a:rPr lang="en-US" altLang="nl-BE" sz="2200" b="1" dirty="0" smtClean="0">
                <a:latin typeface="Arial" panose="020B0604020202020204" pitchFamily="34" charset="0"/>
                <a:cs typeface="Arial" panose="020B0604020202020204" pitchFamily="34" charset="0"/>
              </a:rPr>
              <a:t>Example (recent study  </a:t>
            </a:r>
            <a:r>
              <a:rPr lang="en-US" altLang="nl-BE" sz="2200" b="1" dirty="0" err="1" smtClean="0">
                <a:latin typeface="Arial" panose="020B0604020202020204" pitchFamily="34" charset="0"/>
                <a:cs typeface="Arial" panose="020B0604020202020204" pitchFamily="34" charset="0"/>
              </a:rPr>
              <a:t>Ba+deuterons</a:t>
            </a:r>
            <a:r>
              <a:rPr lang="en-US" altLang="nl-BE" sz="2200" b="1" dirty="0" smtClean="0">
                <a:latin typeface="Arial" panose="020B0604020202020204" pitchFamily="34" charset="0"/>
                <a:cs typeface="Arial" panose="020B0604020202020204" pitchFamily="34" charset="0"/>
              </a:rPr>
              <a:t>)</a:t>
            </a: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463531"/>
            <a:ext cx="6319862" cy="442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69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4</a:t>
            </a:r>
            <a:endParaRPr lang="en-US" altLang="nl-BE" dirty="0">
              <a:solidFill>
                <a:schemeClr val="tx1"/>
              </a:solidFill>
            </a:endParaRPr>
          </a:p>
        </p:txBody>
      </p:sp>
      <p:sp>
        <p:nvSpPr>
          <p:cNvPr id="2050" name="Rectangle 2"/>
          <p:cNvSpPr>
            <a:spLocks noGrp="1" noChangeArrowheads="1"/>
          </p:cNvSpPr>
          <p:nvPr>
            <p:ph type="ctrTitle"/>
          </p:nvPr>
        </p:nvSpPr>
        <p:spPr>
          <a:xfrm>
            <a:off x="1115616" y="548680"/>
            <a:ext cx="7848872" cy="6120680"/>
          </a:xfrm>
        </p:spPr>
        <p:txBody>
          <a:bodyPr>
            <a:normAutofit fontScale="90000"/>
          </a:bodyPr>
          <a:lstStyle/>
          <a:p>
            <a:pPr algn="l">
              <a:lnSpc>
                <a:spcPct val="85000"/>
              </a:lnSpc>
            </a:pPr>
            <a:r>
              <a:rPr lang="en-US" sz="3100" b="1" dirty="0" smtClean="0"/>
              <a:t>Genesis of “new” recommended database</a:t>
            </a:r>
            <a:br>
              <a:rPr lang="en-US" sz="3100" b="1" dirty="0" smtClean="0"/>
            </a:br>
            <a:r>
              <a:rPr lang="en-US" sz="3100" b="1" dirty="0"/>
              <a:t/>
            </a:r>
            <a:br>
              <a:rPr lang="en-US" sz="3100" b="1" dirty="0"/>
            </a:b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IAEA </a:t>
            </a:r>
            <a:r>
              <a:rPr lang="en-US" sz="2400" b="1" dirty="0" smtClean="0">
                <a:latin typeface="Arial" panose="020B0604020202020204" pitchFamily="34" charset="0"/>
                <a:cs typeface="Arial" panose="020B0604020202020204" pitchFamily="34" charset="0"/>
              </a:rPr>
              <a:t>organized in the 1996-2001 period a CRP </a:t>
            </a:r>
            <a:r>
              <a:rPr lang="en-US" sz="2400" dirty="0" smtClean="0">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first attempt to provide standard – recommended cross-section data </a:t>
            </a:r>
            <a:r>
              <a:rPr lang="en-US" sz="2400" b="1" dirty="0" smtClean="0">
                <a:latin typeface="Arial" panose="020B0604020202020204" pitchFamily="34" charset="0"/>
                <a:cs typeface="Arial" panose="020B0604020202020204" pitchFamily="34" charset="0"/>
              </a:rPr>
              <a:t>for monitoring and for isotope production.</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The results available </a:t>
            </a:r>
            <a:r>
              <a:rPr lang="en-US" sz="2400" b="1" dirty="0">
                <a:latin typeface="Arial" panose="020B0604020202020204" pitchFamily="34" charset="0"/>
                <a:cs typeface="Arial" panose="020B0604020202020204" pitchFamily="34" charset="0"/>
              </a:rPr>
              <a:t>as hardcopy </a:t>
            </a:r>
            <a:r>
              <a:rPr lang="en-US" sz="2400" b="1" dirty="0" smtClean="0">
                <a:solidFill>
                  <a:srgbClr val="0070C0"/>
                </a:solidFill>
                <a:latin typeface="Arial" panose="020B0604020202020204" pitchFamily="34" charset="0"/>
                <a:cs typeface="Arial" panose="020B0604020202020204" pitchFamily="34" charset="0"/>
              </a:rPr>
              <a:t>TECDOC-1211</a:t>
            </a:r>
            <a:r>
              <a:rPr lang="en-US" sz="2400" dirty="0" smtClean="0">
                <a:solidFill>
                  <a:srgbClr val="0070C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rPr>
              <a:t>O</a:t>
            </a:r>
            <a:r>
              <a:rPr lang="en-US" sz="2400" b="1" dirty="0" smtClean="0">
                <a:solidFill>
                  <a:srgbClr val="FF0000"/>
                </a:solidFill>
                <a:latin typeface="Arial" panose="020B0604020202020204" pitchFamily="34" charset="0"/>
                <a:cs typeface="Arial" panose="020B0604020202020204" pitchFamily="34" charset="0"/>
              </a:rPr>
              <a:t>n-line </a:t>
            </a:r>
            <a:r>
              <a:rPr lang="en-US" sz="2400" b="1" dirty="0">
                <a:solidFill>
                  <a:srgbClr val="FF0000"/>
                </a:solidFill>
                <a:latin typeface="Arial" panose="020B0604020202020204" pitchFamily="34" charset="0"/>
                <a:cs typeface="Arial" panose="020B0604020202020204" pitchFamily="34" charset="0"/>
              </a:rPr>
              <a:t>in the </a:t>
            </a:r>
            <a:r>
              <a:rPr lang="en-US" sz="2400" b="1" dirty="0" smtClean="0">
                <a:solidFill>
                  <a:srgbClr val="FF0000"/>
                </a:solidFill>
                <a:latin typeface="Arial" panose="020B0604020202020204" pitchFamily="34" charset="0"/>
                <a:cs typeface="Arial" panose="020B0604020202020204" pitchFamily="34" charset="0"/>
              </a:rPr>
              <a:t>medical portal </a:t>
            </a:r>
            <a:r>
              <a:rPr lang="en-US" sz="2400" b="1" dirty="0" smtClean="0">
                <a:latin typeface="Arial" panose="020B0604020202020204" pitchFamily="34" charset="0"/>
                <a:cs typeface="Arial" panose="020B0604020202020204" pitchFamily="34" charset="0"/>
              </a:rPr>
              <a:t>(latest update 2007) </a:t>
            </a:r>
            <a:br>
              <a:rPr lang="en-US" sz="2400" b="1" dirty="0" smtClean="0">
                <a:latin typeface="Arial" panose="020B0604020202020204" pitchFamily="34" charset="0"/>
                <a:cs typeface="Arial" panose="020B0604020202020204" pitchFamily="34" charset="0"/>
              </a:rPr>
            </a:br>
            <a:r>
              <a:rPr lang="en-US" sz="2400" dirty="0" smtClean="0">
                <a:solidFill>
                  <a:srgbClr val="0070C0"/>
                </a:solidFill>
                <a:latin typeface="Arial" panose="020B0604020202020204" pitchFamily="34" charset="0"/>
                <a:cs typeface="Arial" panose="020B0604020202020204" pitchFamily="34" charset="0"/>
              </a:rPr>
              <a:t>https</a:t>
            </a:r>
            <a:r>
              <a:rPr lang="en-US" sz="2400" dirty="0">
                <a:solidFill>
                  <a:srgbClr val="0070C0"/>
                </a:solidFill>
                <a:latin typeface="Arial" panose="020B0604020202020204" pitchFamily="34" charset="0"/>
                <a:cs typeface="Arial" panose="020B0604020202020204" pitchFamily="34" charset="0"/>
              </a:rPr>
              <a:t>://</a:t>
            </a:r>
            <a:r>
              <a:rPr lang="en-US" sz="2400" dirty="0" smtClean="0">
                <a:solidFill>
                  <a:srgbClr val="0070C0"/>
                </a:solidFill>
                <a:latin typeface="Arial" panose="020B0604020202020204" pitchFamily="34" charset="0"/>
                <a:cs typeface="Arial" panose="020B0604020202020204" pitchFamily="34" charset="0"/>
              </a:rPr>
              <a:t>www.nds.iaea.org/medical/monitor_reactions.html</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rPr>
              <a:t>End 2012 launch of a </a:t>
            </a:r>
            <a:r>
              <a:rPr lang="en-US" sz="2400" b="1" dirty="0">
                <a:solidFill>
                  <a:srgbClr val="FF0000"/>
                </a:solidFill>
                <a:latin typeface="Arial" panose="020B0604020202020204" pitchFamily="34" charset="0"/>
                <a:cs typeface="Arial" panose="020B0604020202020204" pitchFamily="34" charset="0"/>
              </a:rPr>
              <a:t>new CRP </a:t>
            </a:r>
            <a:r>
              <a:rPr lang="en-US" sz="2400" b="1" dirty="0" smtClean="0">
                <a:latin typeface="Arial" panose="020B0604020202020204" pitchFamily="34" charset="0"/>
                <a:cs typeface="Arial" panose="020B0604020202020204" pitchFamily="34" charset="0"/>
              </a:rPr>
              <a:t>entitled: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Nuclear Data for Charged-particle Monitor Reactions and Medical Isotope Production“ </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Aim </a:t>
            </a:r>
            <a:r>
              <a:rPr lang="en-US" sz="2400" b="1" dirty="0">
                <a:latin typeface="Arial" panose="020B0604020202020204" pitchFamily="34" charset="0"/>
                <a:cs typeface="Arial" panose="020B0604020202020204" pitchFamily="34" charset="0"/>
              </a:rPr>
              <a:t>to </a:t>
            </a:r>
            <a:r>
              <a:rPr lang="en-US" sz="2400" b="1" dirty="0">
                <a:solidFill>
                  <a:srgbClr val="FF0000"/>
                </a:solidFill>
                <a:latin typeface="Arial" panose="020B0604020202020204" pitchFamily="34" charset="0"/>
                <a:cs typeface="Arial" panose="020B0604020202020204" pitchFamily="34" charset="0"/>
              </a:rPr>
              <a:t>complement, broaden and upgrade </a:t>
            </a:r>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database</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nl-BE" sz="2400" dirty="0">
                <a:latin typeface="Arial" panose="020B0604020202020204" pitchFamily="34" charset="0"/>
                <a:cs typeface="Arial" panose="020B0604020202020204" pitchFamily="34" charset="0"/>
              </a:rPr>
              <a:t/>
            </a:r>
            <a:br>
              <a:rPr lang="nl-BE"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important goal was the improvement on </a:t>
            </a:r>
            <a:r>
              <a:rPr lang="en-US" sz="2400" b="1" dirty="0" smtClean="0">
                <a:solidFill>
                  <a:srgbClr val="FF0000"/>
                </a:solidFill>
                <a:latin typeface="Arial" panose="020B0604020202020204" pitchFamily="34" charset="0"/>
                <a:cs typeface="Arial" panose="020B0604020202020204" pitchFamily="34" charset="0"/>
              </a:rPr>
              <a:t>accuracy</a:t>
            </a:r>
            <a:r>
              <a:rPr lang="en-US" sz="2400" dirty="0" smtClean="0">
                <a:solidFill>
                  <a:srgbClr val="FF0000"/>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and</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reliability</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of cross-sections for </a:t>
            </a:r>
            <a:r>
              <a:rPr lang="en-US" sz="2400" b="1" dirty="0">
                <a:solidFill>
                  <a:srgbClr val="FF0000"/>
                </a:solidFill>
                <a:latin typeface="Arial" panose="020B0604020202020204" pitchFamily="34" charset="0"/>
                <a:cs typeface="Arial" panose="020B0604020202020204" pitchFamily="34" charset="0"/>
              </a:rPr>
              <a:t>monitoring</a:t>
            </a:r>
            <a:r>
              <a:rPr lang="en-US" sz="2400" b="1" dirty="0">
                <a:latin typeface="Arial" panose="020B0604020202020204" pitchFamily="34" charset="0"/>
                <a:cs typeface="Arial" panose="020B0604020202020204" pitchFamily="34" charset="0"/>
              </a:rPr>
              <a:t> of proton, deuteron, alpha and </a:t>
            </a:r>
            <a:r>
              <a:rPr lang="en-US" sz="2400" b="1" baseline="30000"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He particle beams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nl-BE" sz="2400" dirty="0"/>
              <a:t/>
            </a:r>
            <a:br>
              <a:rPr lang="nl-BE" sz="2400" dirty="0"/>
            </a:b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385158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a:solidFill>
                  <a:schemeClr val="tx1"/>
                </a:solidFill>
              </a:rPr>
              <a:t>5</a:t>
            </a:r>
          </a:p>
        </p:txBody>
      </p:sp>
      <p:sp>
        <p:nvSpPr>
          <p:cNvPr id="2050" name="Rectangle 2"/>
          <p:cNvSpPr>
            <a:spLocks noGrp="1" noChangeArrowheads="1"/>
          </p:cNvSpPr>
          <p:nvPr>
            <p:ph type="ctrTitle"/>
          </p:nvPr>
        </p:nvSpPr>
        <p:spPr>
          <a:xfrm>
            <a:off x="1259632" y="764704"/>
            <a:ext cx="7632848" cy="5544592"/>
          </a:xfrm>
        </p:spPr>
        <p:txBody>
          <a:bodyPr>
            <a:normAutofit fontScale="90000"/>
          </a:bodyPr>
          <a:lstStyle/>
          <a:p>
            <a:pPr algn="l"/>
            <a:r>
              <a:rPr lang="en-US" sz="2400" b="1" dirty="0" smtClean="0">
                <a:solidFill>
                  <a:srgbClr val="FF0000"/>
                </a:solidFill>
                <a:latin typeface="Arial" panose="020B0604020202020204" pitchFamily="34" charset="0"/>
                <a:cs typeface="Arial" panose="020B0604020202020204" pitchFamily="34" charset="0"/>
              </a:rPr>
              <a:t>New systematic compilation of </a:t>
            </a:r>
            <a:r>
              <a:rPr lang="en-US" sz="2400" dirty="0" smtClean="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literature</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especially </a:t>
            </a:r>
            <a:r>
              <a:rPr lang="en-US" sz="2400" b="1" dirty="0">
                <a:latin typeface="Arial" panose="020B0604020202020204" pitchFamily="34" charset="0"/>
                <a:cs typeface="Arial" panose="020B0604020202020204" pitchFamily="34" charset="0"/>
              </a:rPr>
              <a:t>for recent, well documented published </a:t>
            </a:r>
            <a:r>
              <a:rPr lang="en-US" sz="2400" b="1" dirty="0" smtClean="0">
                <a:latin typeface="Arial" panose="020B0604020202020204" pitchFamily="34" charset="0"/>
                <a:cs typeface="Arial" panose="020B0604020202020204" pitchFamily="34" charset="0"/>
              </a:rPr>
              <a:t>data.</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Performing</a:t>
            </a:r>
            <a:r>
              <a:rPr lang="en-US" sz="2400" dirty="0" smtClean="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dedicated</a:t>
            </a:r>
            <a:r>
              <a:rPr lang="en-US" sz="2400"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experiments.</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rPr>
              <a:t>Confirm </a:t>
            </a:r>
            <a:r>
              <a:rPr lang="en-US" sz="2400" b="1" dirty="0">
                <a:solidFill>
                  <a:srgbClr val="FF0000"/>
                </a:solidFill>
                <a:latin typeface="Arial" panose="020B0604020202020204" pitchFamily="34" charset="0"/>
                <a:cs typeface="Arial" panose="020B0604020202020204" pitchFamily="34" charset="0"/>
              </a:rPr>
              <a:t>excitation functions </a:t>
            </a:r>
            <a:r>
              <a:rPr lang="en-US" sz="2400" b="1" dirty="0">
                <a:latin typeface="Arial" panose="020B0604020202020204" pitchFamily="34" charset="0"/>
                <a:cs typeface="Arial" panose="020B0604020202020204" pitchFamily="34" charset="0"/>
              </a:rPr>
              <a:t>for the existing reactions </a:t>
            </a:r>
            <a:r>
              <a:rPr lang="en-US" sz="2400" b="1" dirty="0" smtClean="0">
                <a:latin typeface="Arial" panose="020B0604020202020204" pitchFamily="34" charset="0"/>
                <a:cs typeface="Arial" panose="020B0604020202020204" pitchFamily="34" charset="0"/>
              </a:rPr>
              <a:t>Extend </a:t>
            </a:r>
            <a:r>
              <a:rPr lang="en-US" sz="2400" b="1" dirty="0">
                <a:latin typeface="Arial" panose="020B0604020202020204" pitchFamily="34" charset="0"/>
                <a:cs typeface="Arial" panose="020B0604020202020204" pitchFamily="34" charset="0"/>
              </a:rPr>
              <a:t>to a wider energy range.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Special </a:t>
            </a:r>
            <a:r>
              <a:rPr lang="en-US" sz="2400" b="1" dirty="0">
                <a:latin typeface="Arial" panose="020B0604020202020204" pitchFamily="34" charset="0"/>
                <a:cs typeface="Arial" panose="020B0604020202020204" pitchFamily="34" charset="0"/>
              </a:rPr>
              <a:t>attention </a:t>
            </a:r>
            <a:r>
              <a:rPr lang="en-US" sz="2400" b="1" dirty="0" smtClean="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correction of outdated nuclear </a:t>
            </a:r>
            <a:r>
              <a:rPr lang="en-US" sz="2400" b="1" dirty="0" smtClean="0">
                <a:latin typeface="Arial" panose="020B0604020202020204" pitchFamily="34" charset="0"/>
                <a:cs typeface="Arial" panose="020B0604020202020204" pitchFamily="34" charset="0"/>
              </a:rPr>
              <a:t>data. Latest </a:t>
            </a:r>
            <a:r>
              <a:rPr lang="en-US" sz="2400" b="1" dirty="0">
                <a:latin typeface="Arial" panose="020B0604020202020204" pitchFamily="34" charset="0"/>
                <a:cs typeface="Arial" panose="020B0604020202020204" pitchFamily="34" charset="0"/>
              </a:rPr>
              <a:t>values for </a:t>
            </a:r>
            <a:r>
              <a:rPr lang="en-US" sz="2400" b="1" dirty="0">
                <a:latin typeface="Symbol" panose="05050102010706020507" pitchFamily="18" charset="2"/>
                <a:cs typeface="Arial" panose="020B0604020202020204" pitchFamily="34" charset="0"/>
              </a:rPr>
              <a:t>g</a:t>
            </a:r>
            <a:r>
              <a:rPr lang="en-US" sz="2400" b="1" dirty="0">
                <a:latin typeface="Arial" panose="020B0604020202020204" pitchFamily="34" charset="0"/>
                <a:cs typeface="Arial" panose="020B0604020202020204" pitchFamily="34" charset="0"/>
              </a:rPr>
              <a:t>-ray abundances and half-lives </a:t>
            </a:r>
            <a:r>
              <a:rPr lang="en-US" sz="2400" b="1" dirty="0" smtClean="0">
                <a:latin typeface="Arial" panose="020B0604020202020204" pitchFamily="34" charset="0"/>
                <a:cs typeface="Arial" panose="020B0604020202020204" pitchFamily="34" charset="0"/>
              </a:rPr>
              <a:t>used.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rPr>
              <a:t>Checked – corrected subgroup evaluators </a:t>
            </a:r>
            <a:r>
              <a:rPr lang="en-US" sz="2400" b="1" dirty="0" smtClean="0">
                <a:latin typeface="Arial" panose="020B0604020202020204" pitchFamily="34" charset="0"/>
                <a:cs typeface="Arial" panose="020B0604020202020204" pitchFamily="34" charset="0"/>
              </a:rPr>
              <a:t>nuclear data</a:t>
            </a:r>
            <a:r>
              <a:rPr lang="en-US" sz="2400" dirty="0" smtClean="0">
                <a:latin typeface="Arial" panose="020B0604020202020204" pitchFamily="34" charset="0"/>
                <a:cs typeface="Arial" panose="020B0604020202020204" pitchFamily="34" charset="0"/>
              </a:rPr>
              <a:t>.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For most beams </a:t>
            </a:r>
            <a:r>
              <a:rPr lang="en-US" sz="2400" b="1" dirty="0">
                <a:solidFill>
                  <a:srgbClr val="FF0000"/>
                </a:solidFill>
                <a:latin typeface="Arial" panose="020B0604020202020204" pitchFamily="34" charset="0"/>
                <a:cs typeface="Arial" panose="020B0604020202020204" pitchFamily="34" charset="0"/>
              </a:rPr>
              <a:t>several new reactions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were </a:t>
            </a:r>
            <a:r>
              <a:rPr lang="en-US" sz="2400" b="1" dirty="0" smtClean="0">
                <a:latin typeface="Arial" panose="020B0604020202020204" pitchFamily="34" charset="0"/>
                <a:cs typeface="Arial" panose="020B0604020202020204" pitchFamily="34" charset="0"/>
              </a:rPr>
              <a:t>added</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3452978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6</a:t>
            </a:r>
            <a:endParaRPr lang="en-US" altLang="nl-BE" dirty="0">
              <a:solidFill>
                <a:schemeClr val="tx1"/>
              </a:solidFill>
            </a:endParaRPr>
          </a:p>
        </p:txBody>
      </p:sp>
      <p:sp>
        <p:nvSpPr>
          <p:cNvPr id="2050" name="Rectangle 2"/>
          <p:cNvSpPr>
            <a:spLocks noGrp="1" noChangeArrowheads="1"/>
          </p:cNvSpPr>
          <p:nvPr>
            <p:ph type="ctrTitle"/>
          </p:nvPr>
        </p:nvSpPr>
        <p:spPr>
          <a:xfrm>
            <a:off x="1259632" y="260648"/>
            <a:ext cx="7632848" cy="720080"/>
          </a:xfrm>
        </p:spPr>
        <p:txBody>
          <a:bodyPr>
            <a:normAutofit fontScale="90000"/>
          </a:bodyPr>
          <a:lstStyle/>
          <a:p>
            <a:pPr algn="l">
              <a:lnSpc>
                <a:spcPct val="85000"/>
              </a:lnSpc>
            </a:pPr>
            <a:r>
              <a:rPr lang="en-US" altLang="nl-BE" sz="2700" b="1" dirty="0" smtClean="0">
                <a:latin typeface="Arial" panose="020B0604020202020204" pitchFamily="34" charset="0"/>
                <a:cs typeface="Arial" panose="020B0604020202020204" pitchFamily="34" charset="0"/>
              </a:rPr>
              <a:t>Added </a:t>
            </a:r>
            <a:r>
              <a:rPr lang="en-US" altLang="nl-BE" sz="2700" b="1" baseline="30000" dirty="0" smtClean="0">
                <a:solidFill>
                  <a:srgbClr val="FF0000"/>
                </a:solidFill>
                <a:latin typeface="Arial" panose="020B0604020202020204" pitchFamily="34" charset="0"/>
                <a:cs typeface="Arial" panose="020B0604020202020204" pitchFamily="34" charset="0"/>
              </a:rPr>
              <a:t>46</a:t>
            </a:r>
            <a:r>
              <a:rPr lang="en-US" altLang="nl-BE" sz="2700" b="1" dirty="0" smtClean="0">
                <a:solidFill>
                  <a:srgbClr val="FF0000"/>
                </a:solidFill>
                <a:latin typeface="Arial" panose="020B0604020202020204" pitchFamily="34" charset="0"/>
                <a:cs typeface="Arial" panose="020B0604020202020204" pitchFamily="34" charset="0"/>
              </a:rPr>
              <a:t>Sc</a:t>
            </a:r>
            <a:r>
              <a:rPr lang="en-US" altLang="nl-BE" sz="2700" b="1" dirty="0" smtClean="0">
                <a:latin typeface="Arial" panose="020B0604020202020204" pitchFamily="34" charset="0"/>
                <a:cs typeface="Arial" panose="020B0604020202020204" pitchFamily="34" charset="0"/>
              </a:rPr>
              <a:t> formation on </a:t>
            </a:r>
            <a:r>
              <a:rPr lang="en-US" altLang="nl-BE" sz="2700" b="1" baseline="30000" dirty="0" err="1" smtClean="0">
                <a:solidFill>
                  <a:srgbClr val="FF0000"/>
                </a:solidFill>
                <a:latin typeface="Arial" panose="020B0604020202020204" pitchFamily="34" charset="0"/>
                <a:cs typeface="Arial" panose="020B0604020202020204" pitchFamily="34" charset="0"/>
              </a:rPr>
              <a:t>nat</a:t>
            </a:r>
            <a:r>
              <a:rPr lang="en-US" altLang="nl-BE" sz="2700" b="1" dirty="0" err="1" smtClean="0">
                <a:solidFill>
                  <a:srgbClr val="FF0000"/>
                </a:solidFill>
                <a:latin typeface="Arial" panose="020B0604020202020204" pitchFamily="34" charset="0"/>
                <a:cs typeface="Arial" panose="020B0604020202020204" pitchFamily="34" charset="0"/>
              </a:rPr>
              <a:t>Ti</a:t>
            </a:r>
            <a:r>
              <a:rPr lang="en-US" altLang="nl-BE" sz="2700" b="1" dirty="0" smtClean="0">
                <a:latin typeface="Arial" panose="020B0604020202020204" pitchFamily="34" charset="0"/>
                <a:cs typeface="Arial" panose="020B0604020202020204" pitchFamily="34" charset="0"/>
              </a:rPr>
              <a:t>  for p and </a:t>
            </a:r>
            <a:r>
              <a:rPr lang="en-US" altLang="nl-BE" sz="2700" dirty="0" smtClean="0">
                <a:solidFill>
                  <a:srgbClr val="FF0000"/>
                </a:solidFill>
                <a:latin typeface="Arial" panose="020B0604020202020204" pitchFamily="34" charset="0"/>
                <a:cs typeface="Arial" panose="020B0604020202020204" pitchFamily="34" charset="0"/>
              </a:rPr>
              <a:t>d</a:t>
            </a:r>
            <a:r>
              <a:rPr lang="en-US" altLang="nl-BE" sz="2700" b="1" dirty="0" smtClean="0">
                <a:latin typeface="Arial" panose="020B0604020202020204" pitchFamily="34" charset="0"/>
                <a:cs typeface="Arial" panose="020B0604020202020204" pitchFamily="34" charset="0"/>
              </a:rPr>
              <a:t>  (</a:t>
            </a:r>
            <a:r>
              <a:rPr lang="en-US" altLang="nl-BE" sz="2700" b="1" baseline="30000" dirty="0" smtClean="0">
                <a:latin typeface="Arial" panose="020B0604020202020204" pitchFamily="34" charset="0"/>
                <a:cs typeface="Arial" panose="020B0604020202020204" pitchFamily="34" charset="0"/>
              </a:rPr>
              <a:t>48</a:t>
            </a:r>
            <a:r>
              <a:rPr lang="en-US" altLang="nl-BE" sz="2700" b="1" dirty="0" smtClean="0">
                <a:latin typeface="Arial" panose="020B0604020202020204" pitchFamily="34" charset="0"/>
                <a:cs typeface="Arial" panose="020B0604020202020204" pitchFamily="34" charset="0"/>
              </a:rPr>
              <a:t>V)</a:t>
            </a:r>
            <a:br>
              <a:rPr lang="en-US" altLang="nl-BE" sz="2700" b="1" dirty="0" smtClean="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
            </a:r>
            <a:br>
              <a:rPr lang="en-US" altLang="nl-BE" sz="2700" b="1" dirty="0" smtClean="0">
                <a:latin typeface="Arial" panose="020B0604020202020204" pitchFamily="34" charset="0"/>
                <a:cs typeface="Arial" panose="020B0604020202020204" pitchFamily="34" charset="0"/>
              </a:rPr>
            </a:br>
            <a:r>
              <a:rPr lang="en-US" altLang="nl-BE" sz="2700" b="1" dirty="0" smtClean="0">
                <a:latin typeface="Arial" panose="020B0604020202020204" pitchFamily="34" charset="0"/>
                <a:cs typeface="Arial" panose="020B0604020202020204" pitchFamily="34" charset="0"/>
              </a:rPr>
              <a:t>Added reactions on </a:t>
            </a:r>
            <a:r>
              <a:rPr lang="en-US" altLang="nl-BE" sz="2700" b="1" dirty="0" smtClean="0">
                <a:solidFill>
                  <a:srgbClr val="FF0000"/>
                </a:solidFill>
                <a:latin typeface="Arial" panose="020B0604020202020204" pitchFamily="34" charset="0"/>
                <a:cs typeface="Arial" panose="020B0604020202020204" pitchFamily="34" charset="0"/>
              </a:rPr>
              <a:t>Cu for d </a:t>
            </a:r>
            <a:r>
              <a:rPr lang="en-US" altLang="nl-BE" sz="2700" b="1" dirty="0" smtClean="0">
                <a:latin typeface="Arial" panose="020B0604020202020204" pitchFamily="34" charset="0"/>
                <a:cs typeface="Arial" panose="020B0604020202020204" pitchFamily="34" charset="0"/>
              </a:rPr>
              <a:t>and </a:t>
            </a:r>
            <a:r>
              <a:rPr lang="en-US" altLang="nl-BE" sz="2700" b="1" baseline="30000" dirty="0" smtClean="0">
                <a:latin typeface="Arial" panose="020B0604020202020204" pitchFamily="34" charset="0"/>
                <a:cs typeface="Arial" panose="020B0604020202020204" pitchFamily="34" charset="0"/>
              </a:rPr>
              <a:t>3</a:t>
            </a:r>
            <a:r>
              <a:rPr lang="en-US" altLang="nl-BE" sz="2700" b="1" dirty="0" smtClean="0">
                <a:latin typeface="Arial" panose="020B0604020202020204" pitchFamily="34" charset="0"/>
                <a:cs typeface="Arial" panose="020B0604020202020204" pitchFamily="34" charset="0"/>
              </a:rPr>
              <a:t>He  (</a:t>
            </a:r>
            <a:r>
              <a:rPr lang="en-US" altLang="nl-BE" sz="2200" b="1" dirty="0" smtClean="0">
                <a:latin typeface="Arial" panose="020B0604020202020204" pitchFamily="34" charset="0"/>
                <a:cs typeface="Arial" panose="020B0604020202020204" pitchFamily="34" charset="0"/>
              </a:rPr>
              <a:t>Cu backings)</a:t>
            </a: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
        <p:nvSpPr>
          <p:cNvPr id="2" name="Oval 1"/>
          <p:cNvSpPr/>
          <p:nvPr/>
        </p:nvSpPr>
        <p:spPr>
          <a:xfrm>
            <a:off x="971550" y="3284984"/>
            <a:ext cx="7848872" cy="2578596"/>
          </a:xfrm>
          <a:prstGeom prst="ellipse">
            <a:avLst/>
          </a:prstGeom>
          <a:solidFill>
            <a:srgbClr val="93CDDD">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Flowchart: Process 2"/>
          <p:cNvSpPr/>
          <p:nvPr/>
        </p:nvSpPr>
        <p:spPr>
          <a:xfrm>
            <a:off x="2051720" y="2564904"/>
            <a:ext cx="6048672" cy="576064"/>
          </a:xfrm>
          <a:prstGeom prst="flowChartProcess">
            <a:avLst/>
          </a:prstGeom>
          <a:solidFill>
            <a:srgbClr val="FF00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735" y="1197893"/>
            <a:ext cx="5757222" cy="505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129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7</a:t>
            </a:r>
            <a:endParaRPr lang="en-US" altLang="nl-BE" dirty="0">
              <a:solidFill>
                <a:schemeClr val="tx1"/>
              </a:solidFill>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050" name="Rectangle 2"/>
          <p:cNvSpPr>
            <a:spLocks noGrp="1" noChangeArrowheads="1"/>
          </p:cNvSpPr>
          <p:nvPr>
            <p:ph type="ctrTitle"/>
          </p:nvPr>
        </p:nvSpPr>
        <p:spPr>
          <a:xfrm>
            <a:off x="1187624" y="631826"/>
            <a:ext cx="7776864" cy="4968528"/>
          </a:xfrm>
        </p:spPr>
        <p:txBody>
          <a:bodyPr>
            <a:noAutofit/>
          </a:bodyPr>
          <a:lstStyle/>
          <a:p>
            <a:pPr algn="l">
              <a:spcBef>
                <a:spcPts val="1200"/>
              </a:spcBef>
            </a:pPr>
            <a:r>
              <a:rPr lang="en-US" sz="2000" b="1" dirty="0" smtClean="0">
                <a:latin typeface="Arial" panose="020B0604020202020204" pitchFamily="34" charset="0"/>
                <a:cs typeface="Arial" panose="020B0604020202020204" pitchFamily="34" charset="0"/>
              </a:rPr>
              <a:t>Most important </a:t>
            </a:r>
            <a:r>
              <a:rPr lang="en-US" sz="2000" b="1" dirty="0">
                <a:latin typeface="Arial" panose="020B0604020202020204" pitchFamily="34" charset="0"/>
                <a:cs typeface="Arial" panose="020B0604020202020204" pitchFamily="34" charset="0"/>
              </a:rPr>
              <a:t>progress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introduction</a:t>
            </a:r>
            <a:r>
              <a:rPr lang="en-US" sz="2000"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of </a:t>
            </a:r>
            <a:r>
              <a:rPr lang="en-US" sz="2000" b="1" dirty="0">
                <a:solidFill>
                  <a:srgbClr val="FF0000"/>
                </a:solidFill>
                <a:latin typeface="Arial" panose="020B0604020202020204" pitchFamily="34" charset="0"/>
                <a:cs typeface="Arial" panose="020B0604020202020204" pitchFamily="34" charset="0"/>
              </a:rPr>
              <a:t>uncertainties on the recommended cross-sections for all monitor reactions</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Compilers provided </a:t>
            </a:r>
            <a:r>
              <a:rPr lang="en-US" sz="2000" b="1" dirty="0" smtClean="0">
                <a:solidFill>
                  <a:srgbClr val="FF0000"/>
                </a:solidFill>
                <a:latin typeface="Arial" panose="020B0604020202020204" pitchFamily="34" charset="0"/>
                <a:cs typeface="Arial" panose="020B0604020202020204" pitchFamily="34" charset="0"/>
              </a:rPr>
              <a:t>total uncertainties </a:t>
            </a:r>
            <a:r>
              <a:rPr lang="en-US" sz="2000" b="1" dirty="0">
                <a:solidFill>
                  <a:srgbClr val="FF0000"/>
                </a:solidFill>
                <a:latin typeface="Arial" panose="020B0604020202020204" pitchFamily="34" charset="0"/>
                <a:cs typeface="Arial" panose="020B0604020202020204" pitchFamily="34" charset="0"/>
              </a:rPr>
              <a:t>on </a:t>
            </a:r>
            <a:r>
              <a:rPr lang="en-US" sz="2000" b="1" dirty="0" smtClean="0">
                <a:solidFill>
                  <a:srgbClr val="FF0000"/>
                </a:solidFill>
                <a:latin typeface="Arial" panose="020B0604020202020204" pitchFamily="34" charset="0"/>
                <a:cs typeface="Arial" panose="020B0604020202020204" pitchFamily="34" charset="0"/>
              </a:rPr>
              <a:t>ALL </a:t>
            </a:r>
            <a:r>
              <a:rPr lang="en-US" sz="2000" b="1" dirty="0">
                <a:solidFill>
                  <a:srgbClr val="FF0000"/>
                </a:solidFill>
                <a:latin typeface="Arial" panose="020B0604020202020204" pitchFamily="34" charset="0"/>
                <a:cs typeface="Arial" panose="020B0604020202020204" pitchFamily="34" charset="0"/>
              </a:rPr>
              <a:t>experimental cross-section values</a:t>
            </a:r>
            <a:r>
              <a:rPr lang="en-US" sz="2000" dirty="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Based </a:t>
            </a:r>
            <a:r>
              <a:rPr lang="en-US" sz="2000" b="1" dirty="0">
                <a:latin typeface="Arial" panose="020B0604020202020204" pitchFamily="34" charset="0"/>
                <a:cs typeface="Arial" panose="020B0604020202020204" pitchFamily="34" charset="0"/>
              </a:rPr>
              <a:t>on </a:t>
            </a:r>
            <a:r>
              <a:rPr lang="en-US" sz="2000" b="1" dirty="0" smtClean="0">
                <a:latin typeface="Arial" panose="020B0604020202020204" pitchFamily="34" charset="0"/>
                <a:cs typeface="Arial" panose="020B0604020202020204" pitchFamily="34" charset="0"/>
              </a:rPr>
              <a:t>values published </a:t>
            </a:r>
            <a:r>
              <a:rPr lang="en-US" sz="2000" b="1" dirty="0">
                <a:latin typeface="Arial" panose="020B0604020202020204" pitchFamily="34" charset="0"/>
                <a:cs typeface="Arial" panose="020B0604020202020204" pitchFamily="34" charset="0"/>
              </a:rPr>
              <a:t>by the </a:t>
            </a:r>
            <a:r>
              <a:rPr lang="en-US" sz="2000" b="1" dirty="0">
                <a:solidFill>
                  <a:srgbClr val="FF0000"/>
                </a:solidFill>
                <a:latin typeface="Arial" panose="020B0604020202020204" pitchFamily="34" charset="0"/>
                <a:cs typeface="Arial" panose="020B0604020202020204" pitchFamily="34" charset="0"/>
              </a:rPr>
              <a:t>original</a:t>
            </a:r>
            <a:r>
              <a:rPr lang="en-US" sz="2000"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authors or on their </a:t>
            </a:r>
            <a:r>
              <a:rPr lang="en-US" sz="2000" b="1" dirty="0">
                <a:solidFill>
                  <a:schemeClr val="accent2">
                    <a:lumMod val="75000"/>
                  </a:schemeClr>
                </a:solidFill>
                <a:latin typeface="Arial" panose="020B0604020202020204" pitchFamily="34" charset="0"/>
                <a:cs typeface="Arial" panose="020B0604020202020204" pitchFamily="34" charset="0"/>
              </a:rPr>
              <a:t>experience with experimental </a:t>
            </a:r>
            <a:r>
              <a:rPr lang="en-US" sz="2000" b="1" dirty="0" smtClean="0">
                <a:solidFill>
                  <a:schemeClr val="accent2">
                    <a:lumMod val="75000"/>
                  </a:schemeClr>
                </a:solidFill>
                <a:latin typeface="Arial" panose="020B0604020202020204" pitchFamily="34" charset="0"/>
                <a:cs typeface="Arial" panose="020B0604020202020204" pitchFamily="34" charset="0"/>
              </a:rPr>
              <a:t>techniques. </a:t>
            </a:r>
            <a:r>
              <a:rPr lang="en-US" sz="2000" b="1" dirty="0" smtClean="0">
                <a:solidFill>
                  <a:schemeClr val="accent2">
                    <a:lumMod val="75000"/>
                  </a:schemeClr>
                </a:solidFill>
                <a:latin typeface="Arial" panose="020B0604020202020204" pitchFamily="34" charset="0"/>
                <a:cs typeface="Arial" panose="020B0604020202020204" pitchFamily="34" charset="0"/>
              </a:rPr>
              <a:t/>
            </a:r>
            <a:br>
              <a:rPr lang="en-US" sz="2000" b="1" dirty="0" smtClean="0">
                <a:solidFill>
                  <a:schemeClr val="accent2">
                    <a:lumMod val="75000"/>
                  </a:schemeClr>
                </a:solidFill>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dirty="0" smtClean="0">
                <a:solidFill>
                  <a:srgbClr val="FF0000"/>
                </a:solidFill>
                <a:latin typeface="Arial" panose="020B0604020202020204" pitchFamily="34" charset="0"/>
                <a:cs typeface="Arial" panose="020B0604020202020204" pitchFamily="34" charset="0"/>
              </a:rPr>
              <a:t>Selected</a:t>
            </a:r>
            <a:r>
              <a:rPr lang="en-US" sz="2000" dirty="0" smtClean="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data </a:t>
            </a:r>
            <a:r>
              <a:rPr lang="en-US" sz="2000" b="1" dirty="0" smtClean="0">
                <a:latin typeface="Arial" panose="020B0604020202020204" pitchFamily="34" charset="0"/>
                <a:cs typeface="Arial" panose="020B0604020202020204" pitchFamily="34" charset="0"/>
              </a:rPr>
              <a:t>series</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Statistical </a:t>
            </a:r>
            <a:r>
              <a:rPr lang="en-US" sz="2000" b="1" dirty="0">
                <a:latin typeface="Arial" panose="020B0604020202020204" pitchFamily="34" charset="0"/>
                <a:cs typeface="Arial" panose="020B0604020202020204" pitchFamily="34" charset="0"/>
              </a:rPr>
              <a:t>fit by the Obninsk </a:t>
            </a:r>
            <a:r>
              <a:rPr lang="en-US" sz="2000" b="1" dirty="0" smtClean="0">
                <a:latin typeface="Arial" panose="020B0604020202020204" pitchFamily="34" charset="0"/>
                <a:cs typeface="Arial" panose="020B0604020202020204" pitchFamily="34" charset="0"/>
              </a:rPr>
              <a:t>group </a:t>
            </a:r>
            <a:r>
              <a:rPr lang="en-US" sz="2000" b="1" dirty="0">
                <a:latin typeface="Arial" panose="020B0604020202020204" pitchFamily="34" charset="0"/>
                <a:cs typeface="Arial" panose="020B0604020202020204" pitchFamily="34" charset="0"/>
              </a:rPr>
              <a:t>using </a:t>
            </a:r>
            <a:r>
              <a:rPr lang="en-US" sz="2000" b="1" dirty="0" smtClean="0">
                <a:solidFill>
                  <a:srgbClr val="FF0000"/>
                </a:solidFill>
                <a:latin typeface="Arial" panose="020B0604020202020204" pitchFamily="34" charset="0"/>
                <a:cs typeface="Arial" panose="020B0604020202020204" pitchFamily="34" charset="0"/>
              </a:rPr>
              <a:t>Padé approximation</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Recommended </a:t>
            </a:r>
            <a:r>
              <a:rPr lang="en-US" sz="2000" b="1" dirty="0">
                <a:latin typeface="Arial" panose="020B0604020202020204" pitchFamily="34" charset="0"/>
                <a:cs typeface="Arial" panose="020B0604020202020204" pitchFamily="34" charset="0"/>
              </a:rPr>
              <a:t>excitation functions </a:t>
            </a:r>
            <a:r>
              <a:rPr lang="en-US" sz="2000" b="1" dirty="0" smtClean="0">
                <a:latin typeface="Arial" panose="020B0604020202020204" pitchFamily="34" charset="0"/>
                <a:cs typeface="Arial" panose="020B0604020202020204" pitchFamily="34" charset="0"/>
              </a:rPr>
              <a:t>with</a:t>
            </a:r>
            <a:r>
              <a:rPr lang="en-US" sz="2000" b="1" dirty="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confidence </a:t>
            </a:r>
            <a:r>
              <a:rPr lang="en-US" sz="2000" b="1" dirty="0" smtClean="0">
                <a:solidFill>
                  <a:srgbClr val="FF0000"/>
                </a:solidFill>
                <a:latin typeface="Arial" panose="020B0604020202020204" pitchFamily="34" charset="0"/>
                <a:cs typeface="Arial" panose="020B0604020202020204" pitchFamily="34" charset="0"/>
              </a:rPr>
              <a:t>interval.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dirty="0" smtClean="0">
                <a:solidFill>
                  <a:srgbClr val="FF0000"/>
                </a:solidFill>
                <a:latin typeface="Arial" panose="020B0604020202020204" pitchFamily="34" charset="0"/>
                <a:cs typeface="Arial" panose="020B0604020202020204" pitchFamily="34" charset="0"/>
              </a:rPr>
              <a:t>Reduced</a:t>
            </a:r>
            <a:r>
              <a:rPr lang="en-US" sz="2000"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uncertainties compared to the original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data sets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Adding </a:t>
            </a:r>
            <a:r>
              <a:rPr lang="en-US" sz="2000" b="1" dirty="0">
                <a:latin typeface="Arial" panose="020B0604020202020204" pitchFamily="34" charset="0"/>
                <a:cs typeface="Arial" panose="020B0604020202020204" pitchFamily="34" charset="0"/>
              </a:rPr>
              <a:t>a correction for systematic effects and correlations</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overall uncertainties of the order of 5% </a:t>
            </a:r>
            <a:r>
              <a:rPr lang="en-US" sz="2000" b="1" dirty="0">
                <a:latin typeface="Arial" panose="020B0604020202020204" pitchFamily="34" charset="0"/>
                <a:cs typeface="Arial" panose="020B0604020202020204" pitchFamily="34" charset="0"/>
              </a:rPr>
              <a:t>on the individual recommended cross sections are </a:t>
            </a:r>
            <a:r>
              <a:rPr lang="en-US" sz="2000" b="1" dirty="0" smtClean="0">
                <a:latin typeface="Arial" panose="020B0604020202020204" pitchFamily="34" charset="0"/>
                <a:cs typeface="Arial" panose="020B0604020202020204" pitchFamily="34" charset="0"/>
              </a:rPr>
              <a:t>obtained.</a:t>
            </a:r>
            <a:endParaRPr lang="nl-BE" sz="2000" b="1" dirty="0">
              <a:latin typeface="Arial" panose="020B0604020202020204" pitchFamily="34" charset="0"/>
              <a:cs typeface="Arial" panose="020B0604020202020204" pitchFamily="34" charset="0"/>
            </a:endParaRPr>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spTree>
    <p:extLst>
      <p:ext uri="{BB962C8B-B14F-4D97-AF65-F5344CB8AC3E}">
        <p14:creationId xmlns:p14="http://schemas.microsoft.com/office/powerpoint/2010/main" val="107435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8</a:t>
            </a:r>
            <a:endParaRPr lang="en-US" altLang="nl-BE" dirty="0">
              <a:solidFill>
                <a:schemeClr val="tx1"/>
              </a:solidFill>
            </a:endParaRPr>
          </a:p>
        </p:txBody>
      </p:sp>
      <p:sp>
        <p:nvSpPr>
          <p:cNvPr id="2050" name="Rectangle 2"/>
          <p:cNvSpPr>
            <a:spLocks noGrp="1" noChangeArrowheads="1"/>
          </p:cNvSpPr>
          <p:nvPr>
            <p:ph type="ctrTitle"/>
          </p:nvPr>
        </p:nvSpPr>
        <p:spPr>
          <a:xfrm>
            <a:off x="5940152" y="282774"/>
            <a:ext cx="3024336" cy="465138"/>
          </a:xfrm>
        </p:spPr>
        <p:txBody>
          <a:bodyPr>
            <a:normAutofit fontScale="90000"/>
          </a:bodyPr>
          <a:lstStyle/>
          <a:p>
            <a:pPr algn="l">
              <a:lnSpc>
                <a:spcPct val="85000"/>
              </a:lnSpc>
            </a:pPr>
            <a:r>
              <a:rPr lang="en-US" altLang="nl-BE" sz="2200" b="1" baseline="30000" dirty="0" err="1" smtClean="0">
                <a:latin typeface="Arial" panose="020B0604020202020204" pitchFamily="34" charset="0"/>
                <a:cs typeface="Arial" panose="020B0604020202020204" pitchFamily="34" charset="0"/>
              </a:rPr>
              <a:t>nat</a:t>
            </a:r>
            <a:r>
              <a:rPr lang="en-US" altLang="nl-BE" sz="2200" b="1" dirty="0" err="1" smtClean="0">
                <a:latin typeface="Arial" panose="020B0604020202020204" pitchFamily="34" charset="0"/>
                <a:cs typeface="Arial" panose="020B0604020202020204" pitchFamily="34" charset="0"/>
              </a:rPr>
              <a:t>Ti</a:t>
            </a:r>
            <a:r>
              <a:rPr lang="en-US" altLang="nl-BE" sz="2200" b="1" dirty="0" smtClean="0">
                <a:latin typeface="Arial" panose="020B0604020202020204" pitchFamily="34" charset="0"/>
                <a:cs typeface="Arial" panose="020B0604020202020204" pitchFamily="34" charset="0"/>
              </a:rPr>
              <a:t>(d,x)</a:t>
            </a:r>
            <a:r>
              <a:rPr lang="en-US" altLang="nl-BE" sz="2200" b="1" baseline="30000" dirty="0" smtClean="0">
                <a:latin typeface="Arial" panose="020B0604020202020204" pitchFamily="34" charset="0"/>
                <a:cs typeface="Arial" panose="020B0604020202020204" pitchFamily="34" charset="0"/>
              </a:rPr>
              <a:t>48</a:t>
            </a:r>
            <a:r>
              <a:rPr lang="en-US" altLang="nl-BE" sz="2200" b="1" dirty="0" smtClean="0">
                <a:latin typeface="Arial" panose="020B0604020202020204" pitchFamily="34" charset="0"/>
                <a:cs typeface="Arial" panose="020B0604020202020204" pitchFamily="34" charset="0"/>
              </a:rPr>
              <a:t>V   (15.97 d)</a:t>
            </a:r>
            <a:endParaRPr lang="en-US" altLang="nl-BE" sz="2200" b="1"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139" y="238315"/>
            <a:ext cx="4459995" cy="311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24128" y="836712"/>
            <a:ext cx="3240360" cy="2400657"/>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12 references</a:t>
            </a:r>
          </a:p>
          <a:p>
            <a:r>
              <a:rPr lang="nl-BE" sz="2000" b="1" dirty="0" smtClean="0">
                <a:latin typeface="Arial" panose="020B0604020202020204" pitchFamily="34" charset="0"/>
                <a:cs typeface="Arial" panose="020B0604020202020204" pitchFamily="34" charset="0"/>
              </a:rPr>
              <a:t>New since 2007</a:t>
            </a:r>
            <a:r>
              <a:rPr lang="nl-BE" b="1" dirty="0" smtClean="0">
                <a:latin typeface="Arial" panose="020B0604020202020204" pitchFamily="34" charset="0"/>
                <a:cs typeface="Arial" panose="020B0604020202020204" pitchFamily="34" charset="0"/>
              </a:rPr>
              <a:t>: </a:t>
            </a:r>
          </a:p>
          <a:p>
            <a:r>
              <a:rPr lang="nl-BE" dirty="0" smtClean="0"/>
              <a:t>Gagnon(2010),Hermanne(2012), Khandaker (2014), Takacs (2013)</a:t>
            </a:r>
          </a:p>
          <a:p>
            <a:endParaRPr lang="nl-BE" dirty="0"/>
          </a:p>
          <a:p>
            <a:r>
              <a:rPr lang="nl-BE" sz="2000" b="1" dirty="0" smtClean="0">
                <a:latin typeface="Arial" panose="020B0604020202020204" pitchFamily="34" charset="0"/>
                <a:cs typeface="Arial" panose="020B0604020202020204" pitchFamily="34" charset="0"/>
              </a:rPr>
              <a:t>Deselected</a:t>
            </a:r>
            <a:r>
              <a:rPr lang="nl-BE" dirty="0" smtClean="0">
                <a:latin typeface="Arial" panose="020B0604020202020204" pitchFamily="34" charset="0"/>
                <a:cs typeface="Arial" panose="020B0604020202020204" pitchFamily="34" charset="0"/>
              </a:rPr>
              <a:t>:</a:t>
            </a:r>
          </a:p>
          <a:p>
            <a:r>
              <a:rPr lang="nl-BE" dirty="0" smtClean="0"/>
              <a:t>Burgus(1954), Chen(194),</a:t>
            </a:r>
          </a:p>
          <a:p>
            <a:r>
              <a:rPr lang="nl-BE" dirty="0" smtClean="0"/>
              <a:t>Jung (1987), Takacs(1997)</a:t>
            </a:r>
            <a:endParaRPr lang="nl-BE" dirty="0"/>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9357" y="3237369"/>
            <a:ext cx="4557099" cy="330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31640" y="3619013"/>
            <a:ext cx="3024336" cy="2769989"/>
          </a:xfrm>
          <a:prstGeom prst="rect">
            <a:avLst/>
          </a:prstGeom>
          <a:noFill/>
        </p:spPr>
        <p:txBody>
          <a:bodyPr wrap="square" rtlCol="0">
            <a:spAutoFit/>
          </a:bodyPr>
          <a:lstStyle/>
          <a:p>
            <a:r>
              <a:rPr lang="nl-BE" sz="2000" b="1" dirty="0" smtClean="0">
                <a:solidFill>
                  <a:srgbClr val="FF0000"/>
                </a:solidFill>
                <a:latin typeface="Arial" panose="020B0604020202020204" pitchFamily="34" charset="0"/>
                <a:cs typeface="Arial" panose="020B0604020202020204" pitchFamily="34" charset="0"/>
              </a:rPr>
              <a:t>Adapt uncertainties where necessary to have consistent data</a:t>
            </a:r>
            <a:r>
              <a:rPr lang="nl-BE" b="1" dirty="0" smtClean="0">
                <a:solidFill>
                  <a:srgbClr val="FF0000"/>
                </a:solidFill>
                <a:latin typeface="Arial" panose="020B0604020202020204" pitchFamily="34" charset="0"/>
                <a:cs typeface="Arial" panose="020B0604020202020204" pitchFamily="34" charset="0"/>
              </a:rPr>
              <a:t>.</a:t>
            </a:r>
          </a:p>
          <a:p>
            <a:endParaRPr lang="nl-BE" dirty="0"/>
          </a:p>
          <a:p>
            <a:r>
              <a:rPr lang="nl-BE" sz="2400" b="1" dirty="0" smtClean="0">
                <a:latin typeface="Arial" panose="020B0604020202020204" pitchFamily="34" charset="0"/>
                <a:cs typeface="Arial" panose="020B0604020202020204" pitchFamily="34" charset="0"/>
              </a:rPr>
              <a:t>Padé fit </a:t>
            </a:r>
          </a:p>
          <a:p>
            <a:r>
              <a:rPr lang="nl-BE" sz="2400" b="1" dirty="0" smtClean="0">
                <a:latin typeface="Arial" panose="020B0604020202020204" pitchFamily="34" charset="0"/>
                <a:cs typeface="Arial" panose="020B0604020202020204" pitchFamily="34" charset="0"/>
              </a:rPr>
              <a:t>18 parameters </a:t>
            </a:r>
          </a:p>
          <a:p>
            <a:r>
              <a:rPr lang="nl-BE" sz="2400" b="1" dirty="0" smtClean="0">
                <a:latin typeface="Arial" panose="020B0604020202020204" pitchFamily="34" charset="0"/>
                <a:cs typeface="Arial" panose="020B0604020202020204" pitchFamily="34" charset="0"/>
              </a:rPr>
              <a:t>182 datapoints </a:t>
            </a:r>
          </a:p>
          <a:p>
            <a:r>
              <a:rPr lang="nl-BE" sz="2400" b="1" dirty="0" smtClean="0">
                <a:latin typeface="Symbol" panose="05050102010706020507" pitchFamily="18" charset="2"/>
              </a:rPr>
              <a:t>c</a:t>
            </a:r>
            <a:r>
              <a:rPr lang="nl-BE" sz="2400" b="1" baseline="30000" dirty="0" smtClean="0">
                <a:latin typeface="Symbol" panose="05050102010706020507" pitchFamily="18" charset="2"/>
              </a:rPr>
              <a:t>2</a:t>
            </a:r>
            <a:r>
              <a:rPr lang="nl-BE" sz="2400" b="1" dirty="0" smtClean="0">
                <a:latin typeface="Symbol" panose="05050102010706020507" pitchFamily="18" charset="2"/>
              </a:rPr>
              <a:t> = 1.04</a:t>
            </a:r>
            <a:endParaRPr lang="nl-BE" sz="2400" b="1" dirty="0">
              <a:latin typeface="Symbol" panose="05050102010706020507" pitchFamily="18" charset="2"/>
            </a:endParaRPr>
          </a:p>
        </p:txBody>
      </p:sp>
    </p:spTree>
    <p:extLst>
      <p:ext uri="{BB962C8B-B14F-4D97-AF65-F5344CB8AC3E}">
        <p14:creationId xmlns:p14="http://schemas.microsoft.com/office/powerpoint/2010/main" val="2549414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15616" y="6381328"/>
            <a:ext cx="2133600" cy="365125"/>
          </a:xfrm>
        </p:spPr>
        <p:txBody>
          <a:bodyPr/>
          <a:lstStyle/>
          <a:p>
            <a:r>
              <a:rPr lang="en-US" altLang="nl-BE" dirty="0" smtClean="0">
                <a:solidFill>
                  <a:schemeClr val="tx1"/>
                </a:solidFill>
              </a:rPr>
              <a:t>        11-15/06/17</a:t>
            </a:r>
            <a:endParaRPr lang="en-US" altLang="nl-BE" dirty="0">
              <a:solidFill>
                <a:schemeClr val="tx1"/>
              </a:solidFill>
            </a:endParaRPr>
          </a:p>
        </p:txBody>
      </p:sp>
      <p:sp>
        <p:nvSpPr>
          <p:cNvPr id="7" name="Footer Placeholder 4"/>
          <p:cNvSpPr>
            <a:spLocks noGrp="1"/>
          </p:cNvSpPr>
          <p:nvPr>
            <p:ph type="ftr" sz="quarter" idx="11"/>
          </p:nvPr>
        </p:nvSpPr>
        <p:spPr>
          <a:xfrm>
            <a:off x="4644008" y="6381328"/>
            <a:ext cx="3312368" cy="365125"/>
          </a:xfrm>
        </p:spPr>
        <p:txBody>
          <a:bodyPr/>
          <a:lstStyle/>
          <a:p>
            <a:r>
              <a:rPr lang="en-US" altLang="nl-BE" dirty="0" smtClean="0">
                <a:solidFill>
                  <a:schemeClr val="tx1"/>
                </a:solidFill>
              </a:rPr>
              <a:t>Applications of Nuclear Techniques– </a:t>
            </a:r>
            <a:r>
              <a:rPr lang="en-US" altLang="nl-BE" b="1" dirty="0" err="1" smtClean="0">
                <a:solidFill>
                  <a:schemeClr val="tx1"/>
                </a:solidFill>
              </a:rPr>
              <a:t>Creta</a:t>
            </a:r>
            <a:r>
              <a:rPr lang="en-US" altLang="nl-BE" b="1" dirty="0" smtClean="0">
                <a:solidFill>
                  <a:schemeClr val="tx1"/>
                </a:solidFill>
              </a:rPr>
              <a:t> 2017</a:t>
            </a:r>
            <a:endParaRPr lang="en-US" altLang="nl-BE" b="1" dirty="0">
              <a:solidFill>
                <a:schemeClr val="tx1"/>
              </a:solidFill>
            </a:endParaRPr>
          </a:p>
        </p:txBody>
      </p:sp>
      <p:sp>
        <p:nvSpPr>
          <p:cNvPr id="8" name="Slide Number Placeholder 5"/>
          <p:cNvSpPr>
            <a:spLocks noGrp="1"/>
          </p:cNvSpPr>
          <p:nvPr>
            <p:ph type="sldNum" sz="quarter" idx="12"/>
          </p:nvPr>
        </p:nvSpPr>
        <p:spPr>
          <a:xfrm>
            <a:off x="7956376" y="6381328"/>
            <a:ext cx="981472" cy="365125"/>
          </a:xfrm>
        </p:spPr>
        <p:txBody>
          <a:bodyPr/>
          <a:lstStyle/>
          <a:p>
            <a:r>
              <a:rPr lang="en-US" altLang="nl-BE" dirty="0" smtClean="0">
                <a:solidFill>
                  <a:schemeClr val="tx1"/>
                </a:solidFill>
              </a:rPr>
              <a:t>9</a:t>
            </a:r>
            <a:endParaRPr lang="en-US" altLang="nl-BE" dirty="0">
              <a:solidFill>
                <a:schemeClr val="tx1"/>
              </a:solidFill>
            </a:endParaRPr>
          </a:p>
        </p:txBody>
      </p:sp>
      <p:sp>
        <p:nvSpPr>
          <p:cNvPr id="2052" name="Rectangle 4"/>
          <p:cNvSpPr>
            <a:spLocks noChangeArrowheads="1"/>
          </p:cNvSpPr>
          <p:nvPr/>
        </p:nvSpPr>
        <p:spPr bwMode="auto">
          <a:xfrm>
            <a:off x="0" y="0"/>
            <a:ext cx="971550" cy="6858000"/>
          </a:xfrm>
          <a:prstGeom prst="rect">
            <a:avLst/>
          </a:prstGeom>
          <a:gradFill rotWithShape="1">
            <a:gsLst>
              <a:gs pos="0">
                <a:srgbClr val="156B13">
                  <a:alpha val="86000"/>
                </a:srgbClr>
              </a:gs>
              <a:gs pos="50000">
                <a:srgbClr val="9CB86E">
                  <a:alpha val="71500"/>
                </a:srgbClr>
              </a:gs>
              <a:gs pos="100000">
                <a:srgbClr val="DDEBCF">
                  <a:alpha val="57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pic>
        <p:nvPicPr>
          <p:cNvPr id="2053" name="Picture 5" descr="VUB_logo_VT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8913"/>
            <a:ext cx="781050" cy="863600"/>
          </a:xfrm>
          <a:prstGeom prst="rect">
            <a:avLst/>
          </a:prstGeom>
          <a:gradFill rotWithShape="1">
            <a:gsLst>
              <a:gs pos="0">
                <a:srgbClr val="CCFFCC">
                  <a:gamma/>
                  <a:tint val="0"/>
                  <a:invGamma/>
                </a:srgbClr>
              </a:gs>
              <a:gs pos="100000">
                <a:srgbClr val="CCFFCC">
                  <a:alpha val="63000"/>
                </a:srgbClr>
              </a:gs>
            </a:gsLst>
            <a:lin ang="5400000" scaled="1"/>
          </a:gradFill>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457" y="188913"/>
            <a:ext cx="3853584" cy="305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709137"/>
            <a:ext cx="4129427" cy="2400657"/>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Uncertainties</a:t>
            </a:r>
            <a:r>
              <a:rPr lang="nl-BE" dirty="0" smtClean="0">
                <a:latin typeface="Arial" panose="020B0604020202020204" pitchFamily="34" charset="0"/>
                <a:cs typeface="Arial" panose="020B0604020202020204" pitchFamily="34" charset="0"/>
              </a:rPr>
              <a:t> (</a:t>
            </a:r>
            <a:r>
              <a:rPr lang="nl-BE" b="1" dirty="0" smtClean="0">
                <a:solidFill>
                  <a:srgbClr val="FF0000"/>
                </a:solidFill>
                <a:latin typeface="Arial" panose="020B0604020202020204" pitchFamily="34" charset="0"/>
                <a:cs typeface="Arial" panose="020B0604020202020204" pitchFamily="34" charset="0"/>
              </a:rPr>
              <a:t>5% systematics</a:t>
            </a:r>
            <a:r>
              <a:rPr lang="nl-BE" dirty="0" smtClean="0">
                <a:latin typeface="Arial" panose="020B0604020202020204" pitchFamily="34" charset="0"/>
                <a:cs typeface="Arial" panose="020B0604020202020204" pitchFamily="34" charset="0"/>
              </a:rPr>
              <a:t>)</a:t>
            </a:r>
          </a:p>
          <a:p>
            <a:endParaRPr lang="nl-BE" dirty="0" smtClean="0">
              <a:latin typeface="Arial" panose="020B0604020202020204" pitchFamily="34" charset="0"/>
              <a:cs typeface="Arial" panose="020B0604020202020204" pitchFamily="34" charset="0"/>
            </a:endParaRPr>
          </a:p>
          <a:p>
            <a:r>
              <a:rPr lang="nl-BE" b="1" dirty="0" smtClean="0">
                <a:latin typeface="Arial" panose="020B0604020202020204" pitchFamily="34" charset="0"/>
                <a:cs typeface="Arial" panose="020B0604020202020204" pitchFamily="34" charset="0"/>
              </a:rPr>
              <a:t>12%   at threshold</a:t>
            </a:r>
          </a:p>
          <a:p>
            <a:endParaRPr lang="nl-BE" dirty="0" smtClean="0">
              <a:latin typeface="Arial" panose="020B0604020202020204" pitchFamily="34" charset="0"/>
              <a:cs typeface="Arial" panose="020B0604020202020204" pitchFamily="34" charset="0"/>
            </a:endParaRPr>
          </a:p>
          <a:p>
            <a:r>
              <a:rPr lang="nl-BE" sz="2000" b="1" dirty="0" smtClean="0">
                <a:solidFill>
                  <a:srgbClr val="FF0000"/>
                </a:solidFill>
                <a:latin typeface="Arial" panose="020B0604020202020204" pitchFamily="34" charset="0"/>
                <a:cs typeface="Arial" panose="020B0604020202020204" pitchFamily="34" charset="0"/>
              </a:rPr>
              <a:t>5-6% in 10- 50 MeV range</a:t>
            </a:r>
          </a:p>
          <a:p>
            <a:endParaRPr lang="nl-BE" b="1" dirty="0" smtClean="0">
              <a:solidFill>
                <a:srgbClr val="FF0000"/>
              </a:solidFill>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Lower</a:t>
            </a:r>
            <a:r>
              <a:rPr lang="nl-BE" sz="2000" dirty="0" smtClean="0">
                <a:latin typeface="Arial" panose="020B0604020202020204" pitchFamily="34" charset="0"/>
                <a:cs typeface="Arial" panose="020B0604020202020204" pitchFamily="34" charset="0"/>
              </a:rPr>
              <a:t> </a:t>
            </a:r>
            <a:r>
              <a:rPr lang="nl-BE" sz="2000" b="1" dirty="0" smtClean="0">
                <a:latin typeface="Arial" panose="020B0604020202020204" pitchFamily="34" charset="0"/>
                <a:cs typeface="Arial" panose="020B0604020202020204" pitchFamily="34" charset="0"/>
              </a:rPr>
              <a:t>than original experiments</a:t>
            </a:r>
            <a:endParaRPr lang="nl-BE" sz="2000" b="1" dirty="0">
              <a:latin typeface="Arial" panose="020B0604020202020204" pitchFamily="34" charset="0"/>
              <a:cs typeface="Arial" panose="020B0604020202020204" pitchFamily="34" charset="0"/>
            </a:endParaRPr>
          </a:p>
          <a:p>
            <a:endParaRPr lang="nl-BE" dirty="0"/>
          </a:p>
        </p:txBody>
      </p:sp>
      <p:sp>
        <p:nvSpPr>
          <p:cNvPr id="3" name="TextBox 2"/>
          <p:cNvSpPr txBox="1"/>
          <p:nvPr/>
        </p:nvSpPr>
        <p:spPr>
          <a:xfrm>
            <a:off x="971551" y="3519006"/>
            <a:ext cx="3473424" cy="3139321"/>
          </a:xfrm>
          <a:prstGeom prst="rect">
            <a:avLst/>
          </a:prstGeom>
          <a:noFill/>
        </p:spPr>
        <p:txBody>
          <a:bodyPr wrap="square" rtlCol="0">
            <a:spAutoFit/>
          </a:bodyPr>
          <a:lstStyle/>
          <a:p>
            <a:r>
              <a:rPr lang="nl-BE" sz="2000" b="1" dirty="0" smtClean="0">
                <a:latin typeface="Arial" panose="020B0604020202020204" pitchFamily="34" charset="0"/>
                <a:cs typeface="Arial" panose="020B0604020202020204" pitchFamily="34" charset="0"/>
              </a:rPr>
              <a:t>Useful: 8- 40 MeV range</a:t>
            </a:r>
          </a:p>
          <a:p>
            <a:endParaRPr lang="nl-BE" sz="2000" dirty="0">
              <a:latin typeface="Arial" panose="020B0604020202020204" pitchFamily="34" charset="0"/>
              <a:cs typeface="Arial" panose="020B0604020202020204" pitchFamily="34" charset="0"/>
            </a:endParaRPr>
          </a:p>
          <a:p>
            <a:r>
              <a:rPr lang="nl-BE" sz="2000" b="1" baseline="30000" dirty="0" smtClean="0">
                <a:latin typeface="Arial" panose="020B0604020202020204" pitchFamily="34" charset="0"/>
                <a:cs typeface="Arial" panose="020B0604020202020204" pitchFamily="34" charset="0"/>
              </a:rPr>
              <a:t>48</a:t>
            </a:r>
            <a:r>
              <a:rPr lang="nl-BE" sz="2000" b="1" dirty="0" smtClean="0">
                <a:latin typeface="Arial" panose="020B0604020202020204" pitchFamily="34" charset="0"/>
                <a:cs typeface="Arial" panose="020B0604020202020204" pitchFamily="34" charset="0"/>
              </a:rPr>
              <a:t>Ti(d,2n)</a:t>
            </a:r>
            <a:r>
              <a:rPr lang="nl-BE" sz="2000" b="1" baseline="30000" dirty="0" smtClean="0">
                <a:latin typeface="Arial" panose="020B0604020202020204" pitchFamily="34" charset="0"/>
                <a:cs typeface="Arial" panose="020B0604020202020204" pitchFamily="34" charset="0"/>
              </a:rPr>
              <a:t>48</a:t>
            </a:r>
            <a:r>
              <a:rPr lang="nl-BE" sz="2000" b="1" dirty="0" smtClean="0">
                <a:latin typeface="Arial" panose="020B0604020202020204" pitchFamily="34" charset="0"/>
                <a:cs typeface="Arial" panose="020B0604020202020204" pitchFamily="34" charset="0"/>
              </a:rPr>
              <a:t>V   T = 7.32 MeV </a:t>
            </a:r>
          </a:p>
          <a:p>
            <a:endParaRPr lang="nl-BE" sz="2000" b="1" dirty="0" smtClean="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Low energy bump</a:t>
            </a:r>
          </a:p>
          <a:p>
            <a:r>
              <a:rPr lang="nl-BE" sz="2000" b="1" baseline="30000" dirty="0" smtClean="0">
                <a:latin typeface="Arial" panose="020B0604020202020204" pitchFamily="34" charset="0"/>
                <a:cs typeface="Arial" panose="020B0604020202020204" pitchFamily="34" charset="0"/>
              </a:rPr>
              <a:t>47</a:t>
            </a:r>
            <a:r>
              <a:rPr lang="nl-BE" sz="2000" b="1" dirty="0" smtClean="0">
                <a:latin typeface="Arial" panose="020B0604020202020204" pitchFamily="34" charset="0"/>
                <a:cs typeface="Arial" panose="020B0604020202020204" pitchFamily="34" charset="0"/>
              </a:rPr>
              <a:t>Ti(d,n)</a:t>
            </a:r>
            <a:r>
              <a:rPr lang="nl-BE" sz="2000" b="1" baseline="30000" dirty="0" smtClean="0">
                <a:latin typeface="Arial" panose="020B0604020202020204" pitchFamily="34" charset="0"/>
                <a:cs typeface="Arial" panose="020B0604020202020204" pitchFamily="34" charset="0"/>
              </a:rPr>
              <a:t>48</a:t>
            </a:r>
            <a:r>
              <a:rPr lang="nl-BE" sz="2000" b="1" dirty="0" smtClean="0">
                <a:latin typeface="Arial" panose="020B0604020202020204" pitchFamily="34" charset="0"/>
                <a:cs typeface="Arial" panose="020B0604020202020204" pitchFamily="34" charset="0"/>
              </a:rPr>
              <a:t>V   Q = 4.60 MeV</a:t>
            </a:r>
          </a:p>
          <a:p>
            <a:endParaRPr lang="nl-BE" sz="2000" b="1" dirty="0" smtClean="0">
              <a:latin typeface="Arial" panose="020B0604020202020204" pitchFamily="34" charset="0"/>
              <a:cs typeface="Arial" panose="020B0604020202020204" pitchFamily="34" charset="0"/>
            </a:endParaRPr>
          </a:p>
          <a:p>
            <a:r>
              <a:rPr lang="nl-BE" sz="2000" b="1" dirty="0" smtClean="0">
                <a:solidFill>
                  <a:schemeClr val="accent1">
                    <a:lumMod val="75000"/>
                  </a:schemeClr>
                </a:solidFill>
                <a:latin typeface="Arial" panose="020B0604020202020204" pitchFamily="34" charset="0"/>
                <a:cs typeface="Arial" panose="020B0604020202020204" pitchFamily="34" charset="0"/>
              </a:rPr>
              <a:t>Presence of </a:t>
            </a:r>
            <a:r>
              <a:rPr lang="nl-BE" sz="2000" b="1" baseline="30000" dirty="0" smtClean="0">
                <a:solidFill>
                  <a:schemeClr val="accent1">
                    <a:lumMod val="75000"/>
                  </a:schemeClr>
                </a:solidFill>
                <a:latin typeface="Arial" panose="020B0604020202020204" pitchFamily="34" charset="0"/>
                <a:cs typeface="Arial" panose="020B0604020202020204" pitchFamily="34" charset="0"/>
              </a:rPr>
              <a:t>48</a:t>
            </a:r>
            <a:r>
              <a:rPr lang="nl-BE" sz="2000" b="1" dirty="0" smtClean="0">
                <a:solidFill>
                  <a:schemeClr val="accent1">
                    <a:lumMod val="75000"/>
                  </a:schemeClr>
                </a:solidFill>
                <a:latin typeface="Arial" panose="020B0604020202020204" pitchFamily="34" charset="0"/>
                <a:cs typeface="Arial" panose="020B0604020202020204" pitchFamily="34" charset="0"/>
              </a:rPr>
              <a:t>Sc !!!!!</a:t>
            </a:r>
          </a:p>
          <a:p>
            <a:r>
              <a:rPr lang="nl-BE" sz="2000" b="1" dirty="0">
                <a:latin typeface="Arial" panose="020B0604020202020204" pitchFamily="34" charset="0"/>
                <a:cs typeface="Arial" panose="020B0604020202020204" pitchFamily="34" charset="0"/>
              </a:rPr>
              <a:t>	</a:t>
            </a:r>
            <a:r>
              <a:rPr lang="nl-BE" sz="2000" b="1" dirty="0" smtClean="0">
                <a:latin typeface="Arial" panose="020B0604020202020204" pitchFamily="34" charset="0"/>
                <a:cs typeface="Arial" panose="020B0604020202020204" pitchFamily="34" charset="0"/>
              </a:rPr>
              <a:t>T</a:t>
            </a:r>
            <a:r>
              <a:rPr lang="nl-BE" sz="2000" b="1" baseline="-25000" dirty="0" smtClean="0">
                <a:latin typeface="Arial" panose="020B0604020202020204" pitchFamily="34" charset="0"/>
                <a:cs typeface="Arial" panose="020B0604020202020204" pitchFamily="34" charset="0"/>
              </a:rPr>
              <a:t>1/2</a:t>
            </a:r>
            <a:r>
              <a:rPr lang="nl-BE" sz="2000" b="1" dirty="0" smtClean="0">
                <a:latin typeface="Arial" panose="020B0604020202020204" pitchFamily="34" charset="0"/>
                <a:cs typeface="Arial" panose="020B0604020202020204" pitchFamily="34" charset="0"/>
              </a:rPr>
              <a:t> = 43.67 h</a:t>
            </a:r>
          </a:p>
          <a:p>
            <a:endParaRPr lang="nl-BE"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204155"/>
            <a:ext cx="4541730" cy="317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57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3516</TotalTime>
  <Words>1066</Words>
  <Application>Microsoft Office PowerPoint</Application>
  <PresentationFormat>On-screen Show (4:3)</PresentationFormat>
  <Paragraphs>277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The influence of the “new” CRP on monitor reactions for charged particle beams.       A. Hermanne  (on behalf of all CRP participants)  </vt:lpstr>
      <vt:lpstr> Monitoring of charged particle beams   Technique to improve or confirm knowledge of beam intensity and/or energy.  Activation analysis experiments and isotope production.  Re-measurement of cross-sections (excitation function) of specific reactions on well-chosen targets.  Comparison with evaluated-recommended values.  Adapt beam parameters until good agreement.    IAEA-database    </vt:lpstr>
      <vt:lpstr>Example (recent study  Ba+deuterons)</vt:lpstr>
      <vt:lpstr>Genesis of “new” recommended database  The IAEA organized in the 1996-2001 period a CRP : first attempt to provide standard – recommended cross-section data for monitoring and for isotope production.  The results available as hardcopy TECDOC-1211.   On-line in the medical portal (latest update 2007)  https://www.nds.iaea.org/medical/monitor_reactions.html  End 2012 launch of a new CRP entitled:  “Nuclear Data for Charged-particle Monitor Reactions and Medical Isotope Production“   Aim to complement, broaden and upgrade the database.  An important goal was the improvement on accuracy and reliability of cross-sections for monitoring of proton, deuteron, alpha and 3He particle beams.  </vt:lpstr>
      <vt:lpstr>New systematic compilation of  literature, especially for recent, well documented published data.  Performing dedicated experiments.  Confirm excitation functions for the existing reactions Extend to a wider energy range.   Special attention to correction of outdated nuclear data. Latest values for g-ray abundances and half-lives used.  Checked – corrected subgroup evaluators nuclear data.   For most beams several new reactions were added   </vt:lpstr>
      <vt:lpstr>Added 46Sc formation on natTi  for p and d  (48V)  Added reactions on Cu for d and 3He  (Cu backings)</vt:lpstr>
      <vt:lpstr>Most important progress  is  introduction of uncertainties on the recommended cross-sections for all monitor reactions.  Compilers provided total uncertainties on ALL experimental cross-section values.  Based on values published by the original authors or on their experience with experimental techniques.   Selected data series Statistical fit by the Obninsk group using Padé approximation.   Recommended excitation functions with confidence interval.  Reduced uncertainties compared to the original  data sets.   Adding a correction for systematic effects and correlations, overall uncertainties of the order of 5% on the individual recommended cross sections are obtained.</vt:lpstr>
      <vt:lpstr>natTi(d,x)48V   (15.97 d)</vt:lpstr>
      <vt:lpstr>PowerPoint Presentation</vt:lpstr>
      <vt:lpstr>PowerPoint Presentation</vt:lpstr>
      <vt:lpstr>PowerPoint Presentation</vt:lpstr>
      <vt:lpstr>Cu(p,x)62Zn   (9.186h)       Cu(p,x)63Zn     (38.47 m)</vt:lpstr>
      <vt:lpstr>natCu(3He,x)66Ga     natCu(3He,x)65Zn</vt:lpstr>
      <vt:lpstr>The presence  of the strongly discussed bump in the 27Al(p,x)22Na excitation function around 100 MeV was confirmed by TALYS calculations as results of the onset of the reactions with separate nucleons. </vt:lpstr>
      <vt:lpstr>PowerPoint Presentation</vt:lpstr>
      <vt:lpstr>Correction factor for the natMo(p,x)96Tc reaction, used as monitor in the systematic Levkovski study (1991) estimated :   0.8                 by Takacs (2002) (measurement);  0.827 ± 0.05  by Qaim (2014) (comparison different reactions)  </vt:lpstr>
      <vt:lpstr>Monitors only part of the CRP  Diagnostic radionuclides (± 80 reactions)  SPECT- g emitters b+ emitters - PET imaging generators (PET)   Therapeutic radionuclides (± 30 reactions)  </vt:lpstr>
      <vt:lpstr>A. Hermanne1, R.  Capote2, B. V. Carlson3, J. W. Engle4, M. Hussain5,  A. V. Ignatyuk6, M. Kellett7,    T.  Kibedi8, Kim Guinyun9, F .G. Kondev10, O. Lebeda11, A. Luca12,  H. Naik13, Y. Nagai14,  Nichols15, F. M. Nortier4, I. Spahn16,  F. T. Tarkanyi17, M. Verpelli2  1Vrije Universiteit Brussel, Brussels, Belgium  2International Atomic Energy Agency, NAPC-Nuclear Data Section, Vienna, Austria 3 Instituto Tecnológico de Aeronáutica, Brazil 4Los Alamos National Laboratory (LANL), USA 5 Government College University, Lahore, Pakistan 6 Institute of Physics and Power Engineering (IPPE), Obninsk, Russia 7LNHB, CEA Saclay, France 8Australian National University, Canberra, Australia 9Kyungpook National University, Republic of Korea 10 Argonne National Laboratory, USA 11Nuclear Physics Institute, Rez, Czech Republic 12National  Institute of Physics and Nuclear Engineering “Horia Hulubei”, Romania 13Bhabha Atomic Research Centre (BARC) Trombay Mumbai, India 14Japan Atomic Energy Agency (JAEA), Tokaimura Naka,  Ibaraki-ken, Japan 15University of Surrey, Guildford, UK 16 Forschungszentrum Jülich (FZJ), Germany 17 Institute of Nuclear Research, Debrecen, Hungary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cp:lastModifiedBy>
  <cp:revision>216</cp:revision>
  <cp:lastPrinted>2016-04-08T14:08:34Z</cp:lastPrinted>
  <dcterms:created xsi:type="dcterms:W3CDTF">2016-02-22T21:25:30Z</dcterms:created>
  <dcterms:modified xsi:type="dcterms:W3CDTF">2017-06-12T05:18:56Z</dcterms:modified>
</cp:coreProperties>
</file>