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3.bin" ContentType="application/vnd.openxmlformats-officedocument.oleObject"/>
  <Override PartName="/ppt/notesSlides/notesSlide15.xml" ContentType="application/vnd.openxmlformats-officedocument.presentationml.notesSlide+xml"/>
  <Override PartName="/ppt/embeddings/oleObject4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embeddings/oleObject5.bin" ContentType="application/vnd.openxmlformats-officedocument.oleObject"/>
  <Override PartName="/ppt/notesSlides/notesSlide25.xml" ContentType="application/vnd.openxmlformats-officedocument.presentationml.notesSlide+xml"/>
  <Override PartName="/ppt/embeddings/oleObject6.bin" ContentType="application/vnd.openxmlformats-officedocument.oleObject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3"/>
  </p:notesMasterIdLst>
  <p:handoutMasterIdLst>
    <p:handoutMasterId r:id="rId114"/>
  </p:handoutMasterIdLst>
  <p:sldIdLst>
    <p:sldId id="449" r:id="rId2"/>
    <p:sldId id="400" r:id="rId3"/>
    <p:sldId id="453" r:id="rId4"/>
    <p:sldId id="451" r:id="rId5"/>
    <p:sldId id="499" r:id="rId6"/>
    <p:sldId id="454" r:id="rId7"/>
    <p:sldId id="455" r:id="rId8"/>
    <p:sldId id="456" r:id="rId9"/>
    <p:sldId id="457" r:id="rId10"/>
    <p:sldId id="458" r:id="rId11"/>
    <p:sldId id="504" r:id="rId12"/>
    <p:sldId id="505" r:id="rId13"/>
    <p:sldId id="336" r:id="rId14"/>
    <p:sldId id="460" r:id="rId15"/>
    <p:sldId id="461" r:id="rId16"/>
    <p:sldId id="359" r:id="rId17"/>
    <p:sldId id="462" r:id="rId18"/>
    <p:sldId id="463" r:id="rId19"/>
    <p:sldId id="348" r:id="rId20"/>
    <p:sldId id="464" r:id="rId21"/>
    <p:sldId id="465" r:id="rId22"/>
    <p:sldId id="419" r:id="rId23"/>
    <p:sldId id="442" r:id="rId24"/>
    <p:sldId id="443" r:id="rId25"/>
    <p:sldId id="466" r:id="rId26"/>
    <p:sldId id="467" r:id="rId27"/>
    <p:sldId id="468" r:id="rId28"/>
    <p:sldId id="469" r:id="rId29"/>
    <p:sldId id="476" r:id="rId30"/>
    <p:sldId id="263" r:id="rId31"/>
    <p:sldId id="375" r:id="rId32"/>
    <p:sldId id="337" r:id="rId33"/>
    <p:sldId id="470" r:id="rId34"/>
    <p:sldId id="358" r:id="rId35"/>
    <p:sldId id="500" r:id="rId36"/>
    <p:sldId id="473" r:id="rId37"/>
    <p:sldId id="474" r:id="rId38"/>
    <p:sldId id="471" r:id="rId39"/>
    <p:sldId id="472" r:id="rId40"/>
    <p:sldId id="439" r:id="rId41"/>
    <p:sldId id="477" r:id="rId42"/>
    <p:sldId id="478" r:id="rId43"/>
    <p:sldId id="479" r:id="rId44"/>
    <p:sldId id="379" r:id="rId45"/>
    <p:sldId id="480" r:id="rId46"/>
    <p:sldId id="481" r:id="rId47"/>
    <p:sldId id="482" r:id="rId48"/>
    <p:sldId id="483" r:id="rId49"/>
    <p:sldId id="484" r:id="rId50"/>
    <p:sldId id="485" r:id="rId51"/>
    <p:sldId id="486" r:id="rId52"/>
    <p:sldId id="490" r:id="rId53"/>
    <p:sldId id="491" r:id="rId54"/>
    <p:sldId id="492" r:id="rId55"/>
    <p:sldId id="322" r:id="rId56"/>
    <p:sldId id="489" r:id="rId57"/>
    <p:sldId id="493" r:id="rId58"/>
    <p:sldId id="324" r:id="rId59"/>
    <p:sldId id="391" r:id="rId60"/>
    <p:sldId id="388" r:id="rId61"/>
    <p:sldId id="487" r:id="rId62"/>
    <p:sldId id="488" r:id="rId63"/>
    <p:sldId id="494" r:id="rId64"/>
    <p:sldId id="497" r:id="rId65"/>
    <p:sldId id="450" r:id="rId66"/>
    <p:sldId id="440" r:id="rId67"/>
    <p:sldId id="501" r:id="rId68"/>
    <p:sldId id="294" r:id="rId69"/>
    <p:sldId id="380" r:id="rId70"/>
    <p:sldId id="296" r:id="rId71"/>
    <p:sldId id="298" r:id="rId72"/>
    <p:sldId id="299" r:id="rId73"/>
    <p:sldId id="338" r:id="rId74"/>
    <p:sldId id="339" r:id="rId75"/>
    <p:sldId id="446" r:id="rId76"/>
    <p:sldId id="429" r:id="rId77"/>
    <p:sldId id="498" r:id="rId78"/>
    <p:sldId id="410" r:id="rId79"/>
    <p:sldId id="424" r:id="rId80"/>
    <p:sldId id="437" r:id="rId81"/>
    <p:sldId id="438" r:id="rId82"/>
    <p:sldId id="502" r:id="rId83"/>
    <p:sldId id="503" r:id="rId84"/>
    <p:sldId id="267" r:id="rId85"/>
    <p:sldId id="383" r:id="rId86"/>
    <p:sldId id="384" r:id="rId87"/>
    <p:sldId id="385" r:id="rId88"/>
    <p:sldId id="386" r:id="rId89"/>
    <p:sldId id="387" r:id="rId90"/>
    <p:sldId id="390" r:id="rId91"/>
    <p:sldId id="303" r:id="rId92"/>
    <p:sldId id="317" r:id="rId93"/>
    <p:sldId id="304" r:id="rId94"/>
    <p:sldId id="392" r:id="rId95"/>
    <p:sldId id="393" r:id="rId96"/>
    <p:sldId id="394" r:id="rId97"/>
    <p:sldId id="395" r:id="rId98"/>
    <p:sldId id="332" r:id="rId99"/>
    <p:sldId id="378" r:id="rId100"/>
    <p:sldId id="334" r:id="rId101"/>
    <p:sldId id="382" r:id="rId102"/>
    <p:sldId id="346" r:id="rId103"/>
    <p:sldId id="366" r:id="rId104"/>
    <p:sldId id="475" r:id="rId105"/>
    <p:sldId id="363" r:id="rId106"/>
    <p:sldId id="374" r:id="rId107"/>
    <p:sldId id="326" r:id="rId108"/>
    <p:sldId id="325" r:id="rId109"/>
    <p:sldId id="445" r:id="rId110"/>
    <p:sldId id="496" r:id="rId111"/>
    <p:sldId id="495" r:id="rId1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092"/>
    <a:srgbClr val="C509FF"/>
    <a:srgbClr val="DAB5FF"/>
    <a:srgbClr val="FFDF4C"/>
    <a:srgbClr val="FFB707"/>
    <a:srgbClr val="BB3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06" autoAdjust="0"/>
    <p:restoredTop sz="94660"/>
  </p:normalViewPr>
  <p:slideViewPr>
    <p:cSldViewPr snapToGrid="0" snapToObjects="1">
      <p:cViewPr>
        <p:scale>
          <a:sx n="81" d="100"/>
          <a:sy n="81" d="100"/>
        </p:scale>
        <p:origin x="-1016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258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notesMaster" Target="notesMasters/notesMaster1.xml"/><Relationship Id="rId114" Type="http://schemas.openxmlformats.org/officeDocument/2006/relationships/handoutMaster" Target="handoutMasters/handoutMaster1.xml"/><Relationship Id="rId115" Type="http://schemas.openxmlformats.org/officeDocument/2006/relationships/printerSettings" Target="printerSettings/printerSettings1.bin"/><Relationship Id="rId116" Type="http://schemas.openxmlformats.org/officeDocument/2006/relationships/presProps" Target="presProps.xml"/><Relationship Id="rId117" Type="http://schemas.openxmlformats.org/officeDocument/2006/relationships/viewProps" Target="viewProps.xml"/><Relationship Id="rId118" Type="http://schemas.openxmlformats.org/officeDocument/2006/relationships/theme" Target="theme/theme1.xml"/><Relationship Id="rId119" Type="http://schemas.openxmlformats.org/officeDocument/2006/relationships/tableStyles" Target="tableStyle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804B8-E6A4-3E4F-A90E-F1D562B70525}" type="datetimeFigureOut">
              <a:rPr lang="en-US" smtClean="0"/>
              <a:t>6/11/17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56D0E-710C-8C46-A104-88B333663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44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A09A7-2A71-2E4F-92AF-E47D0B9F4D48}" type="datetimeFigureOut">
              <a:rPr lang="en-US" smtClean="0"/>
              <a:t>6/11/17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48ED0-A6CD-BD49-B15C-014AF5D4E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344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what the Concordance Model of Cosmology </a:t>
            </a:r>
            <a:r>
              <a:rPr lang="en-US" dirty="0" smtClean="0"/>
              <a:t>predicts</a:t>
            </a:r>
          </a:p>
          <a:p>
            <a:r>
              <a:rPr lang="en-US" dirty="0" smtClean="0"/>
              <a:t>The first Sakharov condition!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37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523991-30C8-F141-B5EC-4F34C0715B99}" type="slidenum">
              <a:rPr lang="en-US"/>
              <a:pPr/>
              <a:t>13</a:t>
            </a:fld>
            <a:endParaRPr lang="en-US"/>
          </a:p>
        </p:txBody>
      </p:sp>
      <p:sp>
        <p:nvSpPr>
          <p:cNvPr id="1003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Maria Goeppert-Mayer in 1934 was the first to</a:t>
            </a:r>
            <a:r>
              <a:rPr lang="en-US" baseline="0" dirty="0" smtClean="0"/>
              <a:t> describe the possibility of NLDBD in nuclei</a:t>
            </a:r>
          </a:p>
          <a:p>
            <a:r>
              <a:rPr lang="en-US" dirty="0" smtClean="0"/>
              <a:t>Take-away:</a:t>
            </a:r>
            <a:r>
              <a:rPr lang="en-US" baseline="0" dirty="0" smtClean="0"/>
              <a:t> been around for ~ 80 years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523991-30C8-F141-B5EC-4F34C0715B99}" type="slidenum">
              <a:rPr lang="en-US"/>
              <a:pPr/>
              <a:t>14</a:t>
            </a:fld>
            <a:endParaRPr lang="en-US"/>
          </a:p>
        </p:txBody>
      </p:sp>
      <p:sp>
        <p:nvSpPr>
          <p:cNvPr id="1003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Parabolae</a:t>
            </a:r>
            <a:r>
              <a:rPr lang="en-US" dirty="0" smtClean="0"/>
              <a:t> connect odd-odd and even-even nuclei are shown;  pairing energy lifts odd-even above even-even Z – N;</a:t>
            </a:r>
          </a:p>
          <a:p>
            <a:r>
              <a:rPr lang="en-US" dirty="0" smtClean="0"/>
              <a:t>Calculation of matrix elements have to include contributions of</a:t>
            </a:r>
            <a:r>
              <a:rPr lang="en-US" baseline="0" dirty="0" smtClean="0"/>
              <a:t> all virtual intermediate excited states.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115F5E-0335-5E44-8849-6877CDB9C61D}" type="slidenum">
              <a:rPr lang="en-US"/>
              <a:pPr/>
              <a:t>15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wrong </a:t>
            </a:r>
            <a:r>
              <a:rPr lang="en-US" dirty="0" err="1" smtClean="0"/>
              <a:t>helicity</a:t>
            </a:r>
            <a:r>
              <a:rPr lang="en-US" dirty="0" smtClean="0"/>
              <a:t> if neutrino is massless – can transform to opposite </a:t>
            </a:r>
            <a:r>
              <a:rPr lang="en-US" dirty="0" err="1" smtClean="0"/>
              <a:t>helicity</a:t>
            </a:r>
            <a:r>
              <a:rPr lang="en-US" dirty="0" smtClean="0"/>
              <a:t> state if</a:t>
            </a:r>
            <a:r>
              <a:rPr lang="en-US" baseline="0" dirty="0" smtClean="0"/>
              <a:t> non-zero mass</a:t>
            </a:r>
          </a:p>
          <a:p>
            <a:r>
              <a:rPr lang="en-US" baseline="0" dirty="0" smtClean="0"/>
              <a:t>We already know neutrino mass is non-zero from oscillation experiments.</a:t>
            </a:r>
            <a:endParaRPr lang="en-US" dirty="0" smtClean="0"/>
          </a:p>
          <a:p>
            <a:r>
              <a:rPr lang="en-US" dirty="0" smtClean="0"/>
              <a:t>A factor of ten in </a:t>
            </a:r>
            <a:r>
              <a:rPr lang="en-US" dirty="0" err="1" smtClean="0"/>
              <a:t>mbb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a factor of one hundred in lifetime</a:t>
            </a:r>
          </a:p>
          <a:p>
            <a:r>
              <a:rPr lang="en-US" dirty="0" smtClean="0">
                <a:sym typeface="Wingdings"/>
              </a:rPr>
              <a:t>Background-free experiment: </a:t>
            </a:r>
            <a:r>
              <a:rPr lang="en-US" dirty="0" err="1" smtClean="0">
                <a:sym typeface="Wingdings"/>
              </a:rPr>
              <a:t>mbb</a:t>
            </a:r>
            <a:r>
              <a:rPr lang="en-US" dirty="0" smtClean="0">
                <a:sym typeface="Wingdings"/>
              </a:rPr>
              <a:t>  t^1/2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avoid bismuth and Thallium gamma rays at 2447 </a:t>
            </a:r>
            <a:r>
              <a:rPr lang="en-US" dirty="0" err="1" smtClean="0"/>
              <a:t>keV</a:t>
            </a:r>
            <a:r>
              <a:rPr lang="en-US" dirty="0" smtClean="0"/>
              <a:t>, 2615 </a:t>
            </a:r>
            <a:r>
              <a:rPr lang="en-US" dirty="0" err="1" smtClean="0"/>
              <a:t>keV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54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EDF= energy density functional method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82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unknown phases introduce</a:t>
            </a:r>
            <a:r>
              <a:rPr lang="en-US" baseline="0" dirty="0" smtClean="0"/>
              <a:t> a range for </a:t>
            </a:r>
            <a:r>
              <a:rPr lang="en-US" baseline="0" dirty="0" err="1" smtClean="0"/>
              <a:t>mbb</a:t>
            </a:r>
            <a:r>
              <a:rPr lang="en-US" baseline="0" dirty="0" smtClean="0"/>
              <a:t>, even if we know theta angles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33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Clearly, not for the faint-hearted!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31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FF"/>
                </a:solidFill>
              </a:rPr>
              <a:t>Why DOE NP</a:t>
            </a:r>
            <a:r>
              <a:rPr lang="en-US" dirty="0" smtClean="0"/>
              <a:t>? Maybe a slot will open soon for new major experimental enterprise in NP…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Phased approach is also permissible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85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FF"/>
                </a:solidFill>
              </a:rPr>
              <a:t>Why DOE NP</a:t>
            </a:r>
            <a:r>
              <a:rPr lang="en-US" dirty="0" smtClean="0"/>
              <a:t>? Maybe a slot will open soon for new major experimental enterprise in NP…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Phased approach is also permissible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85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FF"/>
                </a:solidFill>
              </a:rPr>
              <a:t>Why DOE NP</a:t>
            </a:r>
            <a:r>
              <a:rPr lang="en-US" dirty="0" smtClean="0"/>
              <a:t>? Maybe a slot will open soon for new major experimental enterprise in NP…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Phased approach is also permissible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85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CCFFCC"/>
                </a:solidFill>
              </a:rPr>
              <a:t>no significant anti-matter anywhere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CCFFCC"/>
                </a:solidFill>
              </a:rPr>
              <a:t>		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47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FF"/>
                </a:solidFill>
              </a:rPr>
              <a:t>Why DOE NP</a:t>
            </a:r>
            <a:r>
              <a:rPr lang="en-US" dirty="0" smtClean="0"/>
              <a:t>? Maybe a slot will open soon for new major experimental enterprise in NP…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Phased approach is also permissible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85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Take-away: Life has gotten tough, a new era: “too</a:t>
            </a:r>
            <a:r>
              <a:rPr lang="en-US" baseline="0" dirty="0" smtClean="0"/>
              <a:t> big and costly to fail, but maybe not good enough to succeed.”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134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C8E04-FF28-0846-9755-B99C561E6455}" type="slidenum">
              <a:rPr lang="en-US"/>
              <a:pPr/>
              <a:t>31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the 2-nu spectrum reaches</a:t>
            </a:r>
            <a:r>
              <a:rPr lang="en-US" baseline="0" dirty="0" smtClean="0"/>
              <a:t> Q, and </a:t>
            </a:r>
            <a:r>
              <a:rPr lang="en-US" dirty="0" smtClean="0"/>
              <a:t>can invade the 0-nu peak ROI if energy resolution is insufficient!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E7A09B-F9B2-9F40-AB45-F4736B03E462}" type="slidenum">
              <a:rPr lang="en-US"/>
              <a:pPr/>
              <a:t>32</a:t>
            </a:fld>
            <a:endParaRPr lang="en-US"/>
          </a:p>
        </p:txBody>
      </p:sp>
      <p:sp>
        <p:nvSpPr>
          <p:cNvPr id="1024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Take-away: energy resolution not worse than 1% FWHM seems prudent; at 2% FWHM, no safety margin</a:t>
            </a:r>
            <a:r>
              <a:rPr lang="en-US" baseline="0" dirty="0" smtClean="0"/>
              <a:t> for non-</a:t>
            </a:r>
            <a:r>
              <a:rPr lang="en-US" baseline="0" dirty="0" err="1" smtClean="0"/>
              <a:t>gaussian</a:t>
            </a:r>
            <a:r>
              <a:rPr lang="en-US" baseline="0" dirty="0" smtClean="0"/>
              <a:t> effects.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6FD890-D78E-1A49-A1B9-B776782D534A}" type="slidenum">
              <a:rPr lang="en-US"/>
              <a:pPr/>
              <a:t>34</a:t>
            </a:fld>
            <a:endParaRPr lang="en-US"/>
          </a:p>
        </p:txBody>
      </p:sp>
      <p:sp>
        <p:nvSpPr>
          <p:cNvPr id="104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6FD890-D78E-1A49-A1B9-B776782D534A}" type="slidenum">
              <a:rPr lang="en-US"/>
              <a:pPr/>
              <a:t>35</a:t>
            </a:fld>
            <a:endParaRPr lang="en-US"/>
          </a:p>
        </p:txBody>
      </p:sp>
      <p:sp>
        <p:nvSpPr>
          <p:cNvPr id="104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one kg of your detector, put in a well-counter, and count </a:t>
            </a:r>
            <a:r>
              <a:rPr lang="en-US" smtClean="0"/>
              <a:t>for 10,000 </a:t>
            </a:r>
            <a:r>
              <a:rPr lang="en-US" dirty="0" smtClean="0"/>
              <a:t>years!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715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one kg of your detector, put in a well-counter, and count </a:t>
            </a:r>
            <a:r>
              <a:rPr lang="en-US" smtClean="0"/>
              <a:t>for 10,000 </a:t>
            </a:r>
            <a:r>
              <a:rPr lang="en-US" dirty="0" smtClean="0"/>
              <a:t>years!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71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6FD890-D78E-1A49-A1B9-B776782D534A}" type="slidenum">
              <a:rPr lang="en-US"/>
              <a:pPr/>
              <a:t>40</a:t>
            </a:fld>
            <a:endParaRPr lang="en-US"/>
          </a:p>
        </p:txBody>
      </p:sp>
      <p:sp>
        <p:nvSpPr>
          <p:cNvPr id="104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6FD890-D78E-1A49-A1B9-B776782D534A}" type="slidenum">
              <a:rPr lang="en-US"/>
              <a:pPr/>
              <a:t>41</a:t>
            </a:fld>
            <a:endParaRPr lang="en-US"/>
          </a:p>
        </p:txBody>
      </p:sp>
      <p:sp>
        <p:nvSpPr>
          <p:cNvPr id="104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CCFFCC"/>
                </a:solidFill>
              </a:rPr>
              <a:t>no significant anti-matter anywhere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CCFFCC"/>
                </a:solidFill>
              </a:rPr>
              <a:t>		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472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9821C73-A25D-AC47-ABC2-362D310A056C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energy partition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fluctuations are due to delta rays in high atomic density + (conduction band?)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9860D4-2A70-ED45-B5AF-A4DF108FEDB9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Only about x3 worse than </a:t>
            </a:r>
            <a:r>
              <a:rPr lang="en-US" sz="1200" b="1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Ge</a:t>
            </a:r>
            <a:r>
              <a:rPr lang="en-US" sz="1200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diodes!</a:t>
            </a:r>
            <a:endParaRPr lang="en-US" sz="1200" b="1" dirty="0" smtClean="0">
              <a:solidFill>
                <a:srgbClr val="000090"/>
              </a:solidFill>
              <a:latin typeface="Chalkboard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9860D4-2A70-ED45-B5AF-A4DF108FEDB9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Only about x3 worse than </a:t>
            </a:r>
            <a:r>
              <a:rPr lang="en-US" sz="1200" b="1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Ge</a:t>
            </a:r>
            <a:r>
              <a:rPr lang="en-US" sz="1200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diodes!</a:t>
            </a:r>
            <a:endParaRPr lang="en-US" sz="1200" b="1" dirty="0" smtClean="0">
              <a:solidFill>
                <a:srgbClr val="000090"/>
              </a:solidFill>
              <a:latin typeface="Chalkboard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9860D4-2A70-ED45-B5AF-A4DF108FEDB9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Only about x3 worse than </a:t>
            </a:r>
            <a:r>
              <a:rPr lang="en-US" sz="1200" b="1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Ge</a:t>
            </a:r>
            <a:r>
              <a:rPr lang="en-US" sz="1200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diodes!</a:t>
            </a:r>
            <a:endParaRPr lang="en-US" sz="1200" b="1" dirty="0" smtClean="0">
              <a:solidFill>
                <a:srgbClr val="000090"/>
              </a:solidFill>
              <a:latin typeface="Chalkboard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C8E6D8-2D28-2D4B-A1D8-65C5580152A0}" type="slidenum">
              <a:rPr lang="en-US"/>
              <a:pPr/>
              <a:t>52</a:t>
            </a:fld>
            <a:endParaRPr lang="en-US"/>
          </a:p>
        </p:txBody>
      </p:sp>
      <p:sp>
        <p:nvSpPr>
          <p:cNvPr id="31746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Placeholder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C8E6D8-2D28-2D4B-A1D8-65C5580152A0}" type="slidenum">
              <a:rPr lang="en-US"/>
              <a:pPr/>
              <a:t>53</a:t>
            </a:fld>
            <a:endParaRPr lang="en-US"/>
          </a:p>
        </p:txBody>
      </p:sp>
      <p:sp>
        <p:nvSpPr>
          <p:cNvPr id="31746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Placeholder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tracking plane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482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Single electrons (</a:t>
            </a:r>
            <a:r>
              <a:rPr lang="en-US" dirty="0" err="1" smtClean="0">
                <a:solidFill>
                  <a:srgbClr val="0000FF"/>
                </a:solidFill>
              </a:rPr>
              <a:t>γ</a:t>
            </a:r>
            <a:r>
              <a:rPr lang="en-US" dirty="0" smtClean="0">
                <a:solidFill>
                  <a:srgbClr val="0000FF"/>
                </a:solidFill>
              </a:rPr>
              <a:t>-rays) create one endpoint blob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Double-beta decay events create two endpoint blobs</a:t>
            </a:r>
          </a:p>
          <a:p>
            <a:r>
              <a:rPr lang="en-US" b="1" dirty="0" smtClean="0"/>
              <a:t>Nearly noise-less gain by EL</a:t>
            </a:r>
          </a:p>
          <a:p>
            <a:r>
              <a:rPr lang="en-US" b="1" dirty="0" smtClean="0"/>
              <a:t>Automatic detection</a:t>
            </a:r>
            <a:r>
              <a:rPr lang="en-US" b="1" baseline="0" dirty="0" smtClean="0"/>
              <a:t> of appearance of barium!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25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Single electrons (</a:t>
            </a:r>
            <a:r>
              <a:rPr lang="en-US" dirty="0" err="1" smtClean="0">
                <a:solidFill>
                  <a:srgbClr val="0000FF"/>
                </a:solidFill>
              </a:rPr>
              <a:t>γ</a:t>
            </a:r>
            <a:r>
              <a:rPr lang="en-US" dirty="0" smtClean="0">
                <a:solidFill>
                  <a:srgbClr val="0000FF"/>
                </a:solidFill>
              </a:rPr>
              <a:t>-rays) create one endpoint blob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Double-beta decay events create two endpoint blobs</a:t>
            </a:r>
          </a:p>
          <a:p>
            <a:r>
              <a:rPr lang="en-US" b="1" dirty="0" smtClean="0"/>
              <a:t>Nearly noise-less gain by EL</a:t>
            </a:r>
          </a:p>
          <a:p>
            <a:r>
              <a:rPr lang="en-US" b="1" dirty="0" smtClean="0"/>
              <a:t>Automatic detection</a:t>
            </a:r>
            <a:r>
              <a:rPr lang="en-US" b="1" baseline="0" dirty="0" smtClean="0"/>
              <a:t> of appearance of barium!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25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Free trip to Stockholm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normal backgrounds can not make barium</a:t>
            </a:r>
            <a:endParaRPr lang="en-US" dirty="0" smtClean="0"/>
          </a:p>
          <a:p>
            <a:r>
              <a:rPr lang="en-US" dirty="0" smtClean="0"/>
              <a:t>10^27 </a:t>
            </a:r>
            <a:r>
              <a:rPr lang="en-US" dirty="0" smtClean="0">
                <a:sym typeface="Wingdings"/>
              </a:rPr>
              <a:t> one </a:t>
            </a:r>
            <a:r>
              <a:rPr lang="en-US" dirty="0" smtClean="0">
                <a:sym typeface="Wingdings"/>
              </a:rPr>
              <a:t>bacterium</a:t>
            </a:r>
            <a:r>
              <a:rPr lang="en-US" baseline="0" dirty="0" smtClean="0">
                <a:sym typeface="Wingdings"/>
              </a:rPr>
              <a:t> in </a:t>
            </a:r>
            <a:r>
              <a:rPr lang="en-US" baseline="0" dirty="0" smtClean="0">
                <a:sym typeface="Wingdings"/>
              </a:rPr>
              <a:t>one cubic kilometer of water.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2ν ββ decays are occurring fairly often</a:t>
            </a:r>
            <a:endParaRPr lang="en-US" b="1" dirty="0" smtClean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67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Satisfy Sakharov conditions for generating asymmetry: Initial Even </a:t>
            </a:r>
            <a:r>
              <a:rPr lang="en-US" dirty="0" smtClean="0">
                <a:sym typeface="Wingdings"/>
              </a:rPr>
              <a:t> odd, </a:t>
            </a:r>
            <a:r>
              <a:rPr lang="en-US" dirty="0" smtClean="0"/>
              <a:t>C, CP, B-L violation,</a:t>
            </a:r>
            <a:r>
              <a:rPr lang="en-US" baseline="0" dirty="0" smtClean="0"/>
              <a:t> out of equilibrium </a:t>
            </a:r>
            <a:r>
              <a:rPr lang="en-US" baseline="0" dirty="0" smtClean="0">
                <a:sym typeface="Wingdings"/>
              </a:rPr>
              <a:t> leaves fingerprint on universe</a:t>
            </a:r>
          </a:p>
          <a:p>
            <a:pPr lvl="2"/>
            <a:r>
              <a:rPr lang="en-US" baseline="0" dirty="0" smtClean="0">
                <a:sym typeface="Wingdings"/>
              </a:rPr>
              <a:t>Theoretical turbulence still exists about washout.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369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molecular impurities can induce unwanted chemistry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674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Clearly out of the box thinking</a:t>
            </a:r>
            <a:r>
              <a:rPr lang="en-US" baseline="0" dirty="0" smtClean="0"/>
              <a:t> – some may think over the cliff too.</a:t>
            </a:r>
          </a:p>
          <a:p>
            <a:r>
              <a:rPr lang="en-US" baseline="0" dirty="0" smtClean="0"/>
              <a:t>We are just beginning to explore this new terra incognita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108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458ED675-DCE8-B141-A2EB-B3D3359990FB}" type="slidenum">
              <a:rPr lang="en-US"/>
              <a:pPr/>
              <a:t>87</a:t>
            </a:fld>
            <a:endParaRPr lang="en-US"/>
          </a:p>
        </p:txBody>
      </p:sp>
      <p:sp>
        <p:nvSpPr>
          <p:cNvPr id="28674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Placeholder 3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z="1800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HPXe</a:t>
            </a:r>
            <a:r>
              <a:rPr lang="en-US" baseline="0" dirty="0" smtClean="0"/>
              <a:t> Consortium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406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9E2B33-F110-6B41-A268-CB6175D2D3E8}" type="slidenum">
              <a:rPr lang="en-US"/>
              <a:pPr/>
              <a:t>99</a:t>
            </a:fld>
            <a:endParaRPr lang="en-US"/>
          </a:p>
        </p:txBody>
      </p:sp>
      <p:sp>
        <p:nvSpPr>
          <p:cNvPr id="627714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5175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7715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2813" y="4343400"/>
            <a:ext cx="5032375" cy="40290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89950" tIns="44975" rIns="89950" bIns="44975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115F5E-0335-5E44-8849-6877CDB9C61D}" type="slidenum">
              <a:rPr lang="en-US"/>
              <a:pPr/>
              <a:t>100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A factor of ten in </a:t>
            </a:r>
            <a:r>
              <a:rPr lang="en-US" dirty="0" err="1" smtClean="0"/>
              <a:t>mbb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a factor of one hundred in lifetime</a:t>
            </a:r>
          </a:p>
          <a:p>
            <a:r>
              <a:rPr lang="en-US" dirty="0" smtClean="0">
                <a:sym typeface="Wingdings"/>
              </a:rPr>
              <a:t>G  5</a:t>
            </a:r>
            <a:r>
              <a:rPr lang="en-US" baseline="30000" dirty="0" smtClean="0">
                <a:sym typeface="Wingdings"/>
              </a:rPr>
              <a:t>th</a:t>
            </a:r>
            <a:r>
              <a:rPr lang="en-US" dirty="0" smtClean="0">
                <a:sym typeface="Wingdings"/>
              </a:rPr>
              <a:t> power of Q-value - approximately</a:t>
            </a:r>
          </a:p>
          <a:p>
            <a:r>
              <a:rPr lang="en-US" dirty="0" smtClean="0">
                <a:sym typeface="Wingdings"/>
              </a:rPr>
              <a:t>Background-free experiment: </a:t>
            </a:r>
            <a:r>
              <a:rPr lang="en-US" dirty="0" err="1" smtClean="0">
                <a:sym typeface="Wingdings"/>
              </a:rPr>
              <a:t>mbb</a:t>
            </a:r>
            <a:r>
              <a:rPr lang="en-US" dirty="0" smtClean="0">
                <a:sym typeface="Wingdings"/>
              </a:rPr>
              <a:t>  t^1/2</a:t>
            </a:r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Unknown phases enter, three in all.</a:t>
            </a:r>
          </a:p>
          <a:p>
            <a:r>
              <a:rPr lang="en-US" dirty="0" smtClean="0"/>
              <a:t>mass ordering important too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015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Appropriate linear</a:t>
            </a:r>
            <a:r>
              <a:rPr lang="en-US" baseline="0" dirty="0" smtClean="0"/>
              <a:t> combination restores resolution if one counts all scintillation photons and ionization electrons</a:t>
            </a:r>
          </a:p>
          <a:p>
            <a:r>
              <a:rPr lang="en-US" baseline="0" dirty="0" smtClean="0"/>
              <a:t>But scintillation signal is statistically impoverished by QE and geometry, and by noise. </a:t>
            </a:r>
            <a:r>
              <a:rPr lang="en-US" baseline="0" dirty="0" smtClean="0">
                <a:sym typeface="Wingdings"/>
              </a:rPr>
              <a:t> poor energy resolution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85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Satisfy Sakharov conditions for generating asymmetry: Initial Even </a:t>
            </a:r>
            <a:r>
              <a:rPr lang="en-US" dirty="0" smtClean="0">
                <a:sym typeface="Wingdings"/>
              </a:rPr>
              <a:t> odd, </a:t>
            </a:r>
            <a:r>
              <a:rPr lang="en-US" dirty="0" smtClean="0"/>
              <a:t>C, CP, B-L violation,</a:t>
            </a:r>
            <a:r>
              <a:rPr lang="en-US" baseline="0" dirty="0" smtClean="0"/>
              <a:t> out of equilibrium </a:t>
            </a:r>
            <a:r>
              <a:rPr lang="en-US" baseline="0" dirty="0" smtClean="0">
                <a:sym typeface="Wingdings"/>
              </a:rPr>
              <a:t> leaves fingerprint on universe</a:t>
            </a:r>
          </a:p>
          <a:p>
            <a:pPr lvl="2"/>
            <a:r>
              <a:rPr lang="en-US" baseline="0" dirty="0" smtClean="0">
                <a:sym typeface="Wingdings"/>
              </a:rPr>
              <a:t>Theoretical turbulence still exists about washout.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36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Majorana</a:t>
            </a:r>
            <a:r>
              <a:rPr lang="en-US" baseline="0" dirty="0" smtClean="0"/>
              <a:t> particles: heavy neutrinos introduce a mass term</a:t>
            </a:r>
          </a:p>
          <a:p>
            <a:r>
              <a:rPr lang="en-US" baseline="0" dirty="0" smtClean="0"/>
              <a:t>Why is the neutrino mass so small? electron mass 10,000,000 times larger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36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Majorana</a:t>
            </a:r>
            <a:r>
              <a:rPr lang="en-US" baseline="0" dirty="0" smtClean="0"/>
              <a:t> particles: heavy neutrinos introduce a mass term </a:t>
            </a:r>
            <a:r>
              <a:rPr lang="en-US" dirty="0" smtClean="0">
                <a:solidFill>
                  <a:srgbClr val="FFFFFF"/>
                </a:solidFill>
              </a:rPr>
              <a:t>(via see-saw mechanism)</a:t>
            </a:r>
            <a:endParaRPr lang="en-US" baseline="0" dirty="0" smtClean="0"/>
          </a:p>
          <a:p>
            <a:r>
              <a:rPr lang="en-US" baseline="0" dirty="0" smtClean="0"/>
              <a:t>Oscillations: reactors, solar, cosmic rays, accelerators,</a:t>
            </a:r>
            <a:endParaRPr lang="en-US" dirty="0" smtClean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Why is the neutrino mass so small? electron mass 10,000,000 times larger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36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Majorana</a:t>
            </a:r>
            <a:r>
              <a:rPr lang="en-US" baseline="0" dirty="0" smtClean="0"/>
              <a:t> particles: heavy neutrinos introduce a mass term </a:t>
            </a:r>
            <a:r>
              <a:rPr lang="en-US" dirty="0" smtClean="0">
                <a:solidFill>
                  <a:srgbClr val="FFFFFF"/>
                </a:solidFill>
              </a:rPr>
              <a:t>(via see-saw mechanism)</a:t>
            </a:r>
            <a:endParaRPr lang="en-US" baseline="0" dirty="0" smtClean="0"/>
          </a:p>
          <a:p>
            <a:r>
              <a:rPr lang="en-US" baseline="0" dirty="0" smtClean="0"/>
              <a:t>Oscillations: reactors, solar, cosmic rays, accelerators,</a:t>
            </a:r>
            <a:endParaRPr lang="en-US" dirty="0" smtClean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Why is the neutrino mass so small? electron mass 10,000,000 times larger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36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Majorana</a:t>
            </a:r>
            <a:r>
              <a:rPr lang="en-US" baseline="0" dirty="0" smtClean="0"/>
              <a:t> particles: heavy neutrinos introduce a mass term </a:t>
            </a:r>
            <a:r>
              <a:rPr lang="en-US" dirty="0" smtClean="0">
                <a:solidFill>
                  <a:srgbClr val="FFFFFF"/>
                </a:solidFill>
              </a:rPr>
              <a:t>(via see-saw mechanism)</a:t>
            </a:r>
            <a:endParaRPr lang="en-US" baseline="0" dirty="0" smtClean="0"/>
          </a:p>
          <a:p>
            <a:r>
              <a:rPr lang="en-US" baseline="0" dirty="0" smtClean="0"/>
              <a:t>Oscillations: reactors, solar, cosmic rays, accelerators,</a:t>
            </a:r>
            <a:endParaRPr lang="en-US" dirty="0" smtClean="0"/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Why is the neutrino mass so small? electron mass 10,000,000 times larger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48ED0-A6CD-BD49-B15C-014AF5D4E2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36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 April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4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 April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0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 April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43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8"/>
          <p:cNvSpPr txBox="1">
            <a:spLocks noChangeArrowheads="1"/>
          </p:cNvSpPr>
          <p:nvPr userDrawn="1"/>
        </p:nvSpPr>
        <p:spPr bwMode="auto">
          <a:xfrm>
            <a:off x="8772525" y="6523038"/>
            <a:ext cx="4143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145D74FE-A6AB-FF47-B30B-1EEA66314108}" type="slidenum">
              <a:rPr lang="es-ES" sz="1000" smtClean="0">
                <a:solidFill>
                  <a:srgbClr val="336699"/>
                </a:solidFill>
                <a:latin typeface="Garamond" charset="0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s-ES" sz="1000" smtClean="0">
              <a:solidFill>
                <a:srgbClr val="336699"/>
              </a:solidFill>
              <a:latin typeface="Garamond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 userDrawn="1"/>
        </p:nvSpPr>
        <p:spPr bwMode="auto">
          <a:xfrm>
            <a:off x="2209800" y="632460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GB" b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961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555044672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290893516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 April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7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 April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4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 April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 April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 April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48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 April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55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 April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90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 April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9B84-AF0A-E746-9773-E40DD27D8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69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26 April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Crete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C9B84-AF0A-E746-9773-E40DD27D8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4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  <p:sldLayoutId id="2147483665" r:id="rId14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3.e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1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emf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emf"/><Relationship Id="rId3" Type="http://schemas.openxmlformats.org/officeDocument/2006/relationships/image" Target="../media/image84.emf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jpeg"/><Relationship Id="rId5" Type="http://schemas.openxmlformats.org/officeDocument/2006/relationships/image" Target="../media/image89.jpeg"/><Relationship Id="rId6" Type="http://schemas.openxmlformats.org/officeDocument/2006/relationships/image" Target="../media/image90.gif"/><Relationship Id="rId7" Type="http://schemas.openxmlformats.org/officeDocument/2006/relationships/image" Target="../media/image91.tiff"/><Relationship Id="rId8" Type="http://schemas.openxmlformats.org/officeDocument/2006/relationships/image" Target="../media/image92.gi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6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png"/><Relationship Id="rId5" Type="http://schemas.openxmlformats.org/officeDocument/2006/relationships/image" Target="../media/image96.jpeg"/><Relationship Id="rId6" Type="http://schemas.openxmlformats.org/officeDocument/2006/relationships/image" Target="../media/image97.jpeg"/><Relationship Id="rId7" Type="http://schemas.openxmlformats.org/officeDocument/2006/relationships/image" Target="../media/image98.png"/><Relationship Id="rId8" Type="http://schemas.openxmlformats.org/officeDocument/2006/relationships/image" Target="../media/image99.tiff"/><Relationship Id="rId9" Type="http://schemas.openxmlformats.org/officeDocument/2006/relationships/image" Target="../media/image100.png"/><Relationship Id="rId10" Type="http://schemas.openxmlformats.org/officeDocument/2006/relationships/image" Target="../media/image10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4.emf"/><Relationship Id="rId8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6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7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1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1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jpe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7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2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3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765" y="731836"/>
            <a:ext cx="7772400" cy="2510399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DAB5FF"/>
                </a:solidFill>
              </a:rPr>
              <a:t>Why </a:t>
            </a:r>
            <a:r>
              <a:rPr lang="en-US" sz="3600" b="1" dirty="0">
                <a:solidFill>
                  <a:srgbClr val="DAB5FF"/>
                </a:solidFill>
              </a:rPr>
              <a:t>is there something, </a:t>
            </a:r>
            <a:r>
              <a:rPr lang="en-US" sz="3600" b="1" dirty="0" smtClean="0">
                <a:solidFill>
                  <a:srgbClr val="DAB5FF"/>
                </a:solidFill>
              </a:rPr>
              <a:t/>
            </a:r>
            <a:br>
              <a:rPr lang="en-US" sz="3600" b="1" dirty="0" smtClean="0">
                <a:solidFill>
                  <a:srgbClr val="DAB5FF"/>
                </a:solidFill>
              </a:rPr>
            </a:br>
            <a:r>
              <a:rPr lang="en-US" sz="3600" b="1" dirty="0" smtClean="0">
                <a:solidFill>
                  <a:srgbClr val="DAB5FF"/>
                </a:solidFill>
              </a:rPr>
              <a:t>rather </a:t>
            </a:r>
            <a:r>
              <a:rPr lang="en-US" sz="3600" b="1" dirty="0">
                <a:solidFill>
                  <a:srgbClr val="DAB5FF"/>
                </a:solidFill>
              </a:rPr>
              <a:t>than </a:t>
            </a:r>
            <a:r>
              <a:rPr lang="en-US" sz="3600" b="1" dirty="0" smtClean="0">
                <a:solidFill>
                  <a:srgbClr val="DAB5FF"/>
                </a:solidFill>
              </a:rPr>
              <a:t>nothing – and what does</a:t>
            </a:r>
            <a:br>
              <a:rPr lang="en-US" sz="3600" b="1" dirty="0" smtClean="0">
                <a:solidFill>
                  <a:srgbClr val="DAB5FF"/>
                </a:solidFill>
              </a:rPr>
            </a:br>
            <a:r>
              <a:rPr lang="en-US" sz="3600" b="1" dirty="0" smtClean="0">
                <a:solidFill>
                  <a:srgbClr val="DAB5FF"/>
                </a:solidFill>
              </a:rPr>
              <a:t>Neutrino-less Double beta Decay</a:t>
            </a:r>
            <a:br>
              <a:rPr lang="en-US" sz="3600" b="1" dirty="0" smtClean="0">
                <a:solidFill>
                  <a:srgbClr val="DAB5FF"/>
                </a:solidFill>
              </a:rPr>
            </a:br>
            <a:r>
              <a:rPr lang="en-US" sz="3600" b="1" dirty="0" smtClean="0">
                <a:solidFill>
                  <a:srgbClr val="DAB5FF"/>
                </a:solidFill>
              </a:rPr>
              <a:t>have to do with that?</a:t>
            </a:r>
            <a:r>
              <a:rPr lang="en-US" sz="3600" dirty="0" smtClean="0">
                <a:solidFill>
                  <a:srgbClr val="DAB5FF"/>
                </a:solidFill>
              </a:rPr>
              <a:t> </a:t>
            </a:r>
            <a:endParaRPr lang="en-US" sz="3600" dirty="0">
              <a:solidFill>
                <a:srgbClr val="DAB5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14906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DF4C"/>
                </a:solidFill>
              </a:rPr>
              <a:t>David Nygren</a:t>
            </a:r>
          </a:p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Department of Physics</a:t>
            </a:r>
          </a:p>
          <a:p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University of Texas at Arlington</a:t>
            </a:r>
          </a:p>
        </p:txBody>
      </p:sp>
    </p:spTree>
    <p:extLst>
      <p:ext uri="{BB962C8B-B14F-4D97-AF65-F5344CB8AC3E}">
        <p14:creationId xmlns:p14="http://schemas.microsoft.com/office/powerpoint/2010/main" val="38077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“</a:t>
            </a:r>
            <a:r>
              <a:rPr lang="en-US" b="1" dirty="0" err="1" smtClean="0">
                <a:solidFill>
                  <a:srgbClr val="FFFF00"/>
                </a:solidFill>
              </a:rPr>
              <a:t>Leptogenesis</a:t>
            </a:r>
            <a:r>
              <a:rPr lang="en-US" b="1" dirty="0" smtClean="0">
                <a:solidFill>
                  <a:srgbClr val="FFFF00"/>
                </a:solidFill>
              </a:rPr>
              <a:t>”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b="1" dirty="0" err="1" smtClean="0">
                <a:solidFill>
                  <a:srgbClr val="DAB5FF"/>
                </a:solidFill>
              </a:rPr>
              <a:t>Leptogenesis</a:t>
            </a:r>
            <a:r>
              <a:rPr lang="en-US" b="1" dirty="0" smtClean="0">
                <a:solidFill>
                  <a:srgbClr val="DAB5FF"/>
                </a:solidFill>
              </a:rPr>
              <a:t> </a:t>
            </a:r>
            <a:r>
              <a:rPr lang="en-US" b="1" dirty="0">
                <a:solidFill>
                  <a:srgbClr val="DAB5FF"/>
                </a:solidFill>
              </a:rPr>
              <a:t>p</a:t>
            </a:r>
            <a:r>
              <a:rPr lang="en-US" b="1" dirty="0" smtClean="0">
                <a:solidFill>
                  <a:srgbClr val="DAB5FF"/>
                </a:solidFill>
              </a:rPr>
              <a:t>redicts </a:t>
            </a:r>
            <a:r>
              <a:rPr lang="en-US" b="1" dirty="0">
                <a:solidFill>
                  <a:srgbClr val="DAB5FF"/>
                </a:solidFill>
              </a:rPr>
              <a:t>two </a:t>
            </a:r>
            <a:r>
              <a:rPr lang="en-US" b="1" dirty="0" smtClean="0">
                <a:solidFill>
                  <a:srgbClr val="DAB5FF"/>
                </a:solidFill>
              </a:rPr>
              <a:t>measurable quantities</a:t>
            </a:r>
            <a:endParaRPr lang="en-US" b="1" dirty="0">
              <a:solidFill>
                <a:srgbClr val="DAB5FF"/>
              </a:solidFill>
            </a:endParaRPr>
          </a:p>
          <a:p>
            <a:pPr lvl="2"/>
            <a:r>
              <a:rPr lang="en-US" dirty="0" smtClean="0">
                <a:solidFill>
                  <a:srgbClr val="CCFFCC"/>
                </a:solidFill>
              </a:rPr>
              <a:t>Predicts: </a:t>
            </a:r>
            <a:r>
              <a:rPr lang="en-US" dirty="0" err="1" smtClean="0">
                <a:solidFill>
                  <a:srgbClr val="CCFFCC"/>
                </a:solidFill>
              </a:rPr>
              <a:t>n</a:t>
            </a:r>
            <a:r>
              <a:rPr lang="en-US" baseline="-25000" dirty="0" err="1" smtClean="0">
                <a:solidFill>
                  <a:srgbClr val="CCFFCC"/>
                </a:solidFill>
              </a:rPr>
              <a:t>B</a:t>
            </a:r>
            <a:r>
              <a:rPr lang="en-US" dirty="0" smtClean="0">
                <a:solidFill>
                  <a:srgbClr val="CCFFCC"/>
                </a:solidFill>
              </a:rPr>
              <a:t>/</a:t>
            </a:r>
            <a:r>
              <a:rPr lang="en-US" dirty="0" err="1" smtClean="0">
                <a:solidFill>
                  <a:srgbClr val="CCFFCC"/>
                </a:solidFill>
              </a:rPr>
              <a:t>n</a:t>
            </a:r>
            <a:r>
              <a:rPr lang="en-US" baseline="-25000" dirty="0" err="1" smtClean="0">
                <a:solidFill>
                  <a:srgbClr val="CCFFCC"/>
                </a:solidFill>
              </a:rPr>
              <a:t>γ</a:t>
            </a:r>
            <a:r>
              <a:rPr lang="en-US" dirty="0" smtClean="0">
                <a:solidFill>
                  <a:srgbClr val="CCFFCC"/>
                </a:solidFill>
              </a:rPr>
              <a:t> ≈ 6 x 10</a:t>
            </a:r>
            <a:r>
              <a:rPr lang="en-US" baseline="30000" dirty="0" smtClean="0">
                <a:solidFill>
                  <a:srgbClr val="CCFFCC"/>
                </a:solidFill>
              </a:rPr>
              <a:t>-10 </a:t>
            </a:r>
            <a:r>
              <a:rPr lang="en-US" dirty="0" smtClean="0">
                <a:solidFill>
                  <a:srgbClr val="CCFFCC"/>
                </a:solidFill>
              </a:rPr>
              <a:t> </a:t>
            </a:r>
          </a:p>
          <a:p>
            <a:pPr lvl="4"/>
            <a:r>
              <a:rPr lang="en-US" dirty="0" smtClean="0">
                <a:solidFill>
                  <a:srgbClr val="FFFFFF"/>
                </a:solidFill>
              </a:rPr>
              <a:t>prediction = measured </a:t>
            </a:r>
            <a:r>
              <a:rPr lang="en-US" dirty="0" smtClean="0">
                <a:solidFill>
                  <a:srgbClr val="FFFFFF"/>
                </a:solidFill>
              </a:rPr>
              <a:t>		</a:t>
            </a:r>
            <a:r>
              <a:rPr lang="en-US" dirty="0" smtClean="0">
                <a:solidFill>
                  <a:srgbClr val="FFFF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dirty="0" smtClean="0">
              <a:solidFill>
                <a:srgbClr val="FFFFFF"/>
              </a:solidFill>
            </a:endParaRPr>
          </a:p>
          <a:p>
            <a:pPr lvl="2"/>
            <a:r>
              <a:rPr lang="en-US" dirty="0" smtClean="0">
                <a:solidFill>
                  <a:srgbClr val="CCFFCC"/>
                </a:solidFill>
              </a:rPr>
              <a:t>Predicts: </a:t>
            </a:r>
            <a:r>
              <a:rPr lang="en-US" dirty="0" err="1" smtClean="0">
                <a:solidFill>
                  <a:srgbClr val="CCFFCC"/>
                </a:solidFill>
              </a:rPr>
              <a:t>m</a:t>
            </a:r>
            <a:r>
              <a:rPr lang="en-US" baseline="-25000" dirty="0" err="1" smtClean="0">
                <a:solidFill>
                  <a:srgbClr val="CCFFCC"/>
                </a:solidFill>
              </a:rPr>
              <a:t>ν</a:t>
            </a:r>
            <a:r>
              <a:rPr lang="en-US" dirty="0" smtClean="0">
                <a:solidFill>
                  <a:srgbClr val="CCFFCC"/>
                </a:solidFill>
              </a:rPr>
              <a:t> </a:t>
            </a:r>
            <a:r>
              <a:rPr lang="en-US" dirty="0">
                <a:solidFill>
                  <a:srgbClr val="CCFFCC"/>
                </a:solidFill>
              </a:rPr>
              <a:t>≈ a few 10’s of </a:t>
            </a:r>
            <a:r>
              <a:rPr lang="en-US" dirty="0" err="1">
                <a:solidFill>
                  <a:srgbClr val="CCFFCC"/>
                </a:solidFill>
              </a:rPr>
              <a:t>meV</a:t>
            </a:r>
            <a:r>
              <a:rPr lang="en-US" baseline="-25000" dirty="0">
                <a:solidFill>
                  <a:srgbClr val="CCFFCC"/>
                </a:solidFill>
              </a:rPr>
              <a:t>  </a:t>
            </a:r>
            <a:endParaRPr lang="en-US" baseline="-25000" dirty="0" smtClean="0">
              <a:solidFill>
                <a:srgbClr val="CCFFCC"/>
              </a:solidFill>
            </a:endParaRPr>
          </a:p>
          <a:p>
            <a:pPr lvl="4"/>
            <a:r>
              <a:rPr lang="en-US" dirty="0" smtClean="0">
                <a:solidFill>
                  <a:srgbClr val="FFFFFF"/>
                </a:solidFill>
              </a:rPr>
              <a:t>Oscillations </a:t>
            </a:r>
            <a:r>
              <a:rPr lang="en-US" dirty="0">
                <a:solidFill>
                  <a:srgbClr val="FFFFFF"/>
                </a:solidFill>
              </a:rPr>
              <a:t>indicate  </a:t>
            </a:r>
            <a:r>
              <a:rPr lang="en-US" dirty="0" err="1" smtClean="0">
                <a:solidFill>
                  <a:srgbClr val="FFFFFF"/>
                </a:solidFill>
              </a:rPr>
              <a:t>m</a:t>
            </a:r>
            <a:r>
              <a:rPr lang="en-US" baseline="-25000" dirty="0" err="1" smtClean="0">
                <a:solidFill>
                  <a:srgbClr val="FFFFFF"/>
                </a:solidFill>
              </a:rPr>
              <a:t>ν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≈ 50 </a:t>
            </a:r>
            <a:r>
              <a:rPr lang="en-US" dirty="0" err="1" smtClean="0">
                <a:solidFill>
                  <a:srgbClr val="FFFFFF"/>
                </a:solidFill>
              </a:rPr>
              <a:t>meV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very appealing theoretical mechanism</a:t>
            </a:r>
          </a:p>
          <a:p>
            <a:pPr lvl="2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Neutrinos must have a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Majorana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nature</a:t>
            </a:r>
          </a:p>
          <a:p>
            <a:pPr lvl="2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Neutrinos must have  a mass ≈ 50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meV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2"/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2"/>
            <a:endParaRPr lang="en-US" dirty="0">
              <a:solidFill>
                <a:srgbClr val="FFFFFF"/>
              </a:solidFill>
            </a:endParaRPr>
          </a:p>
          <a:p>
            <a:pPr lvl="2"/>
            <a:endParaRPr lang="en-US" b="1" u="sng" dirty="0" smtClean="0">
              <a:solidFill>
                <a:srgbClr val="DAB5FF"/>
              </a:solidFill>
            </a:endParaRPr>
          </a:p>
          <a:p>
            <a:pPr lvl="1"/>
            <a:endParaRPr lang="en-US" b="1" u="sng" dirty="0" smtClean="0">
              <a:solidFill>
                <a:srgbClr val="C509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2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r>
              <a:rPr lang="en-US"/>
              <a:t>Two Types of Double Beta Decay </a:t>
            </a:r>
          </a:p>
        </p:txBody>
      </p:sp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4419600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4953000" y="3048000"/>
            <a:ext cx="3962400" cy="1200329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Mathematica1" charset="0"/>
              <a:buNone/>
            </a:pPr>
            <a:r>
              <a:rPr lang="en-US" sz="1800" dirty="0">
                <a:sym typeface="Mathematica1" charset="0"/>
              </a:rPr>
              <a:t>If this process is observed:</a:t>
            </a:r>
          </a:p>
          <a:p>
            <a:pPr algn="ctr">
              <a:buFont typeface="Mathematica1" charset="0"/>
              <a:buNone/>
            </a:pPr>
            <a:r>
              <a:rPr lang="en-US" sz="1800" dirty="0" smtClean="0">
                <a:sym typeface="Mathematica1" charset="0"/>
              </a:rPr>
              <a:t>Neutrino </a:t>
            </a:r>
            <a:r>
              <a:rPr lang="en-US" sz="1800" dirty="0">
                <a:sym typeface="Mathematica1" charset="0"/>
              </a:rPr>
              <a:t>= Anti-neutrino!</a:t>
            </a:r>
          </a:p>
          <a:p>
            <a:pPr algn="ctr">
              <a:buFont typeface="Mathematica1" charset="0"/>
              <a:buNone/>
            </a:pPr>
            <a:r>
              <a:rPr lang="en-US" sz="1800" dirty="0">
                <a:sym typeface="Mathematica1" charset="0"/>
              </a:rPr>
              <a:t>Lepton number is not conserved</a:t>
            </a:r>
            <a:r>
              <a:rPr lang="en-US" sz="1800" dirty="0" smtClean="0">
                <a:sym typeface="Mathematica1" charset="0"/>
              </a:rPr>
              <a:t>!</a:t>
            </a:r>
          </a:p>
          <a:p>
            <a:pPr algn="ctr"/>
            <a:r>
              <a:rPr lang="en-US" dirty="0">
                <a:sym typeface="Mathematica1" charset="0"/>
              </a:rPr>
              <a:t>Neutrino mass ≠ </a:t>
            </a:r>
            <a:r>
              <a:rPr lang="en-US" dirty="0" smtClean="0">
                <a:sym typeface="Mathematica1" charset="0"/>
              </a:rPr>
              <a:t>0</a:t>
            </a:r>
            <a:endParaRPr lang="en-US" dirty="0">
              <a:sym typeface="Mathematica1" charset="0"/>
            </a:endParaRPr>
          </a:p>
        </p:txBody>
      </p:sp>
      <p:sp>
        <p:nvSpPr>
          <p:cNvPr id="176133" name="AutoShape 5" descr="02"/>
          <p:cNvSpPr>
            <a:spLocks noChangeAspect="1" noChangeArrowheads="1"/>
          </p:cNvSpPr>
          <p:nvPr/>
        </p:nvSpPr>
        <p:spPr bwMode="auto">
          <a:xfrm>
            <a:off x="8923338" y="6103938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134" name="Line 6"/>
          <p:cNvSpPr>
            <a:spLocks noChangeShapeType="1"/>
          </p:cNvSpPr>
          <p:nvPr/>
        </p:nvSpPr>
        <p:spPr bwMode="auto">
          <a:xfrm flipH="1" flipV="1">
            <a:off x="5715000" y="5334000"/>
            <a:ext cx="152400" cy="231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135" name="Text Box 7"/>
          <p:cNvSpPr txBox="1">
            <a:spLocks noChangeArrowheads="1"/>
          </p:cNvSpPr>
          <p:nvPr/>
        </p:nvSpPr>
        <p:spPr bwMode="auto">
          <a:xfrm>
            <a:off x="5105400" y="5562600"/>
            <a:ext cx="1831975" cy="584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dirty="0" err="1" smtClean="0">
                <a:latin typeface="Times New Roman" charset="0"/>
              </a:rPr>
              <a:t>Neutrinoless</a:t>
            </a:r>
            <a:r>
              <a:rPr lang="en-US" sz="1600" dirty="0" smtClean="0">
                <a:latin typeface="Times New Roman" charset="0"/>
              </a:rPr>
              <a:t> </a:t>
            </a:r>
            <a:r>
              <a:rPr lang="en-US" sz="1600" dirty="0">
                <a:latin typeface="Times New Roman" charset="0"/>
              </a:rPr>
              <a:t>double beta decay lifetime</a:t>
            </a:r>
            <a:endParaRPr lang="en-US" dirty="0">
              <a:latin typeface="Times New Roman" charset="0"/>
            </a:endParaRPr>
          </a:p>
        </p:txBody>
      </p:sp>
      <p:sp>
        <p:nvSpPr>
          <p:cNvPr id="176136" name="Text Box 8"/>
          <p:cNvSpPr txBox="1">
            <a:spLocks noChangeArrowheads="1"/>
          </p:cNvSpPr>
          <p:nvPr/>
        </p:nvSpPr>
        <p:spPr bwMode="auto">
          <a:xfrm>
            <a:off x="7924800" y="5257800"/>
            <a:ext cx="944563" cy="83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latin typeface="Times New Roman" charset="0"/>
              </a:rPr>
              <a:t>Neutrino effective mass</a:t>
            </a:r>
          </a:p>
        </p:txBody>
      </p:sp>
      <p:sp>
        <p:nvSpPr>
          <p:cNvPr id="176137" name="Line 9"/>
          <p:cNvSpPr>
            <a:spLocks noChangeShapeType="1"/>
          </p:cNvSpPr>
          <p:nvPr/>
        </p:nvSpPr>
        <p:spPr bwMode="auto">
          <a:xfrm flipH="1" flipV="1">
            <a:off x="7543800" y="49530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138" name="Rectangle 10"/>
          <p:cNvSpPr>
            <a:spLocks noChangeArrowheads="1"/>
          </p:cNvSpPr>
          <p:nvPr/>
        </p:nvSpPr>
        <p:spPr bwMode="auto">
          <a:xfrm>
            <a:off x="4876800" y="3048000"/>
            <a:ext cx="40386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139" name="Rectangle 11"/>
          <p:cNvSpPr>
            <a:spLocks noChangeArrowheads="1"/>
          </p:cNvSpPr>
          <p:nvPr/>
        </p:nvSpPr>
        <p:spPr bwMode="auto">
          <a:xfrm>
            <a:off x="4876800" y="990600"/>
            <a:ext cx="38100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140" name="Text Box 12"/>
          <p:cNvSpPr txBox="1">
            <a:spLocks noChangeArrowheads="1"/>
          </p:cNvSpPr>
          <p:nvPr/>
        </p:nvSpPr>
        <p:spPr bwMode="auto">
          <a:xfrm>
            <a:off x="4953000" y="1085850"/>
            <a:ext cx="3657600" cy="65087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 dirty="0"/>
              <a:t>A known standard model process and an important  calibration tool</a:t>
            </a:r>
          </a:p>
        </p:txBody>
      </p:sp>
      <p:sp>
        <p:nvSpPr>
          <p:cNvPr id="176141" name="Rectangle 13"/>
          <p:cNvSpPr>
            <a:spLocks noChangeArrowheads="1"/>
          </p:cNvSpPr>
          <p:nvPr/>
        </p:nvSpPr>
        <p:spPr bwMode="auto">
          <a:xfrm>
            <a:off x="581025" y="2362200"/>
            <a:ext cx="1143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6142" name="Group 14"/>
          <p:cNvGrpSpPr>
            <a:grpSpLocks/>
          </p:cNvGrpSpPr>
          <p:nvPr/>
        </p:nvGrpSpPr>
        <p:grpSpPr bwMode="auto">
          <a:xfrm>
            <a:off x="0" y="3505200"/>
            <a:ext cx="4495800" cy="2514600"/>
            <a:chOff x="2880" y="528"/>
            <a:chExt cx="2640" cy="1440"/>
          </a:xfrm>
        </p:grpSpPr>
        <p:grpSp>
          <p:nvGrpSpPr>
            <p:cNvPr id="176143" name="Group 15"/>
            <p:cNvGrpSpPr>
              <a:grpSpLocks/>
            </p:cNvGrpSpPr>
            <p:nvPr/>
          </p:nvGrpSpPr>
          <p:grpSpPr bwMode="auto">
            <a:xfrm>
              <a:off x="2976" y="528"/>
              <a:ext cx="2544" cy="1440"/>
              <a:chOff x="3120" y="576"/>
              <a:chExt cx="2544" cy="1440"/>
            </a:xfrm>
          </p:grpSpPr>
          <p:pic>
            <p:nvPicPr>
              <p:cNvPr id="176144" name="Picture 1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4" y="576"/>
                <a:ext cx="2480" cy="14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76145" name="Rectangle 17"/>
              <p:cNvSpPr>
                <a:spLocks noChangeArrowheads="1"/>
              </p:cNvSpPr>
              <p:nvPr/>
            </p:nvSpPr>
            <p:spPr bwMode="auto">
              <a:xfrm>
                <a:off x="3120" y="1824"/>
                <a:ext cx="240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6146" name="Text Box 18"/>
            <p:cNvSpPr txBox="1">
              <a:spLocks noChangeArrowheads="1"/>
            </p:cNvSpPr>
            <p:nvPr/>
          </p:nvSpPr>
          <p:spPr bwMode="auto">
            <a:xfrm>
              <a:off x="2880" y="1584"/>
              <a:ext cx="172" cy="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/>
                <a:t>Z</a:t>
              </a:r>
              <a:endParaRPr lang="en-US">
                <a:latin typeface="Times New Roman" charset="0"/>
              </a:endParaRPr>
            </a:p>
          </p:txBody>
        </p:sp>
      </p:grpSp>
      <p:sp>
        <p:nvSpPr>
          <p:cNvPr id="176147" name="Rectangle 19"/>
          <p:cNvSpPr>
            <a:spLocks noChangeArrowheads="1"/>
          </p:cNvSpPr>
          <p:nvPr/>
        </p:nvSpPr>
        <p:spPr bwMode="auto">
          <a:xfrm>
            <a:off x="304800" y="34290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AE19FF"/>
                </a:solidFill>
                <a:latin typeface="Times New Roman" charset="0"/>
              </a:rPr>
              <a:t>0</a:t>
            </a:r>
            <a:r>
              <a:rPr lang="en-US" sz="2400">
                <a:solidFill>
                  <a:srgbClr val="AE19FF"/>
                </a:solidFill>
                <a:latin typeface="Times New Roman" charset="0"/>
                <a:sym typeface="Symbol" charset="0"/>
              </a:rPr>
              <a:t> </a:t>
            </a:r>
            <a:r>
              <a:rPr lang="en-US" sz="2000">
                <a:solidFill>
                  <a:srgbClr val="AE19FF"/>
                </a:solidFill>
                <a:latin typeface="Times New Roman" charset="0"/>
                <a:sym typeface="Symbol" charset="0"/>
              </a:rPr>
              <a:t></a:t>
            </a:r>
            <a:endParaRPr lang="en-US" sz="2000">
              <a:solidFill>
                <a:schemeClr val="tx2"/>
              </a:solidFill>
              <a:latin typeface="Times New Roman" charset="0"/>
              <a:sym typeface="Symbol" charset="0"/>
            </a:endParaRPr>
          </a:p>
        </p:txBody>
      </p:sp>
      <p:sp>
        <p:nvSpPr>
          <p:cNvPr id="176148" name="Rectangle 20"/>
          <p:cNvSpPr>
            <a:spLocks noChangeArrowheads="1"/>
          </p:cNvSpPr>
          <p:nvPr/>
        </p:nvSpPr>
        <p:spPr bwMode="auto">
          <a:xfrm>
            <a:off x="381000" y="11430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Times New Roman" charset="0"/>
              </a:rPr>
              <a:t>2</a:t>
            </a:r>
            <a:r>
              <a:rPr lang="en-US" sz="2400">
                <a:solidFill>
                  <a:schemeClr val="tx2"/>
                </a:solidFill>
                <a:latin typeface="Times New Roman" charset="0"/>
                <a:sym typeface="Symbol" charset="0"/>
              </a:rPr>
              <a:t> </a:t>
            </a:r>
            <a:r>
              <a:rPr lang="en-US" sz="2000">
                <a:solidFill>
                  <a:schemeClr val="tx2"/>
                </a:solidFill>
                <a:latin typeface="Times New Roman" charset="0"/>
                <a:sym typeface="Symbol" charset="0"/>
              </a:rPr>
              <a:t></a:t>
            </a:r>
          </a:p>
        </p:txBody>
      </p:sp>
      <p:graphicFrame>
        <p:nvGraphicFramePr>
          <p:cNvPr id="176149" name="Object 21"/>
          <p:cNvGraphicFramePr>
            <a:graphicFrameLocks noChangeAspect="1"/>
          </p:cNvGraphicFramePr>
          <p:nvPr/>
        </p:nvGraphicFramePr>
        <p:xfrm>
          <a:off x="5334000" y="4495800"/>
          <a:ext cx="2362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3" name="Equation" r:id="rId6" imgW="1269846" imgH="546260" progId="Equation.3">
                  <p:embed/>
                </p:oleObj>
              </mc:Choice>
              <mc:Fallback>
                <p:oleObj name="Equation" r:id="rId6" imgW="1269846" imgH="5462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4495800"/>
                        <a:ext cx="2362200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50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5624485"/>
              </p:ext>
            </p:extLst>
          </p:nvPr>
        </p:nvGraphicFramePr>
        <p:xfrm>
          <a:off x="5592763" y="2133600"/>
          <a:ext cx="19954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4" name="Equation" r:id="rId8" imgW="939800" imgH="355600" progId="Equation.3">
                  <p:embed/>
                </p:oleObj>
              </mc:Choice>
              <mc:Fallback>
                <p:oleObj name="Equation" r:id="rId8" imgW="9398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2763" y="2133600"/>
                        <a:ext cx="1995487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27860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/>
        </p:nvSpPr>
        <p:spPr>
          <a:xfrm>
            <a:off x="5305456" y="1784959"/>
            <a:ext cx="3320622" cy="3678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l">
              <a:buSzPct val="125000"/>
              <a:buChar char="•"/>
              <a:defRPr sz="1800"/>
            </a:pP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NEXT: 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High Pressure Xenon (</a:t>
            </a:r>
            <a:r>
              <a:rPr sz="1400" dirty="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HPXe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) TPC operating in 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electroluminescent (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EL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mode.  </a:t>
            </a:r>
            <a:endParaRPr lang="en-US"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endParaRPr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NEXT-100: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sz="1400" dirty="0">
                <a:solidFill>
                  <a:srgbClr val="FF26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100 kg of Xenon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enriched at 90% in Xe-136 (in stock) at a pressure of 15 bar.</a:t>
            </a:r>
            <a:endParaRPr lang="en-US"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endParaRPr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The event energy is integrated by a plane of radiopure PMTs located behind a transparent cathode (</a:t>
            </a:r>
            <a:r>
              <a:rPr sz="1400" dirty="0">
                <a:solidFill>
                  <a:srgbClr val="FF26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energy plane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), </a:t>
            </a:r>
            <a:endParaRPr lang="en-US"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endParaRPr lang="en-US"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PMTs 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also provide t</a:t>
            </a:r>
            <a:r>
              <a:rPr lang="en-US" sz="1400" baseline="-250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0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– essential for the z coordinate and </a:t>
            </a:r>
            <a:r>
              <a:rPr lang="en-US" sz="1400" dirty="0" err="1">
                <a:latin typeface="Helvetica Neue Light"/>
                <a:ea typeface="Helvetica Neue Light"/>
                <a:cs typeface="Helvetica Neue Light"/>
                <a:sym typeface="Helvetica Neue Light"/>
              </a:rPr>
              <a:t>fiducialization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lang="en-US"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endParaRPr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The event topology is reconstructed by a plane of radiopure silicon pixels (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SiPMs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) (</a:t>
            </a:r>
            <a:r>
              <a:rPr sz="1400" dirty="0">
                <a:solidFill>
                  <a:srgbClr val="FF26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tracking plane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).</a:t>
            </a:r>
          </a:p>
        </p:txBody>
      </p:sp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pPr lvl="0">
              <a:defRPr sz="1800"/>
            </a:pPr>
            <a:r>
              <a:rPr sz="4200" dirty="0"/>
              <a:t>NEXT</a:t>
            </a:r>
            <a:r>
              <a:rPr lang="en-US" sz="4200" dirty="0"/>
              <a:t>-XX</a:t>
            </a:r>
            <a:r>
              <a:rPr sz="4200" dirty="0"/>
              <a:t>: A</a:t>
            </a:r>
            <a:r>
              <a:rPr lang="en-US" sz="4200" dirty="0"/>
              <a:t> series of</a:t>
            </a:r>
            <a:r>
              <a:rPr sz="4200" dirty="0"/>
              <a:t> </a:t>
            </a:r>
            <a:r>
              <a:rPr lang="en-US" sz="4200" dirty="0"/>
              <a:t>photonic </a:t>
            </a:r>
            <a:r>
              <a:rPr sz="4200" dirty="0"/>
              <a:t>TPC</a:t>
            </a:r>
            <a:r>
              <a:rPr lang="en-US" sz="4200" dirty="0"/>
              <a:t>s</a:t>
            </a:r>
            <a:endParaRPr sz="4200" dirty="0"/>
          </a:p>
        </p:txBody>
      </p:sp>
      <p:grpSp>
        <p:nvGrpSpPr>
          <p:cNvPr id="80" name="Group 80"/>
          <p:cNvGrpSpPr/>
          <p:nvPr/>
        </p:nvGrpSpPr>
        <p:grpSpPr>
          <a:xfrm>
            <a:off x="214312" y="1682548"/>
            <a:ext cx="4839891" cy="3189296"/>
            <a:chOff x="-139700" y="-139700"/>
            <a:chExt cx="6883400" cy="4535885"/>
          </a:xfrm>
        </p:grpSpPr>
        <p:grpSp>
          <p:nvGrpSpPr>
            <p:cNvPr id="76" name="Group 76"/>
            <p:cNvGrpSpPr/>
            <p:nvPr/>
          </p:nvGrpSpPr>
          <p:grpSpPr>
            <a:xfrm>
              <a:off x="-139700" y="-139700"/>
              <a:ext cx="6883400" cy="4535885"/>
              <a:chOff x="-139700" y="-139700"/>
              <a:chExt cx="6883400" cy="4535884"/>
            </a:xfrm>
          </p:grpSpPr>
          <p:pic>
            <p:nvPicPr>
              <p:cNvPr id="75" name="SOFT.pdf"/>
              <p:cNvPicPr/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6604000" cy="4256485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74" name="Picture 73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-139700" y="-139700"/>
                <a:ext cx="6883400" cy="4535885"/>
              </a:xfrm>
              <a:prstGeom prst="rect">
                <a:avLst/>
              </a:prstGeom>
              <a:effectLst/>
            </p:spPr>
          </p:pic>
        </p:grpSp>
        <p:sp>
          <p:nvSpPr>
            <p:cNvPr id="77" name="Shape 77"/>
            <p:cNvSpPr/>
            <p:nvPr/>
          </p:nvSpPr>
          <p:spPr>
            <a:xfrm>
              <a:off x="4669346" y="618533"/>
              <a:ext cx="815450" cy="744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lvl="0">
                <a:defRPr sz="1800"/>
              </a:pPr>
              <a:r>
                <a:rPr sz="1700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xenon</a:t>
              </a:r>
            </a:p>
            <a:p>
              <a:pPr lvl="0">
                <a:defRPr sz="1800"/>
              </a:pPr>
              <a:r>
                <a:rPr sz="1700"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gas</a:t>
              </a:r>
            </a:p>
          </p:txBody>
        </p:sp>
        <p:sp>
          <p:nvSpPr>
            <p:cNvPr id="78" name="Shape 78"/>
            <p:cNvSpPr/>
            <p:nvPr/>
          </p:nvSpPr>
          <p:spPr>
            <a:xfrm>
              <a:off x="1732357" y="360468"/>
              <a:ext cx="1677952" cy="2188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4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lvl="0">
                <a:defRPr sz="1800"/>
              </a:pPr>
              <a:r>
                <a:rPr sz="1000"/>
                <a:t>TPB coated surfaces</a:t>
              </a:r>
            </a:p>
          </p:txBody>
        </p:sp>
        <p:sp>
          <p:nvSpPr>
            <p:cNvPr id="79" name="Shape 79"/>
            <p:cNvSpPr/>
            <p:nvPr/>
          </p:nvSpPr>
          <p:spPr>
            <a:xfrm>
              <a:off x="3772167" y="2354369"/>
              <a:ext cx="733009" cy="2188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1400"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 lvl="0">
                <a:defRPr sz="1800"/>
              </a:pPr>
              <a:r>
                <a:rPr sz="1000"/>
                <a:t>ionization</a:t>
              </a:r>
            </a:p>
          </p:txBody>
        </p:sp>
      </p:grpSp>
      <p:sp>
        <p:nvSpPr>
          <p:cNvPr id="81" name="Shape 81"/>
          <p:cNvSpPr/>
          <p:nvPr/>
        </p:nvSpPr>
        <p:spPr>
          <a:xfrm>
            <a:off x="608439" y="5148101"/>
            <a:ext cx="3758179" cy="1038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z="2800">
                <a:solidFill>
                  <a:srgbClr val="9411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/>
              <a:t>EL mode is essential to </a:t>
            </a:r>
            <a:r>
              <a:rPr lang="en-US" sz="1700" dirty="0"/>
              <a:t>obtain </a:t>
            </a:r>
            <a:r>
              <a:rPr sz="1700" u="sng" dirty="0"/>
              <a:t>linea</a:t>
            </a:r>
            <a:r>
              <a:rPr lang="en-US" sz="1700" u="sng" dirty="0"/>
              <a:t>r</a:t>
            </a:r>
            <a:r>
              <a:rPr sz="1700" dirty="0"/>
              <a:t> gain, therefore avoiding avalanche fluctuations and fully exploiting the excellent Fano factor in gas</a:t>
            </a:r>
          </a:p>
        </p:txBody>
      </p:sp>
    </p:spTree>
    <p:extLst>
      <p:ext uri="{BB962C8B-B14F-4D97-AF65-F5344CB8AC3E}">
        <p14:creationId xmlns:p14="http://schemas.microsoft.com/office/powerpoint/2010/main" val="8807840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8300"/>
            <a:ext cx="9144000" cy="35638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1499" y="5776219"/>
            <a:ext cx="530996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Credit: </a:t>
            </a:r>
            <a:r>
              <a:rPr lang="en-US" sz="1600" dirty="0" err="1"/>
              <a:t>Cirigliano</a:t>
            </a:r>
            <a:r>
              <a:rPr lang="en-US" sz="1600" dirty="0"/>
              <a:t> &amp; Wilkerson, NLDBD LRP meeting April 2015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142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06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IndicesL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94830"/>
            <a:ext cx="9076267" cy="567266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83167" y="5016500"/>
            <a:ext cx="8293099" cy="0"/>
          </a:xfrm>
          <a:prstGeom prst="line">
            <a:avLst/>
          </a:prstGeom>
          <a:ln>
            <a:solidFill>
              <a:srgbClr val="66006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3167" y="4677833"/>
            <a:ext cx="35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660066"/>
                </a:solidFill>
              </a:rPr>
              <a:t>NSAC goal</a:t>
            </a:r>
            <a:endParaRPr lang="en-US" i="1" dirty="0">
              <a:solidFill>
                <a:srgbClr val="6600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65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82496" y="5987018"/>
            <a:ext cx="200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δE</a:t>
            </a:r>
            <a:r>
              <a:rPr lang="en-US" dirty="0" smtClean="0"/>
              <a:t>/E = 3.6% FWHM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445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A</a:t>
            </a:r>
            <a:r>
              <a:rPr lang="en-US" dirty="0" smtClean="0">
                <a:solidFill>
                  <a:srgbClr val="0000FF"/>
                </a:solidFill>
              </a:rPr>
              <a:t>bout liquid- and gas-phase xenon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Strong “anti-correlation” observed between ionization signal and scintillation signals in </a:t>
            </a:r>
            <a:r>
              <a:rPr lang="en-US" dirty="0" err="1" smtClean="0"/>
              <a:t>LXe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i="1" dirty="0" smtClean="0">
                <a:solidFill>
                  <a:srgbClr val="0000FF"/>
                </a:solidFill>
              </a:rPr>
              <a:t>anti-correlation </a:t>
            </a:r>
            <a:r>
              <a:rPr lang="en-US" dirty="0" smtClean="0"/>
              <a:t>is due to anomalously large </a:t>
            </a:r>
            <a:r>
              <a:rPr lang="en-US" i="1" dirty="0" smtClean="0">
                <a:solidFill>
                  <a:srgbClr val="0000FF"/>
                </a:solidFill>
              </a:rPr>
              <a:t>energy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rgbClr val="0000FF"/>
                </a:solidFill>
              </a:rPr>
              <a:t>partition fluctuations </a:t>
            </a:r>
            <a:r>
              <a:rPr lang="en-US" dirty="0" smtClean="0"/>
              <a:t>between these two signals in </a:t>
            </a:r>
            <a:r>
              <a:rPr lang="en-US" dirty="0" err="1" smtClean="0"/>
              <a:t>LXe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large energy partition fluctuations are due to fluctuations in </a:t>
            </a:r>
            <a:r>
              <a:rPr lang="en-US" dirty="0" smtClean="0">
                <a:solidFill>
                  <a:srgbClr val="FF0000"/>
                </a:solidFill>
              </a:rPr>
              <a:t>recombination</a:t>
            </a:r>
            <a:r>
              <a:rPr lang="en-US" dirty="0" smtClean="0"/>
              <a:t>, caused by </a:t>
            </a:r>
            <a:r>
              <a:rPr lang="en-US" dirty="0" err="1" smtClean="0"/>
              <a:t>δ</a:t>
            </a:r>
            <a:r>
              <a:rPr lang="en-US" dirty="0" smtClean="0"/>
              <a:t>-rays – regions of high ionization and high atomic density</a:t>
            </a:r>
          </a:p>
          <a:p>
            <a:endParaRPr lang="en-US" dirty="0"/>
          </a:p>
          <a:p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 err="1" smtClean="0"/>
              <a:t>LXe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high atomic density</a:t>
            </a:r>
            <a:r>
              <a:rPr lang="en-US" dirty="0" smtClean="0"/>
              <a:t>, recombination is </a:t>
            </a:r>
            <a:r>
              <a:rPr lang="en-US" b="1" dirty="0" smtClean="0"/>
              <a:t>strongly</a:t>
            </a:r>
            <a:r>
              <a:rPr lang="en-US" dirty="0" smtClean="0"/>
              <a:t> </a:t>
            </a:r>
            <a:r>
              <a:rPr lang="en-US" b="1" dirty="0" smtClean="0"/>
              <a:t>enhanced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In gas phase xenon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low atomic </a:t>
            </a:r>
            <a:r>
              <a:rPr lang="en-US" dirty="0" smtClean="0">
                <a:solidFill>
                  <a:srgbClr val="FF0000"/>
                </a:solidFill>
              </a:rPr>
              <a:t>density,  </a:t>
            </a:r>
            <a:r>
              <a:rPr lang="en-US" dirty="0" smtClean="0"/>
              <a:t>these partition fluctuations are </a:t>
            </a:r>
            <a:r>
              <a:rPr lang="en-US" b="1" dirty="0" smtClean="0"/>
              <a:t>absent</a:t>
            </a:r>
            <a:r>
              <a:rPr lang="en-US" dirty="0" smtClean="0"/>
              <a:t>. </a:t>
            </a:r>
          </a:p>
          <a:p>
            <a:endParaRPr lang="en-US" u="sng" dirty="0"/>
          </a:p>
          <a:p>
            <a:r>
              <a:rPr lang="en-US" sz="5100" u="sng" dirty="0" smtClean="0">
                <a:solidFill>
                  <a:srgbClr val="BB39FF"/>
                </a:solidFill>
              </a:rPr>
              <a:t>Ionization signals alone</a:t>
            </a:r>
            <a:r>
              <a:rPr lang="en-US" sz="5100" dirty="0" smtClean="0">
                <a:solidFill>
                  <a:srgbClr val="BB39FF"/>
                </a:solidFill>
              </a:rPr>
              <a:t>, in </a:t>
            </a:r>
            <a:r>
              <a:rPr lang="en-US" sz="5100" dirty="0">
                <a:solidFill>
                  <a:srgbClr val="BB39FF"/>
                </a:solidFill>
              </a:rPr>
              <a:t>gas phase </a:t>
            </a:r>
            <a:r>
              <a:rPr lang="en-US" sz="5100" dirty="0" smtClean="0">
                <a:solidFill>
                  <a:srgbClr val="BB39FF"/>
                </a:solidFill>
              </a:rPr>
              <a:t>xenon, are sufficient to realize excellent energy resolution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34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Crete 2017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95400" y="571500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low-background </a:t>
            </a:r>
            <a:r>
              <a:rPr lang="en-US" dirty="0" err="1" smtClean="0"/>
              <a:t>SiPM</a:t>
            </a:r>
            <a:r>
              <a:rPr lang="en-US" dirty="0" smtClean="0"/>
              <a:t> implementation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838200"/>
            <a:ext cx="11430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Valencia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86600" y="4876800"/>
            <a:ext cx="740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Grid:</a:t>
            </a:r>
          </a:p>
          <a:p>
            <a:r>
              <a:rPr lang="en-US" dirty="0" smtClean="0"/>
              <a:t>1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83" y="136064"/>
            <a:ext cx="4433979" cy="6606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894" y="136064"/>
            <a:ext cx="4233683" cy="66066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609600"/>
            <a:ext cx="3292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NEXT-100 Pressure Vessel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5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pic>
        <p:nvPicPr>
          <p:cNvPr id="6" name="Picture 5" descr="2010-02-09_james_white_lux-03.jpg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906889" y="571500"/>
            <a:ext cx="37676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James White</a:t>
            </a:r>
            <a:r>
              <a:rPr lang="en-US" dirty="0" smtClean="0"/>
              <a:t>, TAMU, 1953 - 2013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658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“</a:t>
            </a:r>
            <a:r>
              <a:rPr lang="en-US" b="1" dirty="0" err="1" smtClean="0">
                <a:solidFill>
                  <a:srgbClr val="FFFF00"/>
                </a:solidFill>
              </a:rPr>
              <a:t>Leptogenesis</a:t>
            </a:r>
            <a:r>
              <a:rPr lang="en-US" b="1" dirty="0" smtClean="0">
                <a:solidFill>
                  <a:srgbClr val="FFFF00"/>
                </a:solidFill>
              </a:rPr>
              <a:t>”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b="1" dirty="0" err="1" smtClean="0">
                <a:solidFill>
                  <a:srgbClr val="DAB5FF"/>
                </a:solidFill>
              </a:rPr>
              <a:t>Leptogenesis</a:t>
            </a:r>
            <a:r>
              <a:rPr lang="en-US" b="1" dirty="0" smtClean="0">
                <a:solidFill>
                  <a:srgbClr val="DAB5FF"/>
                </a:solidFill>
              </a:rPr>
              <a:t> </a:t>
            </a:r>
            <a:r>
              <a:rPr lang="en-US" b="1" dirty="0">
                <a:solidFill>
                  <a:srgbClr val="DAB5FF"/>
                </a:solidFill>
              </a:rPr>
              <a:t>p</a:t>
            </a:r>
            <a:r>
              <a:rPr lang="en-US" b="1" dirty="0" smtClean="0">
                <a:solidFill>
                  <a:srgbClr val="DAB5FF"/>
                </a:solidFill>
              </a:rPr>
              <a:t>redicts </a:t>
            </a:r>
            <a:r>
              <a:rPr lang="en-US" b="1" dirty="0">
                <a:solidFill>
                  <a:srgbClr val="DAB5FF"/>
                </a:solidFill>
              </a:rPr>
              <a:t>two </a:t>
            </a:r>
            <a:r>
              <a:rPr lang="en-US" b="1" dirty="0" smtClean="0">
                <a:solidFill>
                  <a:srgbClr val="DAB5FF"/>
                </a:solidFill>
              </a:rPr>
              <a:t>measurable quantities</a:t>
            </a:r>
            <a:endParaRPr lang="en-US" b="1" dirty="0">
              <a:solidFill>
                <a:srgbClr val="DAB5FF"/>
              </a:solidFill>
            </a:endParaRPr>
          </a:p>
          <a:p>
            <a:pPr lvl="2"/>
            <a:r>
              <a:rPr lang="en-US" dirty="0" smtClean="0">
                <a:solidFill>
                  <a:srgbClr val="CCFFCC"/>
                </a:solidFill>
              </a:rPr>
              <a:t>Predicts: </a:t>
            </a:r>
            <a:r>
              <a:rPr lang="en-US" dirty="0" err="1" smtClean="0">
                <a:solidFill>
                  <a:srgbClr val="CCFFCC"/>
                </a:solidFill>
              </a:rPr>
              <a:t>n</a:t>
            </a:r>
            <a:r>
              <a:rPr lang="en-US" baseline="-25000" dirty="0" err="1" smtClean="0">
                <a:solidFill>
                  <a:srgbClr val="CCFFCC"/>
                </a:solidFill>
              </a:rPr>
              <a:t>B</a:t>
            </a:r>
            <a:r>
              <a:rPr lang="en-US" dirty="0" smtClean="0">
                <a:solidFill>
                  <a:srgbClr val="CCFFCC"/>
                </a:solidFill>
              </a:rPr>
              <a:t>/</a:t>
            </a:r>
            <a:r>
              <a:rPr lang="en-US" dirty="0" err="1" smtClean="0">
                <a:solidFill>
                  <a:srgbClr val="CCFFCC"/>
                </a:solidFill>
              </a:rPr>
              <a:t>n</a:t>
            </a:r>
            <a:r>
              <a:rPr lang="en-US" baseline="-25000" dirty="0" err="1" smtClean="0">
                <a:solidFill>
                  <a:srgbClr val="CCFFCC"/>
                </a:solidFill>
              </a:rPr>
              <a:t>γ</a:t>
            </a:r>
            <a:r>
              <a:rPr lang="en-US" dirty="0" smtClean="0">
                <a:solidFill>
                  <a:srgbClr val="CCFFCC"/>
                </a:solidFill>
              </a:rPr>
              <a:t> ≈ 6 x 10</a:t>
            </a:r>
            <a:r>
              <a:rPr lang="en-US" baseline="30000" dirty="0" smtClean="0">
                <a:solidFill>
                  <a:srgbClr val="CCFFCC"/>
                </a:solidFill>
              </a:rPr>
              <a:t>-10 </a:t>
            </a:r>
            <a:r>
              <a:rPr lang="en-US" dirty="0" smtClean="0">
                <a:solidFill>
                  <a:srgbClr val="CCFFCC"/>
                </a:solidFill>
              </a:rPr>
              <a:t> </a:t>
            </a:r>
          </a:p>
          <a:p>
            <a:pPr lvl="4"/>
            <a:r>
              <a:rPr lang="en-US" dirty="0" smtClean="0">
                <a:solidFill>
                  <a:srgbClr val="FFFFFF"/>
                </a:solidFill>
              </a:rPr>
              <a:t>prediction = measured </a:t>
            </a:r>
            <a:r>
              <a:rPr lang="en-US" dirty="0" smtClean="0">
                <a:solidFill>
                  <a:srgbClr val="FFFFFF"/>
                </a:solidFill>
              </a:rPr>
              <a:t>		</a:t>
            </a:r>
            <a:r>
              <a:rPr lang="en-US" dirty="0" smtClean="0">
                <a:solidFill>
                  <a:srgbClr val="FFFF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dirty="0" smtClean="0">
              <a:solidFill>
                <a:srgbClr val="FFFFFF"/>
              </a:solidFill>
            </a:endParaRPr>
          </a:p>
          <a:p>
            <a:pPr lvl="2"/>
            <a:r>
              <a:rPr lang="en-US" dirty="0" smtClean="0">
                <a:solidFill>
                  <a:srgbClr val="CCFFCC"/>
                </a:solidFill>
              </a:rPr>
              <a:t>Predicts: </a:t>
            </a:r>
            <a:r>
              <a:rPr lang="en-US" dirty="0" err="1" smtClean="0">
                <a:solidFill>
                  <a:srgbClr val="CCFFCC"/>
                </a:solidFill>
              </a:rPr>
              <a:t>m</a:t>
            </a:r>
            <a:r>
              <a:rPr lang="en-US" baseline="-25000" dirty="0" err="1" smtClean="0">
                <a:solidFill>
                  <a:srgbClr val="CCFFCC"/>
                </a:solidFill>
              </a:rPr>
              <a:t>ν</a:t>
            </a:r>
            <a:r>
              <a:rPr lang="en-US" dirty="0" smtClean="0">
                <a:solidFill>
                  <a:srgbClr val="CCFFCC"/>
                </a:solidFill>
              </a:rPr>
              <a:t> </a:t>
            </a:r>
            <a:r>
              <a:rPr lang="en-US" dirty="0">
                <a:solidFill>
                  <a:srgbClr val="CCFFCC"/>
                </a:solidFill>
              </a:rPr>
              <a:t>≈ a few 10’s of </a:t>
            </a:r>
            <a:r>
              <a:rPr lang="en-US" dirty="0" err="1">
                <a:solidFill>
                  <a:srgbClr val="CCFFCC"/>
                </a:solidFill>
              </a:rPr>
              <a:t>meV</a:t>
            </a:r>
            <a:r>
              <a:rPr lang="en-US" baseline="-25000" dirty="0">
                <a:solidFill>
                  <a:srgbClr val="CCFFCC"/>
                </a:solidFill>
              </a:rPr>
              <a:t>  </a:t>
            </a:r>
            <a:endParaRPr lang="en-US" baseline="-25000" dirty="0" smtClean="0">
              <a:solidFill>
                <a:srgbClr val="CCFFCC"/>
              </a:solidFill>
            </a:endParaRPr>
          </a:p>
          <a:p>
            <a:pPr lvl="4"/>
            <a:r>
              <a:rPr lang="en-US" dirty="0" smtClean="0">
                <a:solidFill>
                  <a:srgbClr val="FFFFFF"/>
                </a:solidFill>
              </a:rPr>
              <a:t>Oscillations </a:t>
            </a:r>
            <a:r>
              <a:rPr lang="en-US" dirty="0">
                <a:solidFill>
                  <a:srgbClr val="FFFFFF"/>
                </a:solidFill>
              </a:rPr>
              <a:t>indicate  </a:t>
            </a:r>
            <a:r>
              <a:rPr lang="en-US" dirty="0" err="1" smtClean="0">
                <a:solidFill>
                  <a:srgbClr val="FFFFFF"/>
                </a:solidFill>
              </a:rPr>
              <a:t>m</a:t>
            </a:r>
            <a:r>
              <a:rPr lang="en-US" baseline="-25000" dirty="0" err="1" smtClean="0">
                <a:solidFill>
                  <a:srgbClr val="FFFFFF"/>
                </a:solidFill>
              </a:rPr>
              <a:t>ν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≈ 50 </a:t>
            </a:r>
            <a:r>
              <a:rPr lang="en-US" dirty="0" err="1" smtClean="0">
                <a:solidFill>
                  <a:srgbClr val="FFFFFF"/>
                </a:solidFill>
              </a:rPr>
              <a:t>meV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b="1" u="sng" dirty="0" smtClean="0">
                <a:solidFill>
                  <a:srgbClr val="DAB5FF"/>
                </a:solidFill>
              </a:rPr>
              <a:t>A very appealing theoretical mechanism</a:t>
            </a:r>
          </a:p>
          <a:p>
            <a:pPr lvl="2"/>
            <a:r>
              <a:rPr lang="en-US" dirty="0">
                <a:solidFill>
                  <a:srgbClr val="FFFFFF"/>
                </a:solidFill>
              </a:rPr>
              <a:t>Neutrinos must have a </a:t>
            </a:r>
            <a:r>
              <a:rPr lang="en-US" dirty="0" err="1">
                <a:solidFill>
                  <a:srgbClr val="FFFFFF"/>
                </a:solidFill>
              </a:rPr>
              <a:t>Majorana</a:t>
            </a:r>
            <a:r>
              <a:rPr lang="en-US" dirty="0">
                <a:solidFill>
                  <a:srgbClr val="FFFFFF"/>
                </a:solidFill>
              </a:rPr>
              <a:t> nature</a:t>
            </a:r>
          </a:p>
          <a:p>
            <a:pPr lvl="2"/>
            <a:r>
              <a:rPr lang="en-US" dirty="0">
                <a:solidFill>
                  <a:srgbClr val="FFFFFF"/>
                </a:solidFill>
              </a:rPr>
              <a:t>Neutrinos must have  a mass ≈ 50 </a:t>
            </a:r>
            <a:r>
              <a:rPr lang="en-US" dirty="0" err="1" smtClean="0">
                <a:solidFill>
                  <a:srgbClr val="FFFFFF"/>
                </a:solidFill>
              </a:rPr>
              <a:t>meV</a:t>
            </a:r>
            <a:endParaRPr lang="en-US" sz="3200" dirty="0">
              <a:solidFill>
                <a:srgbClr val="FFFF00"/>
              </a:solidFill>
            </a:endParaRPr>
          </a:p>
          <a:p>
            <a:pPr lvl="2"/>
            <a:endParaRPr lang="en-US" dirty="0" smtClean="0">
              <a:solidFill>
                <a:srgbClr val="FFFFFF"/>
              </a:solidFill>
            </a:endParaRPr>
          </a:p>
          <a:p>
            <a:pPr lvl="2"/>
            <a:endParaRPr lang="en-US" dirty="0">
              <a:solidFill>
                <a:srgbClr val="FFFFFF"/>
              </a:solidFill>
            </a:endParaRPr>
          </a:p>
          <a:p>
            <a:pPr lvl="2"/>
            <a:endParaRPr lang="en-US" b="1" u="sng" dirty="0" smtClean="0">
              <a:solidFill>
                <a:srgbClr val="DAB5FF"/>
              </a:solidFill>
            </a:endParaRPr>
          </a:p>
          <a:p>
            <a:pPr lvl="1"/>
            <a:endParaRPr lang="en-US" b="1" u="sng" dirty="0" smtClean="0">
              <a:solidFill>
                <a:srgbClr val="C509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59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2" name="IMG_20161202_152442126.jpg"/>
          <p:cNvGrpSpPr/>
          <p:nvPr/>
        </p:nvGrpSpPr>
        <p:grpSpPr>
          <a:xfrm>
            <a:off x="1719104" y="1189217"/>
            <a:ext cx="5705849" cy="4033203"/>
            <a:chOff x="0" y="0"/>
            <a:chExt cx="8114984" cy="5736110"/>
          </a:xfrm>
        </p:grpSpPr>
        <p:pic>
          <p:nvPicPr>
            <p:cNvPr id="1901" name="IMG_20161202_152442126.jpg" descr="IMG_20161202_152442126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15899" y="139700"/>
              <a:ext cx="7683186" cy="51773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00" name="IMG_20161202_152442126.jpg" descr="IMG_20161202_152442126.jp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8114986" cy="5736111"/>
            </a:xfrm>
            <a:prstGeom prst="rect">
              <a:avLst/>
            </a:prstGeom>
            <a:effectLst/>
          </p:spPr>
        </p:pic>
      </p:grpSp>
      <p:pic>
        <p:nvPicPr>
          <p:cNvPr id="1903" name="Spanish_flag.jpg" descr="Spanish_fla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392" y="5151336"/>
            <a:ext cx="672214" cy="420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4" name="American_flag.jpg" descr="American_fla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663" y="5620252"/>
            <a:ext cx="649149" cy="435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5" name="Portuguese_flag.gif" descr="Portuguese_flag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41" y="5644987"/>
            <a:ext cx="653117" cy="435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6" name="Colombian_flag.tiff" descr="Colombian_flag.tif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6962" y="6158142"/>
            <a:ext cx="652551" cy="435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7" name="Russian_flag.gif" descr="Russian_flag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82" y="6149230"/>
            <a:ext cx="679853" cy="453236"/>
          </a:xfrm>
          <a:prstGeom prst="rect">
            <a:avLst/>
          </a:prstGeom>
          <a:ln w="12700">
            <a:miter lim="400000"/>
          </a:ln>
        </p:spPr>
      </p:pic>
      <p:sp>
        <p:nvSpPr>
          <p:cNvPr id="1908" name="IFIC (Valencia), Santiago de Compostela, Girona, Politécnica Valencia,  Autónoma Madrid"/>
          <p:cNvSpPr/>
          <p:nvPr/>
        </p:nvSpPr>
        <p:spPr>
          <a:xfrm>
            <a:off x="1189284" y="5173644"/>
            <a:ext cx="7572376" cy="32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 algn="l">
              <a:defRPr sz="2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IFIC (Valencia), Santiago de Compostela, Girona, Politécnica Valencia,  Autónoma Madrid</a:t>
            </a:r>
          </a:p>
        </p:txBody>
      </p:sp>
      <p:sp>
        <p:nvSpPr>
          <p:cNvPr id="1909" name="Coimbra GIAN, Coimbra LIP,  Aveiro"/>
          <p:cNvSpPr/>
          <p:nvPr/>
        </p:nvSpPr>
        <p:spPr>
          <a:xfrm>
            <a:off x="1208472" y="5741070"/>
            <a:ext cx="2762803" cy="258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 algn="l">
              <a:defRPr sz="2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Coimbra GIAN, Coimbra LIP,  Aveiro</a:t>
            </a:r>
          </a:p>
        </p:txBody>
      </p:sp>
      <p:sp>
        <p:nvSpPr>
          <p:cNvPr id="1910" name="ANL, FNAL, Iowa State, Ohio State,  Texas A&amp;M, Texas Arlington"/>
          <p:cNvSpPr/>
          <p:nvPr/>
        </p:nvSpPr>
        <p:spPr>
          <a:xfrm>
            <a:off x="5208222" y="5559271"/>
            <a:ext cx="3553437" cy="557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 algn="l">
              <a:defRPr sz="2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ANL, FNAL, Iowa State, Ohio State,  Texas A&amp;M, Texas Arlington</a:t>
            </a:r>
          </a:p>
        </p:txBody>
      </p:sp>
      <p:sp>
        <p:nvSpPr>
          <p:cNvPr id="1911" name="JINR (Dubna)"/>
          <p:cNvSpPr/>
          <p:nvPr/>
        </p:nvSpPr>
        <p:spPr>
          <a:xfrm>
            <a:off x="959809" y="6245989"/>
            <a:ext cx="1443731" cy="328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>
              <a:defRPr sz="2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JINR (Dubna)</a:t>
            </a:r>
          </a:p>
        </p:txBody>
      </p:sp>
      <p:sp>
        <p:nvSpPr>
          <p:cNvPr id="1912" name="A.Nariño (Bogotá)"/>
          <p:cNvSpPr/>
          <p:nvPr/>
        </p:nvSpPr>
        <p:spPr>
          <a:xfrm>
            <a:off x="5110189" y="6210649"/>
            <a:ext cx="2696766" cy="330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/>
          <a:lstStyle>
            <a:lvl1pPr algn="l">
              <a:defRPr sz="2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A.Nariño (Bogotá)</a:t>
            </a:r>
          </a:p>
        </p:txBody>
      </p:sp>
      <p:sp>
        <p:nvSpPr>
          <p:cNvPr id="1913" name="thanks for your attention!"/>
          <p:cNvSpPr>
            <a:spLocks noGrp="1"/>
          </p:cNvSpPr>
          <p:nvPr>
            <p:ph type="title"/>
          </p:nvPr>
        </p:nvSpPr>
        <p:spPr>
          <a:xfrm>
            <a:off x="588720" y="0"/>
            <a:ext cx="7358063" cy="14676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</a:t>
            </a:r>
            <a:r>
              <a:rPr dirty="0" smtClean="0"/>
              <a:t>hanks </a:t>
            </a:r>
            <a:r>
              <a:rPr dirty="0"/>
              <a:t>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418943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2" name="map_Canfranc_Europe.png" descr="map_Canfranc_Europ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7009" y="1123596"/>
            <a:ext cx="4949350" cy="4014773"/>
          </a:xfrm>
          <a:prstGeom prst="rect">
            <a:avLst/>
          </a:prstGeom>
        </p:spPr>
      </p:pic>
      <p:grpSp>
        <p:nvGrpSpPr>
          <p:cNvPr id="1525" name="LSC.jpg"/>
          <p:cNvGrpSpPr/>
          <p:nvPr/>
        </p:nvGrpSpPr>
        <p:grpSpPr>
          <a:xfrm>
            <a:off x="6609999" y="4604112"/>
            <a:ext cx="2209742" cy="2362051"/>
            <a:chOff x="0" y="0"/>
            <a:chExt cx="3142742" cy="3359360"/>
          </a:xfrm>
        </p:grpSpPr>
        <p:pic>
          <p:nvPicPr>
            <p:cNvPr id="1524" name="LSC.jpg" descr="LSC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2710943" cy="28005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23" name="LSC.jpg" descr="LSC.jp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142743" cy="3359361"/>
            </a:xfrm>
            <a:prstGeom prst="rect">
              <a:avLst/>
            </a:prstGeom>
            <a:effectLst/>
          </p:spPr>
        </p:pic>
      </p:grpSp>
      <p:pic>
        <p:nvPicPr>
          <p:cNvPr id="1526" name="logo-lsc.jpg" descr="logo-lsc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81772" y="1398940"/>
            <a:ext cx="1759523" cy="844571"/>
          </a:xfrm>
          <a:prstGeom prst="rect">
            <a:avLst/>
          </a:prstGeom>
          <a:ln w="12700">
            <a:miter lim="400000"/>
          </a:ln>
        </p:spPr>
      </p:pic>
      <p:sp>
        <p:nvSpPr>
          <p:cNvPr id="1527" name="the canfranc underground laboratory"/>
          <p:cNvSpPr>
            <a:spLocks noGrp="1"/>
          </p:cNvSpPr>
          <p:nvPr>
            <p:ph type="title"/>
          </p:nvPr>
        </p:nvSpPr>
        <p:spPr>
          <a:xfrm>
            <a:off x="250031" y="28880"/>
            <a:ext cx="8643938" cy="91756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5779">
              <a:defRPr sz="5400"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r>
              <a:t>the canfranc underground laboratory</a:t>
            </a:r>
          </a:p>
        </p:txBody>
      </p:sp>
      <p:sp>
        <p:nvSpPr>
          <p:cNvPr id="1528" name="Arrow"/>
          <p:cNvSpPr/>
          <p:nvPr/>
        </p:nvSpPr>
        <p:spPr>
          <a:xfrm rot="2514968">
            <a:off x="3826307" y="3011776"/>
            <a:ext cx="274532" cy="274532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35717" tIns="35717" rIns="35717" bIns="35717" anchor="ctr"/>
          <a:lstStyle/>
          <a:p>
            <a:pPr>
              <a:defRPr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grpSp>
        <p:nvGrpSpPr>
          <p:cNvPr id="1531" name="tunnel.jpg"/>
          <p:cNvGrpSpPr/>
          <p:nvPr/>
        </p:nvGrpSpPr>
        <p:grpSpPr>
          <a:xfrm>
            <a:off x="307824" y="1494084"/>
            <a:ext cx="1836251" cy="2436428"/>
            <a:chOff x="0" y="0"/>
            <a:chExt cx="2611556" cy="3465141"/>
          </a:xfrm>
        </p:grpSpPr>
        <p:pic>
          <p:nvPicPr>
            <p:cNvPr id="1530" name="tunnel.jpg" descr="tunnel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00" y="139700"/>
              <a:ext cx="2179757" cy="29063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29" name="tunnel.jpg" descr="tunnel.jpg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2611557" cy="3465143"/>
            </a:xfrm>
            <a:prstGeom prst="rect">
              <a:avLst/>
            </a:prstGeom>
            <a:effectLst/>
          </p:spPr>
        </p:pic>
      </p:grpSp>
      <p:grpSp>
        <p:nvGrpSpPr>
          <p:cNvPr id="1534" name="pasted-image.tif"/>
          <p:cNvGrpSpPr/>
          <p:nvPr/>
        </p:nvGrpSpPr>
        <p:grpSpPr>
          <a:xfrm>
            <a:off x="235204" y="4219365"/>
            <a:ext cx="4293930" cy="2589799"/>
            <a:chOff x="0" y="0"/>
            <a:chExt cx="6106921" cy="3683268"/>
          </a:xfrm>
        </p:grpSpPr>
        <p:pic>
          <p:nvPicPr>
            <p:cNvPr id="1533" name="pasted-image.tif" descr="pasted-image.tif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00" y="114300"/>
              <a:ext cx="5776722" cy="325146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32" name="pasted-image.tif" descr="pasted-image.tif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6106922" cy="3683269"/>
            </a:xfrm>
            <a:prstGeom prst="rect">
              <a:avLst/>
            </a:prstGeom>
            <a:effectLst/>
          </p:spPr>
        </p:pic>
      </p:grpSp>
      <p:pic>
        <p:nvPicPr>
          <p:cNvPr id="1535" name="droppedImage.pdf" descr="droppedImage.pd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76959" y="2555832"/>
            <a:ext cx="2890587" cy="1959053"/>
          </a:xfrm>
          <a:prstGeom prst="rect">
            <a:avLst/>
          </a:prstGeom>
          <a:ln w="12700">
            <a:miter lim="400000"/>
          </a:ln>
        </p:spPr>
      </p:pic>
      <p:sp>
        <p:nvSpPr>
          <p:cNvPr id="1536" name="2500 m water equivalent"/>
          <p:cNvSpPr/>
          <p:nvPr/>
        </p:nvSpPr>
        <p:spPr>
          <a:xfrm>
            <a:off x="271594" y="650710"/>
            <a:ext cx="1365682" cy="99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marL="228600" indent="-228600" algn="l">
              <a:buSzPct val="100000"/>
              <a:buChar char="•"/>
              <a:defRPr sz="2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>
                <a:latin typeface="Gill Sans"/>
                <a:ea typeface="Gill Sans"/>
                <a:cs typeface="Gill Sans"/>
                <a:sym typeface="Gill Sans"/>
              </a:rPr>
              <a:t>2500 m water equivalent</a:t>
            </a:r>
          </a:p>
        </p:txBody>
      </p:sp>
    </p:spTree>
    <p:extLst>
      <p:ext uri="{BB962C8B-B14F-4D97-AF65-F5344CB8AC3E}">
        <p14:creationId xmlns:p14="http://schemas.microsoft.com/office/powerpoint/2010/main" val="606993251"/>
      </p:ext>
    </p:extLst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“</a:t>
            </a:r>
            <a:r>
              <a:rPr lang="en-US" b="1" dirty="0" err="1" smtClean="0">
                <a:solidFill>
                  <a:srgbClr val="FFFF00"/>
                </a:solidFill>
              </a:rPr>
              <a:t>Leptogenesis</a:t>
            </a:r>
            <a:r>
              <a:rPr lang="en-US" b="1" dirty="0" smtClean="0">
                <a:solidFill>
                  <a:srgbClr val="FFFF00"/>
                </a:solidFill>
              </a:rPr>
              <a:t>”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b="1" dirty="0" err="1" smtClean="0">
                <a:solidFill>
                  <a:srgbClr val="DAB5FF"/>
                </a:solidFill>
              </a:rPr>
              <a:t>Leptogenesis</a:t>
            </a:r>
            <a:r>
              <a:rPr lang="en-US" b="1" dirty="0" smtClean="0">
                <a:solidFill>
                  <a:srgbClr val="DAB5FF"/>
                </a:solidFill>
              </a:rPr>
              <a:t> </a:t>
            </a:r>
            <a:r>
              <a:rPr lang="en-US" b="1" dirty="0">
                <a:solidFill>
                  <a:srgbClr val="DAB5FF"/>
                </a:solidFill>
              </a:rPr>
              <a:t>p</a:t>
            </a:r>
            <a:r>
              <a:rPr lang="en-US" b="1" dirty="0" smtClean="0">
                <a:solidFill>
                  <a:srgbClr val="DAB5FF"/>
                </a:solidFill>
              </a:rPr>
              <a:t>redicts </a:t>
            </a:r>
            <a:r>
              <a:rPr lang="en-US" b="1" dirty="0">
                <a:solidFill>
                  <a:srgbClr val="DAB5FF"/>
                </a:solidFill>
              </a:rPr>
              <a:t>two </a:t>
            </a:r>
            <a:r>
              <a:rPr lang="en-US" b="1" dirty="0" smtClean="0">
                <a:solidFill>
                  <a:srgbClr val="DAB5FF"/>
                </a:solidFill>
              </a:rPr>
              <a:t>measurable quantities</a:t>
            </a:r>
            <a:endParaRPr lang="en-US" b="1" dirty="0">
              <a:solidFill>
                <a:srgbClr val="DAB5FF"/>
              </a:solidFill>
            </a:endParaRPr>
          </a:p>
          <a:p>
            <a:pPr lvl="2"/>
            <a:r>
              <a:rPr lang="en-US" dirty="0" smtClean="0">
                <a:solidFill>
                  <a:srgbClr val="CCFFCC"/>
                </a:solidFill>
              </a:rPr>
              <a:t>Predicts: </a:t>
            </a:r>
            <a:r>
              <a:rPr lang="en-US" dirty="0" err="1" smtClean="0">
                <a:solidFill>
                  <a:srgbClr val="CCFFCC"/>
                </a:solidFill>
              </a:rPr>
              <a:t>n</a:t>
            </a:r>
            <a:r>
              <a:rPr lang="en-US" baseline="-25000" dirty="0" err="1" smtClean="0">
                <a:solidFill>
                  <a:srgbClr val="CCFFCC"/>
                </a:solidFill>
              </a:rPr>
              <a:t>B</a:t>
            </a:r>
            <a:r>
              <a:rPr lang="en-US" dirty="0" smtClean="0">
                <a:solidFill>
                  <a:srgbClr val="CCFFCC"/>
                </a:solidFill>
              </a:rPr>
              <a:t>/</a:t>
            </a:r>
            <a:r>
              <a:rPr lang="en-US" dirty="0" err="1" smtClean="0">
                <a:solidFill>
                  <a:srgbClr val="CCFFCC"/>
                </a:solidFill>
              </a:rPr>
              <a:t>n</a:t>
            </a:r>
            <a:r>
              <a:rPr lang="en-US" baseline="-25000" dirty="0" err="1" smtClean="0">
                <a:solidFill>
                  <a:srgbClr val="CCFFCC"/>
                </a:solidFill>
              </a:rPr>
              <a:t>γ</a:t>
            </a:r>
            <a:r>
              <a:rPr lang="en-US" dirty="0" smtClean="0">
                <a:solidFill>
                  <a:srgbClr val="CCFFCC"/>
                </a:solidFill>
              </a:rPr>
              <a:t> ≈ 6 x 10</a:t>
            </a:r>
            <a:r>
              <a:rPr lang="en-US" baseline="30000" dirty="0" smtClean="0">
                <a:solidFill>
                  <a:srgbClr val="CCFFCC"/>
                </a:solidFill>
              </a:rPr>
              <a:t>-10 </a:t>
            </a:r>
            <a:r>
              <a:rPr lang="en-US" dirty="0" smtClean="0">
                <a:solidFill>
                  <a:srgbClr val="CCFFCC"/>
                </a:solidFill>
              </a:rPr>
              <a:t> </a:t>
            </a:r>
          </a:p>
          <a:p>
            <a:pPr lvl="4"/>
            <a:r>
              <a:rPr lang="en-US" dirty="0" smtClean="0">
                <a:solidFill>
                  <a:srgbClr val="FFFFFF"/>
                </a:solidFill>
              </a:rPr>
              <a:t>prediction = measured </a:t>
            </a:r>
            <a:r>
              <a:rPr lang="en-US" dirty="0" smtClean="0">
                <a:solidFill>
                  <a:srgbClr val="FFFFFF"/>
                </a:solidFill>
              </a:rPr>
              <a:t>		</a:t>
            </a:r>
            <a:r>
              <a:rPr lang="en-US" dirty="0" smtClean="0">
                <a:solidFill>
                  <a:srgbClr val="FFFF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dirty="0" smtClean="0">
              <a:solidFill>
                <a:srgbClr val="FFFFFF"/>
              </a:solidFill>
            </a:endParaRPr>
          </a:p>
          <a:p>
            <a:pPr lvl="2"/>
            <a:r>
              <a:rPr lang="en-US" dirty="0" smtClean="0">
                <a:solidFill>
                  <a:srgbClr val="CCFFCC"/>
                </a:solidFill>
              </a:rPr>
              <a:t>Predicts: </a:t>
            </a:r>
            <a:r>
              <a:rPr lang="en-US" dirty="0" err="1" smtClean="0">
                <a:solidFill>
                  <a:srgbClr val="CCFFCC"/>
                </a:solidFill>
              </a:rPr>
              <a:t>m</a:t>
            </a:r>
            <a:r>
              <a:rPr lang="en-US" baseline="-25000" dirty="0" err="1" smtClean="0">
                <a:solidFill>
                  <a:srgbClr val="CCFFCC"/>
                </a:solidFill>
              </a:rPr>
              <a:t>ν</a:t>
            </a:r>
            <a:r>
              <a:rPr lang="en-US" dirty="0" smtClean="0">
                <a:solidFill>
                  <a:srgbClr val="CCFFCC"/>
                </a:solidFill>
              </a:rPr>
              <a:t> </a:t>
            </a:r>
            <a:r>
              <a:rPr lang="en-US" dirty="0">
                <a:solidFill>
                  <a:srgbClr val="CCFFCC"/>
                </a:solidFill>
              </a:rPr>
              <a:t>≈ a few 10’s of </a:t>
            </a:r>
            <a:r>
              <a:rPr lang="en-US" dirty="0" err="1">
                <a:solidFill>
                  <a:srgbClr val="CCFFCC"/>
                </a:solidFill>
              </a:rPr>
              <a:t>meV</a:t>
            </a:r>
            <a:r>
              <a:rPr lang="en-US" baseline="-25000" dirty="0">
                <a:solidFill>
                  <a:srgbClr val="CCFFCC"/>
                </a:solidFill>
              </a:rPr>
              <a:t>  </a:t>
            </a:r>
            <a:endParaRPr lang="en-US" baseline="-25000" dirty="0" smtClean="0">
              <a:solidFill>
                <a:srgbClr val="CCFFCC"/>
              </a:solidFill>
            </a:endParaRPr>
          </a:p>
          <a:p>
            <a:pPr lvl="4"/>
            <a:r>
              <a:rPr lang="en-US" dirty="0" smtClean="0">
                <a:solidFill>
                  <a:srgbClr val="FFFFFF"/>
                </a:solidFill>
              </a:rPr>
              <a:t>Oscillations </a:t>
            </a:r>
            <a:r>
              <a:rPr lang="en-US" dirty="0">
                <a:solidFill>
                  <a:srgbClr val="FFFFFF"/>
                </a:solidFill>
              </a:rPr>
              <a:t>indicate  </a:t>
            </a:r>
            <a:r>
              <a:rPr lang="en-US" dirty="0" err="1" smtClean="0">
                <a:solidFill>
                  <a:srgbClr val="FFFFFF"/>
                </a:solidFill>
              </a:rPr>
              <a:t>m</a:t>
            </a:r>
            <a:r>
              <a:rPr lang="en-US" baseline="-25000" dirty="0" err="1" smtClean="0">
                <a:solidFill>
                  <a:srgbClr val="FFFFFF"/>
                </a:solidFill>
              </a:rPr>
              <a:t>ν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≈ 50 </a:t>
            </a:r>
            <a:r>
              <a:rPr lang="en-US" dirty="0" err="1" smtClean="0">
                <a:solidFill>
                  <a:srgbClr val="FFFFFF"/>
                </a:solidFill>
              </a:rPr>
              <a:t>meV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b="1" u="sng" dirty="0" smtClean="0">
                <a:solidFill>
                  <a:srgbClr val="DAB5FF"/>
                </a:solidFill>
              </a:rPr>
              <a:t>A very appealing theoretical mechanism</a:t>
            </a:r>
          </a:p>
          <a:p>
            <a:pPr lvl="2"/>
            <a:r>
              <a:rPr lang="en-US" dirty="0">
                <a:solidFill>
                  <a:srgbClr val="FFFFFF"/>
                </a:solidFill>
              </a:rPr>
              <a:t>Neutrinos must have a </a:t>
            </a:r>
            <a:r>
              <a:rPr lang="en-US" dirty="0" err="1">
                <a:solidFill>
                  <a:srgbClr val="FFFFFF"/>
                </a:solidFill>
              </a:rPr>
              <a:t>Majorana</a:t>
            </a:r>
            <a:r>
              <a:rPr lang="en-US" dirty="0">
                <a:solidFill>
                  <a:srgbClr val="FFFFFF"/>
                </a:solidFill>
              </a:rPr>
              <a:t> nature</a:t>
            </a:r>
          </a:p>
          <a:p>
            <a:pPr lvl="2"/>
            <a:r>
              <a:rPr lang="en-US" dirty="0">
                <a:solidFill>
                  <a:srgbClr val="FFFFFF"/>
                </a:solidFill>
              </a:rPr>
              <a:t>Neutrinos must have  a mass ≈ 50 </a:t>
            </a:r>
            <a:r>
              <a:rPr lang="en-US" dirty="0" err="1" smtClean="0">
                <a:solidFill>
                  <a:srgbClr val="FFFFFF"/>
                </a:solidFill>
              </a:rPr>
              <a:t>meV</a:t>
            </a:r>
            <a:endParaRPr lang="en-US" sz="3200" dirty="0">
              <a:solidFill>
                <a:srgbClr val="FFFF00"/>
              </a:solidFill>
            </a:endParaRPr>
          </a:p>
          <a:p>
            <a:pPr lvl="1"/>
            <a:r>
              <a:rPr lang="en-US" dirty="0" err="1">
                <a:solidFill>
                  <a:srgbClr val="FFFF00"/>
                </a:solidFill>
              </a:rPr>
              <a:t>Neutrinoless</a:t>
            </a:r>
            <a:r>
              <a:rPr lang="en-US" dirty="0">
                <a:solidFill>
                  <a:srgbClr val="FFFF00"/>
                </a:solidFill>
              </a:rPr>
              <a:t> double beta decay can occur!</a:t>
            </a:r>
          </a:p>
          <a:p>
            <a:pPr lvl="2"/>
            <a:endParaRPr lang="en-US" dirty="0" smtClean="0">
              <a:solidFill>
                <a:srgbClr val="FFFFFF"/>
              </a:solidFill>
            </a:endParaRPr>
          </a:p>
          <a:p>
            <a:pPr lvl="2"/>
            <a:endParaRPr lang="en-US" dirty="0">
              <a:solidFill>
                <a:srgbClr val="FFFFFF"/>
              </a:solidFill>
            </a:endParaRPr>
          </a:p>
          <a:p>
            <a:pPr lvl="2"/>
            <a:endParaRPr lang="en-US" b="1" u="sng" dirty="0" smtClean="0">
              <a:solidFill>
                <a:srgbClr val="DAB5FF"/>
              </a:solidFill>
            </a:endParaRPr>
          </a:p>
          <a:p>
            <a:pPr lvl="1"/>
            <a:endParaRPr lang="en-US" b="1" u="sng" dirty="0" smtClean="0">
              <a:solidFill>
                <a:srgbClr val="C509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3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90800" y="1120589"/>
            <a:ext cx="6553199" cy="4796117"/>
          </a:xfrm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28600" y="228600"/>
            <a:ext cx="8077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b="1" dirty="0" smtClean="0">
                <a:solidFill>
                  <a:srgbClr val="BB39FF"/>
                </a:solidFill>
                <a:sym typeface="Symbol" charset="0"/>
              </a:rPr>
              <a:t>Double </a:t>
            </a:r>
            <a:r>
              <a:rPr lang="en-US" sz="2400" b="1" dirty="0" smtClean="0">
                <a:solidFill>
                  <a:srgbClr val="BB39FF"/>
                </a:solidFill>
              </a:rPr>
              <a:t> </a:t>
            </a:r>
            <a:r>
              <a:rPr lang="en-US" sz="2400" b="1" dirty="0">
                <a:solidFill>
                  <a:srgbClr val="BB39FF"/>
                </a:solidFill>
              </a:rPr>
              <a:t>decay</a:t>
            </a:r>
            <a:r>
              <a:rPr lang="en-US" sz="2400" b="1" dirty="0"/>
              <a:t>: Rare transition between same A nuclei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100" b="1" dirty="0"/>
              <a:t>Energetically allowed for some even-even nuclei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000" b="1" dirty="0">
              <a:solidFill>
                <a:schemeClr val="bg2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>
                <a:solidFill>
                  <a:srgbClr val="0066FF"/>
                </a:solidFill>
              </a:rPr>
              <a:t>(</a:t>
            </a:r>
            <a:r>
              <a:rPr lang="en-US" b="1" i="1" dirty="0">
                <a:solidFill>
                  <a:srgbClr val="0066FF"/>
                </a:solidFill>
              </a:rPr>
              <a:t>Z</a:t>
            </a:r>
            <a:r>
              <a:rPr lang="en-US" b="1" dirty="0">
                <a:solidFill>
                  <a:srgbClr val="0066FF"/>
                </a:solidFill>
              </a:rPr>
              <a:t>,</a:t>
            </a:r>
            <a:r>
              <a:rPr lang="en-US" b="1" i="1" dirty="0">
                <a:solidFill>
                  <a:srgbClr val="0066FF"/>
                </a:solidFill>
              </a:rPr>
              <a:t>A</a:t>
            </a:r>
            <a:r>
              <a:rPr lang="en-US" b="1" dirty="0">
                <a:solidFill>
                  <a:srgbClr val="0066FF"/>
                </a:solidFill>
              </a:rPr>
              <a:t>) </a:t>
            </a:r>
            <a:r>
              <a:rPr lang="en-US" b="1" dirty="0">
                <a:solidFill>
                  <a:srgbClr val="0066FF"/>
                </a:solidFill>
                <a:cs typeface="Arial" charset="0"/>
              </a:rPr>
              <a:t>→</a:t>
            </a:r>
            <a:r>
              <a:rPr lang="en-US" b="1" dirty="0">
                <a:solidFill>
                  <a:srgbClr val="0066FF"/>
                </a:solidFill>
              </a:rPr>
              <a:t> (</a:t>
            </a:r>
            <a:r>
              <a:rPr lang="en-US" b="1" i="1" dirty="0">
                <a:solidFill>
                  <a:srgbClr val="0066FF"/>
                </a:solidFill>
              </a:rPr>
              <a:t>Z</a:t>
            </a:r>
            <a:r>
              <a:rPr lang="en-US" b="1" dirty="0">
                <a:solidFill>
                  <a:srgbClr val="0066FF"/>
                </a:solidFill>
              </a:rPr>
              <a:t>+2</a:t>
            </a:r>
            <a:r>
              <a:rPr lang="en-US" b="1" dirty="0" smtClean="0">
                <a:solidFill>
                  <a:srgbClr val="0066FF"/>
                </a:solidFill>
              </a:rPr>
              <a:t>, </a:t>
            </a:r>
            <a:r>
              <a:rPr lang="en-US" b="1" i="1" dirty="0" smtClean="0">
                <a:solidFill>
                  <a:srgbClr val="0066FF"/>
                </a:solidFill>
              </a:rPr>
              <a:t>A</a:t>
            </a:r>
            <a:r>
              <a:rPr lang="en-US" b="1" dirty="0">
                <a:solidFill>
                  <a:srgbClr val="0066FF"/>
                </a:solidFill>
              </a:rPr>
              <a:t>) + e</a:t>
            </a:r>
            <a:r>
              <a:rPr lang="en-US" b="1" baseline="30000" dirty="0">
                <a:solidFill>
                  <a:srgbClr val="0066FF"/>
                </a:solidFill>
              </a:rPr>
              <a:t>-</a:t>
            </a:r>
            <a:r>
              <a:rPr lang="en-US" b="1" baseline="-25000" dirty="0">
                <a:solidFill>
                  <a:srgbClr val="0066FF"/>
                </a:solidFill>
              </a:rPr>
              <a:t>1</a:t>
            </a:r>
            <a:r>
              <a:rPr lang="en-US" b="1" dirty="0">
                <a:solidFill>
                  <a:srgbClr val="0066FF"/>
                </a:solidFill>
              </a:rPr>
              <a:t> + </a:t>
            </a:r>
            <a:r>
              <a:rPr lang="en-US" b="1" u="sng" dirty="0">
                <a:solidFill>
                  <a:srgbClr val="0066FF"/>
                </a:solidFill>
                <a:latin typeface="Symbol" charset="0"/>
              </a:rPr>
              <a:t>n</a:t>
            </a:r>
            <a:r>
              <a:rPr lang="en-US" b="1" baseline="-25000" dirty="0">
                <a:solidFill>
                  <a:srgbClr val="0066FF"/>
                </a:solidFill>
              </a:rPr>
              <a:t>1</a:t>
            </a:r>
            <a:r>
              <a:rPr lang="en-US" b="1" dirty="0">
                <a:solidFill>
                  <a:srgbClr val="0066FF"/>
                </a:solidFill>
              </a:rPr>
              <a:t> + e</a:t>
            </a:r>
            <a:r>
              <a:rPr lang="en-US" b="1" baseline="30000" dirty="0">
                <a:solidFill>
                  <a:srgbClr val="0066FF"/>
                </a:solidFill>
              </a:rPr>
              <a:t>-</a:t>
            </a:r>
            <a:r>
              <a:rPr lang="en-US" b="1" baseline="-25000" dirty="0">
                <a:solidFill>
                  <a:srgbClr val="0066FF"/>
                </a:solidFill>
              </a:rPr>
              <a:t>2</a:t>
            </a:r>
            <a:r>
              <a:rPr lang="en-US" b="1" dirty="0">
                <a:solidFill>
                  <a:srgbClr val="0066FF"/>
                </a:solidFill>
              </a:rPr>
              <a:t> + </a:t>
            </a:r>
            <a:r>
              <a:rPr lang="en-US" b="1" u="sng" dirty="0">
                <a:solidFill>
                  <a:srgbClr val="0066FF"/>
                </a:solidFill>
                <a:latin typeface="Symbol" charset="0"/>
              </a:rPr>
              <a:t>n</a:t>
            </a:r>
            <a:r>
              <a:rPr lang="en-US" b="1" baseline="-25000" dirty="0">
                <a:solidFill>
                  <a:srgbClr val="0066FF"/>
                </a:solidFill>
              </a:rPr>
              <a:t>2</a:t>
            </a:r>
            <a:endParaRPr lang="en-US" b="1" dirty="0">
              <a:solidFill>
                <a:srgbClr val="FF505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b="1" dirty="0" smtClean="0">
              <a:solidFill>
                <a:srgbClr val="FF505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 smtClean="0">
                <a:solidFill>
                  <a:srgbClr val="FF5050"/>
                </a:solidFill>
              </a:rPr>
              <a:t>(</a:t>
            </a:r>
            <a:r>
              <a:rPr lang="en-US" b="1" i="1" dirty="0">
                <a:solidFill>
                  <a:srgbClr val="FF5050"/>
                </a:solidFill>
              </a:rPr>
              <a:t>Z</a:t>
            </a:r>
            <a:r>
              <a:rPr lang="en-US" b="1" dirty="0">
                <a:solidFill>
                  <a:srgbClr val="FF5050"/>
                </a:solidFill>
              </a:rPr>
              <a:t>,</a:t>
            </a:r>
            <a:r>
              <a:rPr lang="en-US" b="1" i="1" dirty="0">
                <a:solidFill>
                  <a:srgbClr val="FF5050"/>
                </a:solidFill>
              </a:rPr>
              <a:t>A</a:t>
            </a:r>
            <a:r>
              <a:rPr lang="en-US" b="1" dirty="0">
                <a:solidFill>
                  <a:srgbClr val="FF5050"/>
                </a:solidFill>
              </a:rPr>
              <a:t>) </a:t>
            </a:r>
            <a:r>
              <a:rPr lang="en-US" b="1" dirty="0">
                <a:solidFill>
                  <a:srgbClr val="FF5050"/>
                </a:solidFill>
                <a:cs typeface="Arial" charset="0"/>
              </a:rPr>
              <a:t>→</a:t>
            </a:r>
            <a:r>
              <a:rPr lang="en-US" b="1" dirty="0">
                <a:solidFill>
                  <a:srgbClr val="FF5050"/>
                </a:solidFill>
              </a:rPr>
              <a:t> (</a:t>
            </a:r>
            <a:r>
              <a:rPr lang="en-US" b="1" i="1" dirty="0">
                <a:solidFill>
                  <a:srgbClr val="FF5050"/>
                </a:solidFill>
              </a:rPr>
              <a:t>Z</a:t>
            </a:r>
            <a:r>
              <a:rPr lang="en-US" b="1" dirty="0">
                <a:solidFill>
                  <a:srgbClr val="FF5050"/>
                </a:solidFill>
              </a:rPr>
              <a:t>+2</a:t>
            </a:r>
            <a:r>
              <a:rPr lang="en-US" b="1" dirty="0" smtClean="0">
                <a:solidFill>
                  <a:srgbClr val="FF5050"/>
                </a:solidFill>
              </a:rPr>
              <a:t>, </a:t>
            </a:r>
            <a:r>
              <a:rPr lang="en-US" b="1" i="1" dirty="0" smtClean="0">
                <a:solidFill>
                  <a:srgbClr val="FF5050"/>
                </a:solidFill>
              </a:rPr>
              <a:t>A</a:t>
            </a:r>
            <a:r>
              <a:rPr lang="en-US" b="1" dirty="0">
                <a:solidFill>
                  <a:srgbClr val="FF5050"/>
                </a:solidFill>
              </a:rPr>
              <a:t>) + e</a:t>
            </a:r>
            <a:r>
              <a:rPr lang="en-US" b="1" baseline="30000" dirty="0">
                <a:solidFill>
                  <a:srgbClr val="FF5050"/>
                </a:solidFill>
              </a:rPr>
              <a:t>-</a:t>
            </a:r>
            <a:r>
              <a:rPr lang="en-US" b="1" baseline="-25000" dirty="0">
                <a:solidFill>
                  <a:srgbClr val="FF5050"/>
                </a:solidFill>
              </a:rPr>
              <a:t>1</a:t>
            </a:r>
            <a:r>
              <a:rPr lang="en-US" b="1" dirty="0">
                <a:solidFill>
                  <a:srgbClr val="FF5050"/>
                </a:solidFill>
              </a:rPr>
              <a:t> + e</a:t>
            </a:r>
            <a:r>
              <a:rPr lang="en-US" b="1" baseline="30000" dirty="0">
                <a:solidFill>
                  <a:srgbClr val="FF5050"/>
                </a:solidFill>
              </a:rPr>
              <a:t>-</a:t>
            </a:r>
            <a:r>
              <a:rPr lang="en-US" b="1" baseline="-25000" dirty="0">
                <a:solidFill>
                  <a:srgbClr val="FF5050"/>
                </a:solidFill>
              </a:rPr>
              <a:t>2</a:t>
            </a:r>
            <a:endParaRPr lang="en-US" b="1" dirty="0">
              <a:solidFill>
                <a:srgbClr val="FF505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b="1" dirty="0" smtClean="0">
              <a:solidFill>
                <a:schemeClr val="hlink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 smtClean="0">
                <a:solidFill>
                  <a:schemeClr val="hlink"/>
                </a:solidFill>
              </a:rPr>
              <a:t>(</a:t>
            </a:r>
            <a:r>
              <a:rPr lang="en-US" b="1" i="1" dirty="0">
                <a:solidFill>
                  <a:schemeClr val="hlink"/>
                </a:solidFill>
              </a:rPr>
              <a:t>Z</a:t>
            </a:r>
            <a:r>
              <a:rPr lang="en-US" b="1" dirty="0">
                <a:solidFill>
                  <a:schemeClr val="hlink"/>
                </a:solidFill>
              </a:rPr>
              <a:t>,</a:t>
            </a:r>
            <a:r>
              <a:rPr lang="en-US" b="1" i="1" dirty="0">
                <a:solidFill>
                  <a:schemeClr val="hlink"/>
                </a:solidFill>
              </a:rPr>
              <a:t>A</a:t>
            </a:r>
            <a:r>
              <a:rPr lang="en-US" b="1" dirty="0">
                <a:solidFill>
                  <a:schemeClr val="hlink"/>
                </a:solidFill>
              </a:rPr>
              <a:t>) </a:t>
            </a:r>
            <a:r>
              <a:rPr lang="en-US" b="1" dirty="0">
                <a:solidFill>
                  <a:schemeClr val="hlink"/>
                </a:solidFill>
                <a:cs typeface="Arial" charset="0"/>
              </a:rPr>
              <a:t>→</a:t>
            </a:r>
            <a:r>
              <a:rPr lang="en-US" b="1" dirty="0">
                <a:solidFill>
                  <a:schemeClr val="hlink"/>
                </a:solidFill>
              </a:rPr>
              <a:t> (</a:t>
            </a:r>
            <a:r>
              <a:rPr lang="en-US" b="1" i="1" dirty="0">
                <a:solidFill>
                  <a:schemeClr val="hlink"/>
                </a:solidFill>
              </a:rPr>
              <a:t>Z</a:t>
            </a:r>
            <a:r>
              <a:rPr lang="en-US" b="1" dirty="0">
                <a:solidFill>
                  <a:schemeClr val="hlink"/>
                </a:solidFill>
              </a:rPr>
              <a:t>+2</a:t>
            </a:r>
            <a:r>
              <a:rPr lang="en-US" b="1" dirty="0" smtClean="0">
                <a:solidFill>
                  <a:schemeClr val="hlink"/>
                </a:solidFill>
              </a:rPr>
              <a:t>, </a:t>
            </a:r>
            <a:r>
              <a:rPr lang="en-US" b="1" i="1" dirty="0" smtClean="0">
                <a:solidFill>
                  <a:schemeClr val="hlink"/>
                </a:solidFill>
              </a:rPr>
              <a:t>A</a:t>
            </a:r>
            <a:r>
              <a:rPr lang="en-US" b="1" dirty="0">
                <a:solidFill>
                  <a:schemeClr val="hlink"/>
                </a:solidFill>
              </a:rPr>
              <a:t>) + e</a:t>
            </a:r>
            <a:r>
              <a:rPr lang="en-US" b="1" baseline="30000" dirty="0">
                <a:solidFill>
                  <a:schemeClr val="hlink"/>
                </a:solidFill>
              </a:rPr>
              <a:t>-</a:t>
            </a:r>
            <a:r>
              <a:rPr lang="en-US" b="1" baseline="-25000" dirty="0">
                <a:solidFill>
                  <a:schemeClr val="hlink"/>
                </a:solidFill>
              </a:rPr>
              <a:t>1</a:t>
            </a:r>
            <a:r>
              <a:rPr lang="en-US" b="1" dirty="0">
                <a:solidFill>
                  <a:schemeClr val="hlink"/>
                </a:solidFill>
              </a:rPr>
              <a:t> + e</a:t>
            </a:r>
            <a:r>
              <a:rPr lang="en-US" b="1" baseline="30000" dirty="0">
                <a:solidFill>
                  <a:schemeClr val="hlink"/>
                </a:solidFill>
              </a:rPr>
              <a:t>-</a:t>
            </a:r>
            <a:r>
              <a:rPr lang="en-US" b="1" baseline="-25000" dirty="0">
                <a:solidFill>
                  <a:schemeClr val="hlink"/>
                </a:solidFill>
              </a:rPr>
              <a:t>2</a:t>
            </a:r>
            <a:r>
              <a:rPr lang="en-US" b="1" dirty="0">
                <a:solidFill>
                  <a:schemeClr val="hlink"/>
                </a:solidFill>
              </a:rPr>
              <a:t> + </a:t>
            </a:r>
            <a:r>
              <a:rPr lang="en-US" b="1" dirty="0">
                <a:solidFill>
                  <a:schemeClr val="hlink"/>
                </a:solidFill>
                <a:latin typeface="Symbol" charset="0"/>
              </a:rPr>
              <a:t>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3361765"/>
            <a:ext cx="27100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Double positron decay </a:t>
            </a:r>
          </a:p>
          <a:p>
            <a:r>
              <a:rPr lang="en-US" sz="2000" dirty="0" smtClean="0">
                <a:solidFill>
                  <a:srgbClr val="008000"/>
                </a:solidFill>
              </a:rPr>
              <a:t>is also possible, but is energetically disfavored</a:t>
            </a:r>
          </a:p>
          <a:p>
            <a:r>
              <a:rPr lang="en-US" sz="2000" dirty="0" smtClean="0">
                <a:solidFill>
                  <a:srgbClr val="008000"/>
                </a:solidFill>
              </a:rPr>
              <a:t>since two protons 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 neutrons and </a:t>
            </a:r>
            <a:r>
              <a:rPr lang="en-US" sz="2000" dirty="0" err="1">
                <a:solidFill>
                  <a:srgbClr val="008000"/>
                </a:solidFill>
              </a:rPr>
              <a:t>m</a:t>
            </a:r>
            <a:r>
              <a:rPr lang="en-US" sz="2000" baseline="-25000" dirty="0" err="1">
                <a:solidFill>
                  <a:srgbClr val="008000"/>
                </a:solidFill>
              </a:rPr>
              <a:t>p</a:t>
            </a:r>
            <a:r>
              <a:rPr lang="en-US" sz="2000" dirty="0">
                <a:solidFill>
                  <a:srgbClr val="008000"/>
                </a:solidFill>
              </a:rPr>
              <a:t> &lt; </a:t>
            </a:r>
            <a:r>
              <a:rPr lang="en-US" sz="2000" dirty="0" err="1">
                <a:solidFill>
                  <a:srgbClr val="008000"/>
                </a:solidFill>
              </a:rPr>
              <a:t>m</a:t>
            </a:r>
            <a:r>
              <a:rPr lang="en-US" sz="2000" baseline="-25000" dirty="0" err="1">
                <a:solidFill>
                  <a:srgbClr val="008000"/>
                </a:solidFill>
              </a:rPr>
              <a:t>n</a:t>
            </a:r>
            <a:r>
              <a:rPr lang="en-US" sz="2000" baseline="-25000" dirty="0">
                <a:solidFill>
                  <a:srgbClr val="008000"/>
                </a:solidFill>
              </a:rPr>
              <a:t> </a:t>
            </a:r>
            <a:endParaRPr lang="en-US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24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63" t="7986" r="18190" b="21016"/>
          <a:stretch/>
        </p:blipFill>
        <p:spPr>
          <a:xfrm>
            <a:off x="4167052" y="2270273"/>
            <a:ext cx="4797778" cy="3527778"/>
          </a:xfrm>
          <a:ln>
            <a:solidFill>
              <a:schemeClr val="tx1"/>
            </a:solidFill>
          </a:ln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28600" y="1462250"/>
            <a:ext cx="8077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2100" b="1" dirty="0" smtClean="0"/>
              <a:t>An extremely rare radioactive process, energetically </a:t>
            </a:r>
            <a:r>
              <a:rPr lang="en-US" sz="2100" b="1" dirty="0"/>
              <a:t>allowed for some even-even </a:t>
            </a:r>
            <a:r>
              <a:rPr lang="en-US" sz="2100" b="1" dirty="0" smtClean="0"/>
              <a:t>nuclei where m</a:t>
            </a:r>
            <a:r>
              <a:rPr lang="en-US" sz="2100" b="1" baseline="-25000" dirty="0" smtClean="0"/>
              <a:t>Z+1</a:t>
            </a:r>
            <a:r>
              <a:rPr lang="en-US" sz="2100" b="1" dirty="0" smtClean="0"/>
              <a:t> &gt; </a:t>
            </a:r>
            <a:r>
              <a:rPr lang="en-US" sz="2100" b="1" dirty="0" err="1" smtClean="0"/>
              <a:t>m</a:t>
            </a:r>
            <a:r>
              <a:rPr lang="en-US" sz="2100" b="1" baseline="-25000" dirty="0" err="1" smtClean="0"/>
              <a:t>Z</a:t>
            </a:r>
            <a:r>
              <a:rPr lang="en-US" sz="2100" b="1" dirty="0" smtClean="0"/>
              <a:t> &gt; m</a:t>
            </a:r>
            <a:r>
              <a:rPr lang="en-US" sz="2100" b="1" baseline="-25000" dirty="0" smtClean="0"/>
              <a:t>Z+2</a:t>
            </a:r>
            <a:endParaRPr lang="en-US" sz="2100" b="1" dirty="0"/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000" b="1" dirty="0">
              <a:solidFill>
                <a:schemeClr val="bg2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i="1" dirty="0">
                <a:solidFill>
                  <a:srgbClr val="FF0000"/>
                </a:solidFill>
              </a:rPr>
              <a:t>Z</a:t>
            </a:r>
            <a:r>
              <a:rPr lang="en-US" b="1" dirty="0">
                <a:solidFill>
                  <a:srgbClr val="FF0000"/>
                </a:solidFill>
              </a:rPr>
              <a:t>,</a:t>
            </a:r>
            <a:r>
              <a:rPr lang="en-US" b="1" i="1" dirty="0">
                <a:solidFill>
                  <a:srgbClr val="FF0000"/>
                </a:solidFill>
              </a:rPr>
              <a:t>A</a:t>
            </a:r>
            <a:r>
              <a:rPr lang="en-US" b="1" dirty="0">
                <a:solidFill>
                  <a:srgbClr val="FF0000"/>
                </a:solidFill>
              </a:rPr>
              <a:t>) </a:t>
            </a:r>
            <a:r>
              <a:rPr lang="en-US" b="1" dirty="0">
                <a:solidFill>
                  <a:srgbClr val="FF0000"/>
                </a:solidFill>
                <a:cs typeface="Arial" charset="0"/>
              </a:rPr>
              <a:t>→</a:t>
            </a:r>
            <a:r>
              <a:rPr lang="en-US" b="1" dirty="0">
                <a:solidFill>
                  <a:srgbClr val="FF0000"/>
                </a:solidFill>
              </a:rPr>
              <a:t> (</a:t>
            </a:r>
            <a:r>
              <a:rPr lang="en-US" b="1" i="1" dirty="0">
                <a:solidFill>
                  <a:srgbClr val="FF0000"/>
                </a:solidFill>
              </a:rPr>
              <a:t>Z</a:t>
            </a:r>
            <a:r>
              <a:rPr lang="en-US" b="1" dirty="0">
                <a:solidFill>
                  <a:srgbClr val="FF0000"/>
                </a:solidFill>
              </a:rPr>
              <a:t>+2,</a:t>
            </a:r>
            <a:r>
              <a:rPr lang="en-US" b="1" i="1" dirty="0">
                <a:solidFill>
                  <a:srgbClr val="FF0000"/>
                </a:solidFill>
              </a:rPr>
              <a:t>A</a:t>
            </a:r>
            <a:r>
              <a:rPr lang="en-US" b="1" dirty="0">
                <a:solidFill>
                  <a:srgbClr val="FF0000"/>
                </a:solidFill>
              </a:rPr>
              <a:t>) + e</a:t>
            </a:r>
            <a:r>
              <a:rPr lang="en-US" b="1" baseline="30000" dirty="0">
                <a:solidFill>
                  <a:srgbClr val="FF0000"/>
                </a:solidFill>
              </a:rPr>
              <a:t>-</a:t>
            </a:r>
            <a:r>
              <a:rPr lang="en-US" b="1" baseline="-25000" dirty="0">
                <a:solidFill>
                  <a:srgbClr val="FF0000"/>
                </a:solidFill>
              </a:rPr>
              <a:t>1</a:t>
            </a:r>
            <a:r>
              <a:rPr lang="en-US" b="1" dirty="0">
                <a:solidFill>
                  <a:srgbClr val="FF0000"/>
                </a:solidFill>
              </a:rPr>
              <a:t> + </a:t>
            </a:r>
            <a:r>
              <a:rPr lang="en-US" b="1" u="sng" dirty="0">
                <a:solidFill>
                  <a:srgbClr val="FF0000"/>
                </a:solidFill>
                <a:latin typeface="Symbol" charset="0"/>
              </a:rPr>
              <a:t>n</a:t>
            </a:r>
            <a:r>
              <a:rPr lang="en-US" b="1" baseline="-25000" dirty="0">
                <a:solidFill>
                  <a:srgbClr val="FF0000"/>
                </a:solidFill>
              </a:rPr>
              <a:t>1</a:t>
            </a:r>
            <a:r>
              <a:rPr lang="en-US" b="1" dirty="0">
                <a:solidFill>
                  <a:srgbClr val="FF0000"/>
                </a:solidFill>
              </a:rPr>
              <a:t> + e</a:t>
            </a:r>
            <a:r>
              <a:rPr lang="en-US" b="1" baseline="30000" dirty="0">
                <a:solidFill>
                  <a:srgbClr val="FF0000"/>
                </a:solidFill>
              </a:rPr>
              <a:t>-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 + </a:t>
            </a:r>
            <a:r>
              <a:rPr lang="en-US" b="1" u="sng" dirty="0" smtClean="0">
                <a:solidFill>
                  <a:srgbClr val="FF0000"/>
                </a:solidFill>
                <a:latin typeface="Symbol" charset="0"/>
              </a:rPr>
              <a:t>n</a:t>
            </a:r>
            <a:r>
              <a:rPr lang="en-US" b="1" baseline="-25000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19250"/>
            <a:ext cx="8534400" cy="1143000"/>
          </a:xfrm>
        </p:spPr>
        <p:txBody>
          <a:bodyPr/>
          <a:lstStyle/>
          <a:p>
            <a:r>
              <a:rPr lang="en-US" dirty="0" smtClean="0"/>
              <a:t>Double-Beta </a:t>
            </a:r>
            <a:r>
              <a:rPr lang="en-US" dirty="0"/>
              <a:t>Decay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8245" t="700" r="2213" b="44878"/>
          <a:stretch/>
        </p:blipFill>
        <p:spPr>
          <a:xfrm>
            <a:off x="922866" y="2856428"/>
            <a:ext cx="2915355" cy="2394757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5732752" y="4326070"/>
            <a:ext cx="945444" cy="10423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1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6149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054539"/>
              </p:ext>
            </p:extLst>
          </p:nvPr>
        </p:nvGraphicFramePr>
        <p:xfrm>
          <a:off x="5334000" y="4947352"/>
          <a:ext cx="2362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4" name="Equation" r:id="rId4" imgW="1269846" imgH="546260" progId="Equation.3">
                  <p:embed/>
                </p:oleObj>
              </mc:Choice>
              <mc:Fallback>
                <p:oleObj name="Equation" r:id="rId4" imgW="1269846" imgH="5462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4947352"/>
                        <a:ext cx="2362200" cy="838200"/>
                      </a:xfrm>
                      <a:prstGeom prst="rect">
                        <a:avLst/>
                      </a:prstGeom>
                      <a:solidFill>
                        <a:srgbClr val="F6DDD8"/>
                      </a:solidFill>
                      <a:ln>
                        <a:solidFill>
                          <a:srgbClr val="292934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4666"/>
            <a:ext cx="8534400" cy="1143000"/>
          </a:xfrm>
        </p:spPr>
        <p:txBody>
          <a:bodyPr/>
          <a:lstStyle/>
          <a:p>
            <a:r>
              <a:rPr lang="en-US" dirty="0" err="1" smtClean="0"/>
              <a:t>Neutrinoless</a:t>
            </a:r>
            <a:r>
              <a:rPr lang="en-US" dirty="0" smtClean="0"/>
              <a:t> Double-Beta </a:t>
            </a:r>
            <a:r>
              <a:rPr lang="en-US" dirty="0"/>
              <a:t>Decay </a:t>
            </a:r>
          </a:p>
        </p:txBody>
      </p:sp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4789652" y="4153505"/>
            <a:ext cx="388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buFont typeface="Mathematica1" charset="0"/>
              <a:buNone/>
            </a:pPr>
            <a:r>
              <a:rPr lang="en-US" b="1" dirty="0" smtClean="0">
                <a:solidFill>
                  <a:srgbClr val="660066"/>
                </a:solidFill>
                <a:sym typeface="Mathematica1" charset="0"/>
              </a:rPr>
              <a:t>Violates lepton number – observation would be a profound discovery</a:t>
            </a:r>
            <a:endParaRPr lang="en-US" sz="1800" b="1" dirty="0">
              <a:solidFill>
                <a:srgbClr val="660066"/>
              </a:solidFill>
              <a:sym typeface="Mathematica1" charset="0"/>
            </a:endParaRPr>
          </a:p>
        </p:txBody>
      </p:sp>
      <p:sp>
        <p:nvSpPr>
          <p:cNvPr id="176133" name="AutoShape 5" descr="02"/>
          <p:cNvSpPr>
            <a:spLocks noChangeAspect="1" noChangeArrowheads="1"/>
          </p:cNvSpPr>
          <p:nvPr/>
        </p:nvSpPr>
        <p:spPr bwMode="auto">
          <a:xfrm>
            <a:off x="8923338" y="6160382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140" name="Text Box 12"/>
          <p:cNvSpPr txBox="1">
            <a:spLocks noChangeArrowheads="1"/>
          </p:cNvSpPr>
          <p:nvPr/>
        </p:nvSpPr>
        <p:spPr bwMode="auto">
          <a:xfrm>
            <a:off x="4789652" y="1277217"/>
            <a:ext cx="3886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Predicted in 1934 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Discovered in 1987, in </a:t>
            </a:r>
            <a:r>
              <a:rPr lang="en-US" b="1" baseline="30000" dirty="0" smtClean="0">
                <a:solidFill>
                  <a:srgbClr val="FF0000"/>
                </a:solidFill>
              </a:rPr>
              <a:t>82</a:t>
            </a:r>
            <a:r>
              <a:rPr lang="en-US" b="1" dirty="0" smtClean="0">
                <a:solidFill>
                  <a:srgbClr val="FF0000"/>
                </a:solidFill>
              </a:rPr>
              <a:t>Se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Observed in several isotopes since: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76141" name="Rectangle 13"/>
          <p:cNvSpPr>
            <a:spLocks noChangeArrowheads="1"/>
          </p:cNvSpPr>
          <p:nvPr/>
        </p:nvSpPr>
        <p:spPr bwMode="auto">
          <a:xfrm>
            <a:off x="581025" y="2362200"/>
            <a:ext cx="1143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76150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209751"/>
              </p:ext>
            </p:extLst>
          </p:nvPr>
        </p:nvGraphicFramePr>
        <p:xfrm>
          <a:off x="5373720" y="2667000"/>
          <a:ext cx="19954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5" name="Equation" r:id="rId6" imgW="939800" imgH="355600" progId="Equation.3">
                  <p:embed/>
                </p:oleObj>
              </mc:Choice>
              <mc:Fallback>
                <p:oleObj name="Equation" r:id="rId6" imgW="9398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3720" y="2667000"/>
                        <a:ext cx="1995487" cy="685800"/>
                      </a:xfrm>
                      <a:prstGeom prst="rect">
                        <a:avLst/>
                      </a:prstGeom>
                      <a:solidFill>
                        <a:schemeClr val="tx1">
                          <a:lumMod val="10000"/>
                          <a:lumOff val="90000"/>
                        </a:schemeClr>
                      </a:solidFill>
                      <a:ln>
                        <a:solidFill>
                          <a:schemeClr val="tx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l="48245" t="700" r="2213" b="44878"/>
          <a:stretch/>
        </p:blipFill>
        <p:spPr>
          <a:xfrm>
            <a:off x="849134" y="1128889"/>
            <a:ext cx="3243086" cy="266396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2925" t="45566" r="36407" b="-1044"/>
          <a:stretch/>
        </p:blipFill>
        <p:spPr>
          <a:xfrm>
            <a:off x="849134" y="3955949"/>
            <a:ext cx="3243086" cy="2217604"/>
          </a:xfrm>
          <a:prstGeom prst="rect">
            <a:avLst/>
          </a:prstGeom>
          <a:ln>
            <a:solidFill>
              <a:srgbClr val="660066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178778" y="5995579"/>
            <a:ext cx="143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Phase space 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factor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52153" y="5995579"/>
            <a:ext cx="10669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Nuclear matrix element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64135" y="5995579"/>
            <a:ext cx="1059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Majorana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mass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Straight Arrow Connector 4"/>
          <p:cNvCxnSpPr>
            <a:stCxn id="2" idx="0"/>
          </p:cNvCxnSpPr>
          <p:nvPr/>
        </p:nvCxnSpPr>
        <p:spPr>
          <a:xfrm flipV="1">
            <a:off x="5898445" y="5362223"/>
            <a:ext cx="169333" cy="6333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6660444" y="5404552"/>
            <a:ext cx="434623" cy="6333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7439477" y="5446883"/>
            <a:ext cx="849315" cy="591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092220" y="4390374"/>
            <a:ext cx="697432" cy="1724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4364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809" y="1536631"/>
            <a:ext cx="4912391" cy="450672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D0BFF"/>
                </a:solidFill>
              </a:rPr>
              <a:t>Some attractive candidates</a:t>
            </a:r>
            <a:endParaRPr lang="en-US" dirty="0">
              <a:solidFill>
                <a:srgbClr val="6D0B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05579" y="2314223"/>
            <a:ext cx="21856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D0BFF"/>
                </a:solidFill>
              </a:rPr>
              <a:t>G factor ≈ Q</a:t>
            </a:r>
            <a:r>
              <a:rPr lang="en-US" baseline="30000" dirty="0" smtClean="0">
                <a:solidFill>
                  <a:srgbClr val="6D0BFF"/>
                </a:solidFill>
              </a:rPr>
              <a:t>5</a:t>
            </a:r>
            <a:r>
              <a:rPr lang="en-US" dirty="0" smtClean="0">
                <a:solidFill>
                  <a:srgbClr val="6D0BFF"/>
                </a:solidFill>
              </a:rPr>
              <a:t> </a:t>
            </a:r>
            <a:r>
              <a:rPr lang="en-US" dirty="0" smtClean="0">
                <a:solidFill>
                  <a:srgbClr val="6D0BFF"/>
                </a:solidFill>
                <a:sym typeface="Wingdings"/>
              </a:rPr>
              <a:t> higher Q is better.</a:t>
            </a:r>
          </a:p>
          <a:p>
            <a:endParaRPr lang="en-US" baseline="30000" dirty="0" smtClean="0">
              <a:solidFill>
                <a:srgbClr val="6D0BFF"/>
              </a:solidFill>
            </a:endParaRPr>
          </a:p>
          <a:p>
            <a:r>
              <a:rPr lang="en-US" dirty="0" smtClean="0">
                <a:solidFill>
                  <a:srgbClr val="6D0BFF"/>
                </a:solidFill>
              </a:rPr>
              <a:t> Q-values above the most troublesome </a:t>
            </a:r>
          </a:p>
          <a:p>
            <a:r>
              <a:rPr lang="en-US" dirty="0" err="1" smtClean="0">
                <a:solidFill>
                  <a:srgbClr val="6D0BFF"/>
                </a:solidFill>
              </a:rPr>
              <a:t>γ</a:t>
            </a:r>
            <a:r>
              <a:rPr lang="en-US" dirty="0" smtClean="0">
                <a:solidFill>
                  <a:srgbClr val="6D0BFF"/>
                </a:solidFill>
              </a:rPr>
              <a:t>-ray energies</a:t>
            </a:r>
          </a:p>
          <a:p>
            <a:r>
              <a:rPr lang="en-US" baseline="30000" dirty="0" smtClean="0"/>
              <a:t>214</a:t>
            </a:r>
            <a:r>
              <a:rPr lang="en-US" dirty="0" smtClean="0"/>
              <a:t>Bi (2447 </a:t>
            </a:r>
            <a:r>
              <a:rPr lang="en-US" dirty="0" err="1" smtClean="0"/>
              <a:t>keV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6D0BFF"/>
                </a:solidFill>
              </a:rPr>
              <a:t>and </a:t>
            </a:r>
            <a:r>
              <a:rPr lang="en-US" baseline="30000" dirty="0" smtClean="0">
                <a:solidFill>
                  <a:srgbClr val="000000"/>
                </a:solidFill>
              </a:rPr>
              <a:t>208</a:t>
            </a:r>
            <a:r>
              <a:rPr lang="en-US" dirty="0" smtClean="0">
                <a:solidFill>
                  <a:srgbClr val="000000"/>
                </a:solidFill>
              </a:rPr>
              <a:t>Tl (2615 </a:t>
            </a:r>
            <a:r>
              <a:rPr lang="en-US" dirty="0" err="1" smtClean="0">
                <a:solidFill>
                  <a:srgbClr val="000000"/>
                </a:solidFill>
              </a:rPr>
              <a:t>keV</a:t>
            </a:r>
            <a:r>
              <a:rPr lang="en-US" dirty="0" smtClean="0">
                <a:solidFill>
                  <a:srgbClr val="6D0BFF"/>
                </a:solidFill>
              </a:rPr>
              <a:t>) are more attractive, due to less background in the energy ROI </a:t>
            </a:r>
            <a:endParaRPr lang="en-US" dirty="0">
              <a:solidFill>
                <a:srgbClr val="6D0B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24200" y="1399823"/>
            <a:ext cx="914400" cy="9144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0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12" y="1260531"/>
            <a:ext cx="6239933" cy="5149738"/>
          </a:xfrm>
          <a:prstGeom prst="rect">
            <a:avLst/>
          </a:prstGeom>
        </p:spPr>
      </p:pic>
      <p:graphicFrame>
        <p:nvGraphicFramePr>
          <p:cNvPr id="7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5243460"/>
              </p:ext>
            </p:extLst>
          </p:nvPr>
        </p:nvGraphicFramePr>
        <p:xfrm>
          <a:off x="6011333" y="480774"/>
          <a:ext cx="2930867" cy="1039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0" name="Equation" r:id="rId5" imgW="1269846" imgH="546260" progId="Equation.3">
                  <p:embed/>
                </p:oleObj>
              </mc:Choice>
              <mc:Fallback>
                <p:oleObj name="Equation" r:id="rId5" imgW="1269846" imgH="5462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333" y="480774"/>
                        <a:ext cx="2930867" cy="1039985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>
                        <a:solidFill>
                          <a:srgbClr val="292934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7239000" y="480774"/>
            <a:ext cx="807320" cy="7797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-14112" y="3286603"/>
            <a:ext cx="578556" cy="6942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8"/>
          <p:cNvSpPr txBox="1">
            <a:spLocks/>
          </p:cNvSpPr>
          <p:nvPr/>
        </p:nvSpPr>
        <p:spPr>
          <a:xfrm>
            <a:off x="169333" y="342895"/>
            <a:ext cx="8229600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C509FF"/>
                </a:solidFill>
              </a:rPr>
              <a:t>Nuclear Matrix Elements</a:t>
            </a:r>
            <a:endParaRPr lang="en-US" dirty="0">
              <a:solidFill>
                <a:srgbClr val="C509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89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486"/>
          <a:stretch/>
        </p:blipFill>
        <p:spPr>
          <a:xfrm>
            <a:off x="0" y="2046111"/>
            <a:ext cx="9144000" cy="29743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4471" y="5408052"/>
            <a:ext cx="65782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We don’t know the phases </a:t>
            </a:r>
            <a:r>
              <a:rPr lang="en-US" sz="3200" dirty="0" err="1" smtClean="0"/>
              <a:t>δ</a:t>
            </a:r>
            <a:r>
              <a:rPr lang="en-US" sz="3200" baseline="-25000" dirty="0" err="1" smtClean="0"/>
              <a:t>CP</a:t>
            </a:r>
            <a:r>
              <a:rPr lang="en-US" sz="3200" dirty="0" smtClean="0"/>
              <a:t> and λ</a:t>
            </a:r>
            <a:r>
              <a:rPr lang="en-US" sz="3200" baseline="-25000" dirty="0" smtClean="0"/>
              <a:t>2,3</a:t>
            </a:r>
          </a:p>
          <a:p>
            <a:r>
              <a:rPr lang="en-US" sz="3200" dirty="0" smtClean="0"/>
              <a:t>or the absolute values of the masses</a:t>
            </a:r>
            <a:endParaRPr lang="en-US" sz="3200" dirty="0"/>
          </a:p>
        </p:txBody>
      </p:sp>
      <p:graphicFrame>
        <p:nvGraphicFramePr>
          <p:cNvPr id="7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0359871"/>
              </p:ext>
            </p:extLst>
          </p:nvPr>
        </p:nvGraphicFramePr>
        <p:xfrm>
          <a:off x="6011333" y="480774"/>
          <a:ext cx="2930867" cy="1039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4" name="Equation" r:id="rId5" imgW="1269846" imgH="546260" progId="Equation.3">
                  <p:embed/>
                </p:oleObj>
              </mc:Choice>
              <mc:Fallback>
                <p:oleObj name="Equation" r:id="rId5" imgW="1269846" imgH="5462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333" y="480774"/>
                        <a:ext cx="2930867" cy="1039985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>
                        <a:solidFill>
                          <a:srgbClr val="FF0000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8255000" y="564445"/>
            <a:ext cx="701311" cy="5221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 txBox="1">
            <a:spLocks/>
          </p:cNvSpPr>
          <p:nvPr/>
        </p:nvSpPr>
        <p:spPr>
          <a:xfrm>
            <a:off x="169333" y="342895"/>
            <a:ext cx="8229600" cy="990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C509FF"/>
                </a:solidFill>
              </a:rPr>
              <a:t>             </a:t>
            </a:r>
            <a:r>
              <a:rPr lang="en-US" dirty="0" err="1" smtClean="0">
                <a:solidFill>
                  <a:srgbClr val="C509FF"/>
                </a:solidFill>
              </a:rPr>
              <a:t>Majorana</a:t>
            </a:r>
            <a:r>
              <a:rPr lang="en-US" dirty="0" smtClean="0">
                <a:solidFill>
                  <a:srgbClr val="C509FF"/>
                </a:solidFill>
              </a:rPr>
              <a:t> Mass</a:t>
            </a:r>
            <a:endParaRPr lang="en-US" dirty="0">
              <a:solidFill>
                <a:srgbClr val="C50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85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06" y="1981200"/>
            <a:ext cx="8606118" cy="2877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8522" y="678788"/>
            <a:ext cx="42336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More known unknowns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43412" y="5677647"/>
            <a:ext cx="65632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Credit: </a:t>
            </a:r>
            <a:r>
              <a:rPr lang="en-US" sz="1600" dirty="0" err="1"/>
              <a:t>Cirigliano</a:t>
            </a:r>
            <a:r>
              <a:rPr lang="en-US" sz="1600" dirty="0"/>
              <a:t> &amp; Wilkerson, NLDBD LRP meeting April 2015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886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Menu</a:t>
            </a:r>
            <a:endParaRPr lang="en-US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CFFCC"/>
                </a:solidFill>
              </a:rPr>
              <a:t>T</a:t>
            </a:r>
            <a:r>
              <a:rPr lang="en-US" dirty="0" smtClean="0">
                <a:solidFill>
                  <a:srgbClr val="CCFFCC"/>
                </a:solidFill>
              </a:rPr>
              <a:t>he Matter-Antimatter Asymmetry of the Universe – a very fundamental </a:t>
            </a:r>
            <a:r>
              <a:rPr lang="en-US" dirty="0" smtClean="0">
                <a:solidFill>
                  <a:srgbClr val="CCFFCC"/>
                </a:solidFill>
              </a:rPr>
              <a:t>question!</a:t>
            </a:r>
            <a:endParaRPr lang="en-US" dirty="0" smtClean="0">
              <a:solidFill>
                <a:srgbClr val="CCFFCC"/>
              </a:solidFill>
            </a:endParaRPr>
          </a:p>
          <a:p>
            <a:r>
              <a:rPr lang="en-US" dirty="0" smtClean="0">
                <a:solidFill>
                  <a:srgbClr val="CCFFCC"/>
                </a:solidFill>
              </a:rPr>
              <a:t>The Connection to </a:t>
            </a:r>
            <a:r>
              <a:rPr lang="en-US" dirty="0" smtClean="0">
                <a:solidFill>
                  <a:srgbClr val="DAB5FF"/>
                </a:solidFill>
              </a:rPr>
              <a:t>Double </a:t>
            </a:r>
            <a:r>
              <a:rPr lang="en-US" dirty="0">
                <a:solidFill>
                  <a:srgbClr val="DAB5FF"/>
                </a:solidFill>
              </a:rPr>
              <a:t>beta-decay </a:t>
            </a:r>
            <a:endParaRPr lang="en-US" dirty="0" smtClean="0">
              <a:solidFill>
                <a:srgbClr val="DAB5FF"/>
              </a:solidFill>
            </a:endParaRPr>
          </a:p>
          <a:p>
            <a:r>
              <a:rPr lang="en-US" dirty="0" smtClean="0">
                <a:solidFill>
                  <a:srgbClr val="CCFFCC"/>
                </a:solidFill>
              </a:rPr>
              <a:t>Sensitivity and the </a:t>
            </a:r>
            <a:r>
              <a:rPr lang="en-US" i="1" dirty="0">
                <a:solidFill>
                  <a:srgbClr val="FFB707"/>
                </a:solidFill>
                <a:latin typeface="Chalkboard"/>
                <a:cs typeface="Chalkboard"/>
              </a:rPr>
              <a:t>C</a:t>
            </a:r>
            <a:r>
              <a:rPr lang="en-US" i="1" dirty="0" smtClean="0">
                <a:solidFill>
                  <a:srgbClr val="FFB707"/>
                </a:solidFill>
                <a:latin typeface="Chalkboard"/>
                <a:cs typeface="Chalkboard"/>
              </a:rPr>
              <a:t>urse of Backgrounds</a:t>
            </a:r>
            <a:r>
              <a:rPr lang="en-US" dirty="0" smtClean="0">
                <a:solidFill>
                  <a:srgbClr val="FFB707"/>
                </a:solidFill>
              </a:rPr>
              <a:t>!</a:t>
            </a:r>
          </a:p>
          <a:p>
            <a:r>
              <a:rPr lang="en-US" baseline="30000" dirty="0" smtClean="0">
                <a:solidFill>
                  <a:srgbClr val="CCFFCC"/>
                </a:solidFill>
              </a:rPr>
              <a:t>136</a:t>
            </a:r>
            <a:r>
              <a:rPr lang="en-US" dirty="0" smtClean="0">
                <a:solidFill>
                  <a:srgbClr val="CCFFCC"/>
                </a:solidFill>
              </a:rPr>
              <a:t>Xe and its daughter: </a:t>
            </a:r>
            <a:r>
              <a:rPr lang="en-US" dirty="0" smtClean="0">
                <a:solidFill>
                  <a:srgbClr val="DAB5FF"/>
                </a:solidFill>
              </a:rPr>
              <a:t>barium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A </a:t>
            </a:r>
            <a:r>
              <a:rPr lang="en-US" dirty="0" smtClean="0">
                <a:solidFill>
                  <a:srgbClr val="CCFFCC"/>
                </a:solidFill>
              </a:rPr>
              <a:t>method for </a:t>
            </a:r>
            <a:r>
              <a:rPr lang="en-US" dirty="0" smtClean="0">
                <a:solidFill>
                  <a:srgbClr val="CCFFCC"/>
                </a:solidFill>
              </a:rPr>
              <a:t>Single Atom </a:t>
            </a:r>
            <a:r>
              <a:rPr lang="en-US" dirty="0">
                <a:solidFill>
                  <a:srgbClr val="CCFFCC"/>
                </a:solidFill>
              </a:rPr>
              <a:t>D</a:t>
            </a:r>
            <a:r>
              <a:rPr lang="en-US" dirty="0" smtClean="0">
                <a:solidFill>
                  <a:srgbClr val="CCFFCC"/>
                </a:solidFill>
              </a:rPr>
              <a:t>etection?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26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66120"/>
            <a:ext cx="5467630" cy="519575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450732" y="3171744"/>
            <a:ext cx="4221935" cy="51499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70000"/>
                  <a:satMod val="150000"/>
                  <a:alpha val="25000"/>
                </a:schemeClr>
              </a:gs>
              <a:gs pos="34000">
                <a:schemeClr val="accent1">
                  <a:shade val="70000"/>
                  <a:satMod val="140000"/>
                  <a:alpha val="25000"/>
                </a:schemeClr>
              </a:gs>
              <a:gs pos="70000">
                <a:schemeClr val="accent1">
                  <a:tint val="100000"/>
                  <a:shade val="90000"/>
                  <a:satMod val="140000"/>
                  <a:alpha val="25000"/>
                </a:schemeClr>
              </a:gs>
              <a:gs pos="100000">
                <a:schemeClr val="accent1">
                  <a:tint val="100000"/>
                  <a:shade val="100000"/>
                  <a:satMod val="100000"/>
                  <a:alpha val="25000"/>
                </a:schemeClr>
              </a:gs>
            </a:gsLst>
            <a:path path="circle">
              <a:fillToRect l="100000" t="100000" r="100000" b="10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509FF"/>
                </a:solidFill>
              </a:rPr>
              <a:t>The Quest</a:t>
            </a:r>
            <a:endParaRPr lang="en-US" dirty="0">
              <a:solidFill>
                <a:srgbClr val="C509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470398" y="1718734"/>
            <a:ext cx="0" cy="4038411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450733" y="3171744"/>
            <a:ext cx="42219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4003904" y="4740902"/>
            <a:ext cx="1284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cosmology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171950" y="4724400"/>
            <a:ext cx="298448" cy="0"/>
          </a:xfrm>
          <a:prstGeom prst="straightConnector1">
            <a:avLst/>
          </a:prstGeom>
          <a:ln>
            <a:solidFill>
              <a:srgbClr val="BD867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64024" y="2807770"/>
            <a:ext cx="2328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Kamland</a:t>
            </a:r>
            <a:r>
              <a:rPr lang="en-US" sz="1400" dirty="0" smtClean="0"/>
              <a:t> Zen limit</a:t>
            </a:r>
            <a:endParaRPr lang="en-US" sz="14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978800" y="3171744"/>
            <a:ext cx="0" cy="2561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ight Brace 4"/>
          <p:cNvSpPr/>
          <p:nvPr/>
        </p:nvSpPr>
        <p:spPr>
          <a:xfrm>
            <a:off x="5733411" y="3171744"/>
            <a:ext cx="382837" cy="571196"/>
          </a:xfrm>
          <a:prstGeom prst="rightBrac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6248" y="3115547"/>
            <a:ext cx="2858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660066"/>
                </a:solidFill>
              </a:rPr>
              <a:t>Uncertainty on the limit due to NMEs</a:t>
            </a:r>
            <a:endParaRPr lang="en-US" i="1" dirty="0">
              <a:solidFill>
                <a:srgbClr val="660066"/>
              </a:solidFill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5733411" y="2223137"/>
            <a:ext cx="382837" cy="542300"/>
          </a:xfrm>
          <a:prstGeom prst="rightBrac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00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6248" y="2039939"/>
            <a:ext cx="2703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660066"/>
                </a:solidFill>
              </a:rPr>
              <a:t>Prediction uncertainty due to unknown neutrino parameters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6248" y="4076556"/>
            <a:ext cx="25738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Green:</a:t>
            </a:r>
            <a:endParaRPr lang="en-US" b="1" dirty="0">
              <a:solidFill>
                <a:srgbClr val="008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Prediction under inverted </a:t>
            </a:r>
            <a:r>
              <a:rPr lang="en-US" b="1" dirty="0" smtClean="0">
                <a:solidFill>
                  <a:srgbClr val="008000"/>
                </a:solidFill>
              </a:rPr>
              <a:t>mass ordering</a:t>
            </a:r>
            <a:endParaRPr lang="en-US" b="1" dirty="0">
              <a:solidFill>
                <a:srgbClr val="008000"/>
              </a:solidFill>
            </a:endParaRPr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Red: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Prediction under normal mass ordering</a:t>
            </a:r>
          </a:p>
          <a:p>
            <a:endParaRPr lang="en-US" b="1" dirty="0">
              <a:solidFill>
                <a:srgbClr val="292934"/>
              </a:solidFill>
            </a:endParaRPr>
          </a:p>
          <a:p>
            <a:endParaRPr lang="en-US" dirty="0" smtClean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509FF"/>
                </a:solidFill>
              </a:rPr>
              <a:t>The Quest</a:t>
            </a:r>
            <a:endParaRPr lang="en-US" dirty="0">
              <a:solidFill>
                <a:srgbClr val="C509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3101" y="2980904"/>
            <a:ext cx="20646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1.5 ton </a:t>
            </a:r>
            <a:r>
              <a:rPr lang="en-US" dirty="0" err="1" smtClean="0">
                <a:solidFill>
                  <a:srgbClr val="0000FF"/>
                </a:solidFill>
              </a:rPr>
              <a:t>yr</a:t>
            </a:r>
            <a:r>
              <a:rPr lang="en-US" dirty="0" smtClean="0">
                <a:solidFill>
                  <a:srgbClr val="0000FF"/>
                </a:solidFill>
              </a:rPr>
              <a:t> of </a:t>
            </a:r>
            <a:r>
              <a:rPr lang="en-US" baseline="30000" dirty="0" smtClean="0">
                <a:solidFill>
                  <a:srgbClr val="0000FF"/>
                </a:solidFill>
              </a:rPr>
              <a:t>150</a:t>
            </a:r>
            <a:r>
              <a:rPr lang="en-US" dirty="0" smtClean="0">
                <a:solidFill>
                  <a:srgbClr val="0000FF"/>
                </a:solidFill>
              </a:rPr>
              <a:t>Nd, </a:t>
            </a:r>
            <a:r>
              <a:rPr lang="en-US" baseline="30000" dirty="0" smtClean="0">
                <a:solidFill>
                  <a:srgbClr val="0000FF"/>
                </a:solidFill>
              </a:rPr>
              <a:t>130</a:t>
            </a:r>
            <a:r>
              <a:rPr lang="en-US" dirty="0" smtClean="0">
                <a:solidFill>
                  <a:srgbClr val="0000FF"/>
                </a:solidFill>
              </a:rPr>
              <a:t>Te, or </a:t>
            </a:r>
            <a:r>
              <a:rPr lang="en-US" baseline="30000" dirty="0" smtClean="0">
                <a:solidFill>
                  <a:srgbClr val="0000FF"/>
                </a:solidFill>
              </a:rPr>
              <a:t>82</a:t>
            </a:r>
            <a:r>
              <a:rPr lang="en-US" dirty="0" smtClean="0">
                <a:solidFill>
                  <a:srgbClr val="0000FF"/>
                </a:solidFill>
              </a:rPr>
              <a:t>Se</a:t>
            </a:r>
          </a:p>
          <a:p>
            <a:r>
              <a:rPr lang="en-US" b="1" dirty="0">
                <a:solidFill>
                  <a:srgbClr val="0000FF"/>
                </a:solidFill>
              </a:rPr>
              <a:t>	</a:t>
            </a:r>
            <a:r>
              <a:rPr lang="en-US" b="1" dirty="0" smtClean="0">
                <a:solidFill>
                  <a:srgbClr val="0000FF"/>
                </a:solidFill>
              </a:rPr>
              <a:t>or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ton </a:t>
            </a:r>
            <a:r>
              <a:rPr lang="en-US" dirty="0" err="1" smtClean="0">
                <a:solidFill>
                  <a:srgbClr val="0000FF"/>
                </a:solidFill>
              </a:rPr>
              <a:t>yr</a:t>
            </a:r>
            <a:r>
              <a:rPr lang="en-US" dirty="0" smtClean="0">
                <a:solidFill>
                  <a:srgbClr val="0000FF"/>
                </a:solidFill>
              </a:rPr>
              <a:t> of </a:t>
            </a:r>
            <a:r>
              <a:rPr lang="en-US" baseline="30000" dirty="0" smtClean="0">
                <a:solidFill>
                  <a:srgbClr val="0000FF"/>
                </a:solidFill>
              </a:rPr>
              <a:t>136</a:t>
            </a:r>
            <a:r>
              <a:rPr lang="en-US" dirty="0" smtClean="0">
                <a:solidFill>
                  <a:srgbClr val="0000FF"/>
                </a:solidFill>
              </a:rPr>
              <a:t>Xe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	or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3</a:t>
            </a:r>
            <a:r>
              <a:rPr lang="en-US" dirty="0" smtClean="0">
                <a:solidFill>
                  <a:srgbClr val="0000FF"/>
                </a:solidFill>
              </a:rPr>
              <a:t> ton </a:t>
            </a:r>
            <a:r>
              <a:rPr lang="en-US" dirty="0" err="1" smtClean="0">
                <a:solidFill>
                  <a:srgbClr val="0000FF"/>
                </a:solidFill>
              </a:rPr>
              <a:t>yr</a:t>
            </a:r>
            <a:r>
              <a:rPr lang="en-US" dirty="0" smtClean="0">
                <a:solidFill>
                  <a:srgbClr val="0000FF"/>
                </a:solidFill>
              </a:rPr>
              <a:t> of </a:t>
            </a:r>
            <a:r>
              <a:rPr lang="en-US" baseline="30000" dirty="0" smtClean="0">
                <a:solidFill>
                  <a:srgbClr val="0000FF"/>
                </a:solidFill>
              </a:rPr>
              <a:t>76</a:t>
            </a:r>
            <a:r>
              <a:rPr lang="en-US" dirty="0" smtClean="0">
                <a:solidFill>
                  <a:srgbClr val="0000FF"/>
                </a:solidFill>
              </a:rPr>
              <a:t>Ge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r>
              <a:rPr lang="en-US" b="1" i="1" dirty="0" smtClean="0">
                <a:solidFill>
                  <a:srgbClr val="0000FF"/>
                </a:solidFill>
              </a:rPr>
              <a:t>WITH ZERO BACKGROUND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7" name="Left Brace 6"/>
          <p:cNvSpPr/>
          <p:nvPr/>
        </p:nvSpPr>
        <p:spPr>
          <a:xfrm>
            <a:off x="6261101" y="2953655"/>
            <a:ext cx="762000" cy="2612572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39556" y="600670"/>
            <a:ext cx="2765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What would a perfect experiment look like?</a:t>
            </a:r>
            <a:endParaRPr lang="en-US" sz="2000" b="1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6120"/>
            <a:ext cx="5467630" cy="519575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907143" y="4259941"/>
            <a:ext cx="5406571" cy="0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261101" y="6327446"/>
            <a:ext cx="2826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Given worst case NMEs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1450732" y="3171744"/>
            <a:ext cx="4221935" cy="51499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70000"/>
                  <a:satMod val="150000"/>
                  <a:alpha val="25000"/>
                </a:schemeClr>
              </a:gs>
              <a:gs pos="34000">
                <a:schemeClr val="accent1">
                  <a:shade val="70000"/>
                  <a:satMod val="140000"/>
                  <a:alpha val="25000"/>
                </a:schemeClr>
              </a:gs>
              <a:gs pos="70000">
                <a:schemeClr val="accent1">
                  <a:tint val="100000"/>
                  <a:shade val="90000"/>
                  <a:satMod val="140000"/>
                  <a:alpha val="25000"/>
                </a:schemeClr>
              </a:gs>
              <a:gs pos="100000">
                <a:schemeClr val="accent1">
                  <a:tint val="100000"/>
                  <a:shade val="100000"/>
                  <a:satMod val="100000"/>
                  <a:alpha val="25000"/>
                </a:schemeClr>
              </a:gs>
            </a:gsLst>
            <a:path path="circle">
              <a:fillToRect l="100000" t="100000" r="100000" b="10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450733" y="3171744"/>
            <a:ext cx="42219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978800" y="3171744"/>
            <a:ext cx="0" cy="11236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470398" y="1718734"/>
            <a:ext cx="0" cy="4038411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4003904" y="4740902"/>
            <a:ext cx="1284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cosmology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171950" y="4724400"/>
            <a:ext cx="298448" cy="0"/>
          </a:xfrm>
          <a:prstGeom prst="straightConnector1">
            <a:avLst/>
          </a:prstGeom>
          <a:ln>
            <a:solidFill>
              <a:srgbClr val="BD867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BB39FF"/>
                </a:solidFill>
              </a:rPr>
              <a:t>Direct Significance of </a:t>
            </a:r>
            <a:r>
              <a:rPr lang="en-US" sz="4000" dirty="0">
                <a:solidFill>
                  <a:srgbClr val="BB39FF"/>
                </a:solidFill>
              </a:rPr>
              <a:t>O</a:t>
            </a:r>
            <a:r>
              <a:rPr lang="en-US" sz="4000" dirty="0" smtClean="0">
                <a:solidFill>
                  <a:srgbClr val="BB39FF"/>
                </a:solidFill>
              </a:rPr>
              <a:t>bservation </a:t>
            </a:r>
            <a:r>
              <a:rPr lang="en-US" sz="4000" dirty="0">
                <a:solidFill>
                  <a:srgbClr val="BB39FF"/>
                </a:solidFill>
              </a:rPr>
              <a:t>of </a:t>
            </a:r>
            <a:r>
              <a:rPr lang="en-US" sz="4000" dirty="0" smtClean="0">
                <a:solidFill>
                  <a:srgbClr val="BB39FF"/>
                </a:solidFill>
              </a:rPr>
              <a:t>Neutrino-less Double-Beta Decay (NLDBD</a:t>
            </a:r>
            <a:r>
              <a:rPr lang="en-US" dirty="0" smtClean="0">
                <a:solidFill>
                  <a:srgbClr val="BB39FF"/>
                </a:solidFill>
              </a:rPr>
              <a:t>) </a:t>
            </a:r>
            <a:endParaRPr lang="en-US" dirty="0">
              <a:solidFill>
                <a:srgbClr val="BB3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Neutrino </a:t>
            </a:r>
            <a:r>
              <a:rPr lang="en-US" dirty="0">
                <a:solidFill>
                  <a:srgbClr val="0000FF"/>
                </a:solidFill>
              </a:rPr>
              <a:t>mass must be non-zero</a:t>
            </a:r>
          </a:p>
          <a:p>
            <a:pPr marL="457200" lvl="1" indent="0">
              <a:buNone/>
            </a:pPr>
            <a:r>
              <a:rPr lang="en-US" dirty="0"/>
              <a:t>but we know that from discovery of oscillations </a:t>
            </a:r>
            <a:endParaRPr lang="en-US" dirty="0" smtClean="0"/>
          </a:p>
          <a:p>
            <a:r>
              <a:rPr lang="en-US" dirty="0">
                <a:sym typeface="Wingdings"/>
              </a:rPr>
              <a:t> </a:t>
            </a:r>
            <a:r>
              <a:rPr lang="en-US" dirty="0"/>
              <a:t>Lepton number </a:t>
            </a:r>
            <a:r>
              <a:rPr lang="en-US" dirty="0">
                <a:solidFill>
                  <a:srgbClr val="BB39FF"/>
                </a:solidFill>
                <a:latin typeface="Chalkduster"/>
                <a:cs typeface="Chalkduster"/>
              </a:rPr>
              <a:t>L</a:t>
            </a:r>
            <a:r>
              <a:rPr lang="en-US" dirty="0"/>
              <a:t> is</a:t>
            </a:r>
            <a:r>
              <a:rPr lang="en-US" dirty="0">
                <a:solidFill>
                  <a:srgbClr val="0000FF"/>
                </a:solidFill>
              </a:rPr>
              <a:t> not conserved</a:t>
            </a:r>
          </a:p>
          <a:p>
            <a:pPr marL="457200" lvl="1" indent="0">
              <a:buNone/>
            </a:pPr>
            <a:r>
              <a:rPr lang="en-US" dirty="0"/>
              <a:t>lepton number conservation is not privileged</a:t>
            </a:r>
            <a:r>
              <a:rPr lang="en-US" dirty="0" smtClean="0"/>
              <a:t>.</a:t>
            </a:r>
          </a:p>
          <a:p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Neutrinos must be </a:t>
            </a:r>
            <a:r>
              <a:rPr lang="en-US" dirty="0" err="1" smtClean="0"/>
              <a:t>Majorana</a:t>
            </a:r>
            <a:r>
              <a:rPr lang="en-US" dirty="0" smtClean="0"/>
              <a:t> fermions: 			      		</a:t>
            </a:r>
            <a:r>
              <a:rPr lang="en-US" dirty="0" smtClean="0">
                <a:solidFill>
                  <a:srgbClr val="0000FF"/>
                </a:solidFill>
              </a:rPr>
              <a:t>particle = antiparticle  </a:t>
            </a:r>
          </a:p>
          <a:p>
            <a:pPr marL="457200" lvl="1" indent="0">
              <a:buNone/>
            </a:pPr>
            <a:r>
              <a:rPr lang="en-US" dirty="0" smtClean="0"/>
              <a:t>				Unique among fermions  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If so, nature must have a reason for that…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691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Nature of the neutrino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Majorana</a:t>
            </a:r>
            <a:r>
              <a:rPr lang="en-US" dirty="0" smtClean="0"/>
              <a:t> or not </a:t>
            </a:r>
            <a:r>
              <a:rPr lang="en-US" dirty="0" err="1" smtClean="0"/>
              <a:t>Majorana</a:t>
            </a:r>
            <a:r>
              <a:rPr lang="en-US" dirty="0" smtClean="0"/>
              <a:t> – one of the six central questions of HEP a few years back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Then, suddenly, it disappeared!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Where did it go?  Who stole it?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Answer: DOE HEP traded it to DOE NP, while DOE NP traded Dark Matter (WIMP) to HEP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Actually, this is not bureaucratic deviousness.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56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Nature of the neutrino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Majorana</a:t>
            </a:r>
            <a:r>
              <a:rPr lang="en-US" dirty="0" smtClean="0"/>
              <a:t> or not </a:t>
            </a:r>
            <a:r>
              <a:rPr lang="en-US" dirty="0" err="1" smtClean="0"/>
              <a:t>Majorana</a:t>
            </a:r>
            <a:r>
              <a:rPr lang="en-US" dirty="0" smtClean="0"/>
              <a:t> – one of the six central questions of HEP a few years back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Then, suddenly, it disappeared!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Where did it go?  Who stole it? </a:t>
            </a:r>
          </a:p>
          <a:p>
            <a:r>
              <a:rPr lang="en-US" dirty="0" smtClean="0"/>
              <a:t>Answer: DOE HEP traded it to DOE NP, while DOE NP traded Dark Matter (WIMP) to HEP</a:t>
            </a:r>
          </a:p>
          <a:p>
            <a:r>
              <a:rPr lang="en-US" dirty="0" smtClean="0"/>
              <a:t>Actually, this is not bureaucratic deviousness.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1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BB39FF"/>
                </a:solidFill>
              </a:rPr>
              <a:t> Nuclear Science Advisory Committee: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NSAC 2015 Long Range Plan</a:t>
            </a:r>
            <a:r>
              <a:rPr lang="en-US" dirty="0" smtClean="0"/>
              <a:t>: </a:t>
            </a:r>
          </a:p>
          <a:p>
            <a:pPr marL="0" indent="0" algn="ctr">
              <a:buNone/>
            </a:pPr>
            <a:r>
              <a:rPr lang="en-US" i="1" dirty="0" smtClean="0"/>
              <a:t>“</a:t>
            </a:r>
            <a:r>
              <a:rPr lang="en-US" i="1" dirty="0"/>
              <a:t>We recommend the timely development and deployment of a US-led ton-scale </a:t>
            </a:r>
            <a:r>
              <a:rPr lang="en-US" i="1" dirty="0" smtClean="0"/>
              <a:t>neutrino-less </a:t>
            </a:r>
            <a:r>
              <a:rPr lang="en-US" i="1" dirty="0"/>
              <a:t>double beta decay experiment</a:t>
            </a:r>
            <a:r>
              <a:rPr lang="en-US" i="1" dirty="0" smtClean="0"/>
              <a:t>”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2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BB39FF"/>
                </a:solidFill>
              </a:rPr>
              <a:t> Nuclear Science Advisory Committee: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NSAC 2015 Long Range Plan</a:t>
            </a:r>
            <a:r>
              <a:rPr lang="en-US" dirty="0" smtClean="0"/>
              <a:t>: </a:t>
            </a:r>
          </a:p>
          <a:p>
            <a:pPr marL="0" indent="0" algn="ctr">
              <a:buNone/>
            </a:pPr>
            <a:r>
              <a:rPr lang="en-US" i="1" dirty="0" smtClean="0"/>
              <a:t>“</a:t>
            </a:r>
            <a:r>
              <a:rPr lang="en-US" i="1" dirty="0"/>
              <a:t>We recommend the timely development and deployment of a US-led ton-scale </a:t>
            </a:r>
            <a:r>
              <a:rPr lang="en-US" i="1" dirty="0" smtClean="0"/>
              <a:t>neutrino-less </a:t>
            </a:r>
            <a:r>
              <a:rPr lang="en-US" i="1" dirty="0"/>
              <a:t>double beta decay experiment</a:t>
            </a:r>
            <a:r>
              <a:rPr lang="en-US" i="1" dirty="0" smtClean="0"/>
              <a:t>”</a:t>
            </a:r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i="1" dirty="0" smtClean="0"/>
              <a:t>Where?		When? 	   </a:t>
            </a:r>
            <a:r>
              <a:rPr lang="en-US" i="1" dirty="0" smtClean="0">
                <a:solidFill>
                  <a:schemeClr val="bg1"/>
                </a:solidFill>
              </a:rPr>
              <a:t>How? 	    Who?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19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BB39FF"/>
                </a:solidFill>
              </a:rPr>
              <a:t> Nuclear Science Advisory Committee: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NSAC 2015 Long Range Plan</a:t>
            </a:r>
            <a:r>
              <a:rPr lang="en-US" dirty="0" smtClean="0"/>
              <a:t>: </a:t>
            </a:r>
          </a:p>
          <a:p>
            <a:pPr marL="0" indent="0" algn="ctr">
              <a:buNone/>
            </a:pPr>
            <a:r>
              <a:rPr lang="en-US" i="1" dirty="0" smtClean="0"/>
              <a:t>“</a:t>
            </a:r>
            <a:r>
              <a:rPr lang="en-US" i="1" dirty="0"/>
              <a:t>We recommend the timely development and deployment of a US-led ton-scale </a:t>
            </a:r>
            <a:r>
              <a:rPr lang="en-US" i="1" dirty="0" smtClean="0"/>
              <a:t>neutrino-less </a:t>
            </a:r>
            <a:r>
              <a:rPr lang="en-US" i="1" dirty="0"/>
              <a:t>double beta decay experiment</a:t>
            </a:r>
            <a:r>
              <a:rPr lang="en-US" i="1" dirty="0" smtClean="0"/>
              <a:t>”</a:t>
            </a:r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i="1" dirty="0" smtClean="0"/>
              <a:t>Where?		When? 	   How? 	    </a:t>
            </a:r>
            <a:r>
              <a:rPr lang="en-US" i="1" dirty="0" smtClean="0">
                <a:solidFill>
                  <a:srgbClr val="FFFFFF"/>
                </a:solidFill>
              </a:rPr>
              <a:t>Who?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46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BB39FF"/>
                </a:solidFill>
              </a:rPr>
              <a:t> Nuclear Science Advisory Committee: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NSAC 2015 Long Range Plan</a:t>
            </a:r>
            <a:r>
              <a:rPr lang="en-US" dirty="0" smtClean="0"/>
              <a:t>: </a:t>
            </a:r>
          </a:p>
          <a:p>
            <a:pPr marL="0" indent="0" algn="ctr">
              <a:buNone/>
            </a:pPr>
            <a:r>
              <a:rPr lang="en-US" i="1" dirty="0" smtClean="0"/>
              <a:t>“</a:t>
            </a:r>
            <a:r>
              <a:rPr lang="en-US" i="1" dirty="0"/>
              <a:t>We recommend the timely development and deployment of a US-led ton-scale </a:t>
            </a:r>
            <a:r>
              <a:rPr lang="en-US" i="1" dirty="0" smtClean="0"/>
              <a:t>neutrino-less </a:t>
            </a:r>
            <a:r>
              <a:rPr lang="en-US" i="1" dirty="0"/>
              <a:t>double beta decay experiment</a:t>
            </a:r>
            <a:r>
              <a:rPr lang="en-US" i="1" dirty="0" smtClean="0"/>
              <a:t>”</a:t>
            </a:r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i="1" dirty="0" smtClean="0"/>
              <a:t>Where?		When? 	   How? 	    Who?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1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0092"/>
                </a:solidFill>
              </a:rPr>
              <a:t>Contenders!</a:t>
            </a:r>
            <a:endParaRPr lang="en-US" dirty="0">
              <a:solidFill>
                <a:srgbClr val="92009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4724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b="1" u="sng" dirty="0" err="1" smtClean="0">
                <a:solidFill>
                  <a:srgbClr val="FF0000"/>
                </a:solidFill>
                <a:sym typeface="Wingdings"/>
              </a:rPr>
              <a:t>KamLAND</a:t>
            </a:r>
            <a:r>
              <a:rPr lang="en-US" b="1" u="sng" dirty="0" smtClean="0">
                <a:solidFill>
                  <a:srgbClr val="FF0000"/>
                </a:solidFill>
                <a:sym typeface="Wingdings"/>
              </a:rPr>
              <a:t>-ZEN          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–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800 kg </a:t>
            </a:r>
            <a:r>
              <a:rPr lang="en-US" baseline="30000" dirty="0">
                <a:solidFill>
                  <a:srgbClr val="FF0000"/>
                </a:solidFill>
                <a:sym typeface="Wingdings"/>
              </a:rPr>
              <a:t>136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Xe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in liquid scintillator</a:t>
            </a:r>
          </a:p>
          <a:p>
            <a:r>
              <a:rPr lang="en-US" dirty="0">
                <a:solidFill>
                  <a:srgbClr val="FF0000"/>
                </a:solidFill>
                <a:sym typeface="Wingdings"/>
              </a:rPr>
              <a:t>SNO+               	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     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– </a:t>
            </a:r>
            <a:r>
              <a:rPr lang="en-US" dirty="0" err="1">
                <a:solidFill>
                  <a:srgbClr val="FF0000"/>
                </a:solidFill>
                <a:sym typeface="Wingdings"/>
              </a:rPr>
              <a:t>Te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-loaded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scintillator</a:t>
            </a:r>
          </a:p>
          <a:p>
            <a:r>
              <a:rPr lang="en-US" dirty="0" smtClean="0">
                <a:sym typeface="Wingdings"/>
              </a:rPr>
              <a:t>CANDLES			– </a:t>
            </a:r>
            <a:r>
              <a:rPr lang="en-US" baseline="30000" dirty="0" smtClean="0">
                <a:sym typeface="Wingdings"/>
              </a:rPr>
              <a:t>48</a:t>
            </a:r>
            <a:r>
              <a:rPr lang="en-US" dirty="0" smtClean="0">
                <a:sym typeface="Wingdings"/>
              </a:rPr>
              <a:t>Ca-loaded scintillator</a:t>
            </a:r>
          </a:p>
          <a:p>
            <a:r>
              <a:rPr lang="en-US" dirty="0" err="1">
                <a:sym typeface="Wingdings"/>
              </a:rPr>
              <a:t>SuperNEMO</a:t>
            </a:r>
            <a:r>
              <a:rPr lang="en-US" dirty="0">
                <a:sym typeface="Wingdings"/>
              </a:rPr>
              <a:t>    	       – </a:t>
            </a:r>
            <a:r>
              <a:rPr lang="en-US" dirty="0" smtClean="0">
                <a:sym typeface="Wingdings"/>
              </a:rPr>
              <a:t>scintillators, tracking, and foils  </a:t>
            </a:r>
            <a:r>
              <a:rPr lang="en-US" baseline="30000" dirty="0" smtClean="0">
                <a:sym typeface="Wingdings"/>
              </a:rPr>
              <a:t>82</a:t>
            </a:r>
            <a:r>
              <a:rPr lang="en-US" dirty="0" smtClean="0">
                <a:sym typeface="Wingdings"/>
              </a:rPr>
              <a:t>Se source</a:t>
            </a:r>
          </a:p>
          <a:p>
            <a:r>
              <a:rPr lang="en-US" b="1" u="sng" dirty="0" smtClean="0">
                <a:solidFill>
                  <a:srgbClr val="0000FF"/>
                </a:solidFill>
                <a:sym typeface="Wingdings"/>
              </a:rPr>
              <a:t>GERDA I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LEGEND   – 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76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Ge ionization signal</a:t>
            </a:r>
          </a:p>
          <a:p>
            <a:r>
              <a:rPr lang="en-US" dirty="0" err="1" smtClean="0">
                <a:solidFill>
                  <a:srgbClr val="0000FF"/>
                </a:solidFill>
                <a:sym typeface="Wingdings"/>
              </a:rPr>
              <a:t>Majorana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      	       – </a:t>
            </a:r>
            <a:r>
              <a:rPr lang="en-US" baseline="30000" dirty="0" smtClean="0">
                <a:solidFill>
                  <a:srgbClr val="0000FF"/>
                </a:solidFill>
                <a:sym typeface="Wingdings"/>
              </a:rPr>
              <a:t>76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Ge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ionization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signal</a:t>
            </a:r>
            <a:endParaRPr lang="en-US" dirty="0" smtClean="0">
              <a:sym typeface="Wingdings"/>
            </a:endParaRPr>
          </a:p>
          <a:p>
            <a:r>
              <a:rPr lang="en-US" b="1" dirty="0">
                <a:solidFill>
                  <a:srgbClr val="008000"/>
                </a:solidFill>
              </a:rPr>
              <a:t>CUORE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  <a:sym typeface="Wingdings"/>
              </a:rPr>
              <a:t>                    – Scintillating 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bolometer - </a:t>
            </a:r>
            <a:r>
              <a:rPr lang="en-US" dirty="0" err="1" smtClean="0">
                <a:solidFill>
                  <a:srgbClr val="008000"/>
                </a:solidFill>
                <a:sym typeface="Wingdings"/>
              </a:rPr>
              <a:t>TeO</a:t>
            </a:r>
            <a:endParaRPr lang="en-US" dirty="0">
              <a:solidFill>
                <a:srgbClr val="008000"/>
              </a:solidFill>
              <a:sym typeface="Wingdings"/>
            </a:endParaRPr>
          </a:p>
          <a:p>
            <a:r>
              <a:rPr lang="en-US" b="1" dirty="0" smtClean="0">
                <a:solidFill>
                  <a:srgbClr val="0000FF"/>
                </a:solidFill>
                <a:sym typeface="Wingdings"/>
              </a:rPr>
              <a:t>EXO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nEXO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            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– 5 ton </a:t>
            </a:r>
            <a:r>
              <a:rPr lang="en-US" baseline="30000" dirty="0">
                <a:solidFill>
                  <a:srgbClr val="0000FF"/>
                </a:solidFill>
                <a:sym typeface="Wingdings"/>
              </a:rPr>
              <a:t>136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Xe </a:t>
            </a:r>
            <a:r>
              <a:rPr lang="en-US" dirty="0" err="1">
                <a:solidFill>
                  <a:srgbClr val="0000FF"/>
                </a:solidFill>
                <a:sym typeface="Wingdings"/>
              </a:rPr>
              <a:t>LXe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TPC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LZ 				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     – 7 tons natural </a:t>
            </a:r>
            <a:r>
              <a:rPr lang="en-US" dirty="0" err="1" smtClean="0">
                <a:solidFill>
                  <a:srgbClr val="0000FF"/>
                </a:solidFill>
                <a:sym typeface="Wingdings"/>
              </a:rPr>
              <a:t>LXe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TPC – WIMP search</a:t>
            </a:r>
          </a:p>
          <a:p>
            <a:r>
              <a:rPr lang="en-US" dirty="0">
                <a:sym typeface="Wingdings"/>
              </a:rPr>
              <a:t>NUDE				– HPSeF</a:t>
            </a:r>
            <a:r>
              <a:rPr lang="en-US" baseline="-25000" dirty="0">
                <a:sym typeface="Wingdings"/>
              </a:rPr>
              <a:t>6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TPC</a:t>
            </a:r>
          </a:p>
          <a:p>
            <a:r>
              <a:rPr lang="en-US" dirty="0">
                <a:solidFill>
                  <a:srgbClr val="BB39FF"/>
                </a:solidFill>
                <a:sym typeface="Wingdings"/>
              </a:rPr>
              <a:t>NEXT – XXX  		       – </a:t>
            </a:r>
            <a:r>
              <a:rPr lang="en-US" dirty="0" err="1">
                <a:solidFill>
                  <a:srgbClr val="BB39FF"/>
                </a:solidFill>
                <a:sym typeface="Wingdings"/>
              </a:rPr>
              <a:t>HPXe</a:t>
            </a:r>
            <a:r>
              <a:rPr lang="en-US" dirty="0">
                <a:solidFill>
                  <a:srgbClr val="BB39FF"/>
                </a:solidFill>
                <a:sym typeface="Wingdings"/>
              </a:rPr>
              <a:t> TPC	   </a:t>
            </a:r>
            <a:r>
              <a:rPr lang="en-US" dirty="0">
                <a:sym typeface="Wingdings"/>
              </a:rPr>
              <a:t> This </a:t>
            </a:r>
            <a:r>
              <a:rPr lang="en-US" dirty="0" smtClean="0">
                <a:sym typeface="Wingdings"/>
              </a:rPr>
              <a:t>talk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olidFill>
                  <a:srgbClr val="BB39FF"/>
                </a:solidFill>
                <a:sym typeface="Wingdings"/>
              </a:rPr>
              <a:t>PANDA</a:t>
            </a:r>
            <a:r>
              <a:rPr lang="en-US" dirty="0" smtClean="0">
                <a:solidFill>
                  <a:srgbClr val="BB39FF"/>
                </a:solidFill>
                <a:sym typeface="Wingdings"/>
              </a:rPr>
              <a:t>-X III                 – </a:t>
            </a:r>
            <a:r>
              <a:rPr lang="en-US" dirty="0" err="1">
                <a:solidFill>
                  <a:srgbClr val="BB39FF"/>
                </a:solidFill>
                <a:sym typeface="Wingdings"/>
              </a:rPr>
              <a:t>HPXe</a:t>
            </a:r>
            <a:r>
              <a:rPr lang="en-US" dirty="0">
                <a:solidFill>
                  <a:srgbClr val="BB39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BB39FF"/>
                </a:solidFill>
                <a:sym typeface="Wingdings"/>
              </a:rPr>
              <a:t>TPC</a:t>
            </a:r>
          </a:p>
          <a:p>
            <a:r>
              <a:rPr lang="en-US" dirty="0" smtClean="0">
                <a:solidFill>
                  <a:srgbClr val="BB39FF"/>
                </a:solidFill>
                <a:sym typeface="Wingdings"/>
              </a:rPr>
              <a:t>AXEL 				– </a:t>
            </a:r>
            <a:r>
              <a:rPr lang="en-US" dirty="0" err="1">
                <a:solidFill>
                  <a:srgbClr val="BB39FF"/>
                </a:solidFill>
                <a:sym typeface="Wingdings"/>
              </a:rPr>
              <a:t>HPXe</a:t>
            </a:r>
            <a:r>
              <a:rPr lang="en-US" dirty="0">
                <a:solidFill>
                  <a:srgbClr val="BB39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BB39FF"/>
                </a:solidFill>
                <a:sym typeface="Wingdings"/>
              </a:rPr>
              <a:t>TPC</a:t>
            </a:r>
          </a:p>
          <a:p>
            <a:pPr marL="0" indent="0">
              <a:buNone/>
            </a:pPr>
            <a:endParaRPr lang="en-US" b="1" dirty="0">
              <a:sym typeface="Wingdings"/>
            </a:endParaRPr>
          </a:p>
          <a:p>
            <a:endParaRPr lang="en-US" dirty="0" smtClean="0">
              <a:sym typeface="Wingding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3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Big Bang Cosmology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US" dirty="0" err="1">
                <a:solidFill>
                  <a:srgbClr val="CCFFCC"/>
                </a:solidFill>
              </a:rPr>
              <a:t>N</a:t>
            </a:r>
            <a:r>
              <a:rPr lang="en-US" baseline="-25000" dirty="0" err="1">
                <a:solidFill>
                  <a:srgbClr val="CCFFCC"/>
                </a:solidFill>
              </a:rPr>
              <a:t>particles</a:t>
            </a:r>
            <a:r>
              <a:rPr lang="en-US" dirty="0">
                <a:solidFill>
                  <a:srgbClr val="CCFFCC"/>
                </a:solidFill>
              </a:rPr>
              <a:t> =  </a:t>
            </a:r>
            <a:r>
              <a:rPr lang="en-US" dirty="0" err="1">
                <a:solidFill>
                  <a:srgbClr val="CCFFCC"/>
                </a:solidFill>
              </a:rPr>
              <a:t>N</a:t>
            </a:r>
            <a:r>
              <a:rPr lang="en-US" baseline="-25000" dirty="0" err="1">
                <a:solidFill>
                  <a:srgbClr val="CCFFCC"/>
                </a:solidFill>
              </a:rPr>
              <a:t>anti</a:t>
            </a:r>
            <a:r>
              <a:rPr lang="en-US" baseline="-25000" dirty="0">
                <a:solidFill>
                  <a:srgbClr val="CCFFCC"/>
                </a:solidFill>
              </a:rPr>
              <a:t>-</a:t>
            </a:r>
            <a:r>
              <a:rPr lang="en-US" baseline="-25000" dirty="0" smtClean="0">
                <a:solidFill>
                  <a:srgbClr val="CCFFCC"/>
                </a:solidFill>
              </a:rPr>
              <a:t>particles</a:t>
            </a:r>
            <a:endParaRPr lang="en-US" baseline="-25000" dirty="0">
              <a:solidFill>
                <a:srgbClr val="CCFFCC"/>
              </a:solidFill>
            </a:endParaRPr>
          </a:p>
          <a:p>
            <a:pPr algn="ctr"/>
            <a:r>
              <a:rPr lang="en-US" dirty="0" smtClean="0">
                <a:solidFill>
                  <a:srgbClr val="CCFFCC"/>
                </a:solidFill>
              </a:rPr>
              <a:t>Universe begins</a:t>
            </a:r>
            <a:r>
              <a:rPr lang="en-US" dirty="0" smtClean="0">
                <a:solidFill>
                  <a:srgbClr val="CCFFCC"/>
                </a:solidFill>
              </a:rPr>
              <a:t> in perfect symmetry</a:t>
            </a:r>
          </a:p>
          <a:p>
            <a:pPr algn="ctr"/>
            <a:r>
              <a:rPr lang="en-US" dirty="0" smtClean="0">
                <a:solidFill>
                  <a:srgbClr val="CCFFCC"/>
                </a:solidFill>
              </a:rPr>
              <a:t>particle</a:t>
            </a:r>
            <a:r>
              <a:rPr lang="en-US" dirty="0" smtClean="0">
                <a:solidFill>
                  <a:srgbClr val="CCFFCC"/>
                </a:solidFill>
              </a:rPr>
              <a:t>-antiparticle annihilation occurs</a:t>
            </a:r>
          </a:p>
          <a:p>
            <a:pPr algn="ctr"/>
            <a:r>
              <a:rPr lang="en-US" dirty="0" smtClean="0">
                <a:solidFill>
                  <a:srgbClr val="CCFFCC"/>
                </a:solidFill>
              </a:rPr>
              <a:t>outcome is photons, neutrinos, surviving particles N</a:t>
            </a:r>
            <a:r>
              <a:rPr lang="en-US" baseline="-25000" dirty="0" smtClean="0">
                <a:solidFill>
                  <a:srgbClr val="CCFFCC"/>
                </a:solidFill>
              </a:rPr>
              <a:t>B</a:t>
            </a:r>
            <a:r>
              <a:rPr lang="en-US" dirty="0" smtClean="0">
                <a:solidFill>
                  <a:srgbClr val="CCFFCC"/>
                </a:solidFill>
              </a:rPr>
              <a:t> plus surviving antiparticles N</a:t>
            </a:r>
            <a:r>
              <a:rPr lang="en-US" baseline="-25000" dirty="0" smtClean="0">
                <a:solidFill>
                  <a:srgbClr val="CCFFCC"/>
                </a:solidFill>
              </a:rPr>
              <a:t>B*</a:t>
            </a:r>
            <a:r>
              <a:rPr lang="en-US" dirty="0">
                <a:solidFill>
                  <a:srgbClr val="CCFFCC"/>
                </a:solidFill>
              </a:rPr>
              <a:t> </a:t>
            </a:r>
            <a:endParaRPr lang="en-US" dirty="0" smtClean="0">
              <a:solidFill>
                <a:srgbClr val="CCFFCC"/>
              </a:solidFill>
            </a:endParaRPr>
          </a:p>
          <a:p>
            <a:pPr marL="457200" lvl="1" indent="0" algn="ctr">
              <a:buNone/>
            </a:pPr>
            <a:endParaRPr lang="en-US" dirty="0">
              <a:solidFill>
                <a:srgbClr val="CCFFCC"/>
              </a:solidFill>
            </a:endParaRPr>
          </a:p>
          <a:p>
            <a:pPr marL="457200" lvl="1" indent="0" algn="ctr">
              <a:buNone/>
            </a:pPr>
            <a:r>
              <a:rPr lang="en-US" dirty="0" smtClean="0">
                <a:solidFill>
                  <a:srgbClr val="FFFFFF"/>
                </a:solidFill>
              </a:rPr>
              <a:t> (</a:t>
            </a:r>
            <a:r>
              <a:rPr lang="en-US" sz="3200" dirty="0" smtClean="0">
                <a:solidFill>
                  <a:schemeClr val="bg1"/>
                </a:solidFill>
              </a:rPr>
              <a:t>N</a:t>
            </a:r>
            <a:r>
              <a:rPr lang="en-US" sz="3200" baseline="-25000" dirty="0" smtClean="0">
                <a:solidFill>
                  <a:schemeClr val="bg1"/>
                </a:solidFill>
              </a:rPr>
              <a:t>B</a:t>
            </a:r>
            <a:r>
              <a:rPr lang="en-US" sz="3200" dirty="0" smtClean="0">
                <a:solidFill>
                  <a:schemeClr val="bg1"/>
                </a:solidFill>
              </a:rPr>
              <a:t> +N</a:t>
            </a:r>
            <a:r>
              <a:rPr lang="en-US" sz="3200" baseline="-25000" dirty="0" smtClean="0">
                <a:solidFill>
                  <a:schemeClr val="bg1"/>
                </a:solidFill>
              </a:rPr>
              <a:t>B*</a:t>
            </a:r>
            <a:r>
              <a:rPr lang="en-US" sz="3200" dirty="0" smtClean="0">
                <a:solidFill>
                  <a:schemeClr val="bg1"/>
                </a:solidFill>
              </a:rPr>
              <a:t>) /</a:t>
            </a:r>
            <a:r>
              <a:rPr lang="en-US" sz="3200" dirty="0" err="1" smtClean="0">
                <a:solidFill>
                  <a:schemeClr val="bg1"/>
                </a:solidFill>
              </a:rPr>
              <a:t>N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γ</a:t>
            </a:r>
            <a:r>
              <a:rPr lang="en-US" sz="3200" baseline="-250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 ≈</a:t>
            </a:r>
            <a:r>
              <a:rPr lang="en-US" sz="3200" b="1" u="sng" dirty="0">
                <a:solidFill>
                  <a:schemeClr val="bg1"/>
                </a:solidFill>
              </a:rPr>
              <a:t> </a:t>
            </a:r>
            <a:r>
              <a:rPr lang="en-US" sz="3200" b="1" u="sng" dirty="0" smtClean="0">
                <a:solidFill>
                  <a:schemeClr val="bg1"/>
                </a:solidFill>
              </a:rPr>
              <a:t>10</a:t>
            </a:r>
            <a:r>
              <a:rPr lang="en-US" sz="3200" b="1" u="sng" baseline="30000" dirty="0" smtClean="0">
                <a:solidFill>
                  <a:schemeClr val="bg1"/>
                </a:solidFill>
              </a:rPr>
              <a:t>-19</a:t>
            </a:r>
            <a:endParaRPr lang="en-US" dirty="0" smtClean="0">
              <a:solidFill>
                <a:srgbClr val="CCFFCC"/>
              </a:solidFill>
            </a:endParaRP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82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Box 2"/>
          <p:cNvSpPr txBox="1">
            <a:spLocks noChangeArrowheads="1"/>
          </p:cNvSpPr>
          <p:nvPr/>
        </p:nvSpPr>
        <p:spPr bwMode="auto">
          <a:xfrm>
            <a:off x="6819900" y="1154113"/>
            <a:ext cx="237026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omic Sans MS" charset="0"/>
              </a:rPr>
              <a:t>Historically, there are</a:t>
            </a:r>
          </a:p>
          <a:p>
            <a:r>
              <a:rPr lang="en-US" sz="1600" dirty="0">
                <a:latin typeface="Comic Sans MS" charset="0"/>
              </a:rPr>
              <a:t> &gt; 100 experimental</a:t>
            </a:r>
          </a:p>
          <a:p>
            <a:r>
              <a:rPr lang="en-US" sz="1600" dirty="0">
                <a:latin typeface="Comic Sans MS" charset="0"/>
              </a:rPr>
              <a:t>limits  on T</a:t>
            </a:r>
            <a:r>
              <a:rPr lang="en-US" sz="1600" baseline="-25000" dirty="0">
                <a:latin typeface="Comic Sans MS" charset="0"/>
              </a:rPr>
              <a:t>1/2</a:t>
            </a:r>
            <a:r>
              <a:rPr lang="en-US" sz="1600" dirty="0">
                <a:latin typeface="Comic Sans MS" charset="0"/>
              </a:rPr>
              <a:t> of the</a:t>
            </a:r>
          </a:p>
          <a:p>
            <a:r>
              <a:rPr lang="en-US" sz="1600" dirty="0">
                <a:latin typeface="Comic Sans MS" charset="0"/>
              </a:rPr>
              <a:t>0</a:t>
            </a:r>
            <a:r>
              <a:rPr lang="en-US" sz="1600" dirty="0">
                <a:latin typeface="Symbol" charset="2"/>
              </a:rPr>
              <a:t>nbb</a:t>
            </a:r>
            <a:r>
              <a:rPr lang="en-US" sz="1600" dirty="0">
                <a:latin typeface="Comic Sans MS" charset="0"/>
              </a:rPr>
              <a:t> decay.</a:t>
            </a:r>
          </a:p>
          <a:p>
            <a:r>
              <a:rPr lang="en-US" sz="1600" dirty="0">
                <a:latin typeface="Comic Sans MS" charset="0"/>
              </a:rPr>
              <a:t>Here are the records</a:t>
            </a:r>
          </a:p>
          <a:p>
            <a:r>
              <a:rPr lang="en-US" sz="1600" dirty="0">
                <a:latin typeface="Comic Sans MS" charset="0"/>
              </a:rPr>
              <a:t>expressed as limits on</a:t>
            </a:r>
          </a:p>
          <a:p>
            <a:r>
              <a:rPr lang="en-US" sz="1600" dirty="0">
                <a:latin typeface="Comic Sans MS" charset="0"/>
              </a:rPr>
              <a:t>&lt;</a:t>
            </a:r>
            <a:r>
              <a:rPr lang="en-US" sz="1600" dirty="0" err="1">
                <a:latin typeface="Comic Sans MS" charset="0"/>
              </a:rPr>
              <a:t>m</a:t>
            </a:r>
            <a:r>
              <a:rPr lang="en-US" sz="1600" baseline="-25000" dirty="0" err="1">
                <a:latin typeface="Symbol" charset="2"/>
              </a:rPr>
              <a:t>bb</a:t>
            </a:r>
            <a:r>
              <a:rPr lang="en-US" sz="1600" dirty="0">
                <a:latin typeface="Comic Sans MS" charset="0"/>
              </a:rPr>
              <a:t>&gt; using one set</a:t>
            </a:r>
          </a:p>
          <a:p>
            <a:r>
              <a:rPr lang="en-US" sz="1600" dirty="0">
                <a:latin typeface="Comic Sans MS" charset="0"/>
              </a:rPr>
              <a:t>of nuclear matrix </a:t>
            </a:r>
          </a:p>
          <a:p>
            <a:r>
              <a:rPr lang="en-US" sz="1600" dirty="0">
                <a:latin typeface="Comic Sans MS" charset="0"/>
              </a:rPr>
              <a:t>elements (RQRPA of</a:t>
            </a:r>
          </a:p>
          <a:p>
            <a:r>
              <a:rPr lang="en-US" sz="1600" dirty="0" err="1">
                <a:latin typeface="Comic Sans MS" charset="0"/>
              </a:rPr>
              <a:t>Simkovic</a:t>
            </a:r>
            <a:r>
              <a:rPr lang="en-US" sz="1600" dirty="0">
                <a:latin typeface="Comic Sans MS" charset="0"/>
              </a:rPr>
              <a:t> et al. 2009.)</a:t>
            </a:r>
          </a:p>
          <a:p>
            <a:endParaRPr lang="en-US" sz="1600" dirty="0" smtClean="0">
              <a:solidFill>
                <a:srgbClr val="FF0000"/>
              </a:solidFill>
              <a:latin typeface="Comic Sans MS" charset="0"/>
            </a:endParaRPr>
          </a:p>
          <a:p>
            <a:endParaRPr lang="en-US" sz="1600" dirty="0" smtClean="0">
              <a:solidFill>
                <a:srgbClr val="FF0000"/>
              </a:solidFill>
              <a:latin typeface="Comic Sans MS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Comic Sans MS" charset="0"/>
              </a:rPr>
              <a:t>D</a:t>
            </a:r>
            <a:r>
              <a:rPr lang="en-US" sz="1600" dirty="0" smtClean="0">
                <a:solidFill>
                  <a:srgbClr val="FF0000"/>
                </a:solidFill>
                <a:latin typeface="Comic Sans MS" charset="0"/>
              </a:rPr>
              <a:t>uring the last 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</a:rPr>
              <a:t>decade </a:t>
            </a:r>
            <a:endParaRPr lang="en-US" sz="1600" dirty="0" smtClean="0">
              <a:solidFill>
                <a:srgbClr val="FF0000"/>
              </a:solidFill>
              <a:latin typeface="Comic Sans MS" charset="0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Comic Sans MS" charset="0"/>
              </a:rPr>
              <a:t>the complexity 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</a:rPr>
              <a:t>and </a:t>
            </a:r>
            <a:endParaRPr lang="en-US" sz="1600" dirty="0" smtClean="0">
              <a:solidFill>
                <a:srgbClr val="FF0000"/>
              </a:solidFill>
              <a:latin typeface="Comic Sans MS" charset="0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Comic Sans MS" charset="0"/>
              </a:rPr>
              <a:t>cost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Comic Sans MS" charset="0"/>
              </a:rPr>
              <a:t>of experiments</a:t>
            </a:r>
            <a:endParaRPr lang="en-US" sz="1600" dirty="0">
              <a:solidFill>
                <a:srgbClr val="FF0000"/>
              </a:solidFill>
              <a:latin typeface="Comic Sans MS" charset="0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Comic Sans MS" charset="0"/>
              </a:rPr>
              <a:t>has increased very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omic Sans MS" charset="0"/>
              </a:rPr>
              <a:t>dramatically. The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omic Sans MS" charset="0"/>
              </a:rPr>
              <a:t>slope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Comic Sans MS" charset="0"/>
              </a:rPr>
              <a:t>constant is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Comic Sans MS" charset="0"/>
              </a:rPr>
              <a:t>now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omic Sans MS" charset="0"/>
              </a:rPr>
              <a:t>leveling off</a:t>
            </a:r>
            <a:r>
              <a:rPr lang="en-US" sz="1600" dirty="0">
                <a:solidFill>
                  <a:srgbClr val="FF0000"/>
                </a:solidFill>
                <a:latin typeface="Comic Sans MS" charset="0"/>
              </a:rPr>
              <a:t>!</a:t>
            </a:r>
          </a:p>
        </p:txBody>
      </p:sp>
      <p:pic>
        <p:nvPicPr>
          <p:cNvPr id="1026" name="Picture 3" descr="history_cor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" y="774700"/>
            <a:ext cx="68199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76200"/>
            <a:ext cx="7772400" cy="762000"/>
          </a:xfrm>
        </p:spPr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bb </a:t>
            </a:r>
            <a:r>
              <a:rPr lang="en-US" dirty="0" smtClean="0"/>
              <a:t>trends </a:t>
            </a:r>
            <a:r>
              <a:rPr lang="en-US" sz="1400" dirty="0" smtClean="0"/>
              <a:t>(updated Elliott/Vogel plot by Vogel)</a:t>
            </a:r>
            <a:endParaRPr lang="en-US" sz="1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743200" y="6553200"/>
            <a:ext cx="3657600" cy="152400"/>
          </a:xfrm>
        </p:spPr>
        <p:txBody>
          <a:bodyPr/>
          <a:lstStyle/>
          <a:p>
            <a:r>
              <a:rPr lang="en-US" smtClean="0"/>
              <a:t>Crete 2017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914400" y="4678681"/>
            <a:ext cx="5715000" cy="4571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0" y="4538246"/>
            <a:ext cx="1915909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Heidlelberg</a:t>
            </a:r>
            <a:r>
              <a:rPr lang="en-US" sz="1600" dirty="0" smtClean="0"/>
              <a:t>-Moscow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6858000" y="25148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rgbClr val="BB39FF"/>
                </a:solidFill>
              </a:rPr>
              <a:t>The Old Era</a:t>
            </a:r>
            <a:endParaRPr lang="en-US" sz="2800" u="sng" dirty="0">
              <a:solidFill>
                <a:srgbClr val="BB3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039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Experiment: </a:t>
            </a:r>
            <a:r>
              <a:rPr lang="en-US" dirty="0" smtClean="0">
                <a:solidFill>
                  <a:srgbClr val="800080"/>
                </a:solidFill>
              </a:rPr>
              <a:t> – the ideal result</a:t>
            </a:r>
            <a:endParaRPr lang="en-US" dirty="0">
              <a:solidFill>
                <a:srgbClr val="800080"/>
              </a:solidFill>
            </a:endParaRPr>
          </a:p>
        </p:txBody>
      </p:sp>
      <p:sp>
        <p:nvSpPr>
          <p:cNvPr id="319491" name="Line 3"/>
          <p:cNvSpPr>
            <a:spLocks noChangeShapeType="1"/>
          </p:cNvSpPr>
          <p:nvPr/>
        </p:nvSpPr>
        <p:spPr bwMode="auto">
          <a:xfrm flipV="1">
            <a:off x="4419600" y="41910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9492" name="Line 4"/>
          <p:cNvSpPr>
            <a:spLocks noChangeShapeType="1"/>
          </p:cNvSpPr>
          <p:nvPr/>
        </p:nvSpPr>
        <p:spPr bwMode="auto">
          <a:xfrm flipH="1">
            <a:off x="1676400" y="4724400"/>
            <a:ext cx="426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9493" name="Line 5"/>
          <p:cNvSpPr>
            <a:spLocks noChangeShapeType="1"/>
          </p:cNvSpPr>
          <p:nvPr/>
        </p:nvSpPr>
        <p:spPr bwMode="auto">
          <a:xfrm flipV="1">
            <a:off x="1676400" y="29718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9494" name="Freeform 6"/>
          <p:cNvSpPr>
            <a:spLocks/>
          </p:cNvSpPr>
          <p:nvPr/>
        </p:nvSpPr>
        <p:spPr bwMode="auto">
          <a:xfrm>
            <a:off x="1676400" y="3352800"/>
            <a:ext cx="2743200" cy="1371600"/>
          </a:xfrm>
          <a:custGeom>
            <a:avLst/>
            <a:gdLst>
              <a:gd name="T0" fmla="*/ 0 w 1728"/>
              <a:gd name="T1" fmla="*/ 864 h 864"/>
              <a:gd name="T2" fmla="*/ 624 w 1728"/>
              <a:gd name="T3" fmla="*/ 48 h 864"/>
              <a:gd name="T4" fmla="*/ 1104 w 1728"/>
              <a:gd name="T5" fmla="*/ 576 h 864"/>
              <a:gd name="T6" fmla="*/ 1392 w 1728"/>
              <a:gd name="T7" fmla="*/ 816 h 864"/>
              <a:gd name="T8" fmla="*/ 1728 w 1728"/>
              <a:gd name="T9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28" h="864">
                <a:moveTo>
                  <a:pt x="0" y="864"/>
                </a:moveTo>
                <a:cubicBezTo>
                  <a:pt x="220" y="480"/>
                  <a:pt x="440" y="96"/>
                  <a:pt x="624" y="48"/>
                </a:cubicBezTo>
                <a:cubicBezTo>
                  <a:pt x="808" y="0"/>
                  <a:pt x="976" y="448"/>
                  <a:pt x="1104" y="576"/>
                </a:cubicBezTo>
                <a:cubicBezTo>
                  <a:pt x="1232" y="704"/>
                  <a:pt x="1288" y="768"/>
                  <a:pt x="1392" y="816"/>
                </a:cubicBezTo>
                <a:cubicBezTo>
                  <a:pt x="1496" y="864"/>
                  <a:pt x="1672" y="856"/>
                  <a:pt x="1728" y="8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9495" name="AutoShape 7"/>
          <p:cNvSpPr>
            <a:spLocks noChangeArrowheads="1"/>
          </p:cNvSpPr>
          <p:nvPr/>
        </p:nvSpPr>
        <p:spPr bwMode="auto">
          <a:xfrm>
            <a:off x="2667000" y="2590800"/>
            <a:ext cx="1295400" cy="685800"/>
          </a:xfrm>
          <a:prstGeom prst="wedgeRoundRectCallout">
            <a:avLst>
              <a:gd name="adj1" fmla="val -41176"/>
              <a:gd name="adj2" fmla="val 73380"/>
              <a:gd name="adj3" fmla="val 16667"/>
            </a:avLst>
          </a:prstGeom>
          <a:solidFill>
            <a:srgbClr val="C6D9F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600"/>
              <a:t>Only </a:t>
            </a:r>
          </a:p>
          <a:p>
            <a:r>
              <a:rPr lang="en-US" sz="1600"/>
              <a:t>2-</a:t>
            </a:r>
            <a:r>
              <a:rPr lang="en-US" sz="1600">
                <a:latin typeface="Lucida Calligraphy" charset="0"/>
              </a:rPr>
              <a:t>v</a:t>
            </a:r>
            <a:r>
              <a:rPr lang="en-US" sz="2400"/>
              <a:t> </a:t>
            </a:r>
            <a:r>
              <a:rPr lang="en-US" sz="1600"/>
              <a:t>decays</a:t>
            </a:r>
            <a:endParaRPr lang="en-US" sz="2400"/>
          </a:p>
        </p:txBody>
      </p:sp>
      <p:sp>
        <p:nvSpPr>
          <p:cNvPr id="319496" name="Text Box 8"/>
          <p:cNvSpPr txBox="1">
            <a:spLocks noChangeArrowheads="1"/>
          </p:cNvSpPr>
          <p:nvPr/>
        </p:nvSpPr>
        <p:spPr bwMode="auto">
          <a:xfrm>
            <a:off x="2727325" y="2819400"/>
            <a:ext cx="1387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endParaRPr lang="en-US" sz="2400"/>
          </a:p>
        </p:txBody>
      </p:sp>
      <p:sp>
        <p:nvSpPr>
          <p:cNvPr id="319497" name="Text Box 9"/>
          <p:cNvSpPr txBox="1">
            <a:spLocks noChangeArrowheads="1"/>
          </p:cNvSpPr>
          <p:nvPr/>
        </p:nvSpPr>
        <p:spPr bwMode="auto">
          <a:xfrm>
            <a:off x="990600" y="32766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/>
              <a:t>Rate</a:t>
            </a:r>
            <a:endParaRPr lang="en-US" sz="2400"/>
          </a:p>
        </p:txBody>
      </p:sp>
      <p:sp>
        <p:nvSpPr>
          <p:cNvPr id="319498" name="Text Box 10"/>
          <p:cNvSpPr txBox="1">
            <a:spLocks noChangeArrowheads="1"/>
          </p:cNvSpPr>
          <p:nvPr/>
        </p:nvSpPr>
        <p:spPr bwMode="auto">
          <a:xfrm>
            <a:off x="2819400" y="4648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2400"/>
          </a:p>
        </p:txBody>
      </p:sp>
      <p:sp>
        <p:nvSpPr>
          <p:cNvPr id="319499" name="Text Box 11"/>
          <p:cNvSpPr txBox="1">
            <a:spLocks noChangeArrowheads="1"/>
          </p:cNvSpPr>
          <p:nvPr/>
        </p:nvSpPr>
        <p:spPr bwMode="auto">
          <a:xfrm>
            <a:off x="1943100" y="4766846"/>
            <a:ext cx="2095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dirty="0" err="1" smtClean="0"/>
              <a:t>Σ</a:t>
            </a:r>
            <a:r>
              <a:rPr lang="en-US" sz="1600" dirty="0" smtClean="0"/>
              <a:t> visible Energy </a:t>
            </a:r>
            <a:endParaRPr lang="en-US" sz="2400" dirty="0"/>
          </a:p>
        </p:txBody>
      </p:sp>
      <p:sp>
        <p:nvSpPr>
          <p:cNvPr id="319500" name="Line 12"/>
          <p:cNvSpPr>
            <a:spLocks noChangeShapeType="1"/>
          </p:cNvSpPr>
          <p:nvPr/>
        </p:nvSpPr>
        <p:spPr bwMode="auto">
          <a:xfrm>
            <a:off x="3505200" y="4953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9501" name="Text Box 13"/>
          <p:cNvSpPr txBox="1">
            <a:spLocks noChangeArrowheads="1"/>
          </p:cNvSpPr>
          <p:nvPr/>
        </p:nvSpPr>
        <p:spPr bwMode="auto">
          <a:xfrm>
            <a:off x="4038600" y="47244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2400"/>
          </a:p>
        </p:txBody>
      </p:sp>
      <p:sp>
        <p:nvSpPr>
          <p:cNvPr id="319502" name="Text Box 14"/>
          <p:cNvSpPr txBox="1">
            <a:spLocks noChangeArrowheads="1"/>
          </p:cNvSpPr>
          <p:nvPr/>
        </p:nvSpPr>
        <p:spPr bwMode="auto">
          <a:xfrm>
            <a:off x="4038600" y="4800600"/>
            <a:ext cx="1295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/>
              <a:t>Q-value</a:t>
            </a:r>
            <a:endParaRPr lang="en-US" sz="2400"/>
          </a:p>
        </p:txBody>
      </p:sp>
      <p:sp>
        <p:nvSpPr>
          <p:cNvPr id="319503" name="AutoShape 15"/>
          <p:cNvSpPr>
            <a:spLocks noChangeArrowheads="1"/>
          </p:cNvSpPr>
          <p:nvPr/>
        </p:nvSpPr>
        <p:spPr bwMode="auto">
          <a:xfrm>
            <a:off x="4724400" y="2590800"/>
            <a:ext cx="1219200" cy="685800"/>
          </a:xfrm>
          <a:prstGeom prst="wedgeRoundRectCallout">
            <a:avLst>
              <a:gd name="adj1" fmla="val -74741"/>
              <a:gd name="adj2" fmla="val 215741"/>
              <a:gd name="adj3" fmla="val 16667"/>
            </a:avLst>
          </a:prstGeom>
          <a:solidFill>
            <a:srgbClr val="C6D9F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19504" name="Text Box 16"/>
          <p:cNvSpPr txBox="1">
            <a:spLocks noChangeArrowheads="1"/>
          </p:cNvSpPr>
          <p:nvPr/>
        </p:nvSpPr>
        <p:spPr bwMode="auto">
          <a:xfrm>
            <a:off x="4724400" y="2590800"/>
            <a:ext cx="13716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Only</a:t>
            </a:r>
          </a:p>
          <a:p>
            <a:pPr algn="l">
              <a:spcBef>
                <a:spcPct val="50000"/>
              </a:spcBef>
            </a:pPr>
            <a:r>
              <a:rPr lang="en-US" sz="1600"/>
              <a:t>0-</a:t>
            </a:r>
            <a:r>
              <a:rPr lang="en-US" sz="1600">
                <a:latin typeface="Lucida Calligraphy" charset="0"/>
              </a:rPr>
              <a:t>v</a:t>
            </a:r>
            <a:r>
              <a:rPr lang="en-US" sz="1600"/>
              <a:t> decays</a:t>
            </a:r>
          </a:p>
        </p:txBody>
      </p:sp>
      <p:sp>
        <p:nvSpPr>
          <p:cNvPr id="319505" name="AutoShape 17"/>
          <p:cNvSpPr>
            <a:spLocks noChangeArrowheads="1"/>
          </p:cNvSpPr>
          <p:nvPr/>
        </p:nvSpPr>
        <p:spPr bwMode="auto">
          <a:xfrm flipV="1">
            <a:off x="5562600" y="3581400"/>
            <a:ext cx="1752600" cy="685800"/>
          </a:xfrm>
          <a:prstGeom prst="wedgeRoundRectCallout">
            <a:avLst>
              <a:gd name="adj1" fmla="val -61685"/>
              <a:gd name="adj2" fmla="val -117593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 sz="2400"/>
          </a:p>
        </p:txBody>
      </p:sp>
      <p:sp>
        <p:nvSpPr>
          <p:cNvPr id="319506" name="Text Box 18"/>
          <p:cNvSpPr txBox="1">
            <a:spLocks noChangeArrowheads="1"/>
          </p:cNvSpPr>
          <p:nvPr/>
        </p:nvSpPr>
        <p:spPr bwMode="auto">
          <a:xfrm>
            <a:off x="5638800" y="3581400"/>
            <a:ext cx="1676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/>
              <a:t>No backgrounds above Q-value</a:t>
            </a:r>
          </a:p>
        </p:txBody>
      </p:sp>
      <p:sp>
        <p:nvSpPr>
          <p:cNvPr id="319507" name="Text Box 19"/>
          <p:cNvSpPr txBox="1">
            <a:spLocks noChangeArrowheads="1"/>
          </p:cNvSpPr>
          <p:nvPr/>
        </p:nvSpPr>
        <p:spPr bwMode="auto">
          <a:xfrm>
            <a:off x="533400" y="5181600"/>
            <a:ext cx="800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dirty="0"/>
              <a:t>The ideal result is a </a:t>
            </a:r>
            <a:r>
              <a:rPr lang="en-US" sz="2400" dirty="0">
                <a:solidFill>
                  <a:srgbClr val="EE2558"/>
                </a:solidFill>
              </a:rPr>
              <a:t>spectrum of all </a:t>
            </a:r>
            <a:r>
              <a:rPr lang="en-US" sz="2400" dirty="0">
                <a:solidFill>
                  <a:srgbClr val="EE2558"/>
                </a:solidFill>
                <a:sym typeface="Symbol" charset="0"/>
              </a:rPr>
              <a:t> </a:t>
            </a:r>
            <a:r>
              <a:rPr lang="en-US" sz="2400" dirty="0">
                <a:solidFill>
                  <a:srgbClr val="EE2558"/>
                </a:solidFill>
              </a:rPr>
              <a:t>events</a:t>
            </a:r>
            <a:r>
              <a:rPr lang="en-US" sz="2400" dirty="0"/>
              <a:t>, with a 0-</a:t>
            </a:r>
            <a:r>
              <a:rPr lang="en-US" sz="2400" dirty="0">
                <a:sym typeface="Symbol" charset="0"/>
              </a:rPr>
              <a:t> signal present as a narrow peak, well-separated from </a:t>
            </a:r>
            <a:r>
              <a:rPr lang="en-US" sz="2400" dirty="0"/>
              <a:t>2-</a:t>
            </a:r>
            <a:r>
              <a:rPr lang="en-US" sz="2400" dirty="0">
                <a:sym typeface="Symbol" charset="0"/>
              </a:rPr>
              <a:t> </a:t>
            </a:r>
            <a:r>
              <a:rPr lang="en-US" sz="2400" dirty="0" smtClean="0">
                <a:sym typeface="Symbol" charset="0"/>
              </a:rPr>
              <a:t>tail.</a:t>
            </a:r>
            <a:endParaRPr lang="en-US" sz="2400" dirty="0">
              <a:sym typeface="Symbol" charset="0"/>
            </a:endParaRPr>
          </a:p>
        </p:txBody>
      </p:sp>
      <p:sp>
        <p:nvSpPr>
          <p:cNvPr id="319508" name="Line 20"/>
          <p:cNvSpPr>
            <a:spLocks noChangeShapeType="1"/>
          </p:cNvSpPr>
          <p:nvPr/>
        </p:nvSpPr>
        <p:spPr bwMode="auto">
          <a:xfrm>
            <a:off x="4419600" y="4724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9509" name="Text Box 21"/>
          <p:cNvSpPr txBox="1">
            <a:spLocks noChangeArrowheads="1"/>
          </p:cNvSpPr>
          <p:nvPr/>
        </p:nvSpPr>
        <p:spPr bwMode="auto">
          <a:xfrm>
            <a:off x="1600200" y="47244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/>
              <a:t>0</a:t>
            </a:r>
          </a:p>
        </p:txBody>
      </p:sp>
      <p:sp>
        <p:nvSpPr>
          <p:cNvPr id="319510" name="Line 22"/>
          <p:cNvSpPr>
            <a:spLocks noChangeShapeType="1"/>
          </p:cNvSpPr>
          <p:nvPr/>
        </p:nvSpPr>
        <p:spPr bwMode="auto">
          <a:xfrm>
            <a:off x="2057400" y="3810000"/>
            <a:ext cx="0" cy="914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03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sp>
        <p:nvSpPr>
          <p:cNvPr id="542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305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 traditional </a:t>
            </a:r>
            <a:r>
              <a:rPr lang="en-US" sz="3200" dirty="0"/>
              <a:t>search for neutrino-less decay:</a:t>
            </a:r>
          </a:p>
        </p:txBody>
      </p:sp>
      <p:sp>
        <p:nvSpPr>
          <p:cNvPr id="5427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800" dirty="0" smtClean="0">
                <a:solidFill>
                  <a:srgbClr val="800CFF"/>
                </a:solidFill>
              </a:rPr>
              <a:t>Measure summed energy of </a:t>
            </a:r>
            <a:r>
              <a:rPr lang="en-US" sz="2800" dirty="0">
                <a:solidFill>
                  <a:srgbClr val="800CFF"/>
                </a:solidFill>
              </a:rPr>
              <a:t>the </a:t>
            </a:r>
            <a:r>
              <a:rPr lang="en-US" sz="2800" dirty="0" smtClean="0">
                <a:solidFill>
                  <a:srgbClr val="800CFF"/>
                </a:solidFill>
              </a:rPr>
              <a:t>two electrons</a:t>
            </a:r>
          </a:p>
          <a:p>
            <a:pPr algn="ctr"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Not yet sufficient to reject backgrounds!</a:t>
            </a: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4276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5075" y="1835965"/>
            <a:ext cx="7451725" cy="396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53201" y="3195935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Energy resolution to prevent overlap:</a:t>
            </a:r>
          </a:p>
          <a:p>
            <a:pPr algn="ctr"/>
            <a:r>
              <a:rPr lang="en-US" dirty="0" err="1" smtClean="0"/>
              <a:t>δE</a:t>
            </a:r>
            <a:r>
              <a:rPr lang="en-US" dirty="0" smtClean="0"/>
              <a:t>/E ~ 1% FWHM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432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1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897629" y="333375"/>
            <a:ext cx="81170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Importance of energy resolution – when backgrounds are present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301567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halkboard SE Regular"/>
                <a:cs typeface="Chalkboard SE Regular"/>
              </a:rPr>
              <a:t> If </a:t>
            </a:r>
            <a:r>
              <a:rPr lang="en-US" dirty="0">
                <a:solidFill>
                  <a:srgbClr val="FF0000"/>
                </a:solidFill>
                <a:latin typeface="Chalkboard SE Regular"/>
                <a:cs typeface="Chalkboard SE Regular"/>
              </a:rPr>
              <a:t>b</a:t>
            </a:r>
            <a:r>
              <a:rPr lang="en-US" dirty="0" smtClean="0">
                <a:solidFill>
                  <a:srgbClr val="FF0000"/>
                </a:solidFill>
                <a:latin typeface="Chalkboard SE Regular"/>
                <a:cs typeface="Chalkboard SE Regular"/>
              </a:rPr>
              <a:t>ackground is present:</a:t>
            </a:r>
            <a:endParaRPr lang="en-US" dirty="0">
              <a:solidFill>
                <a:srgbClr val="FF0000"/>
              </a:solidFill>
              <a:latin typeface="Chalkboard SE Regular"/>
              <a:cs typeface="Chalkboard SE Regular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graphicFrame>
        <p:nvGraphicFramePr>
          <p:cNvPr id="1034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318449"/>
              </p:ext>
            </p:extLst>
          </p:nvPr>
        </p:nvGraphicFramePr>
        <p:xfrm>
          <a:off x="1314824" y="1490943"/>
          <a:ext cx="3138488" cy="147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6" name="Equation" r:id="rId4" imgW="2006600" imgH="939800" progId="Equation.3">
                  <p:embed/>
                </p:oleObj>
              </mc:Choice>
              <mc:Fallback>
                <p:oleObj name="Equation" r:id="rId4" imgW="20066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4824" y="1490943"/>
                        <a:ext cx="3138488" cy="1470025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 w="38100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14824" y="3262716"/>
            <a:ext cx="71551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Significant Background </a:t>
            </a:r>
            <a:r>
              <a:rPr lang="en-US" sz="3600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3600" dirty="0" smtClean="0">
                <a:solidFill>
                  <a:srgbClr val="0000FF"/>
                </a:solidFill>
              </a:rPr>
              <a:t> brick wall !</a:t>
            </a:r>
          </a:p>
          <a:p>
            <a:endParaRPr lang="en-US" sz="3600" dirty="0">
              <a:solidFill>
                <a:srgbClr val="0000FF"/>
              </a:solidFill>
            </a:endParaRPr>
          </a:p>
          <a:p>
            <a:endParaRPr lang="en-US" sz="2400" dirty="0" smtClean="0">
              <a:solidFill>
                <a:srgbClr val="BB39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02537" y="1535766"/>
            <a:ext cx="24802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 = </a:t>
            </a:r>
            <a:r>
              <a:rPr lang="en-US" dirty="0" smtClean="0"/>
              <a:t>background </a:t>
            </a:r>
            <a:r>
              <a:rPr lang="en-US" dirty="0" err="1" smtClean="0"/>
              <a:t>cts</a:t>
            </a:r>
            <a:r>
              <a:rPr lang="en-US" dirty="0" smtClean="0"/>
              <a:t>/</a:t>
            </a:r>
            <a:r>
              <a:rPr lang="en-US" dirty="0" err="1"/>
              <a:t>keV</a:t>
            </a:r>
            <a:endParaRPr lang="en-US" dirty="0"/>
          </a:p>
          <a:p>
            <a:r>
              <a:rPr lang="en-US" dirty="0"/>
              <a:t>ΔE = Energy ROI</a:t>
            </a:r>
          </a:p>
          <a:p>
            <a:r>
              <a:rPr lang="en-US" dirty="0"/>
              <a:t>M = active isotopic mass</a:t>
            </a:r>
          </a:p>
          <a:p>
            <a:r>
              <a:rPr lang="en-US" dirty="0" err="1"/>
              <a:t>t</a:t>
            </a:r>
            <a:r>
              <a:rPr lang="en-US" baseline="-25000" dirty="0" err="1"/>
              <a:t>live</a:t>
            </a:r>
            <a:r>
              <a:rPr lang="en-US" dirty="0"/>
              <a:t> = graduate students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960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halkboard SE Regular"/>
                <a:cs typeface="Chalkboard SE Regular"/>
              </a:rPr>
              <a:t> If </a:t>
            </a:r>
            <a:r>
              <a:rPr lang="en-US" dirty="0">
                <a:solidFill>
                  <a:srgbClr val="FF0000"/>
                </a:solidFill>
                <a:latin typeface="Chalkboard SE Regular"/>
                <a:cs typeface="Chalkboard SE Regular"/>
              </a:rPr>
              <a:t>b</a:t>
            </a:r>
            <a:r>
              <a:rPr lang="en-US" dirty="0" smtClean="0">
                <a:solidFill>
                  <a:srgbClr val="FF0000"/>
                </a:solidFill>
                <a:latin typeface="Chalkboard SE Regular"/>
                <a:cs typeface="Chalkboard SE Regular"/>
              </a:rPr>
              <a:t>ackground is present:</a:t>
            </a:r>
            <a:endParaRPr lang="en-US" dirty="0">
              <a:solidFill>
                <a:srgbClr val="FF0000"/>
              </a:solidFill>
              <a:latin typeface="Chalkboard SE Regular"/>
              <a:cs typeface="Chalkboard SE Regular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graphicFrame>
        <p:nvGraphicFramePr>
          <p:cNvPr id="1034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4553686"/>
              </p:ext>
            </p:extLst>
          </p:nvPr>
        </p:nvGraphicFramePr>
        <p:xfrm>
          <a:off x="1314824" y="1490943"/>
          <a:ext cx="3138488" cy="147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9" name="Equation" r:id="rId4" imgW="2006600" imgH="939800" progId="Equation.3">
                  <p:embed/>
                </p:oleObj>
              </mc:Choice>
              <mc:Fallback>
                <p:oleObj name="Equation" r:id="rId4" imgW="20066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4824" y="1490943"/>
                        <a:ext cx="3138488" cy="1470025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 w="38100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14824" y="3262716"/>
            <a:ext cx="715517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Significant Background </a:t>
            </a:r>
            <a:r>
              <a:rPr lang="en-US" sz="3600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3600" dirty="0" smtClean="0">
                <a:solidFill>
                  <a:srgbClr val="0000FF"/>
                </a:solidFill>
              </a:rPr>
              <a:t> brick wall !</a:t>
            </a:r>
          </a:p>
          <a:p>
            <a:endParaRPr lang="en-US" sz="3600" dirty="0">
              <a:solidFill>
                <a:srgbClr val="0000FF"/>
              </a:solidFill>
            </a:endParaRPr>
          </a:p>
          <a:p>
            <a:r>
              <a:rPr lang="en-US" sz="3600" b="1" dirty="0" err="1" smtClean="0">
                <a:solidFill>
                  <a:srgbClr val="0000FF"/>
                </a:solidFill>
                <a:latin typeface="Chalkboard"/>
                <a:cs typeface="Chalkboard"/>
              </a:rPr>
              <a:t>γ</a:t>
            </a:r>
            <a:r>
              <a:rPr lang="en-US" sz="3600" b="1" dirty="0" smtClean="0">
                <a:solidFill>
                  <a:srgbClr val="0000FF"/>
                </a:solidFill>
                <a:latin typeface="Chalkboard"/>
                <a:cs typeface="Chalkboard"/>
              </a:rPr>
              <a:t>-</a:t>
            </a:r>
            <a:r>
              <a:rPr lang="en-US" sz="3600" dirty="0" smtClean="0">
                <a:solidFill>
                  <a:srgbClr val="0000FF"/>
                </a:solidFill>
                <a:latin typeface="Chalkboard"/>
                <a:cs typeface="Chalkboard"/>
              </a:rPr>
              <a:t>rays</a:t>
            </a:r>
            <a:r>
              <a:rPr lang="en-US" sz="3600" b="1" dirty="0" smtClean="0">
                <a:solidFill>
                  <a:srgbClr val="0000FF"/>
                </a:solidFill>
                <a:latin typeface="Chalkboard"/>
                <a:cs typeface="Chalkboard"/>
              </a:rPr>
              <a:t> </a:t>
            </a:r>
            <a:r>
              <a:rPr lang="en-US" sz="3600" dirty="0" smtClean="0">
                <a:solidFill>
                  <a:srgbClr val="000000"/>
                </a:solidFill>
              </a:rPr>
              <a:t>are the largest background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02537" y="1535766"/>
            <a:ext cx="24802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 = </a:t>
            </a:r>
            <a:r>
              <a:rPr lang="en-US" dirty="0" smtClean="0"/>
              <a:t>background </a:t>
            </a:r>
            <a:r>
              <a:rPr lang="en-US" dirty="0" err="1" smtClean="0"/>
              <a:t>cts</a:t>
            </a:r>
            <a:r>
              <a:rPr lang="en-US" dirty="0" smtClean="0"/>
              <a:t>/</a:t>
            </a:r>
            <a:r>
              <a:rPr lang="en-US" dirty="0" err="1"/>
              <a:t>keV</a:t>
            </a:r>
            <a:endParaRPr lang="en-US" dirty="0"/>
          </a:p>
          <a:p>
            <a:r>
              <a:rPr lang="en-US" dirty="0"/>
              <a:t>ΔE = Energy ROI</a:t>
            </a:r>
          </a:p>
          <a:p>
            <a:r>
              <a:rPr lang="en-US" dirty="0"/>
              <a:t>M = active isotopic mass</a:t>
            </a:r>
          </a:p>
          <a:p>
            <a:r>
              <a:rPr lang="en-US" dirty="0" err="1"/>
              <a:t>t</a:t>
            </a:r>
            <a:r>
              <a:rPr lang="en-US" baseline="-25000" dirty="0" err="1"/>
              <a:t>live</a:t>
            </a:r>
            <a:r>
              <a:rPr lang="en-US" dirty="0"/>
              <a:t> = graduate students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097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0" y="190500"/>
            <a:ext cx="9144000" cy="6468639"/>
            <a:chOff x="0" y="190500"/>
            <a:chExt cx="9144000" cy="646863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90500"/>
              <a:ext cx="9144000" cy="646863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270000" y="2594429"/>
              <a:ext cx="4844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Inverted </a:t>
              </a:r>
              <a:r>
                <a:rPr lang="en-US" b="1" dirty="0" err="1" smtClean="0"/>
                <a:t>Heirachy</a:t>
              </a:r>
              <a:endParaRPr lang="en-US" b="1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4579478" y="4616874"/>
              <a:ext cx="13788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1000 kg  experiment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587500" y="533400"/>
              <a:ext cx="2365375" cy="1339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70000" y="533400"/>
              <a:ext cx="3606800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Ultimately, a ton-scale experiment with excellent background rejection </a:t>
              </a:r>
              <a:r>
                <a:rPr lang="en-US" b="1" dirty="0">
                  <a:solidFill>
                    <a:srgbClr val="0000FF"/>
                  </a:solidFill>
                </a:rPr>
                <a:t>(</a:t>
              </a:r>
              <a:r>
                <a:rPr lang="en-US" b="1" dirty="0" smtClean="0">
                  <a:solidFill>
                    <a:srgbClr val="0000FF"/>
                  </a:solidFill>
                </a:rPr>
                <a:t>&lt;1 </a:t>
              </a:r>
              <a:r>
                <a:rPr lang="en-US" b="1" dirty="0" err="1">
                  <a:solidFill>
                    <a:srgbClr val="0000FF"/>
                  </a:solidFill>
                </a:rPr>
                <a:t>ct</a:t>
              </a:r>
              <a:r>
                <a:rPr lang="en-US" b="1" dirty="0">
                  <a:solidFill>
                    <a:srgbClr val="0000FF"/>
                  </a:solidFill>
                </a:rPr>
                <a:t> ton </a:t>
              </a:r>
              <a:r>
                <a:rPr lang="en-US" b="1" dirty="0" err="1">
                  <a:solidFill>
                    <a:srgbClr val="0000FF"/>
                  </a:solidFill>
                </a:rPr>
                <a:t>yr</a:t>
              </a:r>
              <a:r>
                <a:rPr lang="en-US" b="1" dirty="0">
                  <a:solidFill>
                    <a:srgbClr val="0000FF"/>
                  </a:solidFill>
                </a:rPr>
                <a:t>) </a:t>
              </a:r>
              <a:r>
                <a:rPr lang="en-US" b="1" dirty="0" smtClean="0">
                  <a:solidFill>
                    <a:srgbClr val="0000FF"/>
                  </a:solidFill>
                </a:rPr>
                <a:t>is the key to crossing the IH in finite time.</a:t>
              </a:r>
            </a:p>
            <a:p>
              <a:endParaRPr lang="en-US" b="1" dirty="0">
                <a:solidFill>
                  <a:srgbClr val="0000FF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V="1">
              <a:off x="4945741" y="2397125"/>
              <a:ext cx="2594884" cy="1022804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4913991" y="2338056"/>
              <a:ext cx="584200" cy="396874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20324881">
              <a:off x="4831993" y="2999804"/>
              <a:ext cx="23447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</a:rPr>
                <a:t>R</a:t>
              </a:r>
              <a:r>
                <a:rPr lang="en-US" dirty="0" smtClean="0">
                  <a:solidFill>
                    <a:srgbClr val="008000"/>
                  </a:solidFill>
                </a:rPr>
                <a:t>un for 100 years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4876800" y="2397125"/>
              <a:ext cx="1600200" cy="727075"/>
            </a:xfrm>
            <a:prstGeom prst="straightConnector1">
              <a:avLst/>
            </a:prstGeom>
            <a:ln w="38100" cmpd="sng"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913991" y="349250"/>
              <a:ext cx="0" cy="58102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 rot="20208315">
              <a:off x="4803049" y="2662274"/>
              <a:ext cx="2145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660066"/>
                  </a:solidFill>
                </a:rPr>
                <a:t>Run for 15 years</a:t>
              </a: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9736256">
              <a:off x="4610560" y="1688584"/>
              <a:ext cx="4000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Run for 2-3 years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4913991" y="2397125"/>
              <a:ext cx="3976009" cy="1435760"/>
            </a:xfrm>
            <a:prstGeom prst="straightConnector1">
              <a:avLst/>
            </a:prstGeom>
            <a:ln w="38100" cmpd="sng"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 rot="20595112">
              <a:off x="4848716" y="3160957"/>
              <a:ext cx="4000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6600"/>
                  </a:solidFill>
                </a:rPr>
                <a:t>R</a:t>
              </a:r>
              <a:r>
                <a:rPr lang="en-US" dirty="0" smtClean="0">
                  <a:solidFill>
                    <a:srgbClr val="FF6600"/>
                  </a:solidFill>
                </a:rPr>
                <a:t>un for 1000 years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42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IndicesLo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8" y="627945"/>
            <a:ext cx="8995833" cy="599722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57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B39FF"/>
                </a:solidFill>
              </a:rPr>
              <a:t>Background characterization</a:t>
            </a:r>
            <a:endParaRPr lang="en-US" dirty="0">
              <a:solidFill>
                <a:srgbClr val="BB3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50" lvl="2" indent="0">
              <a:buNone/>
            </a:pPr>
            <a:r>
              <a:rPr lang="en-US" sz="2800" b="1" dirty="0" smtClean="0">
                <a:solidFill>
                  <a:srgbClr val="0000FF"/>
                </a:solidFill>
              </a:rPr>
              <a:t>b</a:t>
            </a: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0000FF"/>
                </a:solidFill>
              </a:rPr>
              <a:t>= counts /(</a:t>
            </a:r>
            <a:r>
              <a:rPr lang="en-US" sz="2800" b="1" dirty="0" err="1" smtClean="0">
                <a:solidFill>
                  <a:srgbClr val="0000FF"/>
                </a:solidFill>
              </a:rPr>
              <a:t>keV</a:t>
            </a:r>
            <a:r>
              <a:rPr lang="en-US" sz="2800" b="1" dirty="0" smtClean="0">
                <a:solidFill>
                  <a:srgbClr val="0000FF"/>
                </a:solidFill>
              </a:rPr>
              <a:t>-ton</a:t>
            </a:r>
            <a:r>
              <a:rPr lang="en-US" sz="2800" b="1" dirty="0">
                <a:solidFill>
                  <a:srgbClr val="0000FF"/>
                </a:solidFill>
              </a:rPr>
              <a:t>-</a:t>
            </a:r>
            <a:r>
              <a:rPr lang="en-US" sz="2800" b="1" dirty="0" smtClean="0">
                <a:solidFill>
                  <a:srgbClr val="0000FF"/>
                </a:solidFill>
              </a:rPr>
              <a:t>year) </a:t>
            </a:r>
            <a:endParaRPr lang="en-US" sz="2800" b="1" dirty="0" smtClean="0"/>
          </a:p>
          <a:p>
            <a:pPr marL="857250" lvl="2" indent="0">
              <a:buNone/>
            </a:pPr>
            <a:r>
              <a:rPr lang="en-US" sz="2800" b="1" dirty="0" smtClean="0">
                <a:solidFill>
                  <a:srgbClr val="0000FF"/>
                </a:solidFill>
              </a:rPr>
              <a:t>ΔE = width of energy region of interest (</a:t>
            </a:r>
            <a:r>
              <a:rPr lang="en-US" sz="2800" b="1" dirty="0" err="1" smtClean="0">
                <a:solidFill>
                  <a:srgbClr val="0000FF"/>
                </a:solidFill>
              </a:rPr>
              <a:t>keV</a:t>
            </a:r>
            <a:r>
              <a:rPr lang="en-US" sz="2800" b="1" dirty="0" smtClean="0">
                <a:solidFill>
                  <a:srgbClr val="0000FF"/>
                </a:solidFill>
              </a:rPr>
              <a:t>)</a:t>
            </a:r>
            <a:endParaRPr lang="en-US" sz="2800" b="1" dirty="0">
              <a:solidFill>
                <a:srgbClr val="0000FF"/>
              </a:solidFill>
            </a:endParaRPr>
          </a:p>
          <a:p>
            <a:pPr marL="1828800" lvl="4" indent="0">
              <a:buNone/>
            </a:pPr>
            <a:endParaRPr lang="en-US" baseline="-25000" dirty="0"/>
          </a:p>
          <a:p>
            <a:pPr marL="457200" lvl="1" indent="0" algn="ctr">
              <a:buNone/>
            </a:pPr>
            <a:r>
              <a:rPr lang="en-US" sz="3200" b="1" dirty="0" smtClean="0"/>
              <a:t>We need </a:t>
            </a:r>
            <a:r>
              <a:rPr lang="en-US" sz="3200" b="1" dirty="0" err="1" smtClean="0"/>
              <a:t>b</a:t>
            </a:r>
            <a:r>
              <a:rPr lang="en-US" sz="3200" b="1" dirty="0" err="1">
                <a:solidFill>
                  <a:srgbClr val="0000FF"/>
                </a:solidFill>
              </a:rPr>
              <a:t>ΔE</a:t>
            </a:r>
            <a:r>
              <a:rPr lang="en-US" sz="3200" b="1" dirty="0" smtClean="0"/>
              <a:t> &lt; 0.1 </a:t>
            </a:r>
            <a:r>
              <a:rPr lang="en-US" sz="3200" b="1" dirty="0" err="1" smtClean="0"/>
              <a:t>cty</a:t>
            </a:r>
            <a:r>
              <a:rPr lang="en-US" sz="3200" b="1" dirty="0"/>
              <a:t> </a:t>
            </a:r>
            <a:r>
              <a:rPr lang="en-US" sz="3200" b="1" dirty="0" smtClean="0"/>
              <a:t>– this is not easy! </a:t>
            </a:r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</a:rPr>
              <a:t>*</a:t>
            </a:r>
          </a:p>
          <a:p>
            <a:pPr marL="457200" lvl="1" indent="0" algn="ctr">
              <a:buNone/>
            </a:pPr>
            <a:r>
              <a:rPr lang="en-US" dirty="0" smtClean="0">
                <a:solidFill>
                  <a:srgbClr val="0000FF"/>
                </a:solidFill>
              </a:rPr>
              <a:t>How can such low backgrounds be demonstrated?</a:t>
            </a:r>
          </a:p>
          <a:p>
            <a:pPr marL="457200" lvl="1" indent="0" algn="ctr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Easy: take 1kg, count for 100,000 years!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70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B39FF"/>
                </a:solidFill>
              </a:rPr>
              <a:t>Background characterization</a:t>
            </a:r>
            <a:endParaRPr lang="en-US" dirty="0">
              <a:solidFill>
                <a:srgbClr val="BB3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50" lvl="2" indent="0">
              <a:buNone/>
            </a:pPr>
            <a:r>
              <a:rPr lang="en-US" sz="2800" b="1" dirty="0" smtClean="0">
                <a:solidFill>
                  <a:srgbClr val="0000FF"/>
                </a:solidFill>
              </a:rPr>
              <a:t>b</a:t>
            </a: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0000FF"/>
                </a:solidFill>
              </a:rPr>
              <a:t>= counts /(</a:t>
            </a:r>
            <a:r>
              <a:rPr lang="en-US" sz="2800" b="1" dirty="0" err="1" smtClean="0">
                <a:solidFill>
                  <a:srgbClr val="0000FF"/>
                </a:solidFill>
              </a:rPr>
              <a:t>keV</a:t>
            </a:r>
            <a:r>
              <a:rPr lang="en-US" sz="2800" b="1" dirty="0" smtClean="0">
                <a:solidFill>
                  <a:srgbClr val="0000FF"/>
                </a:solidFill>
              </a:rPr>
              <a:t>-ton</a:t>
            </a:r>
            <a:r>
              <a:rPr lang="en-US" sz="2800" b="1" dirty="0">
                <a:solidFill>
                  <a:srgbClr val="0000FF"/>
                </a:solidFill>
              </a:rPr>
              <a:t>-</a:t>
            </a:r>
            <a:r>
              <a:rPr lang="en-US" sz="2800" b="1" dirty="0" smtClean="0">
                <a:solidFill>
                  <a:srgbClr val="0000FF"/>
                </a:solidFill>
              </a:rPr>
              <a:t>year) </a:t>
            </a:r>
            <a:endParaRPr lang="en-US" sz="2800" b="1" dirty="0" smtClean="0"/>
          </a:p>
          <a:p>
            <a:pPr marL="857250" lvl="2" indent="0">
              <a:buNone/>
            </a:pPr>
            <a:r>
              <a:rPr lang="en-US" sz="2800" b="1" dirty="0" smtClean="0">
                <a:solidFill>
                  <a:srgbClr val="0000FF"/>
                </a:solidFill>
              </a:rPr>
              <a:t>ΔE = width of energy region of interest (</a:t>
            </a:r>
            <a:r>
              <a:rPr lang="en-US" sz="2800" b="1" dirty="0" err="1" smtClean="0">
                <a:solidFill>
                  <a:srgbClr val="0000FF"/>
                </a:solidFill>
              </a:rPr>
              <a:t>keV</a:t>
            </a:r>
            <a:r>
              <a:rPr lang="en-US" sz="2800" b="1" dirty="0" smtClean="0">
                <a:solidFill>
                  <a:srgbClr val="0000FF"/>
                </a:solidFill>
              </a:rPr>
              <a:t>)</a:t>
            </a:r>
            <a:endParaRPr lang="en-US" sz="2800" b="1" dirty="0">
              <a:solidFill>
                <a:srgbClr val="0000FF"/>
              </a:solidFill>
            </a:endParaRPr>
          </a:p>
          <a:p>
            <a:pPr marL="1828800" lvl="4" indent="0">
              <a:buNone/>
            </a:pPr>
            <a:endParaRPr lang="en-US" baseline="-25000" dirty="0"/>
          </a:p>
          <a:p>
            <a:pPr marL="457200" lvl="1" indent="0" algn="ctr">
              <a:buNone/>
            </a:pPr>
            <a:r>
              <a:rPr lang="en-US" sz="3200" b="1" dirty="0" smtClean="0"/>
              <a:t>We need </a:t>
            </a:r>
            <a:r>
              <a:rPr lang="en-US" sz="3200" b="1" dirty="0" err="1" smtClean="0"/>
              <a:t>b</a:t>
            </a:r>
            <a:r>
              <a:rPr lang="en-US" sz="3200" b="1" dirty="0" err="1">
                <a:solidFill>
                  <a:srgbClr val="0000FF"/>
                </a:solidFill>
              </a:rPr>
              <a:t>ΔE</a:t>
            </a:r>
            <a:r>
              <a:rPr lang="en-US" sz="3200" b="1" dirty="0" smtClean="0"/>
              <a:t> &lt; 0.1 </a:t>
            </a:r>
            <a:r>
              <a:rPr lang="en-US" sz="3200" b="1" dirty="0" err="1" smtClean="0"/>
              <a:t>cty</a:t>
            </a:r>
            <a:r>
              <a:rPr lang="en-US" sz="3200" b="1" dirty="0"/>
              <a:t> </a:t>
            </a:r>
            <a:r>
              <a:rPr lang="en-US" sz="3200" b="1" dirty="0" smtClean="0"/>
              <a:t>– this is not easy! </a:t>
            </a:r>
            <a:r>
              <a:rPr lang="en-US" sz="3200" b="1" dirty="0" smtClean="0">
                <a:solidFill>
                  <a:schemeClr val="bg1">
                    <a:lumMod val="85000"/>
                  </a:schemeClr>
                </a:solidFill>
              </a:rPr>
              <a:t>*</a:t>
            </a:r>
          </a:p>
          <a:p>
            <a:pPr marL="457200" lvl="1" indent="0" algn="ctr">
              <a:buNone/>
            </a:pPr>
            <a:r>
              <a:rPr lang="en-US" dirty="0" smtClean="0">
                <a:solidFill>
                  <a:srgbClr val="0000FF"/>
                </a:solidFill>
              </a:rPr>
              <a:t>How can such low backgrounds be demonstrated?</a:t>
            </a:r>
          </a:p>
          <a:p>
            <a:pPr marL="457200" lvl="1" indent="0" algn="ctr">
              <a:buNone/>
            </a:pPr>
            <a:r>
              <a:rPr lang="en-US" sz="3200" dirty="0" smtClean="0"/>
              <a:t>Easy: take 1kg, count for 100,000 years!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03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Universe is 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not symmetric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US" sz="3200" dirty="0" smtClean="0">
                <a:solidFill>
                  <a:srgbClr val="CCFFCC"/>
                </a:solidFill>
              </a:rPr>
              <a:t>Measured ratio: N</a:t>
            </a:r>
            <a:r>
              <a:rPr lang="en-US" sz="3200" baseline="-25000" dirty="0" smtClean="0">
                <a:solidFill>
                  <a:srgbClr val="CCFFCC"/>
                </a:solidFill>
              </a:rPr>
              <a:t>B</a:t>
            </a:r>
            <a:r>
              <a:rPr lang="en-US" sz="3200" dirty="0" smtClean="0">
                <a:solidFill>
                  <a:srgbClr val="CCFFCC"/>
                </a:solidFill>
              </a:rPr>
              <a:t>/</a:t>
            </a:r>
            <a:r>
              <a:rPr lang="en-US" sz="3200" dirty="0" err="1">
                <a:solidFill>
                  <a:srgbClr val="CCFFCC"/>
                </a:solidFill>
              </a:rPr>
              <a:t>N</a:t>
            </a:r>
            <a:r>
              <a:rPr lang="en-US" sz="3200" baseline="-25000" dirty="0" err="1" smtClean="0">
                <a:solidFill>
                  <a:srgbClr val="CCFFCC"/>
                </a:solidFill>
              </a:rPr>
              <a:t>γ</a:t>
            </a:r>
            <a:r>
              <a:rPr lang="en-US" sz="3200" dirty="0" smtClean="0">
                <a:solidFill>
                  <a:srgbClr val="CCFFCC"/>
                </a:solidFill>
              </a:rPr>
              <a:t>  = 6 x 10</a:t>
            </a:r>
            <a:r>
              <a:rPr lang="en-US" sz="3200" baseline="30000" dirty="0" smtClean="0">
                <a:solidFill>
                  <a:srgbClr val="CCFFCC"/>
                </a:solidFill>
              </a:rPr>
              <a:t>-10</a:t>
            </a:r>
          </a:p>
          <a:p>
            <a:pPr marL="457200" lvl="1" indent="0" algn="ctr">
              <a:buNone/>
            </a:pPr>
            <a:r>
              <a:rPr lang="en-US" sz="3200" dirty="0" smtClean="0">
                <a:solidFill>
                  <a:srgbClr val="CCFFCC"/>
                </a:solidFill>
              </a:rPr>
              <a:t>N</a:t>
            </a:r>
            <a:r>
              <a:rPr lang="en-US" sz="3200" baseline="-25000" dirty="0" smtClean="0">
                <a:solidFill>
                  <a:srgbClr val="CCFFCC"/>
                </a:solidFill>
              </a:rPr>
              <a:t>B*</a:t>
            </a:r>
            <a:r>
              <a:rPr lang="en-US" sz="3200" dirty="0" smtClean="0">
                <a:solidFill>
                  <a:srgbClr val="CCFFCC"/>
                </a:solidFill>
              </a:rPr>
              <a:t> </a:t>
            </a:r>
            <a:r>
              <a:rPr lang="en-US" sz="3200" dirty="0">
                <a:solidFill>
                  <a:srgbClr val="CCFFCC"/>
                </a:solidFill>
              </a:rPr>
              <a:t>≈ </a:t>
            </a:r>
            <a:r>
              <a:rPr lang="en-US" sz="3200" dirty="0" smtClean="0">
                <a:solidFill>
                  <a:srgbClr val="CCFFCC"/>
                </a:solidFill>
              </a:rPr>
              <a:t> 0</a:t>
            </a:r>
          </a:p>
          <a:p>
            <a:pPr lvl="1"/>
            <a:endParaRPr lang="en-US" dirty="0" smtClean="0">
              <a:solidFill>
                <a:srgbClr val="CCFFCC"/>
              </a:solidFill>
            </a:endParaRPr>
          </a:p>
          <a:p>
            <a:pPr marL="0" lvl="1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So the prediction that </a:t>
            </a:r>
            <a:r>
              <a:rPr lang="en-US" sz="3200" dirty="0">
                <a:solidFill>
                  <a:srgbClr val="FFFFFF"/>
                </a:solidFill>
              </a:rPr>
              <a:t>(</a:t>
            </a:r>
            <a:r>
              <a:rPr lang="en-US" sz="3200" dirty="0">
                <a:solidFill>
                  <a:schemeClr val="bg1"/>
                </a:solidFill>
              </a:rPr>
              <a:t>N</a:t>
            </a:r>
            <a:r>
              <a:rPr lang="en-US" sz="3200" baseline="-25000" dirty="0">
                <a:solidFill>
                  <a:schemeClr val="bg1"/>
                </a:solidFill>
              </a:rPr>
              <a:t>B</a:t>
            </a:r>
            <a:r>
              <a:rPr lang="en-US" sz="3200" dirty="0">
                <a:solidFill>
                  <a:schemeClr val="bg1"/>
                </a:solidFill>
              </a:rPr>
              <a:t> +N</a:t>
            </a:r>
            <a:r>
              <a:rPr lang="en-US" sz="3200" baseline="-25000" dirty="0">
                <a:solidFill>
                  <a:schemeClr val="bg1"/>
                </a:solidFill>
              </a:rPr>
              <a:t>B*</a:t>
            </a:r>
            <a:r>
              <a:rPr lang="en-US" sz="3200" dirty="0">
                <a:solidFill>
                  <a:schemeClr val="bg1"/>
                </a:solidFill>
              </a:rPr>
              <a:t>) </a:t>
            </a:r>
            <a:r>
              <a:rPr lang="en-US" sz="3200" dirty="0" smtClean="0">
                <a:solidFill>
                  <a:schemeClr val="bg1"/>
                </a:solidFill>
              </a:rPr>
              <a:t>/</a:t>
            </a:r>
            <a:r>
              <a:rPr lang="en-US" sz="3200" dirty="0" err="1" smtClean="0">
                <a:solidFill>
                  <a:schemeClr val="bg1"/>
                </a:solidFill>
              </a:rPr>
              <a:t>N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γ</a:t>
            </a:r>
            <a:r>
              <a:rPr lang="en-US" sz="3200" baseline="-250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b="1" u="sng" dirty="0" smtClean="0">
                <a:solidFill>
                  <a:srgbClr val="FFFF00"/>
                </a:solidFill>
              </a:rPr>
              <a:t>≈ 10</a:t>
            </a:r>
            <a:r>
              <a:rPr lang="en-US" sz="3200" b="1" u="sng" baseline="30000" dirty="0" smtClean="0">
                <a:solidFill>
                  <a:srgbClr val="FFFF00"/>
                </a:solidFill>
              </a:rPr>
              <a:t>-19</a:t>
            </a:r>
            <a:endParaRPr lang="en-US" sz="3200" b="1" u="sng" dirty="0" smtClean="0">
              <a:solidFill>
                <a:srgbClr val="FFFF00"/>
              </a:solidFill>
            </a:endParaRPr>
          </a:p>
          <a:p>
            <a:pPr marL="0" lvl="1" indent="0" algn="ctr">
              <a:buNone/>
            </a:pPr>
            <a:endParaRPr lang="en-US" sz="3200" b="1" u="sng" baseline="30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6600"/>
                </a:solidFill>
              </a:rPr>
              <a:t>is wrong, by ~ 10</a:t>
            </a:r>
            <a:r>
              <a:rPr lang="en-US" sz="3600" baseline="30000" dirty="0">
                <a:solidFill>
                  <a:srgbClr val="FF6600"/>
                </a:solidFill>
              </a:rPr>
              <a:t>8</a:t>
            </a:r>
            <a:r>
              <a:rPr lang="en-US" sz="3600" dirty="0" smtClean="0">
                <a:solidFill>
                  <a:srgbClr val="FF6600"/>
                </a:solidFill>
              </a:rPr>
              <a:t>   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universe is just 1 ppb leftovers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3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</a:t>
            </a:r>
            <a:r>
              <a:rPr lang="en-US" sz="3600" dirty="0" smtClean="0">
                <a:solidFill>
                  <a:srgbClr val="FF0000"/>
                </a:solidFill>
              </a:rPr>
              <a:t>pproaches </a:t>
            </a:r>
            <a:r>
              <a:rPr lang="en-US" sz="3600" dirty="0">
                <a:solidFill>
                  <a:srgbClr val="FF0000"/>
                </a:solidFill>
              </a:rPr>
              <a:t>to background rejection: </a:t>
            </a:r>
            <a:endParaRPr lang="en-US" sz="3600" dirty="0">
              <a:solidFill>
                <a:srgbClr val="FF0000"/>
              </a:solidFill>
              <a:latin typeface="Chalkboard SE Regular"/>
              <a:cs typeface="Chalkboard SE Regular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14824" y="1616111"/>
            <a:ext cx="7173759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 smtClean="0">
              <a:solidFill>
                <a:srgbClr val="BB39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Superb energy </a:t>
            </a:r>
            <a:r>
              <a:rPr lang="en-US" sz="3200" dirty="0" smtClean="0"/>
              <a:t>resolution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Heroic radio-purity &amp; shielding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Identification of two-electron topology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Identification of decay daughter: </a:t>
            </a:r>
          </a:p>
          <a:p>
            <a:pPr algn="ctr"/>
            <a:r>
              <a:rPr lang="en-US" sz="3200" dirty="0" smtClean="0">
                <a:solidFill>
                  <a:srgbClr val="BB39FF"/>
                </a:solidFill>
              </a:rPr>
              <a:t>					</a:t>
            </a:r>
            <a:r>
              <a:rPr lang="en-US" sz="3200" dirty="0" smtClean="0">
                <a:solidFill>
                  <a:srgbClr val="0000FF"/>
                </a:solidFill>
              </a:rPr>
              <a:t>Z </a:t>
            </a:r>
            <a:r>
              <a:rPr lang="en-US" sz="3200" dirty="0" smtClean="0">
                <a:solidFill>
                  <a:srgbClr val="0000FF"/>
                </a:solidFill>
                <a:sym typeface="Wingdings"/>
              </a:rPr>
              <a:t> (</a:t>
            </a:r>
            <a:r>
              <a:rPr lang="en-US" sz="3200" dirty="0" smtClean="0">
                <a:solidFill>
                  <a:srgbClr val="0000FF"/>
                </a:solidFill>
              </a:rPr>
              <a:t>Z+2)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3838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</a:t>
            </a:r>
            <a:r>
              <a:rPr lang="en-US" sz="3600" dirty="0" smtClean="0">
                <a:solidFill>
                  <a:srgbClr val="FF0000"/>
                </a:solidFill>
              </a:rPr>
              <a:t>pproaches </a:t>
            </a:r>
            <a:r>
              <a:rPr lang="en-US" sz="3600" dirty="0">
                <a:solidFill>
                  <a:srgbClr val="FF0000"/>
                </a:solidFill>
              </a:rPr>
              <a:t>to background rejection: </a:t>
            </a:r>
            <a:endParaRPr lang="en-US" sz="3600" dirty="0">
              <a:solidFill>
                <a:srgbClr val="FF0000"/>
              </a:solidFill>
              <a:latin typeface="Chalkboard SE Regular"/>
              <a:cs typeface="Chalkboard SE Regular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14824" y="1616111"/>
            <a:ext cx="727635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 smtClean="0">
              <a:solidFill>
                <a:srgbClr val="BB39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Superb energy </a:t>
            </a:r>
            <a:r>
              <a:rPr lang="en-US" sz="3200" dirty="0" smtClean="0"/>
              <a:t>resolution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Heroic radio-purity &amp; shielding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 smtClean="0">
                <a:solidFill>
                  <a:srgbClr val="920092"/>
                </a:solidFill>
              </a:rPr>
              <a:t>Identification of two-electron topology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 smtClean="0">
                <a:solidFill>
                  <a:srgbClr val="920092"/>
                </a:solidFill>
              </a:rPr>
              <a:t>Identification of decay daughter: </a:t>
            </a:r>
          </a:p>
          <a:p>
            <a:pPr algn="ctr"/>
            <a:r>
              <a:rPr lang="en-US" sz="3200" b="1" dirty="0" smtClean="0">
                <a:solidFill>
                  <a:srgbClr val="920092"/>
                </a:solidFill>
              </a:rPr>
              <a:t>					Z </a:t>
            </a:r>
            <a:r>
              <a:rPr lang="en-US" sz="3200" b="1" dirty="0" smtClean="0">
                <a:solidFill>
                  <a:srgbClr val="920092"/>
                </a:solidFill>
                <a:sym typeface="Wingdings"/>
              </a:rPr>
              <a:t> (</a:t>
            </a:r>
            <a:r>
              <a:rPr lang="en-US" sz="3200" b="1" dirty="0" smtClean="0">
                <a:solidFill>
                  <a:srgbClr val="920092"/>
                </a:solidFill>
              </a:rPr>
              <a:t>Z+2)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66160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About Xenon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No long-lived radioactive isotopes (</a:t>
            </a:r>
            <a:r>
              <a:rPr lang="en-US" dirty="0" smtClean="0"/>
              <a:t> </a:t>
            </a:r>
            <a:r>
              <a:rPr lang="en-US" baseline="30000" dirty="0" smtClean="0"/>
              <a:t>136</a:t>
            </a:r>
            <a:r>
              <a:rPr lang="en-US" dirty="0" smtClean="0"/>
              <a:t>Xe)</a:t>
            </a:r>
            <a:endParaRPr lang="en-US" dirty="0"/>
          </a:p>
          <a:p>
            <a:r>
              <a:rPr lang="en-US" dirty="0"/>
              <a:t>N</a:t>
            </a:r>
            <a:r>
              <a:rPr lang="en-US" dirty="0" smtClean="0"/>
              <a:t>atural </a:t>
            </a:r>
            <a:r>
              <a:rPr lang="en-US" dirty="0"/>
              <a:t>abundance of ~9</a:t>
            </a:r>
            <a:r>
              <a:rPr lang="en-US" dirty="0" smtClean="0"/>
              <a:t>%</a:t>
            </a:r>
          </a:p>
          <a:p>
            <a:r>
              <a:rPr lang="en-US" dirty="0"/>
              <a:t>Easy to enrich </a:t>
            </a:r>
            <a:r>
              <a:rPr lang="en-US" dirty="0" smtClean="0"/>
              <a:t>by centrifuge</a:t>
            </a:r>
            <a:endParaRPr lang="en-US" dirty="0"/>
          </a:p>
          <a:p>
            <a:r>
              <a:rPr lang="en-US" dirty="0" smtClean="0"/>
              <a:t>Relatively inexpensive: 1 ton </a:t>
            </a:r>
            <a:r>
              <a:rPr lang="en-US" baseline="30000" dirty="0" smtClean="0"/>
              <a:t>136</a:t>
            </a:r>
            <a:r>
              <a:rPr lang="en-US" dirty="0" smtClean="0"/>
              <a:t>Xe already  exists</a:t>
            </a:r>
          </a:p>
          <a:p>
            <a:r>
              <a:rPr lang="en-US" dirty="0" smtClean="0"/>
              <a:t>Important difference between liquid &amp; gas: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Energy partition fluctuations: 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		scintillation </a:t>
            </a:r>
            <a:r>
              <a:rPr lang="en-US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</a:t>
            </a:r>
            <a:r>
              <a:rPr lang="en-US" dirty="0" smtClean="0">
                <a:solidFill>
                  <a:srgbClr val="0000FF"/>
                </a:solidFill>
              </a:rPr>
              <a:t> ionization 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Fluctuations </a:t>
            </a:r>
            <a:r>
              <a:rPr lang="en-US" dirty="0">
                <a:solidFill>
                  <a:schemeClr val="bg1"/>
                </a:solidFill>
              </a:rPr>
              <a:t>are </a:t>
            </a:r>
            <a:r>
              <a:rPr lang="en-US" sz="3200" b="1" dirty="0" smtClean="0">
                <a:solidFill>
                  <a:schemeClr val="bg1"/>
                </a:solidFill>
              </a:rPr>
              <a:t>large</a:t>
            </a:r>
            <a:r>
              <a:rPr lang="en-US" dirty="0" smtClean="0">
                <a:solidFill>
                  <a:schemeClr val="bg1"/>
                </a:solidFill>
              </a:rPr>
              <a:t> in liquid </a:t>
            </a:r>
            <a:r>
              <a:rPr lang="en-US" dirty="0" err="1" smtClean="0">
                <a:solidFill>
                  <a:schemeClr val="bg1"/>
                </a:solidFill>
              </a:rPr>
              <a:t>Xe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bg1"/>
                </a:solidFill>
              </a:rPr>
              <a:t>Fluctuations are </a:t>
            </a:r>
            <a:r>
              <a:rPr lang="en-US" sz="2000" b="1" dirty="0" smtClean="0">
                <a:solidFill>
                  <a:schemeClr val="bg1"/>
                </a:solidFill>
              </a:rPr>
              <a:t>small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in gaseous </a:t>
            </a:r>
            <a:r>
              <a:rPr lang="en-US" dirty="0" err="1" smtClean="0">
                <a:solidFill>
                  <a:schemeClr val="bg1"/>
                </a:solidFill>
              </a:rPr>
              <a:t>Xe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33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About Xenon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No long-lived radioactive isotopes (</a:t>
            </a:r>
            <a:r>
              <a:rPr lang="en-US" dirty="0" smtClean="0"/>
              <a:t> </a:t>
            </a:r>
            <a:r>
              <a:rPr lang="en-US" baseline="30000" dirty="0" smtClean="0"/>
              <a:t>136</a:t>
            </a:r>
            <a:r>
              <a:rPr lang="en-US" dirty="0" smtClean="0"/>
              <a:t>Xe)</a:t>
            </a:r>
            <a:endParaRPr lang="en-US" dirty="0"/>
          </a:p>
          <a:p>
            <a:r>
              <a:rPr lang="en-US" dirty="0"/>
              <a:t>N</a:t>
            </a:r>
            <a:r>
              <a:rPr lang="en-US" dirty="0" smtClean="0"/>
              <a:t>atural </a:t>
            </a:r>
            <a:r>
              <a:rPr lang="en-US" dirty="0"/>
              <a:t>abundance of ~9</a:t>
            </a:r>
            <a:r>
              <a:rPr lang="en-US" dirty="0" smtClean="0"/>
              <a:t>%</a:t>
            </a:r>
          </a:p>
          <a:p>
            <a:r>
              <a:rPr lang="en-US" dirty="0"/>
              <a:t>Easy to enrich </a:t>
            </a:r>
            <a:r>
              <a:rPr lang="en-US" dirty="0" smtClean="0"/>
              <a:t>by centrifuge</a:t>
            </a:r>
            <a:endParaRPr lang="en-US" dirty="0"/>
          </a:p>
          <a:p>
            <a:r>
              <a:rPr lang="en-US" dirty="0" smtClean="0"/>
              <a:t>Relatively inexpensive: 1 ton </a:t>
            </a:r>
            <a:r>
              <a:rPr lang="en-US" baseline="30000" dirty="0" smtClean="0"/>
              <a:t>136</a:t>
            </a:r>
            <a:r>
              <a:rPr lang="en-US" dirty="0" smtClean="0"/>
              <a:t>Xe already  exists</a:t>
            </a:r>
          </a:p>
          <a:p>
            <a:r>
              <a:rPr lang="en-US" dirty="0" smtClean="0"/>
              <a:t>Important difference between liquid &amp; gas: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Energy partition fluctuations: 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		scintillation </a:t>
            </a:r>
            <a:r>
              <a:rPr lang="en-US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</a:t>
            </a:r>
            <a:r>
              <a:rPr lang="en-US" dirty="0" smtClean="0">
                <a:solidFill>
                  <a:srgbClr val="0000FF"/>
                </a:solidFill>
              </a:rPr>
              <a:t> ionization 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Fluctuations </a:t>
            </a:r>
            <a:r>
              <a:rPr lang="en-US" dirty="0">
                <a:solidFill>
                  <a:srgbClr val="0000FF"/>
                </a:solidFill>
              </a:rPr>
              <a:t>are </a:t>
            </a:r>
            <a:r>
              <a:rPr lang="en-US" sz="3200" b="1" dirty="0" smtClean="0">
                <a:solidFill>
                  <a:srgbClr val="FF0000"/>
                </a:solidFill>
              </a:rPr>
              <a:t>large</a:t>
            </a:r>
            <a:r>
              <a:rPr lang="en-US" dirty="0" smtClean="0">
                <a:solidFill>
                  <a:srgbClr val="0000FF"/>
                </a:solidFill>
              </a:rPr>
              <a:t> in liquid </a:t>
            </a:r>
            <a:r>
              <a:rPr lang="en-US" dirty="0" err="1" smtClean="0">
                <a:solidFill>
                  <a:srgbClr val="0000FF"/>
                </a:solidFill>
              </a:rPr>
              <a:t>Xe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920092"/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0000FF"/>
                </a:solidFill>
              </a:rPr>
              <a:t>Fluctuations are </a:t>
            </a:r>
            <a:r>
              <a:rPr lang="en-US" sz="2000" b="1" dirty="0" smtClean="0">
                <a:solidFill>
                  <a:srgbClr val="008000"/>
                </a:solidFill>
              </a:rPr>
              <a:t>small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in gaseous </a:t>
            </a:r>
            <a:r>
              <a:rPr lang="en-US" dirty="0" err="1" smtClean="0">
                <a:solidFill>
                  <a:srgbClr val="0000FF"/>
                </a:solidFill>
              </a:rPr>
              <a:t>Xe</a:t>
            </a:r>
            <a:r>
              <a:rPr lang="en-US" dirty="0" smtClean="0">
                <a:solidFill>
                  <a:srgbClr val="0000FF"/>
                </a:solidFill>
              </a:rPr>
              <a:t>  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3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b="1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Partition fluctuations in 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x</a:t>
            </a:r>
            <a:r>
              <a:rPr lang="en-US" sz="2000" b="1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enon depend </a:t>
            </a:r>
            <a:r>
              <a:rPr lang="en-US" sz="2000" b="1" u="sng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strongly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on density!</a:t>
            </a:r>
          </a:p>
        </p:txBody>
      </p:sp>
      <p:sp>
        <p:nvSpPr>
          <p:cNvPr id="2150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smtClean="0"/>
              <a:t>Crete 2017</a:t>
            </a:r>
            <a:endParaRPr lang="en-US" sz="1400"/>
          </a:p>
        </p:txBody>
      </p:sp>
      <p:pic>
        <p:nvPicPr>
          <p:cNvPr id="21508" name="Picture 3" descr="Nygre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4803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12"/>
          <p:cNvSpPr txBox="1">
            <a:spLocks noChangeArrowheads="1"/>
          </p:cNvSpPr>
          <p:nvPr/>
        </p:nvSpPr>
        <p:spPr bwMode="auto">
          <a:xfrm>
            <a:off x="7162800" y="2133600"/>
            <a:ext cx="1524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1511" name="Oval 10"/>
          <p:cNvSpPr>
            <a:spLocks noChangeArrowheads="1"/>
          </p:cNvSpPr>
          <p:nvPr/>
        </p:nvSpPr>
        <p:spPr bwMode="auto">
          <a:xfrm>
            <a:off x="5867400" y="2057400"/>
            <a:ext cx="304800" cy="533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>
              <a:latin typeface="Calibri" charset="0"/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609600" y="1219200"/>
            <a:ext cx="1600200" cy="3477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Here, the fluctuations are </a:t>
            </a:r>
            <a:r>
              <a:rPr lang="en-US" u="sng" dirty="0" smtClean="0">
                <a:latin typeface="Calibri" charset="0"/>
              </a:rPr>
              <a:t>normal</a:t>
            </a:r>
          </a:p>
          <a:p>
            <a:pPr algn="ctr">
              <a:spcBef>
                <a:spcPct val="50000"/>
              </a:spcBef>
            </a:pPr>
            <a:r>
              <a:rPr lang="en-US" u="sng" dirty="0" err="1" smtClean="0">
                <a:latin typeface="Calibri" charset="0"/>
              </a:rPr>
              <a:t>Fano</a:t>
            </a:r>
            <a:r>
              <a:rPr lang="en-US" u="sng" dirty="0" smtClean="0">
                <a:latin typeface="Calibri" charset="0"/>
              </a:rPr>
              <a:t> factor</a:t>
            </a:r>
            <a:endParaRPr lang="en-US" u="sng" dirty="0">
              <a:latin typeface="Calibri" charset="0"/>
            </a:endParaRPr>
          </a:p>
          <a:p>
            <a:pPr algn="ctr">
              <a:spcBef>
                <a:spcPct val="50000"/>
              </a:spcBef>
            </a:pPr>
            <a:r>
              <a:rPr lang="en-US" dirty="0">
                <a:latin typeface="Calibri" charset="0"/>
              </a:rPr>
              <a:t>F = 0.15</a:t>
            </a:r>
          </a:p>
          <a:p>
            <a:pPr algn="ctr">
              <a:spcBef>
                <a:spcPct val="50000"/>
              </a:spcBef>
            </a:pPr>
            <a:r>
              <a:rPr lang="en-US" dirty="0" smtClean="0">
                <a:latin typeface="Calibri" charset="0"/>
                <a:sym typeface="Symbol" charset="0"/>
              </a:rPr>
              <a:t>Intrinsic Resolution:</a:t>
            </a:r>
          </a:p>
          <a:p>
            <a:pPr algn="ctr">
              <a:spcBef>
                <a:spcPct val="50000"/>
              </a:spcBef>
            </a:pPr>
            <a:r>
              <a:rPr lang="en-US" dirty="0" smtClean="0">
                <a:latin typeface="Calibri" charset="0"/>
                <a:sym typeface="Symbol" charset="0"/>
              </a:rPr>
              <a:t> </a:t>
            </a:r>
            <a:r>
              <a:rPr lang="en-US" dirty="0">
                <a:latin typeface="Calibri" charset="0"/>
                <a:sym typeface="Symbol" charset="0"/>
              </a:rPr>
              <a:t>E/E ~0.6% FWHM</a:t>
            </a:r>
            <a:endParaRPr lang="en-US" dirty="0">
              <a:latin typeface="Calibri" charset="0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2057400" y="4191000"/>
            <a:ext cx="6096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Oval 7"/>
          <p:cNvSpPr>
            <a:spLocks noChangeArrowheads="1"/>
          </p:cNvSpPr>
          <p:nvPr/>
        </p:nvSpPr>
        <p:spPr bwMode="auto">
          <a:xfrm>
            <a:off x="2743200" y="3886200"/>
            <a:ext cx="609600" cy="9906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1800">
              <a:latin typeface="Calibri" charset="0"/>
            </a:endParaRPr>
          </a:p>
        </p:txBody>
      </p:sp>
      <p:sp>
        <p:nvSpPr>
          <p:cNvPr id="21515" name="Text Box 13"/>
          <p:cNvSpPr txBox="1">
            <a:spLocks noChangeArrowheads="1"/>
          </p:cNvSpPr>
          <p:nvPr/>
        </p:nvSpPr>
        <p:spPr bwMode="auto">
          <a:xfrm>
            <a:off x="1295400" y="5410200"/>
            <a:ext cx="7313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0000FF"/>
                </a:solidFill>
                <a:latin typeface="Calibri" charset="0"/>
              </a:rPr>
              <a:t>For </a:t>
            </a:r>
            <a:r>
              <a:rPr lang="en-US" b="1" dirty="0">
                <a:solidFill>
                  <a:srgbClr val="0000FF"/>
                </a:solidFill>
                <a:latin typeface="Calibri" charset="0"/>
                <a:sym typeface="Symbol" charset="0"/>
              </a:rPr>
              <a:t> &lt;0.55 g/cm</a:t>
            </a:r>
            <a:r>
              <a:rPr lang="en-US" b="1" baseline="30000" dirty="0">
                <a:solidFill>
                  <a:srgbClr val="0000FF"/>
                </a:solidFill>
                <a:latin typeface="Calibri" charset="0"/>
                <a:sym typeface="Symbol" charset="0"/>
              </a:rPr>
              <a:t>3</a:t>
            </a:r>
            <a:r>
              <a:rPr lang="en-US" b="1" dirty="0">
                <a:solidFill>
                  <a:srgbClr val="0000FF"/>
                </a:solidFill>
                <a:latin typeface="Calibri" charset="0"/>
                <a:sym typeface="Symbol" charset="0"/>
              </a:rPr>
              <a:t>, ionization energy resolution is </a:t>
            </a:r>
            <a:r>
              <a:rPr lang="ja-JP" altLang="en-US" b="1" dirty="0">
                <a:solidFill>
                  <a:srgbClr val="0000FF"/>
                </a:solidFill>
                <a:latin typeface="Calibri" charset="0"/>
                <a:sym typeface="Symbol" charset="0"/>
              </a:rPr>
              <a:t>“</a:t>
            </a:r>
            <a:r>
              <a:rPr lang="en-US" altLang="ja-JP" b="1" dirty="0">
                <a:solidFill>
                  <a:srgbClr val="0000FF"/>
                </a:solidFill>
                <a:latin typeface="Calibri" charset="0"/>
                <a:sym typeface="Symbol" charset="0"/>
              </a:rPr>
              <a:t>intrinsic</a:t>
            </a:r>
            <a:r>
              <a:rPr lang="ja-JP" altLang="en-US" b="1" dirty="0">
                <a:solidFill>
                  <a:srgbClr val="0000FF"/>
                </a:solidFill>
                <a:latin typeface="Calibri" charset="0"/>
                <a:sym typeface="Symbol" charset="0"/>
              </a:rPr>
              <a:t>”</a:t>
            </a:r>
            <a:endParaRPr lang="en-US" b="1" dirty="0">
              <a:solidFill>
                <a:srgbClr val="0000FF"/>
              </a:solidFill>
              <a:latin typeface="Calibri" charset="0"/>
              <a:sym typeface="Symbol" charset="0"/>
            </a:endParaRPr>
          </a:p>
        </p:txBody>
      </p:sp>
      <p:sp>
        <p:nvSpPr>
          <p:cNvPr id="21517" name="Text Box 15"/>
          <p:cNvSpPr txBox="1">
            <a:spLocks noChangeArrowheads="1"/>
          </p:cNvSpPr>
          <p:nvPr/>
        </p:nvSpPr>
        <p:spPr bwMode="auto">
          <a:xfrm>
            <a:off x="4468691" y="3505200"/>
            <a:ext cx="2617909" cy="369332"/>
          </a:xfrm>
          <a:prstGeom prst="rect">
            <a:avLst/>
          </a:prstGeom>
          <a:solidFill>
            <a:srgbClr val="FFFFFF"/>
          </a:solidFill>
          <a:ln/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Ionization signal </a:t>
            </a:r>
            <a:r>
              <a:rPr lang="en-US" sz="1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only</a:t>
            </a:r>
            <a:endParaRPr lang="en-US" sz="1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518" name="TextBox 1"/>
          <p:cNvSpPr txBox="1">
            <a:spLocks noChangeArrowheads="1"/>
          </p:cNvSpPr>
          <p:nvPr/>
        </p:nvSpPr>
        <p:spPr bwMode="auto">
          <a:xfrm>
            <a:off x="7086600" y="1676400"/>
            <a:ext cx="18288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2895600" y="2057400"/>
            <a:ext cx="0" cy="1447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" name="Straight Arrow Connector 4"/>
          <p:cNvCxnSpPr/>
          <p:nvPr/>
        </p:nvCxnSpPr>
        <p:spPr>
          <a:xfrm flipH="1">
            <a:off x="6848388" y="2274332"/>
            <a:ext cx="68729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35683" y="2069068"/>
            <a:ext cx="859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 = ~20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79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solidFill>
                  <a:srgbClr val="9600E1"/>
                </a:solidFill>
                <a:latin typeface="Chalkboard" charset="0"/>
                <a:ea typeface="ＭＳ Ｐゴシック" charset="0"/>
                <a:cs typeface="ＭＳ Ｐゴシック" charset="0"/>
              </a:rPr>
              <a:t>Intrinsic Energy </a:t>
            </a:r>
            <a:r>
              <a:rPr lang="en-US" sz="2800" dirty="0">
                <a:solidFill>
                  <a:srgbClr val="9600E1"/>
                </a:solidFill>
                <a:latin typeface="Chalkboard" charset="0"/>
                <a:ea typeface="ＭＳ Ｐゴシック" charset="0"/>
                <a:cs typeface="ＭＳ Ｐゴシック" charset="0"/>
              </a:rPr>
              <a:t>resolution at Q</a:t>
            </a:r>
            <a:r>
              <a:rPr lang="en-US" sz="2800" baseline="-25000" dirty="0">
                <a:solidFill>
                  <a:srgbClr val="9600E1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 </a:t>
            </a:r>
            <a:r>
              <a:rPr lang="en-US" sz="2800" dirty="0">
                <a:solidFill>
                  <a:srgbClr val="9600E1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= </a:t>
            </a:r>
            <a:r>
              <a:rPr lang="en-US" sz="2800" dirty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2457 </a:t>
            </a:r>
            <a:r>
              <a:rPr lang="en-US" sz="2800" dirty="0" err="1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keV</a:t>
            </a:r>
            <a:endParaRPr lang="en-US" sz="2800" dirty="0">
              <a:solidFill>
                <a:srgbClr val="9600E1"/>
              </a:solidFill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 algn="ctr">
              <a:buNone/>
            </a:pPr>
            <a:r>
              <a:rPr lang="en-US" sz="2400" dirty="0">
                <a:latin typeface="Arial" charset="0"/>
                <a:ea typeface="ＭＳ Ｐゴシック" charset="0"/>
                <a:sym typeface="Symbol" charset="0"/>
              </a:rPr>
              <a:t>Q  Energy </a:t>
            </a:r>
            <a:r>
              <a:rPr lang="en-US" sz="2400" baseline="30000" dirty="0">
                <a:solidFill>
                  <a:srgbClr val="7011FF"/>
                </a:solidFill>
                <a:latin typeface="Arial" charset="0"/>
                <a:ea typeface="ＭＳ Ｐゴシック" charset="0"/>
                <a:sym typeface="Symbol" charset="0"/>
              </a:rPr>
              <a:t>136</a:t>
            </a:r>
            <a:r>
              <a:rPr lang="en-US" sz="2400" dirty="0">
                <a:solidFill>
                  <a:srgbClr val="7011FF"/>
                </a:solidFill>
                <a:latin typeface="Arial" charset="0"/>
                <a:ea typeface="ＭＳ Ｐゴシック" charset="0"/>
                <a:sym typeface="Symbol" charset="0"/>
              </a:rPr>
              <a:t>Xe --&gt; </a:t>
            </a:r>
            <a:r>
              <a:rPr lang="en-US" sz="2400" baseline="30000" dirty="0">
                <a:solidFill>
                  <a:srgbClr val="7011FF"/>
                </a:solidFill>
                <a:latin typeface="Arial" charset="0"/>
                <a:ea typeface="ＭＳ Ｐゴシック" charset="0"/>
                <a:sym typeface="Symbol" charset="0"/>
              </a:rPr>
              <a:t>136</a:t>
            </a:r>
            <a:r>
              <a:rPr lang="en-US" sz="2400" dirty="0">
                <a:solidFill>
                  <a:srgbClr val="7011FF"/>
                </a:solidFill>
                <a:latin typeface="Arial" charset="0"/>
                <a:ea typeface="ＭＳ Ｐゴシック" charset="0"/>
                <a:sym typeface="Symbol" charset="0"/>
              </a:rPr>
              <a:t>Ba:</a:t>
            </a:r>
            <a:r>
              <a:rPr lang="en-US" sz="2400" dirty="0">
                <a:latin typeface="Arial" charset="0"/>
                <a:ea typeface="ＭＳ Ｐゴシック" charset="0"/>
                <a:sym typeface="Symbol" charset="0"/>
              </a:rPr>
              <a:t>              2457 </a:t>
            </a:r>
            <a:r>
              <a:rPr lang="en-US" sz="2400" dirty="0" err="1" smtClean="0">
                <a:latin typeface="Arial" charset="0"/>
                <a:ea typeface="ＭＳ Ｐゴシック" charset="0"/>
                <a:sym typeface="Symbol" charset="0"/>
              </a:rPr>
              <a:t>keV</a:t>
            </a:r>
            <a:endParaRPr lang="en-US" sz="2400" dirty="0" smtClean="0">
              <a:latin typeface="Arial" charset="0"/>
              <a:ea typeface="ＭＳ Ｐゴシック" charset="0"/>
              <a:sym typeface="Symbol" charset="0"/>
            </a:endParaRPr>
          </a:p>
          <a:p>
            <a:pPr marL="342900" lvl="1" indent="-342900" algn="ctr">
              <a:buNone/>
            </a:pPr>
            <a:r>
              <a:rPr lang="en-US" sz="2400" dirty="0">
                <a:latin typeface="Arial" charset="0"/>
                <a:ea typeface="ＭＳ Ｐゴシック" charset="0"/>
                <a:sym typeface="Symbol" charset="0"/>
              </a:rPr>
              <a:t>w  Average energy per ion pair:           25 </a:t>
            </a:r>
            <a:r>
              <a:rPr lang="en-US" sz="2400" dirty="0" err="1" smtClean="0">
                <a:latin typeface="Arial" charset="0"/>
                <a:ea typeface="ＭＳ Ｐゴシック" charset="0"/>
                <a:sym typeface="Symbol" charset="0"/>
              </a:rPr>
              <a:t>eV</a:t>
            </a:r>
            <a:endParaRPr lang="en-US" sz="2400" dirty="0" smtClean="0">
              <a:latin typeface="Arial" charset="0"/>
              <a:ea typeface="ＭＳ Ｐゴシック" charset="0"/>
              <a:sym typeface="Symbol" charset="0"/>
            </a:endParaRPr>
          </a:p>
          <a:p>
            <a:pPr marL="342900" lvl="1" indent="-342900" algn="ctr">
              <a:buNone/>
            </a:pP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N = Q/w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~</a:t>
            </a:r>
            <a:r>
              <a:rPr lang="en-US" sz="2400" dirty="0">
                <a:solidFill>
                  <a:srgbClr val="1B34FF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100,000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primary electrons</a:t>
            </a:r>
            <a:endParaRPr lang="en-US" sz="2400" dirty="0">
              <a:solidFill>
                <a:srgbClr val="1309FE"/>
              </a:solidFill>
              <a:latin typeface="Chalkboard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marL="342900" lvl="1" indent="-342900" algn="ctr">
              <a:buNone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sym typeface="Symbol" charset="0"/>
              </a:rPr>
              <a:t>F    </a:t>
            </a:r>
            <a:r>
              <a:rPr lang="en-US" sz="2400" dirty="0" err="1">
                <a:solidFill>
                  <a:srgbClr val="FFFFFF"/>
                </a:solidFill>
                <a:latin typeface="Arial" charset="0"/>
                <a:ea typeface="ＭＳ Ｐゴシック" charset="0"/>
                <a:sym typeface="Symbol" charset="0"/>
              </a:rPr>
              <a:t>Fano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sym typeface="Symbol" charset="0"/>
              </a:rPr>
              <a:t> factor (</a:t>
            </a:r>
            <a:r>
              <a:rPr lang="en-US" sz="24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  <a:sym typeface="Symbol" charset="0"/>
              </a:rPr>
              <a:t>HPXe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sym typeface="Symbol" charset="0"/>
              </a:rPr>
              <a:t>): 	       	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  <a:sym typeface="Symbol" charset="0"/>
              </a:rPr>
              <a:t>F =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sym typeface="Symbol" charset="0"/>
              </a:rPr>
              <a:t>0.15 ±0.03 </a:t>
            </a:r>
          </a:p>
          <a:p>
            <a:pPr marL="342900" lvl="1" indent="-342900" algn="ctr">
              <a:buNone/>
            </a:pPr>
            <a:r>
              <a:rPr lang="en-US" sz="2400" dirty="0">
                <a:solidFill>
                  <a:srgbClr val="FFFFFF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</a:t>
            </a:r>
            <a:r>
              <a:rPr lang="en-US" sz="2400" baseline="-25000" dirty="0">
                <a:solidFill>
                  <a:srgbClr val="FFFFFF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N</a:t>
            </a:r>
            <a:r>
              <a:rPr lang="en-US" sz="2400" dirty="0">
                <a:solidFill>
                  <a:srgbClr val="FFFFFF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= (FN)</a:t>
            </a:r>
            <a:r>
              <a:rPr lang="en-US" sz="2400" baseline="30000" dirty="0">
                <a:solidFill>
                  <a:srgbClr val="FFFFFF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1/</a:t>
            </a:r>
            <a:r>
              <a:rPr lang="en-US" sz="2400" baseline="30000" dirty="0" smtClean="0">
                <a:solidFill>
                  <a:srgbClr val="FFFFFF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2</a:t>
            </a:r>
            <a:r>
              <a:rPr lang="en-US" sz="2400" dirty="0" smtClean="0">
                <a:solidFill>
                  <a:srgbClr val="FFFFFF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= </a:t>
            </a:r>
            <a:r>
              <a:rPr lang="en-US" sz="2400" dirty="0">
                <a:solidFill>
                  <a:srgbClr val="FFFFFF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(F</a:t>
            </a:r>
            <a:r>
              <a:rPr lang="en-US" sz="2400" dirty="0" smtClean="0">
                <a:solidFill>
                  <a:srgbClr val="FFFFFF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Q/w)</a:t>
            </a:r>
            <a:r>
              <a:rPr lang="en-US" sz="2400" baseline="30000" dirty="0" smtClean="0">
                <a:solidFill>
                  <a:srgbClr val="FFFFFF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1/2</a:t>
            </a:r>
            <a:r>
              <a:rPr lang="en-US" sz="2400" dirty="0" smtClean="0">
                <a:solidFill>
                  <a:srgbClr val="FFFFFF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~</a:t>
            </a:r>
            <a:r>
              <a:rPr lang="en-US" sz="2400" dirty="0">
                <a:solidFill>
                  <a:srgbClr val="FFFFFF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124 electrons </a:t>
            </a:r>
            <a:r>
              <a:rPr lang="en-US" sz="2400" dirty="0" err="1">
                <a:solidFill>
                  <a:srgbClr val="FFFFFF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rms</a:t>
            </a:r>
            <a:r>
              <a:rPr lang="en-US" sz="2400" dirty="0" smtClean="0">
                <a:solidFill>
                  <a:srgbClr val="FFFFFF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!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buFontTx/>
              <a:buNone/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</a:t>
            </a: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E/E = 2.35  (</a:t>
            </a:r>
            <a:r>
              <a:rPr lang="en-US" sz="2800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F</a:t>
            </a:r>
            <a:r>
              <a:rPr lang="en-US" sz="28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w</a:t>
            </a: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/</a:t>
            </a: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Q)</a:t>
            </a:r>
            <a:r>
              <a:rPr lang="en-US" sz="2800" baseline="30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1/</a:t>
            </a:r>
            <a:r>
              <a:rPr lang="en-US" sz="2800" baseline="300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</a:t>
            </a: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 FWHM</a:t>
            </a:r>
            <a:endParaRPr lang="en-US" sz="2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400" dirty="0">
              <a:solidFill>
                <a:srgbClr val="FFFFFF"/>
              </a:solidFill>
              <a:latin typeface="Chalkboard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E/E =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0.3% 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FWHM       </a:t>
            </a:r>
            <a:r>
              <a:rPr lang="en-US" sz="2400" b="1" u="sng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intrinsic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Gas-phase 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Xe</a:t>
            </a:r>
            <a:endParaRPr lang="en-US" sz="2400" b="1" dirty="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400" b="1" dirty="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Ionization signal only!</a:t>
            </a:r>
            <a:endParaRPr lang="en-US" sz="24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400" b="1" dirty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2969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smtClean="0"/>
              <a:t>Crete 2017</a:t>
            </a:r>
            <a:endParaRPr lang="en-US" sz="1400" dirty="0"/>
          </a:p>
        </p:txBody>
      </p:sp>
      <p:sp>
        <p:nvSpPr>
          <p:cNvPr id="29701" name="Rectangle 1"/>
          <p:cNvSpPr>
            <a:spLocks noChangeArrowheads="1"/>
          </p:cNvSpPr>
          <p:nvPr/>
        </p:nvSpPr>
        <p:spPr bwMode="auto">
          <a:xfrm>
            <a:off x="1207180" y="4515813"/>
            <a:ext cx="6741398" cy="627197"/>
          </a:xfrm>
          <a:prstGeom prst="rect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250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solidFill>
                  <a:srgbClr val="9600E1"/>
                </a:solidFill>
                <a:latin typeface="Chalkboard" charset="0"/>
                <a:ea typeface="ＭＳ Ｐゴシック" charset="0"/>
                <a:cs typeface="ＭＳ Ｐゴシック" charset="0"/>
              </a:rPr>
              <a:t>Intrinsic Energy </a:t>
            </a:r>
            <a:r>
              <a:rPr lang="en-US" sz="2800" dirty="0">
                <a:solidFill>
                  <a:srgbClr val="9600E1"/>
                </a:solidFill>
                <a:latin typeface="Chalkboard" charset="0"/>
                <a:ea typeface="ＭＳ Ｐゴシック" charset="0"/>
                <a:cs typeface="ＭＳ Ｐゴシック" charset="0"/>
              </a:rPr>
              <a:t>resolution at Q</a:t>
            </a:r>
            <a:r>
              <a:rPr lang="en-US" sz="2800" baseline="-25000" dirty="0">
                <a:solidFill>
                  <a:srgbClr val="9600E1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 </a:t>
            </a:r>
            <a:r>
              <a:rPr lang="en-US" sz="2800" dirty="0">
                <a:solidFill>
                  <a:srgbClr val="9600E1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= </a:t>
            </a:r>
            <a:r>
              <a:rPr lang="en-US" sz="2800" dirty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2457 </a:t>
            </a:r>
            <a:r>
              <a:rPr lang="en-US" sz="2800" dirty="0" err="1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keV</a:t>
            </a:r>
            <a:endParaRPr lang="en-US" sz="2800" dirty="0">
              <a:solidFill>
                <a:srgbClr val="9600E1"/>
              </a:solidFill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 algn="ctr">
              <a:buNone/>
            </a:pPr>
            <a:r>
              <a:rPr lang="en-US" sz="2400" dirty="0">
                <a:latin typeface="Arial" charset="0"/>
                <a:ea typeface="ＭＳ Ｐゴシック" charset="0"/>
                <a:sym typeface="Symbol" charset="0"/>
              </a:rPr>
              <a:t>Q  Energy </a:t>
            </a:r>
            <a:r>
              <a:rPr lang="en-US" sz="2400" baseline="30000" dirty="0">
                <a:solidFill>
                  <a:srgbClr val="7011FF"/>
                </a:solidFill>
                <a:latin typeface="Arial" charset="0"/>
                <a:ea typeface="ＭＳ Ｐゴシック" charset="0"/>
                <a:sym typeface="Symbol" charset="0"/>
              </a:rPr>
              <a:t>136</a:t>
            </a:r>
            <a:r>
              <a:rPr lang="en-US" sz="2400" dirty="0">
                <a:solidFill>
                  <a:srgbClr val="7011FF"/>
                </a:solidFill>
                <a:latin typeface="Arial" charset="0"/>
                <a:ea typeface="ＭＳ Ｐゴシック" charset="0"/>
                <a:sym typeface="Symbol" charset="0"/>
              </a:rPr>
              <a:t>Xe --&gt; </a:t>
            </a:r>
            <a:r>
              <a:rPr lang="en-US" sz="2400" baseline="30000" dirty="0">
                <a:solidFill>
                  <a:srgbClr val="7011FF"/>
                </a:solidFill>
                <a:latin typeface="Arial" charset="0"/>
                <a:ea typeface="ＭＳ Ｐゴシック" charset="0"/>
                <a:sym typeface="Symbol" charset="0"/>
              </a:rPr>
              <a:t>136</a:t>
            </a:r>
            <a:r>
              <a:rPr lang="en-US" sz="2400" dirty="0">
                <a:solidFill>
                  <a:srgbClr val="7011FF"/>
                </a:solidFill>
                <a:latin typeface="Arial" charset="0"/>
                <a:ea typeface="ＭＳ Ｐゴシック" charset="0"/>
                <a:sym typeface="Symbol" charset="0"/>
              </a:rPr>
              <a:t>Ba:</a:t>
            </a:r>
            <a:r>
              <a:rPr lang="en-US" sz="2400" dirty="0">
                <a:latin typeface="Arial" charset="0"/>
                <a:ea typeface="ＭＳ Ｐゴシック" charset="0"/>
                <a:sym typeface="Symbol" charset="0"/>
              </a:rPr>
              <a:t>              2457 </a:t>
            </a:r>
            <a:r>
              <a:rPr lang="en-US" sz="2400" dirty="0" err="1" smtClean="0">
                <a:latin typeface="Arial" charset="0"/>
                <a:ea typeface="ＭＳ Ｐゴシック" charset="0"/>
                <a:sym typeface="Symbol" charset="0"/>
              </a:rPr>
              <a:t>keV</a:t>
            </a:r>
            <a:endParaRPr lang="en-US" sz="2400" dirty="0" smtClean="0">
              <a:latin typeface="Arial" charset="0"/>
              <a:ea typeface="ＭＳ Ｐゴシック" charset="0"/>
              <a:sym typeface="Symbol" charset="0"/>
            </a:endParaRPr>
          </a:p>
          <a:p>
            <a:pPr marL="342900" lvl="1" indent="-342900" algn="ctr">
              <a:buNone/>
            </a:pPr>
            <a:r>
              <a:rPr lang="en-US" sz="2400" dirty="0">
                <a:latin typeface="Arial" charset="0"/>
                <a:ea typeface="ＭＳ Ｐゴシック" charset="0"/>
                <a:sym typeface="Symbol" charset="0"/>
              </a:rPr>
              <a:t>w  Average energy per ion pair:           25 </a:t>
            </a:r>
            <a:r>
              <a:rPr lang="en-US" sz="2400" dirty="0" err="1" smtClean="0">
                <a:latin typeface="Arial" charset="0"/>
                <a:ea typeface="ＭＳ Ｐゴシック" charset="0"/>
                <a:sym typeface="Symbol" charset="0"/>
              </a:rPr>
              <a:t>eV</a:t>
            </a:r>
            <a:endParaRPr lang="en-US" sz="2400" dirty="0" smtClean="0">
              <a:latin typeface="Arial" charset="0"/>
              <a:ea typeface="ＭＳ Ｐゴシック" charset="0"/>
              <a:sym typeface="Symbol" charset="0"/>
            </a:endParaRPr>
          </a:p>
          <a:p>
            <a:pPr marL="342900" lvl="1" indent="-342900" algn="ctr">
              <a:buNone/>
            </a:pP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N = Q/w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~</a:t>
            </a:r>
            <a:r>
              <a:rPr lang="en-US" sz="2400" dirty="0">
                <a:solidFill>
                  <a:srgbClr val="1B34FF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100,000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primary electrons</a:t>
            </a:r>
            <a:endParaRPr lang="en-US" sz="2400" dirty="0">
              <a:solidFill>
                <a:srgbClr val="1309FE"/>
              </a:solidFill>
              <a:latin typeface="Chalkboard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marL="342900" lvl="1" indent="-342900" algn="ctr">
              <a:buNone/>
            </a:pPr>
            <a:r>
              <a:rPr lang="en-US" sz="2400" dirty="0">
                <a:latin typeface="Arial" charset="0"/>
                <a:ea typeface="ＭＳ Ｐゴシック" charset="0"/>
                <a:sym typeface="Symbol" charset="0"/>
              </a:rPr>
              <a:t>F    </a:t>
            </a:r>
            <a:r>
              <a:rPr lang="en-US" sz="2400" dirty="0" err="1">
                <a:latin typeface="Arial" charset="0"/>
                <a:ea typeface="ＭＳ Ｐゴシック" charset="0"/>
                <a:sym typeface="Symbol" charset="0"/>
              </a:rPr>
              <a:t>Fano</a:t>
            </a:r>
            <a:r>
              <a:rPr lang="en-US" sz="2400" dirty="0">
                <a:latin typeface="Arial" charset="0"/>
                <a:ea typeface="ＭＳ Ｐゴシック" charset="0"/>
                <a:sym typeface="Symbol" charset="0"/>
              </a:rPr>
              <a:t> factor (</a:t>
            </a:r>
            <a:r>
              <a:rPr lang="en-US" sz="2400" dirty="0" err="1" smtClean="0">
                <a:latin typeface="Arial" charset="0"/>
                <a:ea typeface="ＭＳ Ｐゴシック" charset="0"/>
                <a:sym typeface="Symbol" charset="0"/>
              </a:rPr>
              <a:t>HPXe</a:t>
            </a:r>
            <a:r>
              <a:rPr lang="en-US" sz="2400" dirty="0">
                <a:latin typeface="Arial" charset="0"/>
                <a:ea typeface="ＭＳ Ｐゴシック" charset="0"/>
                <a:sym typeface="Symbol" charset="0"/>
              </a:rPr>
              <a:t>): 	       	</a:t>
            </a:r>
            <a:r>
              <a:rPr lang="en-US" sz="2400" b="1" dirty="0">
                <a:latin typeface="Arial" charset="0"/>
                <a:ea typeface="ＭＳ Ｐゴシック" charset="0"/>
                <a:sym typeface="Symbol" charset="0"/>
              </a:rPr>
              <a:t>F = </a:t>
            </a:r>
            <a:r>
              <a:rPr lang="en-US" sz="2400" b="1" dirty="0" smtClean="0">
                <a:latin typeface="Arial" charset="0"/>
                <a:ea typeface="ＭＳ Ｐゴシック" charset="0"/>
                <a:sym typeface="Symbol" charset="0"/>
              </a:rPr>
              <a:t>0.15 ±0.03 </a:t>
            </a:r>
          </a:p>
          <a:p>
            <a:pPr marL="342900" lvl="1" indent="-342900" algn="ctr">
              <a:buNone/>
            </a:pP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</a:t>
            </a:r>
            <a:r>
              <a:rPr lang="en-US" sz="2400" baseline="-250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N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=</a:t>
            </a:r>
            <a:r>
              <a:rPr lang="en-US" sz="2400" dirty="0">
                <a:solidFill>
                  <a:srgbClr val="1309FE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(FN)</a:t>
            </a:r>
            <a:r>
              <a:rPr lang="en-US" sz="2400" baseline="300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1/</a:t>
            </a:r>
            <a:r>
              <a:rPr lang="en-US" sz="2400" baseline="30000" dirty="0" smtClean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2</a:t>
            </a:r>
            <a:r>
              <a:rPr lang="en-US" sz="2400" dirty="0" smtClean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= 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(F</a:t>
            </a:r>
            <a:r>
              <a:rPr lang="en-US" sz="2400" dirty="0" smtClean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Q/w)</a:t>
            </a:r>
            <a:r>
              <a:rPr lang="en-US" sz="2400" baseline="30000" dirty="0" smtClean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1/2</a:t>
            </a:r>
            <a:r>
              <a:rPr lang="en-US" sz="2400" dirty="0" smtClean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400" dirty="0">
                <a:solidFill>
                  <a:srgbClr val="1309FE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~</a:t>
            </a:r>
            <a:r>
              <a:rPr lang="en-US" sz="2400" dirty="0">
                <a:solidFill>
                  <a:srgbClr val="1309FE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124 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electrons </a:t>
            </a:r>
            <a:r>
              <a:rPr lang="en-US" sz="2400" dirty="0" err="1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rms</a:t>
            </a:r>
            <a:r>
              <a:rPr lang="en-US" sz="2400" dirty="0" smtClean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!</a:t>
            </a:r>
            <a:endParaRPr lang="en-US" sz="24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buFontTx/>
              <a:buNone/>
            </a:pP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</a:t>
            </a: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E/E = 2.35  (</a:t>
            </a:r>
            <a:r>
              <a:rPr lang="en-US" sz="2800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F</a:t>
            </a:r>
            <a:r>
              <a:rPr lang="en-US" sz="280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w</a:t>
            </a: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/</a:t>
            </a: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Q)</a:t>
            </a:r>
            <a:r>
              <a:rPr lang="en-US" sz="2800" baseline="300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1/</a:t>
            </a:r>
            <a:r>
              <a:rPr lang="en-US" sz="2800" baseline="300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</a:t>
            </a: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 FWHM</a:t>
            </a:r>
            <a:endParaRPr lang="en-US" sz="2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400" dirty="0">
              <a:solidFill>
                <a:srgbClr val="FFFFFF"/>
              </a:solidFill>
              <a:latin typeface="Chalkboard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E/E =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0.3% 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FWHM       </a:t>
            </a:r>
            <a:r>
              <a:rPr lang="en-US" sz="2400" b="1" u="sng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intrinsic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Gas-phase 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Xe</a:t>
            </a:r>
            <a:endParaRPr lang="en-US" sz="2400" b="1" dirty="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400" b="1" dirty="0" smtClean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Ionization signal only!</a:t>
            </a:r>
            <a:endParaRPr lang="en-US" sz="24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400" b="1" dirty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2969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smtClean="0"/>
              <a:t>Crete 2017</a:t>
            </a:r>
            <a:endParaRPr lang="en-US" sz="1400" dirty="0"/>
          </a:p>
        </p:txBody>
      </p:sp>
      <p:sp>
        <p:nvSpPr>
          <p:cNvPr id="29701" name="Rectangle 1"/>
          <p:cNvSpPr>
            <a:spLocks noChangeArrowheads="1"/>
          </p:cNvSpPr>
          <p:nvPr/>
        </p:nvSpPr>
        <p:spPr bwMode="auto">
          <a:xfrm>
            <a:off x="1207180" y="4515813"/>
            <a:ext cx="6741398" cy="627197"/>
          </a:xfrm>
          <a:prstGeom prst="rect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7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solidFill>
                  <a:srgbClr val="9600E1"/>
                </a:solidFill>
                <a:latin typeface="Chalkboard" charset="0"/>
                <a:ea typeface="ＭＳ Ｐゴシック" charset="0"/>
                <a:cs typeface="ＭＳ Ｐゴシック" charset="0"/>
              </a:rPr>
              <a:t>Intrinsic Energy </a:t>
            </a:r>
            <a:r>
              <a:rPr lang="en-US" sz="2800" dirty="0">
                <a:solidFill>
                  <a:srgbClr val="9600E1"/>
                </a:solidFill>
                <a:latin typeface="Chalkboard" charset="0"/>
                <a:ea typeface="ＭＳ Ｐゴシック" charset="0"/>
                <a:cs typeface="ＭＳ Ｐゴシック" charset="0"/>
              </a:rPr>
              <a:t>resolution at Q</a:t>
            </a:r>
            <a:r>
              <a:rPr lang="en-US" sz="2800" baseline="-25000" dirty="0">
                <a:solidFill>
                  <a:srgbClr val="9600E1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 </a:t>
            </a:r>
            <a:r>
              <a:rPr lang="en-US" sz="2800" dirty="0">
                <a:solidFill>
                  <a:srgbClr val="9600E1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= </a:t>
            </a:r>
            <a:r>
              <a:rPr lang="en-US" sz="2800" dirty="0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2457 </a:t>
            </a:r>
            <a:r>
              <a:rPr lang="en-US" sz="2800" dirty="0" err="1">
                <a:solidFill>
                  <a:srgbClr val="9600E1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keV</a:t>
            </a:r>
            <a:endParaRPr lang="en-US" sz="2800" dirty="0">
              <a:solidFill>
                <a:srgbClr val="9600E1"/>
              </a:solidFill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 algn="ctr">
              <a:buNone/>
            </a:pPr>
            <a:r>
              <a:rPr lang="en-US" sz="2400" dirty="0">
                <a:latin typeface="Arial" charset="0"/>
                <a:ea typeface="ＭＳ Ｐゴシック" charset="0"/>
                <a:sym typeface="Symbol" charset="0"/>
              </a:rPr>
              <a:t>Q  Energy </a:t>
            </a:r>
            <a:r>
              <a:rPr lang="en-US" sz="2400" baseline="30000" dirty="0">
                <a:solidFill>
                  <a:srgbClr val="7011FF"/>
                </a:solidFill>
                <a:latin typeface="Arial" charset="0"/>
                <a:ea typeface="ＭＳ Ｐゴシック" charset="0"/>
                <a:sym typeface="Symbol" charset="0"/>
              </a:rPr>
              <a:t>136</a:t>
            </a:r>
            <a:r>
              <a:rPr lang="en-US" sz="2400" dirty="0">
                <a:solidFill>
                  <a:srgbClr val="7011FF"/>
                </a:solidFill>
                <a:latin typeface="Arial" charset="0"/>
                <a:ea typeface="ＭＳ Ｐゴシック" charset="0"/>
                <a:sym typeface="Symbol" charset="0"/>
              </a:rPr>
              <a:t>Xe --&gt; </a:t>
            </a:r>
            <a:r>
              <a:rPr lang="en-US" sz="2400" baseline="30000" dirty="0">
                <a:solidFill>
                  <a:srgbClr val="7011FF"/>
                </a:solidFill>
                <a:latin typeface="Arial" charset="0"/>
                <a:ea typeface="ＭＳ Ｐゴシック" charset="0"/>
                <a:sym typeface="Symbol" charset="0"/>
              </a:rPr>
              <a:t>136</a:t>
            </a:r>
            <a:r>
              <a:rPr lang="en-US" sz="2400" dirty="0">
                <a:solidFill>
                  <a:srgbClr val="7011FF"/>
                </a:solidFill>
                <a:latin typeface="Arial" charset="0"/>
                <a:ea typeface="ＭＳ Ｐゴシック" charset="0"/>
                <a:sym typeface="Symbol" charset="0"/>
              </a:rPr>
              <a:t>Ba:</a:t>
            </a:r>
            <a:r>
              <a:rPr lang="en-US" sz="2400" dirty="0">
                <a:latin typeface="Arial" charset="0"/>
                <a:ea typeface="ＭＳ Ｐゴシック" charset="0"/>
                <a:sym typeface="Symbol" charset="0"/>
              </a:rPr>
              <a:t>              2457 </a:t>
            </a:r>
            <a:r>
              <a:rPr lang="en-US" sz="2400" dirty="0" err="1" smtClean="0">
                <a:latin typeface="Arial" charset="0"/>
                <a:ea typeface="ＭＳ Ｐゴシック" charset="0"/>
                <a:sym typeface="Symbol" charset="0"/>
              </a:rPr>
              <a:t>keV</a:t>
            </a:r>
            <a:endParaRPr lang="en-US" sz="2400" dirty="0" smtClean="0">
              <a:latin typeface="Arial" charset="0"/>
              <a:ea typeface="ＭＳ Ｐゴシック" charset="0"/>
              <a:sym typeface="Symbol" charset="0"/>
            </a:endParaRPr>
          </a:p>
          <a:p>
            <a:pPr marL="342900" lvl="1" indent="-342900" algn="ctr">
              <a:buNone/>
            </a:pPr>
            <a:r>
              <a:rPr lang="en-US" sz="2400" dirty="0">
                <a:latin typeface="Arial" charset="0"/>
                <a:ea typeface="ＭＳ Ｐゴシック" charset="0"/>
                <a:sym typeface="Symbol" charset="0"/>
              </a:rPr>
              <a:t>w  Average energy per ion pair:           25 </a:t>
            </a:r>
            <a:r>
              <a:rPr lang="en-US" sz="2400" dirty="0" err="1" smtClean="0">
                <a:latin typeface="Arial" charset="0"/>
                <a:ea typeface="ＭＳ Ｐゴシック" charset="0"/>
                <a:sym typeface="Symbol" charset="0"/>
              </a:rPr>
              <a:t>eV</a:t>
            </a:r>
            <a:endParaRPr lang="en-US" sz="2400" dirty="0" smtClean="0">
              <a:latin typeface="Arial" charset="0"/>
              <a:ea typeface="ＭＳ Ｐゴシック" charset="0"/>
              <a:sym typeface="Symbol" charset="0"/>
            </a:endParaRPr>
          </a:p>
          <a:p>
            <a:pPr marL="342900" lvl="1" indent="-342900" algn="ctr">
              <a:buNone/>
            </a:pP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N = Q/w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~</a:t>
            </a:r>
            <a:r>
              <a:rPr lang="en-US" sz="2400" dirty="0">
                <a:solidFill>
                  <a:srgbClr val="1B34FF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100,000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primary electrons</a:t>
            </a:r>
            <a:endParaRPr lang="en-US" sz="2400" dirty="0">
              <a:solidFill>
                <a:srgbClr val="1309FE"/>
              </a:solidFill>
              <a:latin typeface="Chalkboard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marL="342900" lvl="1" indent="-342900" algn="ctr">
              <a:buNone/>
            </a:pPr>
            <a:r>
              <a:rPr lang="en-US" sz="2400" dirty="0">
                <a:latin typeface="Arial" charset="0"/>
                <a:ea typeface="ＭＳ Ｐゴシック" charset="0"/>
                <a:sym typeface="Symbol" charset="0"/>
              </a:rPr>
              <a:t>F    </a:t>
            </a:r>
            <a:r>
              <a:rPr lang="en-US" sz="2400" dirty="0" err="1">
                <a:latin typeface="Arial" charset="0"/>
                <a:ea typeface="ＭＳ Ｐゴシック" charset="0"/>
                <a:sym typeface="Symbol" charset="0"/>
              </a:rPr>
              <a:t>Fano</a:t>
            </a:r>
            <a:r>
              <a:rPr lang="en-US" sz="2400" dirty="0">
                <a:latin typeface="Arial" charset="0"/>
                <a:ea typeface="ＭＳ Ｐゴシック" charset="0"/>
                <a:sym typeface="Symbol" charset="0"/>
              </a:rPr>
              <a:t> factor (</a:t>
            </a:r>
            <a:r>
              <a:rPr lang="en-US" sz="2400" dirty="0" err="1" smtClean="0">
                <a:latin typeface="Arial" charset="0"/>
                <a:ea typeface="ＭＳ Ｐゴシック" charset="0"/>
                <a:sym typeface="Symbol" charset="0"/>
              </a:rPr>
              <a:t>HPXe</a:t>
            </a:r>
            <a:r>
              <a:rPr lang="en-US" sz="2400" dirty="0">
                <a:latin typeface="Arial" charset="0"/>
                <a:ea typeface="ＭＳ Ｐゴシック" charset="0"/>
                <a:sym typeface="Symbol" charset="0"/>
              </a:rPr>
              <a:t>): 	       	</a:t>
            </a:r>
            <a:r>
              <a:rPr lang="en-US" sz="2400" b="1" dirty="0">
                <a:latin typeface="Arial" charset="0"/>
                <a:ea typeface="ＭＳ Ｐゴシック" charset="0"/>
                <a:sym typeface="Symbol" charset="0"/>
              </a:rPr>
              <a:t>F = </a:t>
            </a:r>
            <a:r>
              <a:rPr lang="en-US" sz="2400" b="1" dirty="0" smtClean="0">
                <a:latin typeface="Arial" charset="0"/>
                <a:ea typeface="ＭＳ Ｐゴシック" charset="0"/>
                <a:sym typeface="Symbol" charset="0"/>
              </a:rPr>
              <a:t>0.15 ±0.03 </a:t>
            </a:r>
          </a:p>
          <a:p>
            <a:pPr marL="342900" lvl="1" indent="-342900" algn="ctr">
              <a:buNone/>
            </a:pP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</a:t>
            </a:r>
            <a:r>
              <a:rPr lang="en-US" sz="2400" baseline="-250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N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=</a:t>
            </a:r>
            <a:r>
              <a:rPr lang="en-US" sz="2400" dirty="0">
                <a:solidFill>
                  <a:srgbClr val="1309FE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(FN)</a:t>
            </a:r>
            <a:r>
              <a:rPr lang="en-US" sz="2400" baseline="300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1/</a:t>
            </a:r>
            <a:r>
              <a:rPr lang="en-US" sz="2400" baseline="30000" dirty="0" smtClean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2</a:t>
            </a:r>
            <a:r>
              <a:rPr lang="en-US" sz="2400" dirty="0" smtClean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= 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(F</a:t>
            </a:r>
            <a:r>
              <a:rPr lang="en-US" sz="2400" dirty="0" smtClean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Q/w)</a:t>
            </a:r>
            <a:r>
              <a:rPr lang="en-US" sz="2400" baseline="30000" dirty="0" smtClean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1/2</a:t>
            </a:r>
            <a:r>
              <a:rPr lang="en-US" sz="2400" dirty="0" smtClean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400" dirty="0">
                <a:solidFill>
                  <a:srgbClr val="1309FE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~</a:t>
            </a:r>
            <a:r>
              <a:rPr lang="en-US" sz="2400" dirty="0">
                <a:solidFill>
                  <a:srgbClr val="1309FE"/>
                </a:solidFill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124 </a:t>
            </a:r>
            <a:r>
              <a:rPr lang="en-US" sz="2400" dirty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electrons </a:t>
            </a:r>
            <a:r>
              <a:rPr lang="en-US" sz="2400" dirty="0" err="1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rms</a:t>
            </a:r>
            <a:r>
              <a:rPr lang="en-US" sz="2400" dirty="0" smtClean="0">
                <a:latin typeface="Chalkboard" charset="0"/>
                <a:ea typeface="ＭＳ Ｐゴシック" charset="0"/>
                <a:cs typeface="ＭＳ Ｐゴシック" charset="0"/>
                <a:sym typeface="Symbol" charset="0"/>
              </a:rPr>
              <a:t>!</a:t>
            </a:r>
            <a:endParaRPr lang="en-US" sz="2400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buFontTx/>
              <a:buNone/>
            </a:pPr>
            <a:r>
              <a:rPr lang="en-US" sz="2800" dirty="0" smtClean="0">
                <a:solidFill>
                  <a:srgbClr val="1309FE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</a:t>
            </a:r>
            <a:r>
              <a:rPr lang="en-US" sz="2800" dirty="0">
                <a:solidFill>
                  <a:srgbClr val="1309FE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E/E = 2.35  (</a:t>
            </a:r>
            <a:r>
              <a:rPr lang="en-US" sz="2800" dirty="0" err="1">
                <a:solidFill>
                  <a:srgbClr val="1309FE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F</a:t>
            </a:r>
            <a:r>
              <a:rPr lang="en-US" sz="2800" dirty="0" err="1" smtClean="0">
                <a:solidFill>
                  <a:srgbClr val="1309FE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w</a:t>
            </a:r>
            <a:r>
              <a:rPr lang="en-US" sz="2800" dirty="0" smtClean="0">
                <a:solidFill>
                  <a:srgbClr val="1309FE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/</a:t>
            </a:r>
            <a:r>
              <a:rPr lang="en-US" sz="2800" dirty="0">
                <a:solidFill>
                  <a:srgbClr val="1309FE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Q)</a:t>
            </a:r>
            <a:r>
              <a:rPr lang="en-US" sz="2800" baseline="30000" dirty="0">
                <a:solidFill>
                  <a:srgbClr val="1309FE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1/</a:t>
            </a:r>
            <a:r>
              <a:rPr lang="en-US" sz="2800" baseline="30000" dirty="0" smtClean="0">
                <a:solidFill>
                  <a:srgbClr val="1309FE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2</a:t>
            </a:r>
            <a:r>
              <a:rPr lang="en-US" sz="2800" dirty="0" smtClean="0">
                <a:solidFill>
                  <a:srgbClr val="1309FE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 FWHM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400" dirty="0">
              <a:latin typeface="Chalkboard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E/E = </a:t>
            </a:r>
            <a:r>
              <a:rPr lang="en-US" sz="2400" b="1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0.3% </a:t>
            </a:r>
            <a:r>
              <a:rPr lang="en-US" sz="2400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FWHM       </a:t>
            </a:r>
            <a:r>
              <a:rPr lang="en-US" sz="2400" b="1" u="sng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intrinsic</a:t>
            </a:r>
            <a:r>
              <a:rPr lang="en-US" sz="2400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2400" b="1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Gas-phase </a:t>
            </a:r>
            <a:r>
              <a:rPr lang="en-US" sz="2400" b="1" dirty="0" err="1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Xe</a:t>
            </a:r>
            <a:endParaRPr lang="en-US" sz="2400" b="1" dirty="0" smtClean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400" b="1" dirty="0" smtClean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400" b="1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Ionization signal only!</a:t>
            </a:r>
            <a:endParaRPr lang="en-US" sz="2400" b="1" dirty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2400" b="1" dirty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2969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smtClean="0"/>
              <a:t>Crete 2017</a:t>
            </a:r>
            <a:endParaRPr lang="en-US" sz="1400" dirty="0"/>
          </a:p>
        </p:txBody>
      </p:sp>
      <p:sp>
        <p:nvSpPr>
          <p:cNvPr id="29701" name="Rectangle 1"/>
          <p:cNvSpPr>
            <a:spLocks noChangeArrowheads="1"/>
          </p:cNvSpPr>
          <p:nvPr/>
        </p:nvSpPr>
        <p:spPr bwMode="auto">
          <a:xfrm>
            <a:off x="1207180" y="4515813"/>
            <a:ext cx="6741398" cy="627197"/>
          </a:xfrm>
          <a:prstGeom prst="rect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99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1"/>
          <p:cNvSpPr txBox="1">
            <a:spLocks noChangeArrowheads="1"/>
          </p:cNvSpPr>
          <p:nvPr/>
        </p:nvSpPr>
        <p:spPr bwMode="auto">
          <a:xfrm>
            <a:off x="2051050" y="476250"/>
            <a:ext cx="6337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Topological </a:t>
            </a:r>
            <a:r>
              <a:rPr lang="en-US" dirty="0" smtClean="0"/>
              <a:t>signature - simulation</a:t>
            </a:r>
            <a:endParaRPr lang="en-US" dirty="0"/>
          </a:p>
        </p:txBody>
      </p:sp>
      <p:pic>
        <p:nvPicPr>
          <p:cNvPr id="184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58556"/>
            <a:ext cx="9144000" cy="462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40151" y="5162804"/>
            <a:ext cx="24546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One “meatball”</a:t>
            </a:r>
          </a:p>
          <a:p>
            <a:r>
              <a:rPr lang="en-US" sz="2800" dirty="0" smtClean="0"/>
              <a:t>= one electron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818610" y="5168587"/>
            <a:ext cx="26110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Two “meatballs”</a:t>
            </a:r>
          </a:p>
          <a:p>
            <a:r>
              <a:rPr lang="en-US" sz="2800" dirty="0" smtClean="0"/>
              <a:t>= two electrons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588350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509FF"/>
                </a:solidFill>
              </a:rPr>
              <a:t>Gas Phase Xenon – takeaway:</a:t>
            </a:r>
            <a:endParaRPr lang="en-US" dirty="0">
              <a:solidFill>
                <a:srgbClr val="C50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Excellent energy resolution is available</a:t>
            </a:r>
            <a:r>
              <a:rPr lang="en-US" dirty="0" smtClean="0"/>
              <a:t>–in principle–using only ionization information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Detailed topological information is available</a:t>
            </a:r>
            <a:r>
              <a:rPr lang="en-US" dirty="0" smtClean="0"/>
              <a:t>–this permits a high level of discrimination against false events caused by </a:t>
            </a:r>
            <a:r>
              <a:rPr lang="en-US" dirty="0" err="1" smtClean="0"/>
              <a:t>γ</a:t>
            </a:r>
            <a:r>
              <a:rPr lang="en-US" dirty="0" smtClean="0"/>
              <a:t>-rays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70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Universe is 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not symmetric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US" sz="3200" dirty="0" smtClean="0">
                <a:solidFill>
                  <a:srgbClr val="CCFFCC"/>
                </a:solidFill>
              </a:rPr>
              <a:t>Measured ratio: N</a:t>
            </a:r>
            <a:r>
              <a:rPr lang="en-US" sz="3200" baseline="-25000" dirty="0" smtClean="0">
                <a:solidFill>
                  <a:srgbClr val="CCFFCC"/>
                </a:solidFill>
              </a:rPr>
              <a:t>B</a:t>
            </a:r>
            <a:r>
              <a:rPr lang="en-US" sz="3200" dirty="0" smtClean="0">
                <a:solidFill>
                  <a:srgbClr val="CCFFCC"/>
                </a:solidFill>
              </a:rPr>
              <a:t>/</a:t>
            </a:r>
            <a:r>
              <a:rPr lang="en-US" sz="3200" dirty="0" err="1">
                <a:solidFill>
                  <a:srgbClr val="CCFFCC"/>
                </a:solidFill>
              </a:rPr>
              <a:t>N</a:t>
            </a:r>
            <a:r>
              <a:rPr lang="en-US" sz="3200" baseline="-25000" dirty="0" err="1" smtClean="0">
                <a:solidFill>
                  <a:srgbClr val="CCFFCC"/>
                </a:solidFill>
              </a:rPr>
              <a:t>γ</a:t>
            </a:r>
            <a:r>
              <a:rPr lang="en-US" sz="3200" dirty="0" smtClean="0">
                <a:solidFill>
                  <a:srgbClr val="CCFFCC"/>
                </a:solidFill>
              </a:rPr>
              <a:t>  = 6 x 10</a:t>
            </a:r>
            <a:r>
              <a:rPr lang="en-US" sz="3200" baseline="30000" dirty="0" smtClean="0">
                <a:solidFill>
                  <a:srgbClr val="CCFFCC"/>
                </a:solidFill>
              </a:rPr>
              <a:t>-10</a:t>
            </a:r>
          </a:p>
          <a:p>
            <a:pPr marL="457200" lvl="1" indent="0" algn="ctr">
              <a:buNone/>
            </a:pPr>
            <a:r>
              <a:rPr lang="en-US" sz="3200" dirty="0" smtClean="0">
                <a:solidFill>
                  <a:srgbClr val="CCFFCC"/>
                </a:solidFill>
              </a:rPr>
              <a:t>N</a:t>
            </a:r>
            <a:r>
              <a:rPr lang="en-US" sz="3200" baseline="-25000" dirty="0" smtClean="0">
                <a:solidFill>
                  <a:srgbClr val="CCFFCC"/>
                </a:solidFill>
              </a:rPr>
              <a:t>B*</a:t>
            </a:r>
            <a:r>
              <a:rPr lang="en-US" sz="3200" dirty="0" smtClean="0">
                <a:solidFill>
                  <a:srgbClr val="CCFFCC"/>
                </a:solidFill>
              </a:rPr>
              <a:t> </a:t>
            </a:r>
            <a:r>
              <a:rPr lang="en-US" sz="3200" dirty="0">
                <a:solidFill>
                  <a:srgbClr val="CCFFCC"/>
                </a:solidFill>
              </a:rPr>
              <a:t>≈ </a:t>
            </a:r>
            <a:r>
              <a:rPr lang="en-US" sz="3200" dirty="0" smtClean="0">
                <a:solidFill>
                  <a:srgbClr val="CCFFCC"/>
                </a:solidFill>
              </a:rPr>
              <a:t> 0</a:t>
            </a:r>
          </a:p>
          <a:p>
            <a:pPr lvl="1"/>
            <a:endParaRPr lang="en-US" dirty="0" smtClean="0">
              <a:solidFill>
                <a:srgbClr val="CCFFCC"/>
              </a:solidFill>
            </a:endParaRPr>
          </a:p>
          <a:p>
            <a:pPr marL="0" lvl="1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So the prediction that </a:t>
            </a:r>
            <a:r>
              <a:rPr lang="en-US" sz="3200" dirty="0">
                <a:solidFill>
                  <a:srgbClr val="FFFFFF"/>
                </a:solidFill>
              </a:rPr>
              <a:t>(</a:t>
            </a:r>
            <a:r>
              <a:rPr lang="en-US" sz="3200" dirty="0">
                <a:solidFill>
                  <a:schemeClr val="bg1"/>
                </a:solidFill>
              </a:rPr>
              <a:t>N</a:t>
            </a:r>
            <a:r>
              <a:rPr lang="en-US" sz="3200" baseline="-25000" dirty="0">
                <a:solidFill>
                  <a:schemeClr val="bg1"/>
                </a:solidFill>
              </a:rPr>
              <a:t>B</a:t>
            </a:r>
            <a:r>
              <a:rPr lang="en-US" sz="3200" dirty="0">
                <a:solidFill>
                  <a:schemeClr val="bg1"/>
                </a:solidFill>
              </a:rPr>
              <a:t> +N</a:t>
            </a:r>
            <a:r>
              <a:rPr lang="en-US" sz="3200" baseline="-25000" dirty="0">
                <a:solidFill>
                  <a:schemeClr val="bg1"/>
                </a:solidFill>
              </a:rPr>
              <a:t>B*</a:t>
            </a:r>
            <a:r>
              <a:rPr lang="en-US" sz="3200" dirty="0">
                <a:solidFill>
                  <a:schemeClr val="bg1"/>
                </a:solidFill>
              </a:rPr>
              <a:t>) </a:t>
            </a:r>
            <a:r>
              <a:rPr lang="en-US" sz="3200" dirty="0" smtClean="0">
                <a:solidFill>
                  <a:schemeClr val="bg1"/>
                </a:solidFill>
              </a:rPr>
              <a:t>/</a:t>
            </a:r>
            <a:r>
              <a:rPr lang="en-US" sz="3200" dirty="0" err="1" smtClean="0">
                <a:solidFill>
                  <a:schemeClr val="bg1"/>
                </a:solidFill>
              </a:rPr>
              <a:t>N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γ</a:t>
            </a:r>
            <a:r>
              <a:rPr lang="en-US" sz="3200" baseline="-250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b="1" u="sng" dirty="0" smtClean="0">
                <a:solidFill>
                  <a:srgbClr val="FFFF00"/>
                </a:solidFill>
              </a:rPr>
              <a:t>≈ 10</a:t>
            </a:r>
            <a:r>
              <a:rPr lang="en-US" sz="3200" b="1" u="sng" baseline="30000" dirty="0" smtClean="0">
                <a:solidFill>
                  <a:srgbClr val="FFFF00"/>
                </a:solidFill>
              </a:rPr>
              <a:t>-19</a:t>
            </a:r>
            <a:endParaRPr lang="en-US" sz="3200" b="1" u="sng" dirty="0" smtClean="0">
              <a:solidFill>
                <a:srgbClr val="FFFF00"/>
              </a:solidFill>
            </a:endParaRPr>
          </a:p>
          <a:p>
            <a:pPr marL="0" lvl="1" indent="0" algn="ctr">
              <a:buNone/>
            </a:pPr>
            <a:endParaRPr lang="en-US" sz="3200" b="1" u="sng" baseline="30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6600"/>
                </a:solidFill>
              </a:rPr>
              <a:t>is wrong, by ~ 10</a:t>
            </a:r>
            <a:r>
              <a:rPr lang="en-US" sz="3600" baseline="30000" dirty="0">
                <a:solidFill>
                  <a:srgbClr val="FF6600"/>
                </a:solidFill>
              </a:rPr>
              <a:t>8</a:t>
            </a:r>
            <a:r>
              <a:rPr lang="en-US" sz="3600" dirty="0" smtClean="0">
                <a:solidFill>
                  <a:srgbClr val="FF6600"/>
                </a:solidFill>
              </a:rPr>
              <a:t>   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6600"/>
                </a:solidFill>
              </a:rPr>
              <a:t>The universe is just ~1 </a:t>
            </a:r>
            <a:r>
              <a:rPr lang="en-US" sz="3600" dirty="0" smtClean="0">
                <a:solidFill>
                  <a:srgbClr val="FF6600"/>
                </a:solidFill>
              </a:rPr>
              <a:t>ppb, </a:t>
            </a:r>
            <a:r>
              <a:rPr lang="en-US" sz="3600" dirty="0" smtClean="0">
                <a:solidFill>
                  <a:srgbClr val="FF6600"/>
                </a:solidFill>
              </a:rPr>
              <a:t>leftovers</a:t>
            </a:r>
            <a:endParaRPr lang="en-US" sz="3600" dirty="0">
              <a:solidFill>
                <a:srgbClr val="FF6600"/>
              </a:solidFill>
            </a:endParaRP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68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59807"/>
          </a:xfrm>
        </p:spPr>
        <p:txBody>
          <a:bodyPr>
            <a:noAutofit/>
          </a:bodyPr>
          <a:lstStyle/>
          <a:p>
            <a:r>
              <a:rPr lang="en-US" sz="3200" dirty="0" smtClean="0"/>
              <a:t>Schematic design of NEXT detectors:</a:t>
            </a:r>
            <a:br>
              <a:rPr lang="en-US" sz="3200" dirty="0" smtClean="0"/>
            </a:br>
            <a:r>
              <a:rPr lang="en-US" sz="3200" dirty="0" smtClean="0"/>
              <a:t>Asymmetric Gas-phase TPC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12" y="1834445"/>
            <a:ext cx="7662796" cy="4318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4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2290"/>
            <a:ext cx="8229600" cy="990600"/>
          </a:xfrm>
        </p:spPr>
        <p:txBody>
          <a:bodyPr/>
          <a:lstStyle/>
          <a:p>
            <a:r>
              <a:rPr lang="en-US" dirty="0" smtClean="0"/>
              <a:t>Amplifying the 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8779"/>
            <a:ext cx="8229600" cy="1509888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In high pressure gas, measuring ionization charge </a:t>
            </a:r>
            <a:r>
              <a:rPr lang="en-US" sz="2000" b="1" dirty="0" smtClean="0"/>
              <a:t>alone </a:t>
            </a:r>
            <a:r>
              <a:rPr lang="en-US" sz="2000" dirty="0" smtClean="0"/>
              <a:t>gives excellent energy resolution (</a:t>
            </a:r>
            <a:r>
              <a:rPr lang="en-US" sz="2000" dirty="0" err="1" smtClean="0"/>
              <a:t>δE</a:t>
            </a:r>
            <a:r>
              <a:rPr lang="en-US" sz="2000" dirty="0" smtClean="0"/>
              <a:t>/E =  0.3% FWHM) </a:t>
            </a:r>
            <a:r>
              <a:rPr lang="en-US" sz="2000" b="1" dirty="0" smtClean="0"/>
              <a:t>in principle.</a:t>
            </a:r>
          </a:p>
          <a:p>
            <a:endParaRPr lang="en-US" sz="2000" b="1" dirty="0" smtClean="0"/>
          </a:p>
          <a:p>
            <a:r>
              <a:rPr lang="en-US" sz="2000" dirty="0" smtClean="0"/>
              <a:t>Now the challenge is to amplify it without introducing excessive fluctuations.</a:t>
            </a:r>
          </a:p>
          <a:p>
            <a:r>
              <a:rPr lang="en-US" sz="2000" dirty="0" smtClean="0"/>
              <a:t>Use </a:t>
            </a:r>
            <a:r>
              <a:rPr lang="en-US" sz="2000" b="1" i="1" dirty="0" smtClean="0">
                <a:solidFill>
                  <a:srgbClr val="C509FF"/>
                </a:solidFill>
              </a:rPr>
              <a:t>electroluminescent</a:t>
            </a:r>
            <a:r>
              <a:rPr lang="en-US" sz="2000" dirty="0" smtClean="0">
                <a:solidFill>
                  <a:srgbClr val="C509FF"/>
                </a:solidFill>
              </a:rPr>
              <a:t> </a:t>
            </a:r>
            <a:r>
              <a:rPr lang="en-US" sz="2000" dirty="0" smtClean="0"/>
              <a:t>gain mechanism (</a:t>
            </a:r>
            <a:r>
              <a:rPr lang="en-US" sz="2000" dirty="0" err="1" smtClean="0"/>
              <a:t>Conde</a:t>
            </a:r>
            <a:r>
              <a:rPr lang="en-US" sz="2000" dirty="0" smtClean="0"/>
              <a:t> &amp; </a:t>
            </a:r>
            <a:r>
              <a:rPr lang="en-US" sz="2000" dirty="0" err="1" smtClean="0"/>
              <a:t>Policarpo</a:t>
            </a:r>
            <a:r>
              <a:rPr lang="en-US" sz="2000" dirty="0" smtClean="0"/>
              <a:t>):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171221" y="3470869"/>
            <a:ext cx="2808111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171221" y="5649623"/>
            <a:ext cx="2808111" cy="5646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45289" y="3470869"/>
            <a:ext cx="28081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45289" y="5655269"/>
            <a:ext cx="28081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8934" y="3101537"/>
            <a:ext cx="2075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660066"/>
                </a:solidFill>
              </a:rPr>
              <a:t>Avalanche mode</a:t>
            </a:r>
            <a:endParaRPr lang="en-US" b="1" i="1" dirty="0">
              <a:solidFill>
                <a:srgbClr val="6600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40476" y="3112276"/>
            <a:ext cx="120962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660066"/>
                </a:solidFill>
              </a:rPr>
              <a:t>EL mode</a:t>
            </a:r>
            <a:endParaRPr lang="en-US" b="1" i="1" dirty="0">
              <a:solidFill>
                <a:srgbClr val="660066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384780" y="3101537"/>
            <a:ext cx="17215" cy="80677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093527" y="3837758"/>
            <a:ext cx="295770" cy="46566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389297" y="3837758"/>
            <a:ext cx="291816" cy="46566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389297" y="4303425"/>
            <a:ext cx="291816" cy="39511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676596" y="4303425"/>
            <a:ext cx="343184" cy="66322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117234" y="4289314"/>
            <a:ext cx="343184" cy="66322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1820335" y="4275203"/>
            <a:ext cx="268676" cy="66322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151664" y="4620925"/>
            <a:ext cx="268676" cy="66322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2089011" y="4938426"/>
            <a:ext cx="349391" cy="71684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681113" y="4938426"/>
            <a:ext cx="315528" cy="49388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1504807" y="4903149"/>
            <a:ext cx="315528" cy="49388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820335" y="4903149"/>
            <a:ext cx="331329" cy="52916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019780" y="4924315"/>
            <a:ext cx="331329" cy="52916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676596" y="5341297"/>
            <a:ext cx="173850" cy="31397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2502751" y="5366696"/>
            <a:ext cx="194728" cy="31397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3156381" y="5366696"/>
            <a:ext cx="194728" cy="31397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322887" y="5380807"/>
            <a:ext cx="261337" cy="31397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2123442" y="5376221"/>
            <a:ext cx="261337" cy="31397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1834446" y="5236168"/>
            <a:ext cx="303107" cy="45861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2151664" y="5231582"/>
            <a:ext cx="1" cy="44908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1495213" y="5335651"/>
            <a:ext cx="261337" cy="31397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1270002" y="5375161"/>
            <a:ext cx="234805" cy="31397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2421469" y="4938426"/>
            <a:ext cx="598311" cy="71684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352327" y="3425164"/>
            <a:ext cx="1896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e</a:t>
            </a:r>
            <a:r>
              <a:rPr lang="en-US" baseline="30000" dirty="0" smtClean="0">
                <a:solidFill>
                  <a:srgbClr val="FF6600"/>
                </a:solidFill>
              </a:rPr>
              <a:t>-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10351" y="5892336"/>
            <a:ext cx="387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</a:rPr>
              <a:t>E</a:t>
            </a:r>
            <a:r>
              <a:rPr lang="en-US" b="1" dirty="0" smtClean="0">
                <a:solidFill>
                  <a:srgbClr val="660066"/>
                </a:solidFill>
              </a:rPr>
              <a:t>lectrons get enough energy to ionize </a:t>
            </a:r>
          </a:p>
          <a:p>
            <a:r>
              <a:rPr lang="en-US" dirty="0" smtClean="0">
                <a:solidFill>
                  <a:srgbClr val="660066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660066"/>
                </a:solidFill>
              </a:rPr>
              <a:t> big fluctuations in photon yield</a:t>
            </a:r>
            <a:endParaRPr lang="en-US" dirty="0">
              <a:solidFill>
                <a:srgbClr val="660066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5345289" y="3470869"/>
            <a:ext cx="2808111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5345289" y="5649623"/>
            <a:ext cx="2808111" cy="5646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6925734" y="3101537"/>
            <a:ext cx="17215" cy="80677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>
            <a:off x="6796760" y="3837758"/>
            <a:ext cx="133491" cy="46566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6796760" y="4275203"/>
            <a:ext cx="128974" cy="42333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5004082" y="6063524"/>
            <a:ext cx="387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Only enough energy to excite </a:t>
            </a:r>
            <a:r>
              <a:rPr lang="en-US" b="1" dirty="0" err="1" smtClean="0">
                <a:solidFill>
                  <a:srgbClr val="660066"/>
                </a:solidFill>
              </a:rPr>
              <a:t>Xe</a:t>
            </a:r>
            <a:endParaRPr lang="en-US" b="1" dirty="0" smtClean="0">
              <a:solidFill>
                <a:srgbClr val="660066"/>
              </a:solidFill>
            </a:endParaRPr>
          </a:p>
          <a:p>
            <a:r>
              <a:rPr lang="en-US" dirty="0" smtClean="0">
                <a:solidFill>
                  <a:srgbClr val="660066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660066"/>
                </a:solidFill>
              </a:rPr>
              <a:t> small fluctuations in photon yield</a:t>
            </a:r>
            <a:endParaRPr lang="en-US" dirty="0">
              <a:solidFill>
                <a:srgbClr val="660066"/>
              </a:solidFill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 flipH="1">
            <a:off x="6759222" y="4687954"/>
            <a:ext cx="166512" cy="50094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6796760" y="5116224"/>
            <a:ext cx="146189" cy="53904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6942949" y="3837758"/>
            <a:ext cx="472439" cy="0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6869290" y="4624802"/>
            <a:ext cx="546098" cy="313624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H="1" flipV="1">
            <a:off x="6295813" y="4092980"/>
            <a:ext cx="463411" cy="172934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H="1">
            <a:off x="6434667" y="5120582"/>
            <a:ext cx="324557" cy="255639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6166838" y="5017588"/>
            <a:ext cx="776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660066"/>
                </a:solidFill>
              </a:rPr>
              <a:t>γ</a:t>
            </a:r>
            <a:endParaRPr lang="en-US" dirty="0">
              <a:solidFill>
                <a:srgbClr val="660066"/>
              </a:solidFill>
            </a:endParaRPr>
          </a:p>
        </p:txBody>
      </p:sp>
      <p:cxnSp>
        <p:nvCxnSpPr>
          <p:cNvPr id="111" name="Straight Arrow Connector 110"/>
          <p:cNvCxnSpPr/>
          <p:nvPr/>
        </p:nvCxnSpPr>
        <p:spPr>
          <a:xfrm>
            <a:off x="2420340" y="4687954"/>
            <a:ext cx="277139" cy="50094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H="1">
            <a:off x="2401995" y="5148679"/>
            <a:ext cx="269517" cy="5461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>
            <a:off x="2682521" y="5159264"/>
            <a:ext cx="473860" cy="49600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178934" y="3657094"/>
            <a:ext cx="2897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e+Xe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 e</a:t>
            </a:r>
            <a:r>
              <a:rPr lang="en-US" baseline="30000" dirty="0" smtClean="0">
                <a:solidFill>
                  <a:schemeClr val="tx2"/>
                </a:solidFill>
                <a:sym typeface="Wingdings"/>
              </a:rPr>
              <a:t>-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  +</a:t>
            </a:r>
            <a:r>
              <a:rPr lang="en-US" dirty="0" err="1" smtClean="0">
                <a:solidFill>
                  <a:schemeClr val="tx2"/>
                </a:solidFill>
                <a:sym typeface="Wingdings"/>
              </a:rPr>
              <a:t>Xe</a:t>
            </a:r>
            <a:r>
              <a:rPr lang="en-US" baseline="30000" dirty="0" smtClean="0">
                <a:solidFill>
                  <a:schemeClr val="tx2"/>
                </a:solidFill>
                <a:sym typeface="Wingdings"/>
              </a:rPr>
              <a:t>*</a:t>
            </a:r>
          </a:p>
          <a:p>
            <a:r>
              <a:rPr lang="en-US" dirty="0" err="1" smtClean="0">
                <a:solidFill>
                  <a:schemeClr val="tx2"/>
                </a:solidFill>
                <a:sym typeface="Wingdings"/>
              </a:rPr>
              <a:t>e+Xe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  2e</a:t>
            </a:r>
            <a:r>
              <a:rPr lang="en-US" baseline="30000" dirty="0">
                <a:solidFill>
                  <a:schemeClr val="tx2"/>
                </a:solidFill>
                <a:sym typeface="Wingdings"/>
              </a:rPr>
              <a:t>-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+</a:t>
            </a:r>
            <a:r>
              <a:rPr lang="en-US" dirty="0" err="1" smtClean="0">
                <a:solidFill>
                  <a:schemeClr val="tx2"/>
                </a:solidFill>
                <a:sym typeface="Wingdings"/>
              </a:rPr>
              <a:t>Xe</a:t>
            </a:r>
            <a:r>
              <a:rPr lang="en-US" baseline="30000" dirty="0" smtClean="0">
                <a:solidFill>
                  <a:schemeClr val="tx2"/>
                </a:solidFill>
                <a:sym typeface="Wingdings"/>
              </a:rPr>
              <a:t>+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693931" y="3583293"/>
            <a:ext cx="1964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e+Xe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 e</a:t>
            </a:r>
            <a:r>
              <a:rPr lang="en-US" baseline="30000" dirty="0" smtClean="0">
                <a:solidFill>
                  <a:schemeClr val="tx2"/>
                </a:solidFill>
                <a:sym typeface="Wingdings"/>
              </a:rPr>
              <a:t>-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+</a:t>
            </a:r>
            <a:r>
              <a:rPr lang="en-US" dirty="0" err="1" smtClean="0">
                <a:solidFill>
                  <a:schemeClr val="tx2"/>
                </a:solidFill>
                <a:sym typeface="Wingdings"/>
              </a:rPr>
              <a:t>Xe</a:t>
            </a:r>
            <a:r>
              <a:rPr lang="en-US" baseline="30000" dirty="0" smtClean="0">
                <a:solidFill>
                  <a:schemeClr val="tx2"/>
                </a:solidFill>
                <a:sym typeface="Wingdings"/>
              </a:rPr>
              <a:t>*</a:t>
            </a:r>
          </a:p>
          <a:p>
            <a:endParaRPr lang="en-US" dirty="0" smtClean="0">
              <a:solidFill>
                <a:schemeClr val="tx2"/>
              </a:solidFill>
              <a:sym typeface="Wingdings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887918" y="3425164"/>
            <a:ext cx="276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e</a:t>
            </a:r>
            <a:r>
              <a:rPr lang="en-US" baseline="30000" dirty="0" smtClean="0">
                <a:solidFill>
                  <a:srgbClr val="FF6600"/>
                </a:solidFill>
              </a:rPr>
              <a:t>-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121" name="Straight Arrow Connector 120"/>
          <p:cNvCxnSpPr/>
          <p:nvPr/>
        </p:nvCxnSpPr>
        <p:spPr>
          <a:xfrm flipH="1">
            <a:off x="1643945" y="4585182"/>
            <a:ext cx="324557" cy="255639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2236333" y="4560134"/>
            <a:ext cx="435179" cy="280687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1643945" y="5195307"/>
            <a:ext cx="435179" cy="280687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H="1" flipV="1">
            <a:off x="1270002" y="5120582"/>
            <a:ext cx="162276" cy="394343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 flipH="1" flipV="1">
            <a:off x="2155195" y="4781326"/>
            <a:ext cx="162276" cy="394343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flipV="1">
            <a:off x="2817422" y="5284148"/>
            <a:ext cx="463132" cy="112890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>
            <a:off x="2488069" y="5473474"/>
            <a:ext cx="531711" cy="334196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 flipV="1">
            <a:off x="3351109" y="5148679"/>
            <a:ext cx="261337" cy="305749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 flipH="1" flipV="1">
            <a:off x="2401995" y="4303425"/>
            <a:ext cx="463977" cy="335025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 flipV="1">
            <a:off x="2640187" y="4771440"/>
            <a:ext cx="261337" cy="305749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H="1">
            <a:off x="2697479" y="5038247"/>
            <a:ext cx="411488" cy="245901"/>
          </a:xfrm>
          <a:prstGeom prst="straightConnector1">
            <a:avLst/>
          </a:prstGeom>
          <a:ln>
            <a:solidFill>
              <a:srgbClr val="660066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1432278" y="4560134"/>
            <a:ext cx="776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660066"/>
                </a:solidFill>
              </a:rPr>
              <a:t>γ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3334743" y="3101537"/>
            <a:ext cx="1368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n-US" dirty="0" smtClean="0"/>
              <a:t>HV</a:t>
            </a:r>
            <a:endParaRPr lang="en-US" dirty="0"/>
          </a:p>
        </p:txBody>
      </p:sp>
      <p:sp>
        <p:nvSpPr>
          <p:cNvPr id="142" name="TextBox 141"/>
          <p:cNvSpPr txBox="1"/>
          <p:nvPr/>
        </p:nvSpPr>
        <p:spPr>
          <a:xfrm>
            <a:off x="7620000" y="3101073"/>
            <a:ext cx="1368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n-US" dirty="0" smtClean="0"/>
              <a:t>HV</a:t>
            </a:r>
            <a:endParaRPr lang="en-US" dirty="0"/>
          </a:p>
        </p:txBody>
      </p:sp>
      <p:sp>
        <p:nvSpPr>
          <p:cNvPr id="143" name="TextBox 142"/>
          <p:cNvSpPr txBox="1"/>
          <p:nvPr/>
        </p:nvSpPr>
        <p:spPr>
          <a:xfrm>
            <a:off x="7684911" y="5285937"/>
            <a:ext cx="1368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GND</a:t>
            </a:r>
            <a:endParaRPr lang="en-US" dirty="0"/>
          </a:p>
        </p:txBody>
      </p:sp>
      <p:sp>
        <p:nvSpPr>
          <p:cNvPr id="145" name="TextBox 144"/>
          <p:cNvSpPr txBox="1"/>
          <p:nvPr/>
        </p:nvSpPr>
        <p:spPr>
          <a:xfrm>
            <a:off x="3584224" y="5311336"/>
            <a:ext cx="1368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GND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97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sp>
        <p:nvSpPr>
          <p:cNvPr id="3072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rgbClr val="7011FF"/>
                </a:solidFill>
              </a:rPr>
              <a:t>A typical </a:t>
            </a:r>
            <a:r>
              <a:rPr lang="en-US" sz="2400" baseline="30000">
                <a:solidFill>
                  <a:srgbClr val="7011FF"/>
                </a:solidFill>
              </a:rPr>
              <a:t>137</a:t>
            </a:r>
            <a:r>
              <a:rPr lang="en-US" sz="2400">
                <a:solidFill>
                  <a:srgbClr val="7011FF"/>
                </a:solidFill>
              </a:rPr>
              <a:t>Cs </a:t>
            </a:r>
            <a:r>
              <a:rPr lang="en-US" sz="2400">
                <a:solidFill>
                  <a:srgbClr val="7011FF"/>
                </a:solidFill>
                <a:sym typeface="Symbol" charset="0"/>
              </a:rPr>
              <a:t></a:t>
            </a:r>
            <a:r>
              <a:rPr lang="en-US" sz="2400">
                <a:solidFill>
                  <a:srgbClr val="7011FF"/>
                </a:solidFill>
              </a:rPr>
              <a:t> waveform (sum of 19 PMTs)</a:t>
            </a:r>
            <a:br>
              <a:rPr lang="en-US" sz="2400">
                <a:solidFill>
                  <a:srgbClr val="7011FF"/>
                </a:solidFill>
              </a:rPr>
            </a:br>
            <a:r>
              <a:rPr lang="en-US" sz="2400">
                <a:solidFill>
                  <a:srgbClr val="7011FF"/>
                </a:solidFill>
              </a:rPr>
              <a:t>~300,000 detected photoelectrons</a:t>
            </a:r>
            <a:endParaRPr lang="en-US" sz="4000"/>
          </a:p>
        </p:txBody>
      </p:sp>
      <p:sp>
        <p:nvSpPr>
          <p:cNvPr id="30722" name="Footer Placeholder 4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TIPP 2011</a:t>
            </a:r>
          </a:p>
        </p:txBody>
      </p:sp>
      <p:sp>
        <p:nvSpPr>
          <p:cNvPr id="13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8CB8BF3-686A-7242-9CF8-90626F0967D5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52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5" y="1738313"/>
            <a:ext cx="9007475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6"/>
          <p:cNvSpPr txBox="1">
            <a:spLocks noChangeArrowheads="1"/>
          </p:cNvSpPr>
          <p:nvPr/>
        </p:nvSpPr>
        <p:spPr bwMode="auto">
          <a:xfrm>
            <a:off x="6858000" y="6400800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10ns/sample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420471" y="2819400"/>
            <a:ext cx="475129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9" name="TextBox 9"/>
          <p:cNvSpPr txBox="1">
            <a:spLocks noChangeArrowheads="1"/>
          </p:cNvSpPr>
          <p:nvPr/>
        </p:nvSpPr>
        <p:spPr bwMode="auto">
          <a:xfrm>
            <a:off x="1592263" y="3429000"/>
            <a:ext cx="24558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Primary Scintillation (S1)</a:t>
            </a:r>
          </a:p>
          <a:p>
            <a:pPr eaLnBrk="1" hangingPunct="1"/>
            <a:r>
              <a:rPr lang="en-US" sz="1800">
                <a:latin typeface="Calibri" charset="0"/>
              </a:rPr>
              <a:t>T0 of event </a:t>
            </a:r>
          </a:p>
        </p:txBody>
      </p: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H="1" flipV="1">
            <a:off x="4990353" y="3429000"/>
            <a:ext cx="911413" cy="725488"/>
          </a:xfrm>
          <a:prstGeom prst="straightConnector1">
            <a:avLst/>
          </a:prstGeom>
          <a:noFill/>
          <a:ln w="9525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31" name="TextBox 13"/>
          <p:cNvSpPr txBox="1">
            <a:spLocks noChangeArrowheads="1"/>
          </p:cNvSpPr>
          <p:nvPr/>
        </p:nvSpPr>
        <p:spPr bwMode="auto">
          <a:xfrm>
            <a:off x="4868863" y="4154488"/>
            <a:ext cx="26773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7011FF"/>
                </a:solidFill>
                <a:latin typeface="Calibri" charset="0"/>
              </a:rPr>
              <a:t>Electroluminescence (S2)</a:t>
            </a:r>
          </a:p>
          <a:p>
            <a:pPr eaLnBrk="1" hangingPunct="1"/>
            <a:r>
              <a:rPr lang="en-US" sz="1800" dirty="0" smtClean="0">
                <a:solidFill>
                  <a:srgbClr val="7011FF"/>
                </a:solidFill>
                <a:latin typeface="Calibri" charset="0"/>
              </a:rPr>
              <a:t>structure reflects topology </a:t>
            </a:r>
            <a:r>
              <a:rPr lang="en-US" sz="1800" dirty="0" smtClean="0">
                <a:latin typeface="Calibri" charset="0"/>
              </a:rPr>
              <a:t> </a:t>
            </a:r>
            <a:endParaRPr lang="en-US" sz="1800" dirty="0">
              <a:latin typeface="Calibri" charset="0"/>
            </a:endParaRPr>
          </a:p>
        </p:txBody>
      </p:sp>
      <p:sp>
        <p:nvSpPr>
          <p:cNvPr id="19" name="Left-Right Arrow 18"/>
          <p:cNvSpPr/>
          <p:nvPr/>
        </p:nvSpPr>
        <p:spPr>
          <a:xfrm>
            <a:off x="2895600" y="5867400"/>
            <a:ext cx="1676400" cy="228600"/>
          </a:xfrm>
          <a:prstGeom prst="leftRightArrow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33" name="TextBox 19"/>
          <p:cNvSpPr txBox="1">
            <a:spLocks noChangeArrowheads="1"/>
          </p:cNvSpPr>
          <p:nvPr/>
        </p:nvSpPr>
        <p:spPr bwMode="auto">
          <a:xfrm>
            <a:off x="2051050" y="5181600"/>
            <a:ext cx="218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Drift Time:z-position  </a:t>
            </a:r>
            <a:br>
              <a:rPr lang="en-US" sz="1800">
                <a:latin typeface="Calibri" charset="0"/>
              </a:rPr>
            </a:br>
            <a:r>
              <a:rPr lang="en-US" sz="1800">
                <a:latin typeface="Calibri" charset="0"/>
              </a:rPr>
              <a:t>(~0.01mm/sample)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5181600" y="54102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Calibri" charset="0"/>
              </a:rPr>
              <a:t>Drift velocity ~1 mm/ms</a:t>
            </a:r>
          </a:p>
        </p:txBody>
      </p:sp>
    </p:spTree>
    <p:extLst>
      <p:ext uri="{BB962C8B-B14F-4D97-AF65-F5344CB8AC3E}">
        <p14:creationId xmlns:p14="http://schemas.microsoft.com/office/powerpoint/2010/main" val="395262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sp>
        <p:nvSpPr>
          <p:cNvPr id="30724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sz="2400">
                <a:solidFill>
                  <a:srgbClr val="7011FF"/>
                </a:solidFill>
              </a:rPr>
              <a:t>A typical </a:t>
            </a:r>
            <a:r>
              <a:rPr lang="en-US" sz="2400" baseline="30000">
                <a:solidFill>
                  <a:srgbClr val="7011FF"/>
                </a:solidFill>
              </a:rPr>
              <a:t>137</a:t>
            </a:r>
            <a:r>
              <a:rPr lang="en-US" sz="2400">
                <a:solidFill>
                  <a:srgbClr val="7011FF"/>
                </a:solidFill>
              </a:rPr>
              <a:t>Cs </a:t>
            </a:r>
            <a:r>
              <a:rPr lang="en-US" sz="2400">
                <a:solidFill>
                  <a:srgbClr val="7011FF"/>
                </a:solidFill>
                <a:sym typeface="Symbol" charset="0"/>
              </a:rPr>
              <a:t></a:t>
            </a:r>
            <a:r>
              <a:rPr lang="en-US" sz="2400">
                <a:solidFill>
                  <a:srgbClr val="7011FF"/>
                </a:solidFill>
              </a:rPr>
              <a:t> waveform (sum of 19 PMTs)</a:t>
            </a:r>
            <a:br>
              <a:rPr lang="en-US" sz="2400">
                <a:solidFill>
                  <a:srgbClr val="7011FF"/>
                </a:solidFill>
              </a:rPr>
            </a:br>
            <a:r>
              <a:rPr lang="en-US" sz="2400">
                <a:solidFill>
                  <a:srgbClr val="7011FF"/>
                </a:solidFill>
              </a:rPr>
              <a:t>~300,000 detected photoelectrons</a:t>
            </a:r>
            <a:endParaRPr lang="en-US" sz="4000"/>
          </a:p>
        </p:txBody>
      </p:sp>
      <p:sp>
        <p:nvSpPr>
          <p:cNvPr id="30722" name="Footer Placeholder 4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TIPP 2011</a:t>
            </a:r>
          </a:p>
        </p:txBody>
      </p:sp>
      <p:sp>
        <p:nvSpPr>
          <p:cNvPr id="13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98CB8BF3-686A-7242-9CF8-90626F0967D5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53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5" y="1738313"/>
            <a:ext cx="9007475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6"/>
          <p:cNvSpPr txBox="1">
            <a:spLocks noChangeArrowheads="1"/>
          </p:cNvSpPr>
          <p:nvPr/>
        </p:nvSpPr>
        <p:spPr bwMode="auto">
          <a:xfrm>
            <a:off x="6858000" y="6400800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10ns/sample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420471" y="2819400"/>
            <a:ext cx="475129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9" name="TextBox 9"/>
          <p:cNvSpPr txBox="1">
            <a:spLocks noChangeArrowheads="1"/>
          </p:cNvSpPr>
          <p:nvPr/>
        </p:nvSpPr>
        <p:spPr bwMode="auto">
          <a:xfrm>
            <a:off x="1592263" y="3429000"/>
            <a:ext cx="24558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Primary Scintillation (S1)</a:t>
            </a:r>
          </a:p>
          <a:p>
            <a:pPr eaLnBrk="1" hangingPunct="1"/>
            <a:r>
              <a:rPr lang="en-US" sz="1800">
                <a:latin typeface="Calibri" charset="0"/>
              </a:rPr>
              <a:t>T0 of event </a:t>
            </a:r>
          </a:p>
        </p:txBody>
      </p: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flipH="1" flipV="1">
            <a:off x="4990353" y="3429000"/>
            <a:ext cx="911413" cy="725488"/>
          </a:xfrm>
          <a:prstGeom prst="straightConnector1">
            <a:avLst/>
          </a:prstGeom>
          <a:noFill/>
          <a:ln w="9525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31" name="TextBox 13"/>
          <p:cNvSpPr txBox="1">
            <a:spLocks noChangeArrowheads="1"/>
          </p:cNvSpPr>
          <p:nvPr/>
        </p:nvSpPr>
        <p:spPr bwMode="auto">
          <a:xfrm>
            <a:off x="4868863" y="4154488"/>
            <a:ext cx="26773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7011FF"/>
                </a:solidFill>
                <a:latin typeface="Calibri" charset="0"/>
              </a:rPr>
              <a:t>Electroluminescence (S2)</a:t>
            </a:r>
          </a:p>
          <a:p>
            <a:pPr eaLnBrk="1" hangingPunct="1"/>
            <a:r>
              <a:rPr lang="en-US" sz="1800" dirty="0" smtClean="0">
                <a:solidFill>
                  <a:srgbClr val="7011FF"/>
                </a:solidFill>
                <a:latin typeface="Calibri" charset="0"/>
              </a:rPr>
              <a:t>structure reflects topology </a:t>
            </a:r>
            <a:r>
              <a:rPr lang="en-US" sz="1800" dirty="0" smtClean="0">
                <a:latin typeface="Calibri" charset="0"/>
              </a:rPr>
              <a:t> </a:t>
            </a:r>
            <a:endParaRPr lang="en-US" sz="1800" dirty="0">
              <a:latin typeface="Calibri" charset="0"/>
            </a:endParaRPr>
          </a:p>
        </p:txBody>
      </p:sp>
      <p:sp>
        <p:nvSpPr>
          <p:cNvPr id="19" name="Left-Right Arrow 18"/>
          <p:cNvSpPr/>
          <p:nvPr/>
        </p:nvSpPr>
        <p:spPr>
          <a:xfrm>
            <a:off x="2895600" y="5867400"/>
            <a:ext cx="1676400" cy="228600"/>
          </a:xfrm>
          <a:prstGeom prst="leftRightArrow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33" name="TextBox 19"/>
          <p:cNvSpPr txBox="1">
            <a:spLocks noChangeArrowheads="1"/>
          </p:cNvSpPr>
          <p:nvPr/>
        </p:nvSpPr>
        <p:spPr bwMode="auto">
          <a:xfrm>
            <a:off x="2051050" y="5181600"/>
            <a:ext cx="218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Drift Time:z-position  </a:t>
            </a:r>
            <a:br>
              <a:rPr lang="en-US" sz="1800">
                <a:latin typeface="Calibri" charset="0"/>
              </a:rPr>
            </a:br>
            <a:r>
              <a:rPr lang="en-US" sz="1800">
                <a:latin typeface="Calibri" charset="0"/>
              </a:rPr>
              <a:t>(~0.01mm/sample)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5181600" y="54102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Calibri" charset="0"/>
              </a:rPr>
              <a:t>Drift velocity ~1 mm/ms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440152" y="2602866"/>
            <a:ext cx="602185" cy="5029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42337" y="3105834"/>
            <a:ext cx="194155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Phosphorescence?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After-pulsing 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89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863600"/>
            <a:ext cx="8420100" cy="599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67" y="313267"/>
            <a:ext cx="8229600" cy="990600"/>
          </a:xfrm>
        </p:spPr>
        <p:txBody>
          <a:bodyPr/>
          <a:lstStyle/>
          <a:p>
            <a:r>
              <a:rPr lang="en-US" dirty="0" smtClean="0">
                <a:solidFill>
                  <a:srgbClr val="C509FF"/>
                </a:solidFill>
              </a:rPr>
              <a:t>       Energy Resolution from DBDM</a:t>
            </a:r>
            <a:endParaRPr lang="en-US" dirty="0">
              <a:solidFill>
                <a:srgbClr val="C509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2688" y="2752084"/>
            <a:ext cx="377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Uses only ionization signal, amplified by </a:t>
            </a:r>
            <a:r>
              <a:rPr lang="en-US" b="1" dirty="0" err="1" smtClean="0">
                <a:solidFill>
                  <a:srgbClr val="C509FF"/>
                </a:solidFill>
              </a:rPr>
              <a:t>electroluminesence</a:t>
            </a:r>
            <a:endParaRPr lang="en-US" b="1" dirty="0" smtClean="0">
              <a:solidFill>
                <a:srgbClr val="C509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2688" y="1583730"/>
            <a:ext cx="3623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662 </a:t>
            </a:r>
            <a:r>
              <a:rPr lang="en-US" b="1" dirty="0" err="1" smtClean="0"/>
              <a:t>keV</a:t>
            </a:r>
            <a:r>
              <a:rPr lang="en-US" b="1" dirty="0" smtClean="0"/>
              <a:t> </a:t>
            </a:r>
            <a:r>
              <a:rPr lang="en-US" b="1" baseline="30000" dirty="0" smtClean="0"/>
              <a:t>137</a:t>
            </a:r>
            <a:r>
              <a:rPr lang="en-US" b="1" dirty="0" smtClean="0"/>
              <a:t>Cs gamma ray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Extrapolates to 0.57% at Q</a:t>
            </a:r>
            <a:r>
              <a:rPr lang="en-US" baseline="-25000" dirty="0" smtClean="0">
                <a:solidFill>
                  <a:srgbClr val="000000"/>
                </a:solidFill>
              </a:rPr>
              <a:t>ββ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129" y="6486499"/>
            <a:ext cx="4980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NEXT </a:t>
            </a:r>
            <a:r>
              <a:rPr lang="en-US" b="1" dirty="0" err="1" smtClean="0">
                <a:solidFill>
                  <a:srgbClr val="660066"/>
                </a:solidFill>
              </a:rPr>
              <a:t>collab</a:t>
            </a:r>
            <a:r>
              <a:rPr lang="en-US" b="1" dirty="0" smtClean="0">
                <a:solidFill>
                  <a:srgbClr val="660066"/>
                </a:solidFill>
              </a:rPr>
              <a:t> - NIMA708 </a:t>
            </a:r>
            <a:r>
              <a:rPr lang="en-US" b="1" dirty="0">
                <a:solidFill>
                  <a:srgbClr val="660066"/>
                </a:solidFill>
              </a:rPr>
              <a:t>(2013) 101-114</a:t>
            </a:r>
            <a:r>
              <a:rPr lang="en-US" dirty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19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Crete 2017</a:t>
            </a:r>
            <a:endParaRPr lang="en-US"/>
          </a:p>
        </p:txBody>
      </p:sp>
      <p:pic>
        <p:nvPicPr>
          <p:cNvPr id="4" name="Picture 3" descr="hpxe_nim_xray_resolution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762000"/>
            <a:ext cx="8153400" cy="566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858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The x-ray peaks at ~30 </a:t>
            </a:r>
            <a:r>
              <a:rPr lang="en-US" sz="2400" dirty="0" err="1" smtClean="0">
                <a:solidFill>
                  <a:srgbClr val="0000FF"/>
                </a:solidFill>
              </a:rPr>
              <a:t>keV</a:t>
            </a:r>
            <a:r>
              <a:rPr lang="en-US" sz="2400" dirty="0" smtClean="0">
                <a:solidFill>
                  <a:srgbClr val="0000FF"/>
                </a:solidFill>
              </a:rPr>
              <a:t> are captured precisely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96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4867"/>
            <a:ext cx="8229600" cy="990600"/>
          </a:xfrm>
        </p:spPr>
        <p:txBody>
          <a:bodyPr/>
          <a:lstStyle/>
          <a:p>
            <a:r>
              <a:rPr lang="en-US" dirty="0" smtClean="0"/>
              <a:t>NEXT-DBDM at LBNL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1" y="1405466"/>
            <a:ext cx="7349340" cy="533948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98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674"/>
            <a:ext cx="8229600" cy="990600"/>
          </a:xfrm>
        </p:spPr>
        <p:txBody>
          <a:bodyPr/>
          <a:lstStyle/>
          <a:p>
            <a:r>
              <a:rPr lang="en-US" dirty="0" smtClean="0">
                <a:solidFill>
                  <a:srgbClr val="C509FF"/>
                </a:solidFill>
              </a:rPr>
              <a:t>NEXT-DEMO in situ at IFIC-Valencia</a:t>
            </a:r>
            <a:endParaRPr lang="en-US" dirty="0">
              <a:solidFill>
                <a:srgbClr val="C509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665" t="3125" r="2037" b="3134"/>
          <a:stretch/>
        </p:blipFill>
        <p:spPr>
          <a:xfrm>
            <a:off x="101601" y="1507067"/>
            <a:ext cx="8982029" cy="516466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34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Crete 2017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1041400"/>
            <a:ext cx="7670800" cy="477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599" y="381000"/>
            <a:ext cx="7197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smtClean="0">
                <a:solidFill>
                  <a:srgbClr val="9600E1"/>
                </a:solidFill>
              </a:rPr>
              <a:t>DATA:</a:t>
            </a:r>
            <a:r>
              <a:rPr lang="en-US" sz="2200" dirty="0" smtClean="0">
                <a:solidFill>
                  <a:srgbClr val="9600E1"/>
                </a:solidFill>
              </a:rPr>
              <a:t> </a:t>
            </a:r>
            <a:r>
              <a:rPr lang="en-US" sz="2200" dirty="0" smtClean="0"/>
              <a:t>Real</a:t>
            </a:r>
            <a:r>
              <a:rPr lang="en-US" sz="2200" dirty="0" smtClean="0">
                <a:solidFill>
                  <a:srgbClr val="9600E1"/>
                </a:solidFill>
              </a:rPr>
              <a:t> </a:t>
            </a:r>
            <a:r>
              <a:rPr lang="en-US" sz="2200" dirty="0" smtClean="0"/>
              <a:t>track from </a:t>
            </a:r>
            <a:r>
              <a:rPr lang="en-US" sz="2200" baseline="30000" dirty="0" smtClean="0"/>
              <a:t>137</a:t>
            </a:r>
            <a:r>
              <a:rPr lang="en-US" sz="2200" dirty="0" smtClean="0"/>
              <a:t>Cs </a:t>
            </a:r>
            <a:r>
              <a:rPr lang="en-US" sz="2200" dirty="0" err="1" smtClean="0"/>
              <a:t>γ</a:t>
            </a:r>
            <a:r>
              <a:rPr lang="en-US" sz="2200" dirty="0" smtClean="0"/>
              <a:t>-ray – reconstructed with </a:t>
            </a:r>
            <a:r>
              <a:rPr lang="en-US" sz="2200" dirty="0" err="1" smtClean="0"/>
              <a:t>SiPMs</a:t>
            </a:r>
            <a:r>
              <a:rPr lang="en-US" sz="2200" dirty="0" smtClean="0"/>
              <a:t> 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58674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DATA </a:t>
            </a:r>
            <a:r>
              <a:rPr lang="en-US" dirty="0" smtClean="0">
                <a:solidFill>
                  <a:srgbClr val="0000FF"/>
                </a:solidFill>
              </a:rPr>
              <a:t>from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NEXT-DEMO 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0000FF"/>
                </a:solidFill>
              </a:rPr>
              <a:t>IFIC, Valencia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6000"/>
            </a:lvl1pPr>
          </a:lstStyle>
          <a:p>
            <a:pPr lvl="0" algn="ctr">
              <a:defRPr sz="1800"/>
            </a:pPr>
            <a:r>
              <a:rPr sz="4200" dirty="0">
                <a:solidFill>
                  <a:srgbClr val="911CFF"/>
                </a:solidFill>
              </a:rPr>
              <a:t>NE</a:t>
            </a:r>
            <a:r>
              <a:rPr lang="en-US" sz="4200" dirty="0">
                <a:solidFill>
                  <a:srgbClr val="911CFF"/>
                </a:solidFill>
              </a:rPr>
              <a:t>XT-10</a:t>
            </a:r>
            <a:r>
              <a:rPr sz="4200" dirty="0">
                <a:solidFill>
                  <a:srgbClr val="911CFF"/>
                </a:solidFill>
              </a:rPr>
              <a:t> at the </a:t>
            </a:r>
            <a:r>
              <a:rPr sz="4200" dirty="0" smtClean="0">
                <a:solidFill>
                  <a:srgbClr val="0000FF"/>
                </a:solidFill>
              </a:rPr>
              <a:t>L</a:t>
            </a:r>
            <a:r>
              <a:rPr lang="en-US" sz="4200" dirty="0" smtClean="0">
                <a:solidFill>
                  <a:srgbClr val="0000FF"/>
                </a:solidFill>
              </a:rPr>
              <a:t>aboratorio Subteranneo de Canfranc </a:t>
            </a:r>
            <a:r>
              <a:rPr lang="en-US" sz="4200" dirty="0" smtClean="0">
                <a:solidFill>
                  <a:srgbClr val="911CFF"/>
                </a:solidFill>
              </a:rPr>
              <a:t>(LSC</a:t>
            </a:r>
            <a:r>
              <a:rPr lang="en-US" sz="4200" dirty="0" smtClean="0">
                <a:solidFill>
                  <a:srgbClr val="911CFF"/>
                </a:solidFill>
              </a:rPr>
              <a:t>) </a:t>
            </a:r>
            <a:r>
              <a:rPr lang="en-US" sz="4200" dirty="0" smtClean="0"/>
              <a:t>April 2017</a:t>
            </a:r>
            <a:endParaRPr sz="4200" dirty="0"/>
          </a:p>
        </p:txBody>
      </p:sp>
      <p:pic>
        <p:nvPicPr>
          <p:cNvPr id="138" name="newcanfranc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716" y="1720506"/>
            <a:ext cx="5039625" cy="3779719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733008" y="5911665"/>
            <a:ext cx="7174511" cy="259687"/>
          </a:xfrm>
          <a:prstGeom prst="rect">
            <a:avLst/>
          </a:prstGeom>
          <a:solidFill>
            <a:srgbClr val="D4E3FE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sz="2400">
                <a:solidFill>
                  <a:srgbClr val="8311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700" dirty="0"/>
              <a:t>  </a:t>
            </a:r>
            <a:r>
              <a:rPr sz="1700" dirty="0"/>
              <a:t>NE</a:t>
            </a:r>
            <a:r>
              <a:rPr lang="en-US" sz="1700" dirty="0"/>
              <a:t>XT-10</a:t>
            </a:r>
            <a:r>
              <a:rPr sz="1700" dirty="0"/>
              <a:t> on the seismic support table, inside the Lead Castle at the LSC</a:t>
            </a:r>
          </a:p>
        </p:txBody>
      </p:sp>
    </p:spTree>
    <p:extLst>
      <p:ext uri="{BB962C8B-B14F-4D97-AF65-F5344CB8AC3E}">
        <p14:creationId xmlns:p14="http://schemas.microsoft.com/office/powerpoint/2010/main" val="20773406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Big Bang Cosmology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Sakharov conditions: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Universe </a:t>
            </a:r>
            <a:r>
              <a:rPr lang="en-US" dirty="0" smtClean="0">
                <a:solidFill>
                  <a:schemeClr val="bg1"/>
                </a:solidFill>
              </a:rPr>
              <a:t>begins </a:t>
            </a:r>
            <a:r>
              <a:rPr lang="en-US" dirty="0" smtClean="0">
                <a:solidFill>
                  <a:schemeClr val="bg1"/>
                </a:solidFill>
              </a:rPr>
              <a:t>in a symmetric state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Both C and CP violation occur in some process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Evolution of universe stays out of equilibrium  long enough to establish a remnant asymmetry on matter/antimatter abundance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02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8"/>
          <p:cNvGrpSpPr/>
          <p:nvPr/>
        </p:nvGrpSpPr>
        <p:grpSpPr>
          <a:xfrm>
            <a:off x="2437805" y="2446735"/>
            <a:ext cx="4250531" cy="3607388"/>
            <a:chOff x="-165100" y="-114300"/>
            <a:chExt cx="6045200" cy="5130506"/>
          </a:xfrm>
        </p:grpSpPr>
        <p:pic>
          <p:nvPicPr>
            <p:cNvPr id="117" name="dropped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715000" cy="469870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6" name="Picture 115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65100" y="-114300"/>
              <a:ext cx="6045200" cy="5130507"/>
            </a:xfrm>
            <a:prstGeom prst="rect">
              <a:avLst/>
            </a:prstGeom>
            <a:effectLst/>
          </p:spPr>
        </p:pic>
      </p:grpSp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 lvl="0">
              <a:defRPr sz="1800"/>
            </a:pPr>
            <a:r>
              <a:rPr sz="4200" dirty="0"/>
              <a:t>NE</a:t>
            </a:r>
            <a:r>
              <a:rPr lang="en-US" sz="4200" dirty="0"/>
              <a:t>XT-</a:t>
            </a:r>
            <a:r>
              <a:rPr lang="en-US" sz="4200" dirty="0" smtClean="0"/>
              <a:t>10</a:t>
            </a:r>
            <a:r>
              <a:rPr sz="3400" dirty="0" smtClean="0"/>
              <a:t> </a:t>
            </a:r>
            <a:r>
              <a:rPr sz="4200" dirty="0"/>
              <a:t>at </a:t>
            </a:r>
            <a:r>
              <a:rPr lang="en-US" sz="4200" dirty="0"/>
              <a:t>a </a:t>
            </a:r>
            <a:r>
              <a:rPr sz="4200" dirty="0"/>
              <a:t>glance</a:t>
            </a:r>
          </a:p>
        </p:txBody>
      </p:sp>
      <p:sp>
        <p:nvSpPr>
          <p:cNvPr id="120" name="Shape 120"/>
          <p:cNvSpPr/>
          <p:nvPr/>
        </p:nvSpPr>
        <p:spPr>
          <a:xfrm>
            <a:off x="5292099" y="1526606"/>
            <a:ext cx="3167444" cy="523220"/>
          </a:xfrm>
          <a:prstGeom prst="rect">
            <a:avLst/>
          </a:prstGeom>
          <a:solidFill>
            <a:srgbClr val="D4E3FE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1700">
                <a:solidFill>
                  <a:srgbClr val="8311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Pressure vessel:</a:t>
            </a:r>
          </a:p>
          <a:p>
            <a:pPr lvl="0">
              <a:defRPr sz="1800"/>
            </a:pPr>
            <a:r>
              <a:rPr sz="1700">
                <a:latin typeface="Helvetica Neue Light"/>
                <a:ea typeface="Helvetica Neue Light"/>
                <a:cs typeface="Helvetica Neue Light"/>
                <a:sym typeface="Helvetica Neue Light"/>
              </a:rPr>
              <a:t>316-Ti steel, 30 bar max pressure</a:t>
            </a:r>
          </a:p>
        </p:txBody>
      </p:sp>
      <p:sp>
        <p:nvSpPr>
          <p:cNvPr id="121" name="Shape 121"/>
          <p:cNvSpPr/>
          <p:nvPr/>
        </p:nvSpPr>
        <p:spPr>
          <a:xfrm>
            <a:off x="3654349" y="6176032"/>
            <a:ext cx="1756891" cy="523220"/>
          </a:xfrm>
          <a:prstGeom prst="rect">
            <a:avLst/>
          </a:prstGeom>
          <a:solidFill>
            <a:srgbClr val="D4E3FE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1700">
                <a:solidFill>
                  <a:srgbClr val="8311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Inner shield:</a:t>
            </a:r>
          </a:p>
          <a:p>
            <a:pPr lvl="0">
              <a:defRPr sz="1800"/>
            </a:pPr>
            <a:r>
              <a:rPr sz="1700">
                <a:latin typeface="Helvetica Neue Light"/>
                <a:ea typeface="Helvetica Neue Light"/>
                <a:cs typeface="Helvetica Neue Light"/>
                <a:sym typeface="Helvetica Neue Light"/>
              </a:rPr>
              <a:t>copper, 6 cm thick</a:t>
            </a:r>
          </a:p>
        </p:txBody>
      </p:sp>
      <p:sp>
        <p:nvSpPr>
          <p:cNvPr id="122" name="Shape 122"/>
          <p:cNvSpPr/>
          <p:nvPr/>
        </p:nvSpPr>
        <p:spPr>
          <a:xfrm>
            <a:off x="364547" y="1656086"/>
            <a:ext cx="3546124" cy="523220"/>
          </a:xfrm>
          <a:prstGeom prst="rect">
            <a:avLst/>
          </a:prstGeom>
          <a:solidFill>
            <a:srgbClr val="D4E3FE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1700">
                <a:solidFill>
                  <a:srgbClr val="8311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Time Projection Chamber:</a:t>
            </a:r>
          </a:p>
          <a:p>
            <a:pPr lvl="0">
              <a:defRPr sz="1800"/>
            </a:pPr>
            <a:r>
              <a:rPr sz="1700">
                <a:latin typeface="Helvetica Neue Light"/>
                <a:ea typeface="Helvetica Neue Light"/>
                <a:cs typeface="Helvetica Neue Light"/>
                <a:sym typeface="Helvetica Neue Light"/>
              </a:rPr>
              <a:t>10 kg active region, 50 cm drift length</a:t>
            </a:r>
          </a:p>
        </p:txBody>
      </p:sp>
      <p:sp>
        <p:nvSpPr>
          <p:cNvPr id="123" name="Shape 123"/>
          <p:cNvSpPr/>
          <p:nvPr/>
        </p:nvSpPr>
        <p:spPr>
          <a:xfrm>
            <a:off x="7197328" y="2849062"/>
            <a:ext cx="1875234" cy="784830"/>
          </a:xfrm>
          <a:prstGeom prst="rect">
            <a:avLst/>
          </a:prstGeom>
          <a:solidFill>
            <a:srgbClr val="D4E3FE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1700">
                <a:solidFill>
                  <a:srgbClr val="8311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Energy plane:</a:t>
            </a:r>
          </a:p>
          <a:p>
            <a:pPr lvl="0">
              <a:defRPr sz="1800"/>
            </a:pPr>
            <a:r>
              <a:rPr sz="1700">
                <a:latin typeface="Helvetica Neue Light"/>
                <a:ea typeface="Helvetica Neue Light"/>
                <a:cs typeface="Helvetica Neue Light"/>
                <a:sym typeface="Helvetica Neue Light"/>
              </a:rPr>
              <a:t>12 PMTs, </a:t>
            </a:r>
          </a:p>
          <a:p>
            <a:pPr lvl="0">
              <a:defRPr sz="1800"/>
            </a:pPr>
            <a:r>
              <a:rPr sz="1700">
                <a:latin typeface="Helvetica Neue Light"/>
                <a:ea typeface="Helvetica Neue Light"/>
                <a:cs typeface="Helvetica Neue Light"/>
                <a:sym typeface="Helvetica Neue Light"/>
              </a:rPr>
              <a:t>30% coverage</a:t>
            </a:r>
          </a:p>
        </p:txBody>
      </p:sp>
      <p:sp>
        <p:nvSpPr>
          <p:cNvPr id="124" name="Shape 124"/>
          <p:cNvSpPr/>
          <p:nvPr/>
        </p:nvSpPr>
        <p:spPr>
          <a:xfrm>
            <a:off x="271099" y="2759765"/>
            <a:ext cx="1875235" cy="784830"/>
          </a:xfrm>
          <a:prstGeom prst="rect">
            <a:avLst/>
          </a:prstGeom>
          <a:solidFill>
            <a:srgbClr val="D4E3FE"/>
          </a:solidFill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1700">
                <a:solidFill>
                  <a:srgbClr val="8311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Tracking plane:</a:t>
            </a:r>
          </a:p>
          <a:p>
            <a:pPr lvl="0">
              <a:defRPr sz="1800"/>
            </a:pPr>
            <a:r>
              <a:rPr sz="1700">
                <a:latin typeface="Helvetica Neue Light"/>
                <a:ea typeface="Helvetica Neue Light"/>
                <a:cs typeface="Helvetica Neue Light"/>
                <a:sym typeface="Helvetica Neue Light"/>
              </a:rPr>
              <a:t>1,800 SiPMs, </a:t>
            </a:r>
          </a:p>
          <a:p>
            <a:pPr lvl="0">
              <a:defRPr sz="1800"/>
            </a:pPr>
            <a:r>
              <a:rPr sz="1700">
                <a:latin typeface="Helvetica Neue Light"/>
                <a:ea typeface="Helvetica Neue Light"/>
                <a:cs typeface="Helvetica Neue Light"/>
                <a:sym typeface="Helvetica Neue Light"/>
              </a:rPr>
              <a:t>1 cm pitch</a:t>
            </a:r>
          </a:p>
        </p:txBody>
      </p:sp>
      <p:sp>
        <p:nvSpPr>
          <p:cNvPr id="125" name="Shape 125"/>
          <p:cNvSpPr/>
          <p:nvPr/>
        </p:nvSpPr>
        <p:spPr>
          <a:xfrm>
            <a:off x="2786062" y="2169914"/>
            <a:ext cx="1464469" cy="1464469"/>
          </a:xfrm>
          <a:prstGeom prst="line">
            <a:avLst/>
          </a:prstGeom>
          <a:ln w="38100">
            <a:solidFill>
              <a:srgbClr val="831100"/>
            </a:solidFill>
            <a:miter lim="400000"/>
            <a:headEnd type="stealth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26" name="Shape 126"/>
          <p:cNvSpPr/>
          <p:nvPr/>
        </p:nvSpPr>
        <p:spPr>
          <a:xfrm flipH="1">
            <a:off x="5822156" y="2187774"/>
            <a:ext cx="705445" cy="750094"/>
          </a:xfrm>
          <a:prstGeom prst="line">
            <a:avLst/>
          </a:prstGeom>
          <a:ln w="38100">
            <a:solidFill>
              <a:srgbClr val="831100"/>
            </a:solidFill>
            <a:miter lim="400000"/>
            <a:headEnd type="stealth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27" name="Shape 127"/>
          <p:cNvSpPr/>
          <p:nvPr/>
        </p:nvSpPr>
        <p:spPr>
          <a:xfrm flipH="1">
            <a:off x="5536407" y="3348633"/>
            <a:ext cx="1643063" cy="580430"/>
          </a:xfrm>
          <a:prstGeom prst="line">
            <a:avLst/>
          </a:prstGeom>
          <a:ln w="38100">
            <a:solidFill>
              <a:srgbClr val="831100"/>
            </a:solidFill>
            <a:miter lim="400000"/>
            <a:headEnd type="stealth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28" name="Shape 128"/>
          <p:cNvSpPr/>
          <p:nvPr/>
        </p:nvSpPr>
        <p:spPr>
          <a:xfrm>
            <a:off x="1964531" y="3482579"/>
            <a:ext cx="1678781" cy="383977"/>
          </a:xfrm>
          <a:prstGeom prst="line">
            <a:avLst/>
          </a:prstGeom>
          <a:ln w="38100">
            <a:solidFill>
              <a:srgbClr val="831100"/>
            </a:solidFill>
            <a:miter lim="400000"/>
            <a:headEnd type="stealth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 flipV="1">
            <a:off x="4563070" y="4973690"/>
            <a:ext cx="0" cy="1101357"/>
          </a:xfrm>
          <a:prstGeom prst="line">
            <a:avLst/>
          </a:prstGeom>
          <a:ln w="38100">
            <a:solidFill>
              <a:srgbClr val="831100"/>
            </a:solidFill>
            <a:miter lim="400000"/>
            <a:headEnd type="stealth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grpSp>
        <p:nvGrpSpPr>
          <p:cNvPr id="132" name="Group 132"/>
          <p:cNvGrpSpPr/>
          <p:nvPr/>
        </p:nvGrpSpPr>
        <p:grpSpPr>
          <a:xfrm flipH="1">
            <a:off x="155012" y="3654156"/>
            <a:ext cx="2290489" cy="2475167"/>
            <a:chOff x="-640776" y="-389800"/>
            <a:chExt cx="3257583" cy="3520235"/>
          </a:xfrm>
        </p:grpSpPr>
        <p:pic>
          <p:nvPicPr>
            <p:cNvPr id="131" name="image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2386887" cy="27027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0" name="Picture 129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640777" y="-389801"/>
              <a:ext cx="3257584" cy="3520236"/>
            </a:xfrm>
            <a:prstGeom prst="rect">
              <a:avLst/>
            </a:prstGeom>
            <a:effectLst/>
          </p:spPr>
        </p:pic>
      </p:grpSp>
      <p:grpSp>
        <p:nvGrpSpPr>
          <p:cNvPr id="135" name="Group 135"/>
          <p:cNvGrpSpPr/>
          <p:nvPr/>
        </p:nvGrpSpPr>
        <p:grpSpPr>
          <a:xfrm>
            <a:off x="6975343" y="3839766"/>
            <a:ext cx="2107407" cy="1333706"/>
            <a:chOff x="-165100" y="-114300"/>
            <a:chExt cx="2997200" cy="1896825"/>
          </a:xfrm>
        </p:grpSpPr>
        <p:pic>
          <p:nvPicPr>
            <p:cNvPr id="134" name="06-PMTCAN.jpe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667001" cy="14650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3" name="Picture 132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65100" y="-114300"/>
              <a:ext cx="2997201" cy="1896826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51997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xmlns:p14="http://schemas.microsoft.com/office/powerpoint/2010/main" spd="slow" advClick="1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Build a pressure vessel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NEXT-10 at </a:t>
            </a:r>
            <a:r>
              <a:rPr lang="en-US" dirty="0" err="1" smtClean="0"/>
              <a:t>Canfranc</a:t>
            </a:r>
            <a:r>
              <a:rPr lang="en-US" dirty="0"/>
              <a:t> </a:t>
            </a:r>
            <a:r>
              <a:rPr lang="en-US" dirty="0" smtClean="0"/>
              <a:t>Laboratory</a:t>
            </a:r>
            <a:endParaRPr dirty="0"/>
          </a:p>
        </p:txBody>
      </p:sp>
      <p:pic>
        <p:nvPicPr>
          <p:cNvPr id="1544" name="_MG_2132.jpg" descr="_MG_213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3641" y="1912417"/>
            <a:ext cx="8036719" cy="3674474"/>
          </a:xfrm>
          <a:prstGeom prst="rect">
            <a:avLst/>
          </a:prstGeom>
          <a:ln w="12700">
            <a:miter lim="400000"/>
          </a:ln>
        </p:spPr>
      </p:pic>
      <p:sp>
        <p:nvSpPr>
          <p:cNvPr id="1545" name="Stainless Steel 316 alloy.…"/>
          <p:cNvSpPr/>
          <p:nvPr/>
        </p:nvSpPr>
        <p:spPr>
          <a:xfrm>
            <a:off x="2724198" y="5733067"/>
            <a:ext cx="2363324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t>Stainless Steel 316 alloy.</a:t>
            </a:r>
          </a:p>
          <a:p>
            <a:r>
              <a:t>Radiopure and light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4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48" name="pasted-image.png" descr="pasted-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01" y="1097131"/>
            <a:ext cx="4615840" cy="5673033"/>
          </a:xfrm>
          <a:prstGeom prst="rect">
            <a:avLst/>
          </a:prstGeom>
          <a:ln w="12700">
            <a:miter lim="400000"/>
          </a:ln>
        </p:spPr>
      </p:pic>
      <p:sp>
        <p:nvSpPr>
          <p:cNvPr id="1549" name="NEW (Next White)"/>
          <p:cNvSpPr/>
          <p:nvPr/>
        </p:nvSpPr>
        <p:spPr>
          <a:xfrm>
            <a:off x="5608202" y="-2273529"/>
            <a:ext cx="7776446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4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NEW (Next White)</a:t>
            </a:r>
          </a:p>
        </p:txBody>
      </p:sp>
      <p:pic>
        <p:nvPicPr>
          <p:cNvPr id="1550" name="pasted-image.png" descr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5008" y="1089438"/>
            <a:ext cx="4018094" cy="3327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1" name="pasted-image-small.png" descr="pasted-image-smal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289" y="4499340"/>
            <a:ext cx="2872993" cy="225364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7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9" grpId="0" animBg="1" advAuto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33788"/>
            <a:ext cx="4064000" cy="9906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Energy Plane</a:t>
            </a:r>
            <a:endParaRPr lang="en-US" sz="2400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758267" y="125760"/>
            <a:ext cx="406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/>
              <a:t>Field Cage</a:t>
            </a:r>
            <a:endParaRPr lang="en-US" sz="2400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3281272"/>
            <a:ext cx="406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/>
              <a:t>Tracking Plane</a:t>
            </a:r>
            <a:endParaRPr lang="en-US" sz="24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758267" y="3281272"/>
            <a:ext cx="406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/>
              <a:t>Plates and Gates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853108"/>
            <a:ext cx="3475567" cy="26024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631" y="853108"/>
            <a:ext cx="2802668" cy="26024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50" y="4013793"/>
            <a:ext cx="3613150" cy="26964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5070" y="4013793"/>
            <a:ext cx="2662767" cy="22121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638" y="5566833"/>
            <a:ext cx="2537962" cy="1287372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6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NEXT-NEW at LSC, </a:t>
            </a:r>
            <a:r>
              <a:rPr lang="en-US" dirty="0" err="1" smtClean="0"/>
              <a:t>Canfranc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3112"/>
            <a:ext cx="9144000" cy="4601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3732" y="1793780"/>
            <a:ext cx="23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NEXT-NEW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6133" y="5281766"/>
            <a:ext cx="3949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NEXT-100 Pressure </a:t>
            </a:r>
            <a:r>
              <a:rPr lang="en-US" b="1" dirty="0">
                <a:solidFill>
                  <a:schemeClr val="bg1"/>
                </a:solidFill>
              </a:rPr>
              <a:t>v</a:t>
            </a:r>
            <a:r>
              <a:rPr lang="en-US" b="1" dirty="0" smtClean="0">
                <a:solidFill>
                  <a:schemeClr val="bg1"/>
                </a:solidFill>
              </a:rPr>
              <a:t>essel is emergency relief tank for NEW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6133" y="1577665"/>
            <a:ext cx="238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Lead castle shielding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0" y="1516781"/>
            <a:ext cx="238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Compressor / gas system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334934" y="2223996"/>
            <a:ext cx="897466" cy="9594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620933" y="2163112"/>
            <a:ext cx="728134" cy="13590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964267" y="2163112"/>
            <a:ext cx="2370667" cy="17654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757333" y="4538133"/>
            <a:ext cx="863600" cy="74363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86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201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About gas-phase Xenon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Excellent energy resolution in gas phase: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n real-life, maybe </a:t>
            </a:r>
            <a:r>
              <a:rPr lang="en-US" dirty="0" err="1">
                <a:solidFill>
                  <a:srgbClr val="0000FF"/>
                </a:solidFill>
              </a:rPr>
              <a:t>δE</a:t>
            </a:r>
            <a:r>
              <a:rPr lang="en-US" dirty="0">
                <a:solidFill>
                  <a:srgbClr val="0000FF"/>
                </a:solidFill>
              </a:rPr>
              <a:t>/</a:t>
            </a:r>
            <a:r>
              <a:rPr lang="en-US" dirty="0" smtClean="0">
                <a:solidFill>
                  <a:srgbClr val="0000FF"/>
                </a:solidFill>
              </a:rPr>
              <a:t>E =</a:t>
            </a:r>
            <a:r>
              <a:rPr lang="en-US" dirty="0" smtClean="0">
                <a:solidFill>
                  <a:srgbClr val="FF0000"/>
                </a:solidFill>
              </a:rPr>
              <a:t> 5 x10</a:t>
            </a:r>
            <a:r>
              <a:rPr lang="en-US" baseline="30000" dirty="0" smtClean="0">
                <a:solidFill>
                  <a:srgbClr val="FF0000"/>
                </a:solidFill>
              </a:rPr>
              <a:t>-3</a:t>
            </a:r>
            <a:r>
              <a:rPr lang="en-US" dirty="0" smtClean="0">
                <a:solidFill>
                  <a:srgbClr val="FF0000"/>
                </a:solidFill>
              </a:rPr>
              <a:t> FWHM</a:t>
            </a:r>
          </a:p>
          <a:p>
            <a:r>
              <a:rPr lang="en-US" b="1" dirty="0" smtClean="0"/>
              <a:t>Topology available for background rejection</a:t>
            </a:r>
          </a:p>
          <a:p>
            <a:r>
              <a:rPr lang="en-US" b="1" dirty="0" smtClean="0"/>
              <a:t>Linear </a:t>
            </a:r>
            <a:r>
              <a:rPr lang="en-US" b="1" dirty="0"/>
              <a:t>gain: electroluminescence </a:t>
            </a:r>
            <a:endParaRPr lang="en-US" b="1" dirty="0" smtClean="0"/>
          </a:p>
          <a:p>
            <a:r>
              <a:rPr lang="en-US" b="1" dirty="0"/>
              <a:t>Gas phase: non-cryogenic, </a:t>
            </a:r>
            <a:r>
              <a:rPr lang="en-US" b="1" dirty="0" smtClean="0"/>
              <a:t>flexibilities</a:t>
            </a:r>
          </a:p>
          <a:p>
            <a:pPr marL="1257300" lvl="3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*****************************************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New idea for daughter identification…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Barium tagging </a:t>
            </a:r>
            <a:r>
              <a:rPr lang="en-US" i="1" dirty="0" smtClean="0">
                <a:solidFill>
                  <a:schemeClr val="bg1"/>
                </a:solidFill>
              </a:rPr>
              <a:t>in situ </a:t>
            </a:r>
            <a:r>
              <a:rPr lang="en-US" dirty="0" smtClean="0">
                <a:solidFill>
                  <a:schemeClr val="bg1"/>
                </a:solidFill>
              </a:rPr>
              <a:t>at high pressure</a:t>
            </a:r>
            <a:r>
              <a:rPr lang="en-US" dirty="0">
                <a:solidFill>
                  <a:schemeClr val="bg1"/>
                </a:solidFill>
              </a:rPr>
              <a:t>!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8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About gas-phase Xenon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Excellent energy resolution in gas phase: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n real-life, maybe </a:t>
            </a:r>
            <a:r>
              <a:rPr lang="en-US" dirty="0" err="1">
                <a:solidFill>
                  <a:srgbClr val="0000FF"/>
                </a:solidFill>
              </a:rPr>
              <a:t>δE</a:t>
            </a:r>
            <a:r>
              <a:rPr lang="en-US" dirty="0">
                <a:solidFill>
                  <a:srgbClr val="0000FF"/>
                </a:solidFill>
              </a:rPr>
              <a:t>/</a:t>
            </a:r>
            <a:r>
              <a:rPr lang="en-US" dirty="0" smtClean="0">
                <a:solidFill>
                  <a:srgbClr val="0000FF"/>
                </a:solidFill>
              </a:rPr>
              <a:t>E =</a:t>
            </a:r>
            <a:r>
              <a:rPr lang="en-US" dirty="0" smtClean="0">
                <a:solidFill>
                  <a:srgbClr val="FF0000"/>
                </a:solidFill>
              </a:rPr>
              <a:t> 5 x10</a:t>
            </a:r>
            <a:r>
              <a:rPr lang="en-US" baseline="30000" dirty="0" smtClean="0">
                <a:solidFill>
                  <a:srgbClr val="FF0000"/>
                </a:solidFill>
              </a:rPr>
              <a:t>-3</a:t>
            </a:r>
            <a:r>
              <a:rPr lang="en-US" dirty="0" smtClean="0">
                <a:solidFill>
                  <a:srgbClr val="FF0000"/>
                </a:solidFill>
              </a:rPr>
              <a:t> FWHM</a:t>
            </a:r>
          </a:p>
          <a:p>
            <a:r>
              <a:rPr lang="en-US" b="1" dirty="0" smtClean="0"/>
              <a:t>Topology available for background rejection</a:t>
            </a:r>
          </a:p>
          <a:p>
            <a:r>
              <a:rPr lang="en-US" b="1" dirty="0" smtClean="0"/>
              <a:t>Linear </a:t>
            </a:r>
            <a:r>
              <a:rPr lang="en-US" b="1" dirty="0"/>
              <a:t>gain: electroluminescence </a:t>
            </a:r>
            <a:endParaRPr lang="en-US" b="1" dirty="0" smtClean="0"/>
          </a:p>
          <a:p>
            <a:r>
              <a:rPr lang="en-US" b="1" dirty="0"/>
              <a:t>Gas phase: non-cryogenic, </a:t>
            </a:r>
            <a:r>
              <a:rPr lang="en-US" b="1" dirty="0" smtClean="0"/>
              <a:t>flexibilities</a:t>
            </a:r>
          </a:p>
          <a:p>
            <a:pPr marL="1257300" lvl="3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*****************************************</a:t>
            </a:r>
          </a:p>
          <a:p>
            <a:r>
              <a:rPr lang="en-US" b="1" dirty="0" smtClean="0"/>
              <a:t>New idea for daughter identification…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C509FF"/>
                </a:solidFill>
              </a:rPr>
              <a:t>Barium tagging </a:t>
            </a:r>
            <a:r>
              <a:rPr lang="en-US" i="1" dirty="0" smtClean="0"/>
              <a:t>in situ </a:t>
            </a:r>
            <a:r>
              <a:rPr lang="en-US" dirty="0" smtClean="0">
                <a:solidFill>
                  <a:srgbClr val="C509FF"/>
                </a:solidFill>
              </a:rPr>
              <a:t>at high pressure</a:t>
            </a:r>
            <a:r>
              <a:rPr lang="en-US" dirty="0">
                <a:solidFill>
                  <a:srgbClr val="C509FF"/>
                </a:solidFill>
              </a:rPr>
              <a:t>!</a:t>
            </a:r>
            <a:endParaRPr lang="en-US" dirty="0" smtClean="0">
              <a:solidFill>
                <a:srgbClr val="C509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71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4140200" y="2057400"/>
            <a:ext cx="4857750" cy="3705225"/>
          </a:xfrm>
          <a:prstGeom prst="rect">
            <a:avLst/>
          </a:prstGeom>
          <a:solidFill>
            <a:srgbClr val="FFFF99"/>
          </a:solidFill>
          <a:ln w="12700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250519" y="354787"/>
            <a:ext cx="4452962" cy="110799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Identify the barium daughter </a:t>
            </a:r>
          </a:p>
          <a:p>
            <a:pPr algn="ctr" eaLnBrk="0" hangingPunct="0"/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by optical spectroscopy </a:t>
            </a:r>
          </a:p>
          <a:p>
            <a:pPr algn="ctr" eaLnBrk="0" hangingPunct="0"/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(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M.Moe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 PRC44 (1991) 931)</a:t>
            </a:r>
            <a:endParaRPr lang="en-US" baseline="30000" dirty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02290" y="1758950"/>
            <a:ext cx="3749886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Ba</a:t>
            </a:r>
            <a:r>
              <a:rPr lang="en-US" sz="20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+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system best studied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(</a:t>
            </a:r>
            <a:r>
              <a:rPr lang="en-US" sz="20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Neuhauser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, </a:t>
            </a:r>
            <a:r>
              <a:rPr lang="en-US" sz="20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Hohenstatt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,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0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Toshek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, </a:t>
            </a:r>
            <a:r>
              <a:rPr lang="en-US" sz="20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Dehmelt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1980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)</a:t>
            </a:r>
          </a:p>
          <a:p>
            <a:pPr algn="ctr" eaLnBrk="0" hangingPunct="0"/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pPr algn="ctr" eaLnBrk="0" hangingPunct="0"/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Single ions can be detected</a:t>
            </a:r>
          </a:p>
          <a:p>
            <a:pPr algn="ctr" eaLnBrk="0" hangingPunct="0"/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from a photon rate of 10</a:t>
            </a:r>
            <a:r>
              <a:rPr lang="en-US" sz="2000" b="1" baseline="300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7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/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s</a:t>
            </a:r>
          </a:p>
          <a:p>
            <a:pPr algn="ctr" eaLnBrk="0" hangingPunct="0"/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pPr algn="ctr" eaLnBrk="0" hangingPunct="0"/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Pursued by EXO…</a:t>
            </a:r>
          </a:p>
          <a:p>
            <a:pPr algn="ctr" eaLnBrk="0" hangingPunct="0"/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pPr algn="ctr" eaLnBrk="0" hangingPunct="0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But: </a:t>
            </a:r>
          </a:p>
          <a:p>
            <a:pPr algn="ctr" eaLnBrk="0" hangingPunct="0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Triplet state is quenched</a:t>
            </a:r>
          </a:p>
          <a:p>
            <a:pPr algn="ctr" eaLnBrk="0" hangingPunct="0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in dense gas!</a:t>
            </a:r>
          </a:p>
          <a:p>
            <a:pPr algn="ctr" eaLnBrk="0" hangingPunct="0"/>
            <a:endParaRPr lang="en-US" sz="2000" b="1" dirty="0" smtClean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  <a:p>
            <a:pPr algn="ctr" eaLnBrk="0" hangingPunct="0"/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Challenging, in R&amp;D stage</a:t>
            </a:r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>
            <a:off x="7086600" y="4011613"/>
            <a:ext cx="649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>
            <a:off x="6142038" y="2338388"/>
            <a:ext cx="6492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4916488" y="5218113"/>
            <a:ext cx="6492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 flipV="1">
            <a:off x="5248275" y="2384425"/>
            <a:ext cx="1160463" cy="278765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 flipH="1" flipV="1">
            <a:off x="6430963" y="2363788"/>
            <a:ext cx="1030287" cy="1592262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5465763" y="2065338"/>
            <a:ext cx="731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baseline="3000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2</a:t>
            </a:r>
            <a:r>
              <a:rPr lang="en-US" sz="2400" b="1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P</a:t>
            </a:r>
            <a:r>
              <a:rPr lang="en-US" sz="2400" b="1" baseline="-2500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1/2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6400800" y="3810000"/>
            <a:ext cx="766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baseline="3000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4</a:t>
            </a:r>
            <a:r>
              <a:rPr lang="en-US" sz="2400" b="1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D</a:t>
            </a:r>
            <a:r>
              <a:rPr lang="en-US" sz="2400" b="1" baseline="-2500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3/2</a:t>
            </a: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4191000" y="5029200"/>
            <a:ext cx="715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baseline="3000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2</a:t>
            </a:r>
            <a:r>
              <a:rPr lang="en-US" sz="2400" b="1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S</a:t>
            </a:r>
            <a:r>
              <a:rPr lang="en-US" sz="2400" b="1" baseline="-2500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1/2</a:t>
            </a:r>
          </a:p>
        </p:txBody>
      </p:sp>
      <p:sp>
        <p:nvSpPr>
          <p:cNvPr id="22543" name="Text Box 15"/>
          <p:cNvSpPr txBox="1">
            <a:spLocks noChangeArrowheads="1"/>
          </p:cNvSpPr>
          <p:nvPr/>
        </p:nvSpPr>
        <p:spPr bwMode="auto">
          <a:xfrm>
            <a:off x="5045075" y="3048000"/>
            <a:ext cx="84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493nm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6910388" y="2662238"/>
            <a:ext cx="844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solidFill>
                  <a:srgbClr val="F2201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650nm</a:t>
            </a:r>
            <a:endParaRPr lang="en-US" sz="2000" b="1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6729413" y="4422775"/>
            <a:ext cx="2073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metastable 80s</a:t>
            </a:r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4573588" y="3400425"/>
            <a:ext cx="323850" cy="204788"/>
          </a:xfrm>
          <a:custGeom>
            <a:avLst/>
            <a:gdLst>
              <a:gd name="T0" fmla="*/ 0 w 204"/>
              <a:gd name="T1" fmla="*/ 123 h 129"/>
              <a:gd name="T2" fmla="*/ 27 w 204"/>
              <a:gd name="T3" fmla="*/ 42 h 129"/>
              <a:gd name="T4" fmla="*/ 102 w 204"/>
              <a:gd name="T5" fmla="*/ 0 h 129"/>
              <a:gd name="T6" fmla="*/ 174 w 204"/>
              <a:gd name="T7" fmla="*/ 39 h 129"/>
              <a:gd name="T8" fmla="*/ 204 w 204"/>
              <a:gd name="T9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5226050" y="3409950"/>
            <a:ext cx="323850" cy="204788"/>
          </a:xfrm>
          <a:custGeom>
            <a:avLst/>
            <a:gdLst>
              <a:gd name="T0" fmla="*/ 0 w 204"/>
              <a:gd name="T1" fmla="*/ 123 h 129"/>
              <a:gd name="T2" fmla="*/ 27 w 204"/>
              <a:gd name="T3" fmla="*/ 42 h 129"/>
              <a:gd name="T4" fmla="*/ 102 w 204"/>
              <a:gd name="T5" fmla="*/ 0 h 129"/>
              <a:gd name="T6" fmla="*/ 174 w 204"/>
              <a:gd name="T7" fmla="*/ 39 h 129"/>
              <a:gd name="T8" fmla="*/ 204 w 204"/>
              <a:gd name="T9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 rot="-10800000">
            <a:off x="5549900" y="3609975"/>
            <a:ext cx="323850" cy="204788"/>
          </a:xfrm>
          <a:custGeom>
            <a:avLst/>
            <a:gdLst>
              <a:gd name="T0" fmla="*/ 0 w 204"/>
              <a:gd name="T1" fmla="*/ 123 h 129"/>
              <a:gd name="T2" fmla="*/ 27 w 204"/>
              <a:gd name="T3" fmla="*/ 42 h 129"/>
              <a:gd name="T4" fmla="*/ 102 w 204"/>
              <a:gd name="T5" fmla="*/ 0 h 129"/>
              <a:gd name="T6" fmla="*/ 174 w 204"/>
              <a:gd name="T7" fmla="*/ 39 h 129"/>
              <a:gd name="T8" fmla="*/ 204 w 204"/>
              <a:gd name="T9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9" name="Freeform 21"/>
          <p:cNvSpPr>
            <a:spLocks/>
          </p:cNvSpPr>
          <p:nvPr/>
        </p:nvSpPr>
        <p:spPr bwMode="auto">
          <a:xfrm rot="-10800000">
            <a:off x="4902200" y="3605213"/>
            <a:ext cx="323850" cy="204787"/>
          </a:xfrm>
          <a:custGeom>
            <a:avLst/>
            <a:gdLst>
              <a:gd name="T0" fmla="*/ 0 w 204"/>
              <a:gd name="T1" fmla="*/ 123 h 129"/>
              <a:gd name="T2" fmla="*/ 27 w 204"/>
              <a:gd name="T3" fmla="*/ 42 h 129"/>
              <a:gd name="T4" fmla="*/ 102 w 204"/>
              <a:gd name="T5" fmla="*/ 0 h 129"/>
              <a:gd name="T6" fmla="*/ 174 w 204"/>
              <a:gd name="T7" fmla="*/ 39 h 129"/>
              <a:gd name="T8" fmla="*/ 204 w 204"/>
              <a:gd name="T9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0" name="Freeform 22"/>
          <p:cNvSpPr>
            <a:spLocks/>
          </p:cNvSpPr>
          <p:nvPr/>
        </p:nvSpPr>
        <p:spPr bwMode="auto">
          <a:xfrm>
            <a:off x="7011988" y="3028950"/>
            <a:ext cx="323850" cy="204788"/>
          </a:xfrm>
          <a:custGeom>
            <a:avLst/>
            <a:gdLst>
              <a:gd name="T0" fmla="*/ 0 w 204"/>
              <a:gd name="T1" fmla="*/ 123 h 129"/>
              <a:gd name="T2" fmla="*/ 27 w 204"/>
              <a:gd name="T3" fmla="*/ 42 h 129"/>
              <a:gd name="T4" fmla="*/ 102 w 204"/>
              <a:gd name="T5" fmla="*/ 0 h 129"/>
              <a:gd name="T6" fmla="*/ 174 w 204"/>
              <a:gd name="T7" fmla="*/ 39 h 129"/>
              <a:gd name="T8" fmla="*/ 204 w 204"/>
              <a:gd name="T9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rgbClr val="F2201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1" name="Freeform 23"/>
          <p:cNvSpPr>
            <a:spLocks/>
          </p:cNvSpPr>
          <p:nvPr/>
        </p:nvSpPr>
        <p:spPr bwMode="auto">
          <a:xfrm>
            <a:off x="7664450" y="3038475"/>
            <a:ext cx="323850" cy="204788"/>
          </a:xfrm>
          <a:custGeom>
            <a:avLst/>
            <a:gdLst>
              <a:gd name="T0" fmla="*/ 0 w 204"/>
              <a:gd name="T1" fmla="*/ 123 h 129"/>
              <a:gd name="T2" fmla="*/ 27 w 204"/>
              <a:gd name="T3" fmla="*/ 42 h 129"/>
              <a:gd name="T4" fmla="*/ 102 w 204"/>
              <a:gd name="T5" fmla="*/ 0 h 129"/>
              <a:gd name="T6" fmla="*/ 174 w 204"/>
              <a:gd name="T7" fmla="*/ 39 h 129"/>
              <a:gd name="T8" fmla="*/ 204 w 204"/>
              <a:gd name="T9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rgbClr val="F2201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2" name="Freeform 24"/>
          <p:cNvSpPr>
            <a:spLocks/>
          </p:cNvSpPr>
          <p:nvPr/>
        </p:nvSpPr>
        <p:spPr bwMode="auto">
          <a:xfrm rot="-10800000">
            <a:off x="7988300" y="3238500"/>
            <a:ext cx="323850" cy="204788"/>
          </a:xfrm>
          <a:custGeom>
            <a:avLst/>
            <a:gdLst>
              <a:gd name="T0" fmla="*/ 0 w 204"/>
              <a:gd name="T1" fmla="*/ 123 h 129"/>
              <a:gd name="T2" fmla="*/ 27 w 204"/>
              <a:gd name="T3" fmla="*/ 42 h 129"/>
              <a:gd name="T4" fmla="*/ 102 w 204"/>
              <a:gd name="T5" fmla="*/ 0 h 129"/>
              <a:gd name="T6" fmla="*/ 174 w 204"/>
              <a:gd name="T7" fmla="*/ 39 h 129"/>
              <a:gd name="T8" fmla="*/ 204 w 204"/>
              <a:gd name="T9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rgbClr val="F2201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3" name="Freeform 25"/>
          <p:cNvSpPr>
            <a:spLocks/>
          </p:cNvSpPr>
          <p:nvPr/>
        </p:nvSpPr>
        <p:spPr bwMode="auto">
          <a:xfrm rot="-10800000">
            <a:off x="7340600" y="3233738"/>
            <a:ext cx="323850" cy="204787"/>
          </a:xfrm>
          <a:custGeom>
            <a:avLst/>
            <a:gdLst>
              <a:gd name="T0" fmla="*/ 0 w 204"/>
              <a:gd name="T1" fmla="*/ 123 h 129"/>
              <a:gd name="T2" fmla="*/ 27 w 204"/>
              <a:gd name="T3" fmla="*/ 42 h 129"/>
              <a:gd name="T4" fmla="*/ 102 w 204"/>
              <a:gd name="T5" fmla="*/ 0 h 129"/>
              <a:gd name="T6" fmla="*/ 174 w 204"/>
              <a:gd name="T7" fmla="*/ 39 h 129"/>
              <a:gd name="T8" fmla="*/ 204 w 204"/>
              <a:gd name="T9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4" h="129">
                <a:moveTo>
                  <a:pt x="0" y="123"/>
                </a:moveTo>
                <a:cubicBezTo>
                  <a:pt x="4" y="110"/>
                  <a:pt x="10" y="62"/>
                  <a:pt x="27" y="42"/>
                </a:cubicBezTo>
                <a:cubicBezTo>
                  <a:pt x="44" y="22"/>
                  <a:pt x="78" y="0"/>
                  <a:pt x="102" y="0"/>
                </a:cubicBezTo>
                <a:cubicBezTo>
                  <a:pt x="126" y="0"/>
                  <a:pt x="157" y="17"/>
                  <a:pt x="174" y="39"/>
                </a:cubicBezTo>
                <a:cubicBezTo>
                  <a:pt x="191" y="61"/>
                  <a:pt x="198" y="110"/>
                  <a:pt x="204" y="129"/>
                </a:cubicBezTo>
              </a:path>
            </a:pathLst>
          </a:custGeom>
          <a:noFill/>
          <a:ln w="28575" cmpd="sng">
            <a:solidFill>
              <a:srgbClr val="F2201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>
            <a:off x="6172200" y="2362200"/>
            <a:ext cx="609600" cy="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5" name="Line 27"/>
          <p:cNvSpPr>
            <a:spLocks noChangeShapeType="1"/>
          </p:cNvSpPr>
          <p:nvPr/>
        </p:nvSpPr>
        <p:spPr bwMode="auto">
          <a:xfrm>
            <a:off x="4876800" y="5257800"/>
            <a:ext cx="685800" cy="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6" name="Line 28"/>
          <p:cNvSpPr>
            <a:spLocks noChangeShapeType="1"/>
          </p:cNvSpPr>
          <p:nvPr/>
        </p:nvSpPr>
        <p:spPr bwMode="auto">
          <a:xfrm>
            <a:off x="7086600" y="4038600"/>
            <a:ext cx="685800" cy="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7" name="Line 29"/>
          <p:cNvSpPr>
            <a:spLocks noChangeShapeType="1"/>
          </p:cNvSpPr>
          <p:nvPr/>
        </p:nvSpPr>
        <p:spPr bwMode="auto">
          <a:xfrm flipV="1">
            <a:off x="5257800" y="2438400"/>
            <a:ext cx="1143000" cy="28194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8" name="Line 30"/>
          <p:cNvSpPr>
            <a:spLocks noChangeShapeType="1"/>
          </p:cNvSpPr>
          <p:nvPr/>
        </p:nvSpPr>
        <p:spPr bwMode="auto">
          <a:xfrm>
            <a:off x="6477000" y="2438400"/>
            <a:ext cx="9906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72783" y="354787"/>
            <a:ext cx="2833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Original tagging idea:</a:t>
            </a:r>
          </a:p>
          <a:p>
            <a:pPr algn="ctr"/>
            <a:r>
              <a:rPr lang="en-US" sz="2400" dirty="0" smtClean="0"/>
              <a:t>        </a:t>
            </a:r>
            <a:r>
              <a:rPr lang="en-US" sz="2400" dirty="0" smtClean="0">
                <a:solidFill>
                  <a:srgbClr val="BB39FF"/>
                </a:solidFill>
              </a:rPr>
              <a:t>1980 - 1991</a:t>
            </a:r>
            <a:endParaRPr lang="en-US" sz="2400" dirty="0">
              <a:solidFill>
                <a:srgbClr val="BB3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01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b="1" dirty="0" smtClean="0">
                <a:solidFill>
                  <a:srgbClr val="911CFF"/>
                </a:solidFill>
              </a:rPr>
              <a:t>“Tagging” </a:t>
            </a:r>
            <a:r>
              <a:rPr lang="en-US" sz="3800" b="1" dirty="0">
                <a:solidFill>
                  <a:srgbClr val="911CFF"/>
                </a:solidFill>
              </a:rPr>
              <a:t>the barium daughter atom </a:t>
            </a:r>
            <a:endParaRPr lang="en-US" sz="3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The </a:t>
            </a:r>
            <a:r>
              <a:rPr lang="en-US" b="1" dirty="0" smtClean="0">
                <a:solidFill>
                  <a:srgbClr val="0000FF"/>
                </a:solidFill>
              </a:rPr>
              <a:t>Motivation: </a:t>
            </a:r>
            <a:endParaRPr lang="en-US" b="1" dirty="0" smtClean="0">
              <a:solidFill>
                <a:srgbClr val="0000FF"/>
              </a:solidFill>
            </a:endParaRPr>
          </a:p>
          <a:p>
            <a:pPr lvl="2"/>
            <a:r>
              <a:rPr lang="en-US" dirty="0" err="1" smtClean="0"/>
              <a:t>Υ</a:t>
            </a:r>
            <a:r>
              <a:rPr lang="en-US" dirty="0" smtClean="0"/>
              <a:t>-rays cannot convert xenon to </a:t>
            </a:r>
            <a:r>
              <a:rPr lang="en-US" dirty="0" smtClean="0"/>
              <a:t>barium!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The Reward:</a:t>
            </a:r>
            <a:endParaRPr lang="en-US" b="1" dirty="0" smtClean="0">
              <a:solidFill>
                <a:srgbClr val="0000FF"/>
              </a:solidFill>
            </a:endParaRPr>
          </a:p>
          <a:p>
            <a:pPr lvl="2"/>
            <a:r>
              <a:rPr lang="en-US" dirty="0" smtClean="0"/>
              <a:t>A </a:t>
            </a:r>
            <a:r>
              <a:rPr lang="en-US" dirty="0"/>
              <a:t>(possibly) background-free </a:t>
            </a:r>
            <a:r>
              <a:rPr lang="en-US" dirty="0" smtClean="0"/>
              <a:t>experiment!</a:t>
            </a:r>
            <a:endParaRPr lang="en-US" dirty="0" smtClean="0"/>
          </a:p>
          <a:p>
            <a:r>
              <a:rPr lang="en-US" b="1" dirty="0" smtClean="0">
                <a:solidFill>
                  <a:srgbClr val="0000FF"/>
                </a:solidFill>
              </a:rPr>
              <a:t>The </a:t>
            </a:r>
            <a:r>
              <a:rPr lang="en-US" b="1" dirty="0">
                <a:solidFill>
                  <a:srgbClr val="0000FF"/>
                </a:solidFill>
              </a:rPr>
              <a:t>Challenge</a:t>
            </a:r>
            <a:r>
              <a:rPr lang="en-US" b="1" dirty="0" smtClean="0">
                <a:solidFill>
                  <a:srgbClr val="0000FF"/>
                </a:solidFill>
              </a:rPr>
              <a:t>:</a:t>
            </a:r>
          </a:p>
          <a:p>
            <a:pPr lvl="2"/>
            <a:r>
              <a:rPr lang="en-US" dirty="0" smtClean="0"/>
              <a:t>Maybe ~</a:t>
            </a:r>
            <a:r>
              <a:rPr lang="en-US" dirty="0"/>
              <a:t>10</a:t>
            </a:r>
            <a:r>
              <a:rPr lang="en-US" baseline="30000" dirty="0"/>
              <a:t>27 </a:t>
            </a:r>
            <a:r>
              <a:rPr lang="en-US" dirty="0"/>
              <a:t>atoms in your </a:t>
            </a:r>
            <a:r>
              <a:rPr lang="en-US" dirty="0" err="1"/>
              <a:t>fiducial</a:t>
            </a:r>
            <a:r>
              <a:rPr lang="en-US" dirty="0"/>
              <a:t> </a:t>
            </a:r>
            <a:r>
              <a:rPr lang="en-US" dirty="0" smtClean="0"/>
              <a:t>volume!</a:t>
            </a:r>
            <a:endParaRPr lang="en-US" dirty="0">
              <a:solidFill>
                <a:srgbClr val="BFBFB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The </a:t>
            </a:r>
            <a:r>
              <a:rPr lang="en-US" b="1" dirty="0" smtClean="0">
                <a:solidFill>
                  <a:srgbClr val="0000FF"/>
                </a:solidFill>
              </a:rPr>
              <a:t>Solution (if any exists): </a:t>
            </a:r>
          </a:p>
          <a:p>
            <a:pPr lvl="2"/>
            <a:r>
              <a:rPr lang="en-US" dirty="0" smtClean="0"/>
              <a:t>Will not likely involve only conventional ideas!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6287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Leptogenesis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b="1" dirty="0" err="1" smtClean="0">
                <a:solidFill>
                  <a:srgbClr val="FFFFFF"/>
                </a:solidFill>
              </a:rPr>
              <a:t>Leptogenesis</a:t>
            </a:r>
            <a:r>
              <a:rPr lang="en-US" b="1" dirty="0" smtClean="0">
                <a:solidFill>
                  <a:srgbClr val="FFFFFF"/>
                </a:solidFill>
              </a:rPr>
              <a:t>:</a:t>
            </a:r>
            <a:endParaRPr lang="en-US" b="1" dirty="0">
              <a:solidFill>
                <a:srgbClr val="FFFFFF"/>
              </a:solidFill>
            </a:endParaRPr>
          </a:p>
          <a:p>
            <a:pPr lvl="2"/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Assumes heavy right-handed 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neutrinos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~10</a:t>
            </a:r>
            <a:r>
              <a:rPr lang="en-US" baseline="30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12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GeV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2"/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These neutrinos satisfy Sakharov conditions 2 &amp; 3</a:t>
            </a:r>
          </a:p>
          <a:p>
            <a:pPr lvl="2"/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 </a:t>
            </a:r>
            <a:r>
              <a:rPr lang="en-US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leptonic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asymmetry is created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2"/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</a:t>
            </a:r>
            <a:r>
              <a:rPr lang="en-US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leptonic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asymmetry 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sym typeface="Wingdings"/>
              </a:rPr>
              <a:t>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a baryon asymmetry</a:t>
            </a:r>
          </a:p>
          <a:p>
            <a:pPr lvl="2"/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Heavy right-handed neutrinos leave imprint on:</a:t>
            </a:r>
          </a:p>
          <a:p>
            <a:pPr lvl="3"/>
            <a:r>
              <a:rPr lang="en-US" dirty="0" smtClean="0">
                <a:solidFill>
                  <a:srgbClr val="FFFFFF"/>
                </a:solidFill>
              </a:rPr>
              <a:t>universe</a:t>
            </a:r>
          </a:p>
          <a:p>
            <a:pPr lvl="3"/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47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B39FF"/>
                </a:solidFill>
              </a:rPr>
              <a:t>X</a:t>
            </a:r>
            <a:r>
              <a:rPr lang="en-US" dirty="0" smtClean="0">
                <a:solidFill>
                  <a:srgbClr val="BB39FF"/>
                </a:solidFill>
              </a:rPr>
              <a:t>enon’s barium daughter</a:t>
            </a:r>
            <a:endParaRPr lang="en-US" dirty="0">
              <a:solidFill>
                <a:srgbClr val="BB3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In the decay xenon 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2000" dirty="0" smtClean="0"/>
              <a:t> barium, the daughter atom is strongly ionized by the nascent electrons emerging from the nucleus and by shell relaxation</a:t>
            </a:r>
          </a:p>
          <a:p>
            <a:endParaRPr lang="en-US" sz="2000" dirty="0" smtClean="0"/>
          </a:p>
          <a:p>
            <a:pPr marL="342900" lvl="1" indent="-342900">
              <a:buFont typeface="Arial"/>
              <a:buChar char="•"/>
            </a:pPr>
            <a:r>
              <a:rPr lang="en-US" sz="2000" dirty="0"/>
              <a:t>P</a:t>
            </a:r>
            <a:r>
              <a:rPr lang="en-US" sz="2000" dirty="0" smtClean="0"/>
              <a:t>artial neutralization of barium occurs by electron capture from nearby neutral xenon atoms (ionization potential IP = 12.14 </a:t>
            </a:r>
            <a:r>
              <a:rPr lang="en-US" sz="2000" dirty="0" err="1" smtClean="0"/>
              <a:t>eV</a:t>
            </a:r>
            <a:r>
              <a:rPr lang="en-US" sz="2000" dirty="0" smtClean="0"/>
              <a:t>)  </a:t>
            </a:r>
          </a:p>
          <a:p>
            <a:pPr marL="342900" lvl="1" indent="-342900">
              <a:buFont typeface="Arial"/>
              <a:buChar char="•"/>
            </a:pPr>
            <a:endParaRPr lang="en-US" sz="2000" dirty="0" smtClean="0"/>
          </a:p>
          <a:p>
            <a:pPr marL="342900" lvl="1" indent="-342900">
              <a:buFont typeface="Arial"/>
              <a:buChar char="•"/>
            </a:pPr>
            <a:r>
              <a:rPr lang="en-US" sz="2000" dirty="0" smtClean="0"/>
              <a:t>Process stops at Ba</a:t>
            </a:r>
            <a:r>
              <a:rPr lang="en-US" sz="2000" baseline="30000" dirty="0" smtClean="0"/>
              <a:t>++</a:t>
            </a:r>
            <a:r>
              <a:rPr lang="en-US" sz="2000" dirty="0" smtClean="0"/>
              <a:t> because the ionization potential of Ba</a:t>
            </a:r>
            <a:r>
              <a:rPr lang="en-US" sz="2000" baseline="30000" dirty="0" smtClean="0"/>
              <a:t>++</a:t>
            </a:r>
            <a:r>
              <a:rPr lang="en-US" sz="2000" dirty="0" smtClean="0"/>
              <a:t> is 10.04 </a:t>
            </a:r>
            <a:r>
              <a:rPr lang="en-US" sz="2000" dirty="0" err="1" smtClean="0"/>
              <a:t>eV</a:t>
            </a:r>
            <a:r>
              <a:rPr lang="en-US" sz="2000" dirty="0"/>
              <a:t>;</a:t>
            </a:r>
            <a:r>
              <a:rPr lang="en-US" sz="2000" dirty="0" smtClean="0"/>
              <a:t>  </a:t>
            </a:r>
            <a:r>
              <a:rPr lang="en-US" sz="2000" dirty="0"/>
              <a:t>i</a:t>
            </a:r>
            <a:r>
              <a:rPr lang="en-US" sz="2000" dirty="0" smtClean="0"/>
              <a:t>t can’t take another electron from a neutral xenon atom:    IP = 12.14 </a:t>
            </a:r>
            <a:r>
              <a:rPr lang="en-US" sz="2000" dirty="0" err="1" smtClean="0"/>
              <a:t>eV</a:t>
            </a:r>
            <a:endParaRPr lang="en-US" sz="2000" dirty="0" smtClean="0"/>
          </a:p>
          <a:p>
            <a:pPr marL="0" lvl="1" indent="0">
              <a:buNone/>
            </a:pPr>
            <a:endParaRPr lang="en-US" sz="2000" dirty="0" smtClean="0"/>
          </a:p>
          <a:p>
            <a:pPr marL="342900" lvl="1" indent="-342900">
              <a:buFont typeface="Arial"/>
              <a:buChar char="•"/>
            </a:pPr>
            <a:r>
              <a:rPr lang="en-US" sz="2400" b="1" dirty="0" smtClean="0">
                <a:solidFill>
                  <a:srgbClr val="BB39FF"/>
                </a:solidFill>
              </a:rPr>
              <a:t>Ba</a:t>
            </a:r>
            <a:r>
              <a:rPr lang="en-US" sz="2400" b="1" baseline="30000" dirty="0">
                <a:solidFill>
                  <a:srgbClr val="BB39FF"/>
                </a:solidFill>
              </a:rPr>
              <a:t>++</a:t>
            </a:r>
            <a:r>
              <a:rPr lang="en-US" sz="2400" b="1" dirty="0">
                <a:solidFill>
                  <a:srgbClr val="BB39FF"/>
                </a:solidFill>
              </a:rPr>
              <a:t> </a:t>
            </a:r>
            <a:r>
              <a:rPr lang="en-US" sz="2400" b="1" dirty="0"/>
              <a:t>is the expected </a:t>
            </a:r>
            <a:r>
              <a:rPr lang="en-US" sz="2400" b="1" dirty="0" smtClean="0"/>
              <a:t>outcome</a:t>
            </a:r>
            <a:r>
              <a:rPr lang="en-US" sz="2400" b="1" dirty="0"/>
              <a:t> </a:t>
            </a:r>
            <a:r>
              <a:rPr lang="en-US" sz="2400" b="1" dirty="0" smtClean="0"/>
              <a:t>in pure xenon, gas or liquid</a:t>
            </a:r>
          </a:p>
          <a:p>
            <a:pPr marL="342900" lvl="1" indent="-342900">
              <a:buFont typeface="Arial"/>
              <a:buChar char="•"/>
            </a:pPr>
            <a:endParaRPr lang="en-US" sz="2000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8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BB39FF"/>
                </a:solidFill>
              </a:rPr>
              <a:t>There might be a way to use Ba</a:t>
            </a:r>
            <a:r>
              <a:rPr lang="en-US" baseline="30000" dirty="0" smtClean="0">
                <a:solidFill>
                  <a:srgbClr val="BB39FF"/>
                </a:solidFill>
              </a:rPr>
              <a:t>++</a:t>
            </a:r>
            <a:r>
              <a:rPr lang="en-US" dirty="0" smtClean="0">
                <a:solidFill>
                  <a:srgbClr val="BB39FF"/>
                </a:solidFill>
              </a:rPr>
              <a:t> </a:t>
            </a:r>
            <a:endParaRPr lang="en-US" dirty="0">
              <a:solidFill>
                <a:srgbClr val="BB39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technique of </a:t>
            </a:r>
            <a:r>
              <a:rPr lang="en-US" sz="2400" b="1" dirty="0" smtClean="0"/>
              <a:t>Single Molecule Fluorescent Imaging</a:t>
            </a:r>
            <a:r>
              <a:rPr lang="en-US" sz="2400" dirty="0" smtClean="0"/>
              <a:t> may be adaptable here.</a:t>
            </a:r>
          </a:p>
          <a:p>
            <a:endParaRPr lang="en-US" sz="2400" dirty="0" smtClean="0"/>
          </a:p>
          <a:p>
            <a:r>
              <a:rPr lang="en-US" sz="2400" dirty="0" smtClean="0"/>
              <a:t>My idea is to exploit a remarkable chemical effect: the </a:t>
            </a:r>
            <a:r>
              <a:rPr lang="en-US" sz="2400" b="1" dirty="0" smtClean="0">
                <a:solidFill>
                  <a:srgbClr val="BB39FF"/>
                </a:solidFill>
              </a:rPr>
              <a:t>transformation</a:t>
            </a:r>
            <a:r>
              <a:rPr lang="en-US" sz="2400" dirty="0" smtClean="0">
                <a:solidFill>
                  <a:srgbClr val="BB39FF"/>
                </a:solidFill>
              </a:rPr>
              <a:t> </a:t>
            </a:r>
            <a:r>
              <a:rPr lang="en-US" sz="2400" dirty="0" smtClean="0"/>
              <a:t>of </a:t>
            </a:r>
            <a:r>
              <a:rPr lang="en-US" sz="2400" dirty="0" smtClean="0"/>
              <a:t>a non</a:t>
            </a:r>
            <a:r>
              <a:rPr lang="en-US" sz="2400" dirty="0" smtClean="0"/>
              <a:t>-fluorescent molecular </a:t>
            </a:r>
            <a:r>
              <a:rPr lang="en-US" sz="2400" dirty="0" smtClean="0"/>
              <a:t>precursor </a:t>
            </a:r>
            <a:r>
              <a:rPr lang="en-US" sz="2400" dirty="0" smtClean="0"/>
              <a:t>into a robust fluorescent state by capture and chelation of doubly ionized alkaline earth elements, such as </a:t>
            </a:r>
            <a:r>
              <a:rPr lang="en-US" sz="2400" dirty="0" err="1" smtClean="0"/>
              <a:t>Ca</a:t>
            </a:r>
            <a:r>
              <a:rPr lang="en-US" sz="2400" baseline="30000" dirty="0" smtClean="0"/>
              <a:t>++</a:t>
            </a:r>
          </a:p>
          <a:p>
            <a:endParaRPr lang="en-US" sz="2400" baseline="30000" dirty="0" smtClean="0"/>
          </a:p>
          <a:p>
            <a:r>
              <a:rPr lang="en-US" sz="2400" dirty="0">
                <a:solidFill>
                  <a:srgbClr val="BB39FF"/>
                </a:solidFill>
              </a:rPr>
              <a:t>M</a:t>
            </a:r>
            <a:r>
              <a:rPr lang="en-US" sz="2400" dirty="0" smtClean="0">
                <a:solidFill>
                  <a:srgbClr val="BB39FF"/>
                </a:solidFill>
              </a:rPr>
              <a:t>aybe Ba</a:t>
            </a:r>
            <a:r>
              <a:rPr lang="en-US" sz="2400" baseline="30000" dirty="0" smtClean="0">
                <a:solidFill>
                  <a:srgbClr val="BB39FF"/>
                </a:solidFill>
              </a:rPr>
              <a:t>++</a:t>
            </a:r>
            <a:r>
              <a:rPr lang="en-US" sz="2400" dirty="0" smtClean="0">
                <a:solidFill>
                  <a:srgbClr val="BB39FF"/>
                </a:solidFill>
              </a:rPr>
              <a:t> too!    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Calcium and Barium are congeners 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 similar chemistry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47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Fluo-3 converts from non-fluorescent to a fluorescent state by chelation!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pic>
        <p:nvPicPr>
          <p:cNvPr id="7" name="Picture 6" descr="http://www.dojindo.com/Images/Product%20Photo/F019_fig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5294" y="1787936"/>
            <a:ext cx="6648824" cy="20967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016000" y="4156501"/>
            <a:ext cx="757367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Once </a:t>
            </a:r>
            <a:r>
              <a:rPr lang="en-US" dirty="0" err="1" smtClean="0"/>
              <a:t>Ca</a:t>
            </a:r>
            <a:r>
              <a:rPr lang="en-US" baseline="30000" dirty="0" smtClean="0"/>
              <a:t>++</a:t>
            </a:r>
            <a:r>
              <a:rPr lang="en-US" dirty="0" smtClean="0"/>
              <a:t> is captured by Fluo-3, its responsiveness to external excitation </a:t>
            </a:r>
          </a:p>
          <a:p>
            <a:r>
              <a:rPr lang="en-US" dirty="0" smtClean="0"/>
              <a:t>increases by a factor of 60 -80. Two-photon excitation with IR is also possible</a:t>
            </a:r>
          </a:p>
          <a:p>
            <a:endParaRPr lang="en-US" dirty="0"/>
          </a:p>
          <a:p>
            <a:r>
              <a:rPr lang="en-US" dirty="0" smtClean="0"/>
              <a:t>This might work for Barium as well since barium and calcium are congeners. </a:t>
            </a:r>
          </a:p>
          <a:p>
            <a:r>
              <a:rPr lang="en-US" dirty="0" err="1" smtClean="0"/>
              <a:t>Fluorophores</a:t>
            </a:r>
            <a:r>
              <a:rPr lang="en-US" dirty="0" smtClean="0"/>
              <a:t> exist for for </a:t>
            </a:r>
            <a:r>
              <a:rPr lang="en-US" dirty="0" err="1" smtClean="0"/>
              <a:t>Pb</a:t>
            </a:r>
            <a:r>
              <a:rPr lang="en-US" baseline="30000" dirty="0" smtClean="0"/>
              <a:t>++</a:t>
            </a:r>
            <a:r>
              <a:rPr lang="en-US" dirty="0" smtClean="0"/>
              <a:t>, Hg</a:t>
            </a:r>
            <a:r>
              <a:rPr lang="en-US" baseline="30000" dirty="0" smtClean="0"/>
              <a:t>++</a:t>
            </a:r>
            <a:r>
              <a:rPr lang="en-US" dirty="0" smtClean="0"/>
              <a:t>, Cu…)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2014 Nobel Prize in Chemistry awarded to three physicists for developing SMFI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66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509FF"/>
                </a:solidFill>
              </a:rPr>
              <a:t>A Fluorescent indicator specific to Ba</a:t>
            </a:r>
            <a:r>
              <a:rPr lang="en-US" sz="3600" baseline="30000" dirty="0" smtClean="0">
                <a:solidFill>
                  <a:srgbClr val="C509FF"/>
                </a:solidFill>
              </a:rPr>
              <a:t>++</a:t>
            </a:r>
            <a:r>
              <a:rPr lang="en-US" sz="3600" dirty="0" smtClean="0">
                <a:solidFill>
                  <a:srgbClr val="C509FF"/>
                </a:solidFill>
              </a:rPr>
              <a:t>!</a:t>
            </a:r>
            <a:endParaRPr lang="en-US" sz="3600" dirty="0">
              <a:solidFill>
                <a:srgbClr val="C509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667" y="1435289"/>
            <a:ext cx="4559300" cy="2819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33867" y="5304865"/>
            <a:ext cx="5018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Y. Nakahara, T. Kida, Y. </a:t>
            </a:r>
            <a:r>
              <a:rPr lang="en-US" dirty="0" err="1" smtClean="0">
                <a:solidFill>
                  <a:srgbClr val="0000FF"/>
                </a:solidFill>
              </a:rPr>
              <a:t>Nakatasuji</a:t>
            </a:r>
            <a:r>
              <a:rPr lang="en-US" dirty="0" smtClean="0">
                <a:solidFill>
                  <a:srgbClr val="0000FF"/>
                </a:solidFill>
              </a:rPr>
              <a:t>, M. Akashi,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Chem. Comm., Roy. Soc. of Chem., 2004, p224-225 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0236" y="4349393"/>
            <a:ext cx="2952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</a:t>
            </a:r>
            <a:r>
              <a:rPr lang="en-US" sz="2400" dirty="0" err="1" smtClean="0"/>
              <a:t>Monoazacryptand</a:t>
            </a:r>
            <a:r>
              <a:rPr lang="en-US" sz="2400" dirty="0" smtClean="0"/>
              <a:t> </a:t>
            </a:r>
            <a:r>
              <a:rPr lang="en-US" sz="2400" b="1" dirty="0" smtClean="0"/>
              <a:t>1”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79002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509FF"/>
                </a:solidFill>
              </a:rPr>
              <a:t>Highly specific to Ba</a:t>
            </a:r>
            <a:r>
              <a:rPr lang="en-US" baseline="30000" dirty="0">
                <a:solidFill>
                  <a:srgbClr val="C509FF"/>
                </a:solidFill>
              </a:rPr>
              <a:t>+</a:t>
            </a:r>
            <a:r>
              <a:rPr lang="en-US" baseline="30000" dirty="0" smtClean="0">
                <a:solidFill>
                  <a:srgbClr val="C509FF"/>
                </a:solidFill>
              </a:rPr>
              <a:t>+ </a:t>
            </a:r>
            <a:r>
              <a:rPr lang="en-US" dirty="0" smtClean="0">
                <a:solidFill>
                  <a:srgbClr val="C509FF"/>
                </a:solidFill>
              </a:rPr>
              <a:t>!</a:t>
            </a:r>
            <a:endParaRPr lang="en-US" dirty="0">
              <a:solidFill>
                <a:srgbClr val="C509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881" y="1450509"/>
            <a:ext cx="5856941" cy="3433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220" y="4883991"/>
            <a:ext cx="48641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79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B39FF"/>
                </a:solidFill>
              </a:rPr>
              <a:t>How might one use this idea?</a:t>
            </a:r>
            <a:endParaRPr lang="en-US" dirty="0">
              <a:solidFill>
                <a:srgbClr val="BB39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barium ion will move to the TPC cathode</a:t>
            </a:r>
          </a:p>
          <a:p>
            <a:r>
              <a:rPr lang="en-US" dirty="0" smtClean="0"/>
              <a:t>Will it move with a unique mobility?</a:t>
            </a:r>
          </a:p>
          <a:p>
            <a:r>
              <a:rPr lang="en-US" dirty="0" smtClean="0"/>
              <a:t>Or, will evanescent clusters complicate drift?</a:t>
            </a:r>
          </a:p>
          <a:p>
            <a:r>
              <a:rPr lang="en-US" dirty="0" smtClean="0"/>
              <a:t>Would clustering help or hurt this scheme?</a:t>
            </a:r>
          </a:p>
          <a:p>
            <a:r>
              <a:rPr lang="en-US" dirty="0" smtClean="0"/>
              <a:t>It seems necessary to measure Ba</a:t>
            </a:r>
            <a:r>
              <a:rPr lang="en-US" baseline="30000" dirty="0" smtClean="0"/>
              <a:t>++</a:t>
            </a:r>
            <a:r>
              <a:rPr lang="en-US" dirty="0" smtClean="0"/>
              <a:t> mobility</a:t>
            </a:r>
          </a:p>
          <a:p>
            <a:pPr lvl="1"/>
            <a:r>
              <a:rPr lang="en-US" dirty="0" smtClean="0"/>
              <a:t>Theoretical studies underway at UTA for this…</a:t>
            </a:r>
          </a:p>
          <a:p>
            <a:r>
              <a:rPr lang="en-US" dirty="0" smtClean="0"/>
              <a:t>Movement to cathode: 3D </a:t>
            </a:r>
            <a:r>
              <a:rPr lang="en-US" dirty="0" smtClean="0">
                <a:sym typeface="Wingdings"/>
              </a:rPr>
              <a:t> </a:t>
            </a:r>
            <a:r>
              <a:rPr lang="en-US" smtClean="0">
                <a:sym typeface="Wingdings"/>
              </a:rPr>
              <a:t>2D problem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135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The </a:t>
            </a:r>
            <a:r>
              <a:rPr lang="en-US" b="1" dirty="0">
                <a:solidFill>
                  <a:srgbClr val="0000FF"/>
                </a:solidFill>
              </a:rPr>
              <a:t>1-D </a:t>
            </a:r>
            <a:r>
              <a:rPr lang="en-US" b="1" dirty="0" smtClean="0">
                <a:solidFill>
                  <a:srgbClr val="0000FF"/>
                </a:solidFill>
              </a:rPr>
              <a:t>solution:</a:t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Sensing by evanescent wave: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8993"/>
            <a:ext cx="9144000" cy="420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721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" y="3193128"/>
            <a:ext cx="3635376" cy="3392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5" y="196851"/>
            <a:ext cx="6159500" cy="2758856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125" y="1441401"/>
            <a:ext cx="4937125" cy="3028611"/>
          </a:xfrm>
          <a:prstGeom prst="rect">
            <a:avLst/>
          </a:prstGeom>
          <a:ln w="38100" cmpd="sng">
            <a:solidFill>
              <a:srgbClr val="00009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2180" y="4802682"/>
            <a:ext cx="5161449" cy="19791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04000" y="523875"/>
            <a:ext cx="2381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Paper submitted 09/13/16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8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pic>
        <p:nvPicPr>
          <p:cNvPr id="5" name="Picture 4" descr="DerekFullSys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144000" cy="5326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16099" y="345425"/>
            <a:ext cx="4518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Ba</a:t>
            </a:r>
            <a:r>
              <a:rPr lang="en-US" sz="2400" baseline="30000" dirty="0" smtClean="0">
                <a:solidFill>
                  <a:srgbClr val="0000FF"/>
                </a:solidFill>
              </a:rPr>
              <a:t>++</a:t>
            </a:r>
            <a:r>
              <a:rPr lang="en-US" sz="2400" dirty="0" smtClean="0">
                <a:solidFill>
                  <a:srgbClr val="0000FF"/>
                </a:solidFill>
              </a:rPr>
              <a:t> source &amp; time of flight system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7835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Time-of-flight separation - simulation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900"/>
            <a:ext cx="9144000" cy="386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27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Leptogenesis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b="1" dirty="0" err="1" smtClean="0">
                <a:solidFill>
                  <a:srgbClr val="FFFFFF"/>
                </a:solidFill>
              </a:rPr>
              <a:t>Leptogenesis</a:t>
            </a:r>
            <a:r>
              <a:rPr lang="en-US" b="1" dirty="0" smtClean="0">
                <a:solidFill>
                  <a:srgbClr val="FFFFFF"/>
                </a:solidFill>
              </a:rPr>
              <a:t>:</a:t>
            </a:r>
            <a:endParaRPr lang="en-US" b="1" dirty="0">
              <a:solidFill>
                <a:srgbClr val="FFFFFF"/>
              </a:solidFill>
            </a:endParaRPr>
          </a:p>
          <a:p>
            <a:pPr lvl="2"/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Assumes heavy right-handed 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neutrinos 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~10</a:t>
            </a:r>
            <a:r>
              <a:rPr lang="en-US" baseline="30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12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GeV</a:t>
            </a: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endParaRPr lang="en-US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2"/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These neutrinos satisfy Sakharov conditions 2 &amp; 3</a:t>
            </a:r>
          </a:p>
          <a:p>
            <a:pPr lvl="2"/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 </a:t>
            </a:r>
            <a:r>
              <a:rPr lang="en-US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leptonic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asymmetry is created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2"/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The </a:t>
            </a:r>
            <a:r>
              <a:rPr lang="en-US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leptonic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asymmetry 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sym typeface="Wingdings"/>
              </a:rPr>
              <a:t></a:t>
            </a: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a baryon asymmetry</a:t>
            </a:r>
          </a:p>
          <a:p>
            <a:pPr lvl="2"/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Heavy right-handed neutrinos leave imprint on:</a:t>
            </a:r>
          </a:p>
          <a:p>
            <a:pPr lvl="3"/>
            <a:r>
              <a:rPr lang="en-US" dirty="0" smtClean="0">
                <a:solidFill>
                  <a:srgbClr val="FFFFFF"/>
                </a:solidFill>
              </a:rPr>
              <a:t>universe</a:t>
            </a:r>
          </a:p>
          <a:p>
            <a:pPr lvl="3"/>
            <a:r>
              <a:rPr lang="en-US" dirty="0">
                <a:solidFill>
                  <a:srgbClr val="FFFFFF"/>
                </a:solidFill>
              </a:rPr>
              <a:t>neutrinos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8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B39FF"/>
                </a:solidFill>
              </a:rPr>
              <a:t>Perspective</a:t>
            </a:r>
            <a:endParaRPr lang="en-US" dirty="0">
              <a:solidFill>
                <a:srgbClr val="BB39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HPXe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TPC may offer a path to a (</a:t>
            </a:r>
            <a:r>
              <a:rPr lang="en-US" u="sng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possibly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) background-free NLDBD experiment</a:t>
            </a:r>
          </a:p>
          <a:p>
            <a:pPr lvl="1"/>
            <a:r>
              <a:rPr lang="en-US" dirty="0" smtClean="0">
                <a:solidFill>
                  <a:srgbClr val="CCFFCC"/>
                </a:solidFill>
              </a:rPr>
              <a:t>Flexibility inherent in gas-phase xenon</a:t>
            </a:r>
          </a:p>
          <a:p>
            <a:pPr lvl="1"/>
            <a:r>
              <a:rPr lang="en-US" dirty="0" smtClean="0">
                <a:solidFill>
                  <a:srgbClr val="CCFFCC"/>
                </a:solidFill>
              </a:rPr>
              <a:t>Excellent intrinsic energy resolution…</a:t>
            </a:r>
          </a:p>
          <a:p>
            <a:pPr lvl="1"/>
            <a:r>
              <a:rPr lang="en-US" dirty="0" smtClean="0">
                <a:solidFill>
                  <a:srgbClr val="CCFFCC"/>
                </a:solidFill>
              </a:rPr>
              <a:t>Topological discrimination </a:t>
            </a:r>
            <a:r>
              <a:rPr lang="en-US" u="sng" dirty="0" smtClean="0">
                <a:solidFill>
                  <a:srgbClr val="CCFFCC"/>
                </a:solidFill>
              </a:rPr>
              <a:t>may</a:t>
            </a:r>
            <a:r>
              <a:rPr lang="en-US" dirty="0" smtClean="0">
                <a:solidFill>
                  <a:srgbClr val="CCFFCC"/>
                </a:solidFill>
              </a:rPr>
              <a:t> offer </a:t>
            </a:r>
            <a:r>
              <a:rPr lang="en-US" dirty="0" err="1" smtClean="0">
                <a:solidFill>
                  <a:srgbClr val="CCFFCC"/>
                </a:solidFill>
              </a:rPr>
              <a:t>N</a:t>
            </a:r>
            <a:r>
              <a:rPr lang="en-US" baseline="-25000" dirty="0" err="1" smtClean="0">
                <a:solidFill>
                  <a:srgbClr val="CCFFCC"/>
                </a:solidFill>
              </a:rPr>
              <a:t>b</a:t>
            </a:r>
            <a:r>
              <a:rPr lang="en-US" dirty="0" smtClean="0">
                <a:solidFill>
                  <a:srgbClr val="CCFFCC"/>
                </a:solidFill>
              </a:rPr>
              <a:t> &lt;1</a:t>
            </a:r>
          </a:p>
          <a:p>
            <a:pPr lvl="1"/>
            <a:r>
              <a:rPr lang="en-US" dirty="0" smtClean="0">
                <a:solidFill>
                  <a:srgbClr val="CCFFCC"/>
                </a:solidFill>
              </a:rPr>
              <a:t>Barium daughter tag </a:t>
            </a:r>
            <a:r>
              <a:rPr lang="en-US" i="1" dirty="0" smtClean="0">
                <a:solidFill>
                  <a:srgbClr val="CCFFCC"/>
                </a:solidFill>
              </a:rPr>
              <a:t>in situ </a:t>
            </a:r>
            <a:r>
              <a:rPr lang="en-US" dirty="0" smtClean="0">
                <a:solidFill>
                  <a:srgbClr val="CCFFCC"/>
                </a:solidFill>
              </a:rPr>
              <a:t>at high pressure?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672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AB5FF"/>
                </a:solidFill>
              </a:rPr>
              <a:t>Perspective</a:t>
            </a:r>
            <a:endParaRPr lang="en-US" dirty="0">
              <a:solidFill>
                <a:srgbClr val="DAB5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CFFCC"/>
                </a:solidFill>
              </a:rPr>
              <a:t>Single molecule fluorescence imaging </a:t>
            </a:r>
            <a:r>
              <a:rPr lang="en-US" dirty="0" smtClean="0">
                <a:solidFill>
                  <a:schemeClr val="bg1"/>
                </a:solidFill>
              </a:rPr>
              <a:t>may facilitate the </a:t>
            </a:r>
            <a:r>
              <a:rPr lang="en-US" b="1" dirty="0" smtClean="0">
                <a:solidFill>
                  <a:srgbClr val="CCFFCC"/>
                </a:solidFill>
              </a:rPr>
              <a:t>“biochemistry of </a:t>
            </a:r>
            <a:r>
              <a:rPr lang="en-US" b="1" baseline="30000" dirty="0" smtClean="0">
                <a:solidFill>
                  <a:srgbClr val="CCFFCC"/>
                </a:solidFill>
              </a:rPr>
              <a:t>136</a:t>
            </a:r>
            <a:r>
              <a:rPr lang="en-US" b="1" dirty="0" smtClean="0">
                <a:solidFill>
                  <a:srgbClr val="CCFFCC"/>
                </a:solidFill>
              </a:rPr>
              <a:t>Xe” </a:t>
            </a:r>
            <a:r>
              <a:rPr lang="en-US" dirty="0" smtClean="0">
                <a:solidFill>
                  <a:schemeClr val="bg1"/>
                </a:solidFill>
              </a:rPr>
              <a:t>and a discovery of NLDBD, and provide insight into </a:t>
            </a:r>
          </a:p>
          <a:p>
            <a:pPr marL="457200" lvl="1" indent="0">
              <a:buNone/>
            </a:pPr>
            <a:r>
              <a:rPr lang="en-US" b="1" dirty="0" smtClean="0">
                <a:solidFill>
                  <a:srgbClr val="FFB707"/>
                </a:solidFill>
              </a:rPr>
              <a:t>Why there is something, rather than nothing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Might Single Molecule Fluorescence Imaging facilitate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detection of single atoms of special nuclear materials, or their daughters?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15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AB5FF"/>
                </a:solidFill>
              </a:rPr>
              <a:t>Perspective</a:t>
            </a:r>
            <a:endParaRPr lang="en-US" dirty="0">
              <a:solidFill>
                <a:srgbClr val="DAB5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CFFCC"/>
                </a:solidFill>
              </a:rPr>
              <a:t>Single molecule fluorescence imaging </a:t>
            </a:r>
            <a:r>
              <a:rPr lang="en-US" dirty="0" smtClean="0">
                <a:solidFill>
                  <a:schemeClr val="bg1"/>
                </a:solidFill>
              </a:rPr>
              <a:t>may facilitate the </a:t>
            </a:r>
            <a:r>
              <a:rPr lang="en-US" b="1" dirty="0" smtClean="0">
                <a:solidFill>
                  <a:srgbClr val="CCFFCC"/>
                </a:solidFill>
              </a:rPr>
              <a:t>“biochemistry of </a:t>
            </a:r>
            <a:r>
              <a:rPr lang="en-US" b="1" baseline="30000" dirty="0" smtClean="0">
                <a:solidFill>
                  <a:srgbClr val="CCFFCC"/>
                </a:solidFill>
              </a:rPr>
              <a:t>136</a:t>
            </a:r>
            <a:r>
              <a:rPr lang="en-US" b="1" dirty="0" smtClean="0">
                <a:solidFill>
                  <a:srgbClr val="CCFFCC"/>
                </a:solidFill>
              </a:rPr>
              <a:t>Xe” </a:t>
            </a:r>
            <a:r>
              <a:rPr lang="en-US" dirty="0" smtClean="0">
                <a:solidFill>
                  <a:schemeClr val="bg1"/>
                </a:solidFill>
              </a:rPr>
              <a:t>and a discovery of NLDBD, and provide insight into </a:t>
            </a:r>
          </a:p>
          <a:p>
            <a:pPr marL="457200" lvl="1" indent="0">
              <a:buNone/>
            </a:pPr>
            <a:r>
              <a:rPr lang="en-US" b="1" dirty="0" smtClean="0">
                <a:solidFill>
                  <a:srgbClr val="FFB707"/>
                </a:solidFill>
              </a:rPr>
              <a:t>Why there is something, rather than nothing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Might Single Molecule Fluorescence Imaging </a:t>
            </a:r>
            <a:r>
              <a:rPr lang="en-US" dirty="0" smtClean="0">
                <a:solidFill>
                  <a:schemeClr val="bg1"/>
                </a:solidFill>
              </a:rPr>
              <a:t>facilitate </a:t>
            </a: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detection of single atoms of special nuclear materials, or their daughters?</a:t>
            </a:r>
            <a:endParaRPr lang="en-US" b="1" dirty="0">
              <a:solidFill>
                <a:srgbClr val="FFB70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10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93555" y="2090171"/>
            <a:ext cx="4356894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 you for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Your attention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CFF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73786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AB5FF"/>
                </a:solidFill>
              </a:rPr>
              <a:t>Backup slides</a:t>
            </a:r>
            <a:endParaRPr lang="en-US" dirty="0">
              <a:solidFill>
                <a:srgbClr val="DAB5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68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5350104" y="1850771"/>
            <a:ext cx="3392061" cy="4328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l">
              <a:buSzPct val="125000"/>
              <a:buChar char="•"/>
              <a:defRPr sz="1800"/>
            </a:pPr>
            <a:r>
              <a:rPr sz="1400" b="1" dirty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Excellent resolution 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(~1% FWHM measured at 662 keV by NEXT prototypes, extrapolates to 0.5 % FWHM at Qbb 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if all systematics are well controlled</a:t>
            </a:r>
          </a:p>
          <a:p>
            <a:pPr lvl="0" algn="l">
              <a:buSzPct val="125000"/>
              <a:buChar char="•"/>
              <a:defRPr sz="1800"/>
            </a:pPr>
            <a:endParaRPr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r>
              <a:rPr sz="1400" b="1" dirty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Topological signature 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(TS)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is 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t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h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e ability to distinguish between signal (“double electrons”) and background (“single electrons”)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; evidence exists that this works well.</a:t>
            </a:r>
          </a:p>
          <a:p>
            <a:pPr lvl="0" algn="l">
              <a:buSzPct val="125000"/>
              <a:buChar char="•"/>
              <a:defRPr sz="1800"/>
            </a:pPr>
            <a:endParaRPr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r>
              <a:rPr sz="1400" b="1" dirty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Target = detector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. 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Tracking establishes </a:t>
            </a:r>
            <a:r>
              <a:rPr lang="en-US" sz="1400" dirty="0" err="1">
                <a:latin typeface="Helvetica Neue Light"/>
                <a:ea typeface="Helvetica Neue Light"/>
                <a:cs typeface="Helvetica Neue Light"/>
                <a:sym typeface="Helvetica Neue Light"/>
              </a:rPr>
              <a:t>fi</a:t>
            </a:r>
            <a:r>
              <a:rPr sz="1400" dirty="0" err="1">
                <a:latin typeface="Helvetica Neue Light"/>
                <a:ea typeface="Helvetica Neue Light"/>
                <a:cs typeface="Helvetica Neue Light"/>
                <a:sym typeface="Helvetica Neue Light"/>
              </a:rPr>
              <a:t>ducial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region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,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away from surfaces.</a:t>
            </a:r>
            <a:endParaRPr lang="en-US"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endParaRPr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r>
              <a:rPr sz="1400" b="1" dirty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TPC: </a:t>
            </a:r>
            <a:r>
              <a:rPr lang="en-US" sz="1400" b="1" dirty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generally </a:t>
            </a:r>
            <a:r>
              <a:rPr sz="1400" b="1" dirty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scalable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. Econom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ies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of scale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; V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/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S ratio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increases linearly with L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</a:p>
          <a:p>
            <a:pPr lvl="0" algn="l">
              <a:buSzPct val="125000"/>
              <a:buChar char="•"/>
              <a:defRPr sz="1800"/>
            </a:pPr>
            <a:endParaRPr sz="14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>
              <a:buSzPct val="125000"/>
              <a:buChar char="•"/>
              <a:defRPr sz="1800"/>
            </a:pPr>
            <a:r>
              <a:rPr sz="1400" b="1" dirty="0">
                <a:solidFill>
                  <a:srgbClr val="0000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Xenon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: the cheapest isotope to enrich in the market (NEXT owns 100 kg of enriched xenon</a:t>
            </a:r>
            <a:r>
              <a:rPr lang="en-US"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, ~1 ton exists worldwide</a:t>
            </a:r>
            <a:r>
              <a:rPr sz="1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). </a:t>
            </a:r>
          </a:p>
        </p:txBody>
      </p:sp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 lvl="0">
              <a:defRPr sz="1800"/>
            </a:pPr>
            <a:r>
              <a:rPr sz="4200" dirty="0"/>
              <a:t>NEXT: Salient features</a:t>
            </a:r>
          </a:p>
        </p:txBody>
      </p:sp>
      <p:pic>
        <p:nvPicPr>
          <p:cNvPr id="87" name="EResolution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389" y="1553765"/>
            <a:ext cx="3749501" cy="2432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Topo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302" y="4325614"/>
            <a:ext cx="4784290" cy="20463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6753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>
              <a:defRPr/>
            </a:pPr>
            <a:r>
              <a:rPr lang="en-US" sz="1700" smtClean="0"/>
              <a:t>Crete 2017</a:t>
            </a:r>
            <a:endParaRPr lang="en-US" sz="1700" dirty="0"/>
          </a:p>
        </p:txBody>
      </p:sp>
      <p:pic>
        <p:nvPicPr>
          <p:cNvPr id="6" name="Picture 5" descr="hpxe_nim_cs137_resolution_15at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81001"/>
            <a:ext cx="8839200" cy="599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2193837"/>
            <a:ext cx="3429000" cy="23083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Nearly Gaussian shape 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</a:rPr>
              <a:t>A world record for </a:t>
            </a:r>
          </a:p>
          <a:p>
            <a:r>
              <a:rPr lang="en-US" sz="2400" dirty="0">
                <a:solidFill>
                  <a:srgbClr val="0000FF"/>
                </a:solidFill>
              </a:rPr>
              <a:t>xenon-based detectors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660066"/>
                </a:solidFill>
              </a:rPr>
              <a:t>Credit: </a:t>
            </a:r>
            <a:r>
              <a:rPr lang="en-US" sz="2400" dirty="0" err="1">
                <a:solidFill>
                  <a:srgbClr val="660066"/>
                </a:solidFill>
              </a:rPr>
              <a:t>Azriel</a:t>
            </a:r>
            <a:r>
              <a:rPr lang="en-US" sz="2400" dirty="0">
                <a:solidFill>
                  <a:srgbClr val="660066"/>
                </a:solidFill>
              </a:rPr>
              <a:t> Goldschmidt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1386780"/>
            <a:ext cx="3100911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400" baseline="30000" dirty="0" smtClean="0"/>
              <a:t>137</a:t>
            </a:r>
            <a:r>
              <a:rPr lang="en-US" sz="2400" dirty="0" smtClean="0"/>
              <a:t>Cs </a:t>
            </a:r>
            <a:r>
              <a:rPr lang="en-US" sz="2400" dirty="0" err="1" smtClean="0">
                <a:latin typeface="Apple Chancery"/>
                <a:cs typeface="Apple Chancery"/>
              </a:rPr>
              <a:t>γ</a:t>
            </a:r>
            <a:r>
              <a:rPr lang="en-US" sz="2400" dirty="0" smtClean="0"/>
              <a:t>-ray: 662 </a:t>
            </a:r>
            <a:r>
              <a:rPr lang="en-US" sz="2400" dirty="0" err="1" smtClean="0"/>
              <a:t>keV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42552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4"/>
          <p:cNvSpPr txBox="1">
            <a:spLocks noGrp="1"/>
          </p:cNvSpPr>
          <p:nvPr/>
        </p:nvSpPr>
        <p:spPr bwMode="auto">
          <a:xfrm>
            <a:off x="3124201" y="6356351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898989"/>
                </a:solidFill>
                <a:latin typeface="Calibri" charset="0"/>
              </a:rPr>
              <a:t>TIPP 2011</a:t>
            </a:r>
          </a:p>
        </p:txBody>
      </p:sp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</p:spPr>
        <p:txBody>
          <a:bodyPr lIns="91435" tIns="45718" rIns="91435" bIns="4571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AEEEA080-669D-DD46-BA3D-E993F9FCF7ED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87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7652" name="Picture 4" descr="IMG_178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30" y="5920655"/>
            <a:ext cx="2971800" cy="369328"/>
          </a:xfrm>
          <a:prstGeom prst="rect">
            <a:avLst/>
          </a:prstGeom>
          <a:solidFill>
            <a:schemeClr val="tx1"/>
          </a:solidFill>
        </p:spPr>
        <p:txBody>
          <a:bodyPr wrap="square" lIns="91435" tIns="45718" rIns="91435" bIns="45718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NEXT - DBDM (LBNL)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0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77"/>
            <a:ext cx="9144000" cy="623222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>
              <a:defRPr/>
            </a:pPr>
            <a:r>
              <a:rPr lang="en-US" sz="1700" smtClean="0"/>
              <a:t>Crete 2017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96174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2"/>
          <p:cNvGrpSpPr/>
          <p:nvPr/>
        </p:nvGrpSpPr>
        <p:grpSpPr>
          <a:xfrm>
            <a:off x="156269" y="821531"/>
            <a:ext cx="8813602" cy="5206009"/>
            <a:chOff x="-190500" y="-190500"/>
            <a:chExt cx="12534900" cy="7404100"/>
          </a:xfrm>
        </p:grpSpPr>
        <p:pic>
          <p:nvPicPr>
            <p:cNvPr id="91" name="NextDemo_cleanroom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153900" cy="6997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0" name="Picture 89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90500" y="-190500"/>
              <a:ext cx="12534900" cy="7404100"/>
            </a:xfrm>
            <a:prstGeom prst="rect">
              <a:avLst/>
            </a:prstGeom>
            <a:effectLst/>
          </p:spPr>
        </p:pic>
      </p:grpSp>
      <p:pic>
        <p:nvPicPr>
          <p:cNvPr id="93" name="Picture 92"/>
          <p:cNvPicPr/>
          <p:nvPr/>
        </p:nvPicPr>
        <p:blipFill>
          <a:blip r:embed="rId4">
            <a:alphaModFix amt="60000"/>
            <a:extLst/>
          </a:blip>
          <a:stretch>
            <a:fillRect/>
          </a:stretch>
        </p:blipFill>
        <p:spPr>
          <a:xfrm>
            <a:off x="2589609" y="1062633"/>
            <a:ext cx="2205633" cy="821532"/>
          </a:xfrm>
          <a:prstGeom prst="rect">
            <a:avLst/>
          </a:prstGeom>
          <a:effectLst>
            <a:outerShdw blurRad="1016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94" name="Shape 94"/>
          <p:cNvSpPr/>
          <p:nvPr/>
        </p:nvSpPr>
        <p:spPr>
          <a:xfrm>
            <a:off x="2622134" y="1254248"/>
            <a:ext cx="1769711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500"/>
              <a:t>NEXT-DEMO</a:t>
            </a:r>
          </a:p>
        </p:txBody>
      </p:sp>
      <p:sp>
        <p:nvSpPr>
          <p:cNvPr id="95" name="Shape 95"/>
          <p:cNvSpPr/>
          <p:nvPr/>
        </p:nvSpPr>
        <p:spPr>
          <a:xfrm flipH="1" flipV="1">
            <a:off x="4264819" y="1793081"/>
            <a:ext cx="1214438" cy="985839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96" name="Picture 95"/>
          <p:cNvPicPr/>
          <p:nvPr/>
        </p:nvPicPr>
        <p:blipFill>
          <a:blip r:embed="rId5">
            <a:alphaModFix amt="60000"/>
            <a:extLst/>
          </a:blip>
          <a:stretch>
            <a:fillRect/>
          </a:stretch>
        </p:blipFill>
        <p:spPr>
          <a:xfrm>
            <a:off x="5241726" y="71437"/>
            <a:ext cx="2536033" cy="812603"/>
          </a:xfrm>
          <a:prstGeom prst="rect">
            <a:avLst/>
          </a:prstGeom>
          <a:effectLst>
            <a:outerShdw blurRad="1016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97" name="Shape 97"/>
          <p:cNvSpPr/>
          <p:nvPr/>
        </p:nvSpPr>
        <p:spPr>
          <a:xfrm>
            <a:off x="5354931" y="263053"/>
            <a:ext cx="1912058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500"/>
              <a:t>HHV modules</a:t>
            </a:r>
          </a:p>
        </p:txBody>
      </p:sp>
      <p:sp>
        <p:nvSpPr>
          <p:cNvPr id="98" name="Shape 98"/>
          <p:cNvSpPr/>
          <p:nvPr/>
        </p:nvSpPr>
        <p:spPr>
          <a:xfrm flipV="1">
            <a:off x="6286500" y="803671"/>
            <a:ext cx="794742" cy="1146573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99" name="Picture 98"/>
          <p:cNvPicPr/>
          <p:nvPr/>
        </p:nvPicPr>
        <p:blipFill>
          <a:blip r:embed="rId6">
            <a:alphaModFix amt="60000"/>
            <a:extLst/>
          </a:blip>
          <a:stretch>
            <a:fillRect/>
          </a:stretch>
        </p:blipFill>
        <p:spPr>
          <a:xfrm>
            <a:off x="1312664" y="4295179"/>
            <a:ext cx="1223368" cy="669727"/>
          </a:xfrm>
          <a:prstGeom prst="rect">
            <a:avLst/>
          </a:prstGeom>
          <a:effectLst>
            <a:outerShdw blurRad="1016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00" name="Shape 100"/>
          <p:cNvSpPr/>
          <p:nvPr/>
        </p:nvSpPr>
        <p:spPr>
          <a:xfrm>
            <a:off x="1497902" y="4442147"/>
            <a:ext cx="659155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500"/>
              <a:t>DAQ</a:t>
            </a:r>
          </a:p>
        </p:txBody>
      </p:sp>
      <p:sp>
        <p:nvSpPr>
          <p:cNvPr id="101" name="Shape 101"/>
          <p:cNvSpPr/>
          <p:nvPr/>
        </p:nvSpPr>
        <p:spPr>
          <a:xfrm>
            <a:off x="1092994" y="2450306"/>
            <a:ext cx="628651" cy="1840545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102" name="Picture 101"/>
          <p:cNvPicPr/>
          <p:nvPr/>
        </p:nvPicPr>
        <p:blipFill>
          <a:blip r:embed="rId4">
            <a:alphaModFix amt="60000"/>
            <a:extLst/>
          </a:blip>
          <a:stretch>
            <a:fillRect/>
          </a:stretch>
        </p:blipFill>
        <p:spPr>
          <a:xfrm>
            <a:off x="151805" y="196453"/>
            <a:ext cx="2205633" cy="821532"/>
          </a:xfrm>
          <a:prstGeom prst="rect">
            <a:avLst/>
          </a:prstGeom>
          <a:effectLst>
            <a:outerShdw blurRad="1016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03" name="Shape 103"/>
          <p:cNvSpPr/>
          <p:nvPr/>
        </p:nvSpPr>
        <p:spPr>
          <a:xfrm>
            <a:off x="375055" y="388069"/>
            <a:ext cx="1449116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500"/>
              <a:t>Hot Getter</a:t>
            </a:r>
          </a:p>
        </p:txBody>
      </p:sp>
      <p:sp>
        <p:nvSpPr>
          <p:cNvPr id="104" name="Shape 104"/>
          <p:cNvSpPr/>
          <p:nvPr/>
        </p:nvSpPr>
        <p:spPr>
          <a:xfrm flipH="1" flipV="1">
            <a:off x="1512992" y="957262"/>
            <a:ext cx="437252" cy="1489473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105" name="Picture 104"/>
          <p:cNvPicPr/>
          <p:nvPr/>
        </p:nvPicPr>
        <p:blipFill>
          <a:blip r:embed="rId4">
            <a:alphaModFix amt="60000"/>
            <a:extLst/>
          </a:blip>
          <a:stretch>
            <a:fillRect/>
          </a:stretch>
        </p:blipFill>
        <p:spPr>
          <a:xfrm>
            <a:off x="2464594" y="169664"/>
            <a:ext cx="2205633" cy="821532"/>
          </a:xfrm>
          <a:prstGeom prst="rect">
            <a:avLst/>
          </a:prstGeom>
          <a:effectLst>
            <a:outerShdw blurRad="1016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06" name="Shape 106"/>
          <p:cNvSpPr/>
          <p:nvPr/>
        </p:nvSpPr>
        <p:spPr>
          <a:xfrm>
            <a:off x="2552641" y="361280"/>
            <a:ext cx="1680267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500"/>
              <a:t>Gas System</a:t>
            </a:r>
          </a:p>
        </p:txBody>
      </p:sp>
      <p:sp>
        <p:nvSpPr>
          <p:cNvPr id="107" name="Shape 107"/>
          <p:cNvSpPr/>
          <p:nvPr/>
        </p:nvSpPr>
        <p:spPr>
          <a:xfrm flipV="1">
            <a:off x="2764631" y="956832"/>
            <a:ext cx="164306" cy="1614918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108" name="Picture 107"/>
          <p:cNvPicPr/>
          <p:nvPr/>
        </p:nvPicPr>
        <p:blipFill>
          <a:blip r:embed="rId4">
            <a:alphaModFix amt="60000"/>
            <a:extLst/>
          </a:blip>
          <a:stretch>
            <a:fillRect/>
          </a:stretch>
        </p:blipFill>
        <p:spPr>
          <a:xfrm>
            <a:off x="1777008" y="5750719"/>
            <a:ext cx="2205633" cy="821532"/>
          </a:xfrm>
          <a:prstGeom prst="rect">
            <a:avLst/>
          </a:prstGeom>
          <a:effectLst>
            <a:outerShdw blurRad="1016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09" name="Shape 109"/>
          <p:cNvSpPr/>
          <p:nvPr/>
        </p:nvSpPr>
        <p:spPr>
          <a:xfrm>
            <a:off x="2015709" y="5942334"/>
            <a:ext cx="1410643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500"/>
              <a:t>PMTs FEE</a:t>
            </a:r>
          </a:p>
        </p:txBody>
      </p:sp>
      <p:sp>
        <p:nvSpPr>
          <p:cNvPr id="110" name="Shape 110"/>
          <p:cNvSpPr/>
          <p:nvPr/>
        </p:nvSpPr>
        <p:spPr>
          <a:xfrm flipH="1">
            <a:off x="3093243" y="3900487"/>
            <a:ext cx="1085851" cy="1843434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111" name="Picture 110"/>
          <p:cNvPicPr/>
          <p:nvPr/>
        </p:nvPicPr>
        <p:blipFill>
          <a:blip r:embed="rId4">
            <a:alphaModFix amt="60000"/>
            <a:extLst/>
          </a:blip>
          <a:stretch>
            <a:fillRect/>
          </a:stretch>
        </p:blipFill>
        <p:spPr>
          <a:xfrm>
            <a:off x="5482828" y="5750719"/>
            <a:ext cx="2205633" cy="821532"/>
          </a:xfrm>
          <a:prstGeom prst="rect">
            <a:avLst/>
          </a:prstGeom>
          <a:effectLst>
            <a:outerShdw blurRad="1016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12" name="Shape 112"/>
          <p:cNvSpPr/>
          <p:nvPr/>
        </p:nvSpPr>
        <p:spPr>
          <a:xfrm>
            <a:off x="5678938" y="5942334"/>
            <a:ext cx="1526062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500"/>
              <a:t>SiPMs FEE</a:t>
            </a:r>
          </a:p>
        </p:txBody>
      </p:sp>
      <p:sp>
        <p:nvSpPr>
          <p:cNvPr id="113" name="Shape 113"/>
          <p:cNvSpPr/>
          <p:nvPr/>
        </p:nvSpPr>
        <p:spPr>
          <a:xfrm flipH="1">
            <a:off x="6629644" y="3021806"/>
            <a:ext cx="880223" cy="2724795"/>
          </a:xfrm>
          <a:prstGeom prst="line">
            <a:avLst/>
          </a:prstGeom>
          <a:ln w="38100">
            <a:solidFill>
              <a:srgbClr val="FFFFFF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3498437" y="6376139"/>
            <a:ext cx="2971800" cy="369328"/>
          </a:xfrm>
          <a:prstGeom prst="rect">
            <a:avLst/>
          </a:prstGeom>
          <a:solidFill>
            <a:schemeClr val="tx1"/>
          </a:solidFill>
        </p:spPr>
        <p:txBody>
          <a:bodyPr wrap="square" lIns="91435" tIns="45718" rIns="91435" bIns="45718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(IFIC)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6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9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left)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9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left)">
                                      <p:cBhvr>
                                        <p:cTn id="5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left)">
                                      <p:cBhvr>
                                        <p:cTn id="6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9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left)">
                                      <p:cBhvr>
                                        <p:cTn id="6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9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left)">
                                      <p:cBhvr>
                                        <p:cTn id="7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9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left)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9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left)">
                                      <p:cBhvr>
                                        <p:cTn id="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9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left)">
                                      <p:cBhvr>
                                        <p:cTn id="8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9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left)">
                                      <p:cBhvr>
                                        <p:cTn id="8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 advAuto="0"/>
      <p:bldP spid="94" grpId="0" animBg="1" advAuto="0"/>
      <p:bldP spid="95" grpId="0" animBg="1" advAuto="0"/>
      <p:bldP spid="96" grpId="0" animBg="1" advAuto="0"/>
      <p:bldP spid="97" grpId="0" animBg="1" advAuto="0"/>
      <p:bldP spid="98" grpId="0" animBg="1" advAuto="0"/>
      <p:bldP spid="99" grpId="0" animBg="1" advAuto="0"/>
      <p:bldP spid="100" grpId="0" animBg="1" advAuto="0"/>
      <p:bldP spid="101" grpId="0" animBg="1" advAuto="0"/>
      <p:bldP spid="102" grpId="0" animBg="1" advAuto="0"/>
      <p:bldP spid="103" grpId="0" animBg="1" advAuto="0"/>
      <p:bldP spid="104" grpId="0" animBg="1" advAuto="0"/>
      <p:bldP spid="105" grpId="0" animBg="1" advAuto="0"/>
      <p:bldP spid="106" grpId="0" animBg="1" advAuto="0"/>
      <p:bldP spid="107" grpId="0" animBg="1" advAuto="0"/>
      <p:bldP spid="108" grpId="0" animBg="1" advAuto="0"/>
      <p:bldP spid="109" grpId="0" animBg="1" advAuto="0"/>
      <p:bldP spid="110" grpId="0" animBg="1" advAuto="0"/>
      <p:bldP spid="111" grpId="0" animBg="1" advAuto="0"/>
      <p:bldP spid="112" grpId="0" animBg="1" advAuto="0"/>
      <p:bldP spid="113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Leptogenesis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b="1" dirty="0">
                <a:solidFill>
                  <a:srgbClr val="DAB5FF"/>
                </a:solidFill>
              </a:rPr>
              <a:t>Forces neutrinos to be </a:t>
            </a:r>
            <a:r>
              <a:rPr lang="en-US" b="1" i="1" dirty="0" err="1">
                <a:solidFill>
                  <a:srgbClr val="DAB5FF"/>
                </a:solidFill>
              </a:rPr>
              <a:t>Majorana</a:t>
            </a:r>
            <a:r>
              <a:rPr lang="en-US" b="1" dirty="0">
                <a:solidFill>
                  <a:srgbClr val="DAB5FF"/>
                </a:solidFill>
              </a:rPr>
              <a:t> particles</a:t>
            </a:r>
          </a:p>
          <a:p>
            <a:pPr lvl="2"/>
            <a:r>
              <a:rPr lang="en-US" b="1" i="1" dirty="0" err="1">
                <a:solidFill>
                  <a:schemeClr val="bg1"/>
                </a:solidFill>
              </a:rPr>
              <a:t>Majorana</a:t>
            </a:r>
            <a:r>
              <a:rPr lang="en-US" dirty="0">
                <a:solidFill>
                  <a:schemeClr val="bg1"/>
                </a:solidFill>
              </a:rPr>
              <a:t>: particle and anti-particle are identical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Neither “matter” nor “</a:t>
            </a:r>
            <a:r>
              <a:rPr lang="en-US" dirty="0" smtClean="0">
                <a:solidFill>
                  <a:schemeClr val="bg1"/>
                </a:solidFill>
              </a:rPr>
              <a:t>antimatter”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Among fermions, only neutrinos could be </a:t>
            </a:r>
            <a:r>
              <a:rPr lang="en-US" i="1" dirty="0" err="1" smtClean="0">
                <a:solidFill>
                  <a:schemeClr val="bg1"/>
                </a:solidFill>
              </a:rPr>
              <a:t>Majorana</a:t>
            </a:r>
            <a:endParaRPr lang="en-US" i="1" dirty="0" smtClean="0">
              <a:solidFill>
                <a:schemeClr val="bg1"/>
              </a:solidFill>
            </a:endParaRPr>
          </a:p>
          <a:p>
            <a:pPr lvl="1"/>
            <a:endParaRPr lang="en-US" b="1" u="sng" dirty="0" smtClean="0">
              <a:solidFill>
                <a:srgbClr val="C509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22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pasted-ima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82" y="1127406"/>
            <a:ext cx="3345334" cy="2509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asted-imag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743" y="1184520"/>
            <a:ext cx="3193031" cy="2394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pasted-imag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32" y="3804580"/>
            <a:ext cx="3511633" cy="2633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pasted-imag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155" y="3813621"/>
            <a:ext cx="3605424" cy="2704068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hape 280"/>
          <p:cNvSpPr>
            <a:spLocks noGrp="1"/>
          </p:cNvSpPr>
          <p:nvPr>
            <p:ph type="title" idx="4294967295"/>
          </p:nvPr>
        </p:nvSpPr>
        <p:spPr>
          <a:xfrm>
            <a:off x="1661832" y="232172"/>
            <a:ext cx="7080331" cy="727062"/>
          </a:xfrm>
          <a:prstGeom prst="rect">
            <a:avLst/>
          </a:prstGeom>
        </p:spPr>
        <p:txBody>
          <a:bodyPr lIns="0" tIns="0" rIns="0" bIns="0" anchor="b"/>
          <a:lstStyle>
            <a:lvl1pPr algn="l" defTabSz="584200"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4200" dirty="0"/>
              <a:t>Energy Plane installation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6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2225"/>
            <a:ext cx="8677275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7334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/>
          <p:cNvSpPr>
            <a:spLocks noGrp="1"/>
          </p:cNvSpPr>
          <p:nvPr>
            <p:ph type="title" idx="4294967295"/>
          </p:nvPr>
        </p:nvSpPr>
        <p:spPr>
          <a:xfrm>
            <a:off x="838200" y="152400"/>
            <a:ext cx="7620000" cy="838200"/>
          </a:xfrm>
        </p:spPr>
        <p:txBody>
          <a:bodyPr/>
          <a:lstStyle/>
          <a:p>
            <a:r>
              <a:rPr lang="en-GB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rPr>
              <a:t>NEXT Expected Performance</a:t>
            </a:r>
          </a:p>
        </p:txBody>
      </p:sp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228600" y="801688"/>
            <a:ext cx="876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/>
              <a:t>Systematic assay of ALL detector components at the LSC HPGe facility</a:t>
            </a:r>
          </a:p>
          <a:p>
            <a:pPr eaLnBrk="1" hangingPunct="1"/>
            <a:r>
              <a:rPr lang="en-GB" sz="1800"/>
              <a:t>Development of full MonteCarlo simulations</a:t>
            </a:r>
          </a:p>
        </p:txBody>
      </p:sp>
      <p:grpSp>
        <p:nvGrpSpPr>
          <p:cNvPr id="31747" name="Group 11"/>
          <p:cNvGrpSpPr>
            <a:grpSpLocks/>
          </p:cNvGrpSpPr>
          <p:nvPr/>
        </p:nvGrpSpPr>
        <p:grpSpPr bwMode="auto">
          <a:xfrm>
            <a:off x="1600200" y="3733800"/>
            <a:ext cx="7239000" cy="2674938"/>
            <a:chOff x="1752600" y="3573316"/>
            <a:chExt cx="7239000" cy="2675084"/>
          </a:xfrm>
        </p:grpSpPr>
        <p:pic>
          <p:nvPicPr>
            <p:cNvPr id="31751" name="Picture 8" descr="NEXTbkgrndtab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3573316"/>
              <a:ext cx="5943600" cy="267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2" name="TextBox 9"/>
            <p:cNvSpPr txBox="1">
              <a:spLocks noChangeArrowheads="1"/>
            </p:cNvSpPr>
            <p:nvPr/>
          </p:nvSpPr>
          <p:spPr bwMode="auto">
            <a:xfrm>
              <a:off x="7239000" y="5879068"/>
              <a:ext cx="1752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b="0">
                  <a:latin typeface="Times" charset="0"/>
                  <a:cs typeface="Times" charset="0"/>
                </a:rPr>
                <a:t>10</a:t>
              </a:r>
              <a:r>
                <a:rPr lang="en-GB" sz="1800" b="0" baseline="30000">
                  <a:latin typeface="Times" charset="0"/>
                  <a:cs typeface="Times" charset="0"/>
                </a:rPr>
                <a:t>–4 </a:t>
              </a:r>
              <a:r>
                <a:rPr lang="en-GB" sz="1800" b="0">
                  <a:latin typeface="Times" charset="0"/>
                  <a:cs typeface="Times" charset="0"/>
                </a:rPr>
                <a:t>/(keV kg yr)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553200" y="5867379"/>
              <a:ext cx="2438400" cy="381021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31748" name="Group 13"/>
          <p:cNvGrpSpPr>
            <a:grpSpLocks/>
          </p:cNvGrpSpPr>
          <p:nvPr/>
        </p:nvGrpSpPr>
        <p:grpSpPr bwMode="auto">
          <a:xfrm>
            <a:off x="1295400" y="1600200"/>
            <a:ext cx="6357938" cy="2057400"/>
            <a:chOff x="1295400" y="1600200"/>
            <a:chExt cx="6358115" cy="2057400"/>
          </a:xfrm>
        </p:grpSpPr>
        <p:pic>
          <p:nvPicPr>
            <p:cNvPr id="31749" name="Picture 7" descr="NEXTcut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600200"/>
              <a:ext cx="6129515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1295400" y="3276600"/>
              <a:ext cx="6248574" cy="3048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734132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1"/>
          <p:cNvSpPr txBox="1">
            <a:spLocks noChangeArrowheads="1"/>
          </p:cNvSpPr>
          <p:nvPr/>
        </p:nvSpPr>
        <p:spPr bwMode="auto">
          <a:xfrm>
            <a:off x="2051050" y="476250"/>
            <a:ext cx="6337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Topological </a:t>
            </a:r>
            <a:r>
              <a:rPr lang="en-US" dirty="0" smtClean="0"/>
              <a:t>signature - simulation</a:t>
            </a:r>
            <a:endParaRPr lang="en-US" dirty="0"/>
          </a:p>
        </p:txBody>
      </p:sp>
      <p:pic>
        <p:nvPicPr>
          <p:cNvPr id="184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57300"/>
            <a:ext cx="91440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9637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43305">
              <a:defRPr sz="7440"/>
            </a:lvl1pPr>
          </a:lstStyle>
          <a:p>
            <a:pPr lvl="0">
              <a:defRPr sz="1800"/>
            </a:pPr>
            <a:r>
              <a:rPr lang="en-US" sz="2500" b="1" dirty="0">
                <a:solidFill>
                  <a:srgbClr val="0000FF"/>
                </a:solidFill>
              </a:rPr>
              <a:t>Reducing diffusion can improve topological signature (TS) rejection factor for single electron backgrounds </a:t>
            </a:r>
            <a:endParaRPr sz="2500" b="1" dirty="0">
              <a:solidFill>
                <a:srgbClr val="0000FF"/>
              </a:solidFill>
            </a:endParaRPr>
          </a:p>
        </p:txBody>
      </p:sp>
      <p:sp>
        <p:nvSpPr>
          <p:cNvPr id="387" name="Shape 3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lvl="0">
              <a:defRPr sz="1800"/>
            </a:pPr>
            <a:r>
              <a:rPr lang="en-US" sz="2500" dirty="0"/>
              <a:t>Spatial re</a:t>
            </a:r>
            <a:r>
              <a:rPr sz="2500" dirty="0"/>
              <a:t>solution</a:t>
            </a:r>
            <a:r>
              <a:rPr lang="en-US" sz="2500" dirty="0"/>
              <a:t> in pure xenon</a:t>
            </a:r>
            <a:r>
              <a:rPr sz="2500" dirty="0"/>
              <a:t> is dominated by longitudinal and transverse diffusion</a:t>
            </a:r>
            <a:r>
              <a:rPr lang="en-US" sz="2500" dirty="0"/>
              <a:t> of electrons</a:t>
            </a:r>
            <a:r>
              <a:rPr sz="2500" dirty="0" smtClean="0"/>
              <a:t>.</a:t>
            </a:r>
            <a:endParaRPr lang="en-US" sz="2500" dirty="0" smtClean="0"/>
          </a:p>
          <a:p>
            <a:pPr lvl="2">
              <a:defRPr sz="1800"/>
            </a:pPr>
            <a:endParaRPr sz="1700" dirty="0"/>
          </a:p>
          <a:p>
            <a:pPr lvl="0">
              <a:defRPr sz="1800"/>
            </a:pPr>
            <a:r>
              <a:rPr lang="en-US" sz="2500" dirty="0"/>
              <a:t>Diffusion c</a:t>
            </a:r>
            <a:r>
              <a:rPr sz="2500" dirty="0"/>
              <a:t>an be </a:t>
            </a:r>
            <a:r>
              <a:rPr lang="en-US" sz="2500" dirty="0"/>
              <a:t>reduced </a:t>
            </a:r>
            <a:r>
              <a:rPr sz="2500" dirty="0"/>
              <a:t>by adding small amounts of </a:t>
            </a:r>
            <a:r>
              <a:rPr lang="en-US" sz="2500" dirty="0"/>
              <a:t>a cool gas – such as </a:t>
            </a:r>
            <a:r>
              <a:rPr sz="2500" dirty="0" smtClean="0"/>
              <a:t>CO</a:t>
            </a:r>
            <a:r>
              <a:rPr lang="en-US" sz="2500" baseline="-25000" dirty="0" smtClean="0"/>
              <a:t>2</a:t>
            </a:r>
            <a:r>
              <a:rPr sz="2500" dirty="0" smtClean="0"/>
              <a:t>. </a:t>
            </a:r>
            <a:endParaRPr lang="en-US" sz="2500" dirty="0" smtClean="0"/>
          </a:p>
          <a:p>
            <a:pPr lvl="2">
              <a:defRPr sz="1800"/>
            </a:pPr>
            <a:endParaRPr lang="en-US" sz="1700" dirty="0"/>
          </a:p>
          <a:p>
            <a:pPr lvl="0">
              <a:defRPr sz="1800"/>
            </a:pPr>
            <a:r>
              <a:rPr sz="2500" dirty="0" smtClean="0"/>
              <a:t>CH</a:t>
            </a:r>
            <a:r>
              <a:rPr lang="en-US" sz="2500" baseline="-25000" dirty="0" smtClean="0"/>
              <a:t>4</a:t>
            </a:r>
            <a:r>
              <a:rPr sz="2500" dirty="0" smtClean="0"/>
              <a:t> </a:t>
            </a:r>
            <a:r>
              <a:rPr sz="2500" dirty="0"/>
              <a:t>and </a:t>
            </a:r>
            <a:r>
              <a:rPr sz="2500" dirty="0" smtClean="0"/>
              <a:t>CF</a:t>
            </a:r>
            <a:r>
              <a:rPr lang="en-US" sz="2500" baseline="-25000" dirty="0"/>
              <a:t>4</a:t>
            </a:r>
            <a:r>
              <a:rPr lang="en-US" sz="2500" dirty="0" smtClean="0"/>
              <a:t> </a:t>
            </a:r>
            <a:r>
              <a:rPr lang="en-US" sz="2500" dirty="0"/>
              <a:t>have been considered</a:t>
            </a:r>
            <a:r>
              <a:rPr sz="2500" dirty="0"/>
              <a:t>, but </a:t>
            </a:r>
            <a:r>
              <a:rPr sz="2500" dirty="0" smtClean="0"/>
              <a:t>CH</a:t>
            </a:r>
            <a:r>
              <a:rPr lang="en-US" sz="2500" baseline="-25000" dirty="0" smtClean="0"/>
              <a:t>4</a:t>
            </a:r>
            <a:r>
              <a:rPr sz="2500" dirty="0" smtClean="0"/>
              <a:t> </a:t>
            </a:r>
            <a:r>
              <a:rPr sz="2500" dirty="0"/>
              <a:t>requires larger fractions of additive, which quenches more the light, and </a:t>
            </a:r>
            <a:r>
              <a:rPr sz="2500" dirty="0" smtClean="0"/>
              <a:t>CF</a:t>
            </a:r>
            <a:r>
              <a:rPr lang="en-US" sz="2500" baseline="-25000" dirty="0" smtClean="0"/>
              <a:t>4</a:t>
            </a:r>
            <a:r>
              <a:rPr sz="2500" dirty="0" smtClean="0"/>
              <a:t> </a:t>
            </a:r>
            <a:r>
              <a:rPr sz="2500" dirty="0"/>
              <a:t>has side effects, such as dissociative attachmen</a:t>
            </a:r>
            <a:r>
              <a:rPr lang="en-US" sz="2500" dirty="0"/>
              <a:t>t in the EL region</a:t>
            </a:r>
            <a:r>
              <a:rPr lang="en-US" sz="2500" dirty="0" smtClean="0"/>
              <a:t>.</a:t>
            </a:r>
          </a:p>
          <a:p>
            <a:pPr lvl="2">
              <a:defRPr sz="1800"/>
            </a:pPr>
            <a:r>
              <a:rPr lang="en-US" sz="1700" dirty="0" smtClean="0"/>
              <a:t> </a:t>
            </a:r>
            <a:endParaRPr lang="en-US" sz="1700" dirty="0"/>
          </a:p>
          <a:p>
            <a:pPr lvl="0">
              <a:defRPr sz="1800"/>
            </a:pPr>
            <a:r>
              <a:rPr sz="2500" dirty="0"/>
              <a:t>TMA is </a:t>
            </a:r>
            <a:r>
              <a:rPr lang="en-US" sz="2500" dirty="0"/>
              <a:t>also </a:t>
            </a:r>
            <a:r>
              <a:rPr sz="2500" dirty="0"/>
              <a:t>excellent to reduce the diffusion but appears to quench completely the xenon scintillation</a:t>
            </a:r>
            <a:r>
              <a:rPr lang="en-US" sz="2500" dirty="0"/>
              <a:t> (no wavelength shift occurs</a:t>
            </a:r>
            <a:r>
              <a:rPr lang="en-US" sz="2500" dirty="0" smtClean="0"/>
              <a:t>)</a:t>
            </a:r>
          </a:p>
          <a:p>
            <a:pPr lvl="2">
              <a:defRPr sz="1800"/>
            </a:pPr>
            <a:endParaRPr lang="en-US" sz="1700" dirty="0"/>
          </a:p>
          <a:p>
            <a:pPr lvl="0">
              <a:defRPr sz="1800"/>
            </a:pPr>
            <a:r>
              <a:rPr lang="en-US" sz="2500" dirty="0"/>
              <a:t>Algorithmic improvements in tracking are likely, as part of this </a:t>
            </a:r>
            <a:r>
              <a:rPr lang="en-US" sz="2500" dirty="0" smtClean="0"/>
              <a:t>effort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1258284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Transverse Diffusion Pressure_10and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74" y="299292"/>
            <a:ext cx="7381442" cy="5482019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Shape 397"/>
          <p:cNvSpPr/>
          <p:nvPr/>
        </p:nvSpPr>
        <p:spPr>
          <a:xfrm>
            <a:off x="4561187" y="4921269"/>
            <a:ext cx="235311" cy="266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/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8" name="Shape 398"/>
          <p:cNvSpPr/>
          <p:nvPr/>
        </p:nvSpPr>
        <p:spPr>
          <a:xfrm>
            <a:off x="5748836" y="4974847"/>
            <a:ext cx="235311" cy="266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/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9" name="Shape 399"/>
          <p:cNvSpPr/>
          <p:nvPr/>
        </p:nvSpPr>
        <p:spPr>
          <a:xfrm>
            <a:off x="940753" y="5813214"/>
            <a:ext cx="761968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z="2800">
                <a:solidFill>
                  <a:srgbClr val="9411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/>
              <a:t>CO2: 0.1 % (CH4: 0.5 %) —&gt; DT &lt; 1.5 mm</a:t>
            </a:r>
          </a:p>
        </p:txBody>
      </p:sp>
      <p:sp>
        <p:nvSpPr>
          <p:cNvPr id="400" name="Shape 400"/>
          <p:cNvSpPr/>
          <p:nvPr/>
        </p:nvSpPr>
        <p:spPr>
          <a:xfrm>
            <a:off x="940753" y="6188261"/>
            <a:ext cx="761968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z="2800">
                <a:solidFill>
                  <a:srgbClr val="9411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/>
              <a:t>CO2: 0.05 % (CH4: 0.25 %) —&gt; DT &lt; 2 mm</a:t>
            </a:r>
          </a:p>
        </p:txBody>
      </p:sp>
      <p:sp>
        <p:nvSpPr>
          <p:cNvPr id="401" name="Shape 401"/>
          <p:cNvSpPr/>
          <p:nvPr/>
        </p:nvSpPr>
        <p:spPr>
          <a:xfrm>
            <a:off x="4105773" y="4796253"/>
            <a:ext cx="235311" cy="266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/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2" name="Shape 402"/>
          <p:cNvSpPr/>
          <p:nvPr/>
        </p:nvSpPr>
        <p:spPr>
          <a:xfrm>
            <a:off x="5239843" y="4796253"/>
            <a:ext cx="235311" cy="2667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8100">
            <a:solidFill/>
            <a:miter lim="400000"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pPr lvl="0" algn="ctr">
              <a:defRPr sz="1800"/>
            </a:pPr>
            <a:r>
              <a:rPr sz="4200" b="1" dirty="0">
                <a:solidFill>
                  <a:srgbClr val="0000FF"/>
                </a:solidFill>
              </a:rPr>
              <a:t> </a:t>
            </a:r>
            <a:r>
              <a:rPr lang="en-US" sz="4200" b="1" dirty="0">
                <a:solidFill>
                  <a:srgbClr val="0000FF"/>
                </a:solidFill>
              </a:rPr>
              <a:t> Impact of d</a:t>
            </a:r>
            <a:r>
              <a:rPr sz="4200" b="1" dirty="0">
                <a:solidFill>
                  <a:srgbClr val="0000FF"/>
                </a:solidFill>
              </a:rPr>
              <a:t>i</a:t>
            </a:r>
            <a:r>
              <a:rPr lang="en-US" sz="4200" b="1" dirty="0">
                <a:solidFill>
                  <a:srgbClr val="0000FF"/>
                </a:solidFill>
              </a:rPr>
              <a:t>f</a:t>
            </a:r>
            <a:r>
              <a:rPr sz="4200" b="1" dirty="0">
                <a:solidFill>
                  <a:srgbClr val="0000FF"/>
                </a:solidFill>
              </a:rPr>
              <a:t>fusion</a:t>
            </a:r>
            <a:r>
              <a:rPr lang="en-US" sz="4200" b="1" dirty="0">
                <a:solidFill>
                  <a:srgbClr val="0000FF"/>
                </a:solidFill>
              </a:rPr>
              <a:t> reduction </a:t>
            </a:r>
            <a:endParaRPr sz="4200" b="1" dirty="0">
              <a:solidFill>
                <a:srgbClr val="0000FF"/>
              </a:solidFill>
            </a:endParaRPr>
          </a:p>
        </p:txBody>
      </p:sp>
      <p:pic>
        <p:nvPicPr>
          <p:cNvPr id="188" name="track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3198" y="1734878"/>
            <a:ext cx="5918584" cy="3578377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940753" y="5505437"/>
            <a:ext cx="761968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sz="2800">
                <a:solidFill>
                  <a:srgbClr val="9411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/>
              <a:t>The effect of blurring the “true” track (left) by 2 mm diffusion (center) or 10 mm diffusion (right). In the example, the algorithm finds a fake blob in Bi-214 event for 10 mm diffusion </a:t>
            </a:r>
            <a:r>
              <a:rPr lang="en-US" sz="2000" dirty="0"/>
              <a:t>– </a:t>
            </a:r>
            <a:r>
              <a:rPr sz="2000" dirty="0"/>
              <a:t>but not for 2 mm diffusion </a:t>
            </a:r>
          </a:p>
        </p:txBody>
      </p:sp>
    </p:spTree>
    <p:extLst>
      <p:ext uri="{BB962C8B-B14F-4D97-AF65-F5344CB8AC3E}">
        <p14:creationId xmlns:p14="http://schemas.microsoft.com/office/powerpoint/2010/main" val="33384123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B39FF"/>
                </a:solidFill>
              </a:rPr>
              <a:t>Outlook: NEXT</a:t>
            </a:r>
            <a:endParaRPr lang="en-US" dirty="0">
              <a:solidFill>
                <a:srgbClr val="BB39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NEXT-10: </a:t>
            </a:r>
          </a:p>
          <a:p>
            <a:pPr lvl="1"/>
            <a:r>
              <a:rPr lang="en-US" dirty="0" smtClean="0"/>
              <a:t>topological signature using 2-ν decays; benefit of diffusion reduction; tracking density; optimize algorithms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NEXT-100:</a:t>
            </a:r>
          </a:p>
          <a:p>
            <a:pPr lvl="1"/>
            <a:r>
              <a:rPr lang="en-US" dirty="0" smtClean="0"/>
              <a:t>Demonstrate scalability; energy resolution; tracking; calibration; stability; limit on 0-v decay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NEXT-333 ??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erhaps: a set of N 300+ kg modules; enriched and depleted xenon running, </a:t>
            </a:r>
            <a:r>
              <a:rPr lang="en-US" b="1" i="1" dirty="0" smtClean="0"/>
              <a:t>discovery…</a:t>
            </a:r>
            <a:r>
              <a:rPr lang="en-US" dirty="0" smtClean="0"/>
              <a:t> ??</a:t>
            </a:r>
          </a:p>
          <a:p>
            <a:r>
              <a:rPr lang="en-US" dirty="0"/>
              <a:t>A</a:t>
            </a:r>
            <a:r>
              <a:rPr lang="en-US" dirty="0" smtClean="0"/>
              <a:t>n </a:t>
            </a:r>
            <a:r>
              <a:rPr lang="en-US" dirty="0" err="1">
                <a:solidFill>
                  <a:srgbClr val="0000FF"/>
                </a:solidFill>
              </a:rPr>
              <a:t>HPXe</a:t>
            </a:r>
            <a:r>
              <a:rPr lang="en-US" dirty="0">
                <a:solidFill>
                  <a:srgbClr val="0000FF"/>
                </a:solidFill>
              </a:rPr>
              <a:t> Consortium </a:t>
            </a:r>
            <a:r>
              <a:rPr lang="en-US" dirty="0"/>
              <a:t>of interested parties, given worldwide </a:t>
            </a:r>
            <a:r>
              <a:rPr lang="en-US" dirty="0" smtClean="0"/>
              <a:t>efforts, may be worth consideration</a:t>
            </a:r>
            <a:endParaRPr lang="en-US" dirty="0"/>
          </a:p>
          <a:p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774065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19614" y="4054599"/>
            <a:ext cx="1876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 Limit:</a:t>
            </a:r>
          </a:p>
          <a:p>
            <a:r>
              <a:rPr lang="en-US" dirty="0" smtClean="0"/>
              <a:t>5.8 x 10</a:t>
            </a:r>
            <a:r>
              <a:rPr lang="en-US" baseline="30000" dirty="0" smtClean="0"/>
              <a:t>–4</a:t>
            </a:r>
            <a:r>
              <a:rPr lang="en-US" dirty="0" smtClean="0"/>
              <a:t> </a:t>
            </a:r>
            <a:r>
              <a:rPr lang="en-US" dirty="0" err="1" smtClean="0"/>
              <a:t>ckky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6430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Crete 2017</a:t>
            </a:r>
            <a:endParaRPr lang="en-US"/>
          </a:p>
        </p:txBody>
      </p:sp>
      <p:sp>
        <p:nvSpPr>
          <p:cNvPr id="626690" name="Rectangle 2"/>
          <p:cNvSpPr>
            <a:spLocks noChangeArrowheads="1"/>
          </p:cNvSpPr>
          <p:nvPr/>
        </p:nvSpPr>
        <p:spPr bwMode="auto">
          <a:xfrm>
            <a:off x="1216025" y="925513"/>
            <a:ext cx="6629400" cy="5883275"/>
          </a:xfrm>
          <a:prstGeom prst="rect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 anchorCtr="1"/>
          <a:lstStyle/>
          <a:p>
            <a:pPr defTabSz="457200">
              <a:lnSpc>
                <a:spcPct val="95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>
                <a:solidFill>
                  <a:srgbClr val="008000"/>
                </a:solidFill>
                <a:latin typeface="Times New Roman" charset="0"/>
                <a:cs typeface="Lucida Sans Unicode" charset="0"/>
              </a:rPr>
              <a:t>charge drift direction</a:t>
            </a:r>
          </a:p>
        </p:txBody>
      </p:sp>
      <p:sp>
        <p:nvSpPr>
          <p:cNvPr id="626691" name="Text Box 3"/>
          <p:cNvSpPr txBox="1">
            <a:spLocks noChangeArrowheads="1"/>
          </p:cNvSpPr>
          <p:nvPr/>
        </p:nvSpPr>
        <p:spPr bwMode="auto">
          <a:xfrm>
            <a:off x="990600" y="304800"/>
            <a:ext cx="7102475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algn="l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algn="l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5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3600" b="1">
                <a:solidFill>
                  <a:srgbClr val="000000"/>
                </a:solidFill>
                <a:latin typeface="Times New Roman" charset="0"/>
                <a:cs typeface="Lucida Sans Unicode" charset="0"/>
              </a:rPr>
              <a:t>The EXO-200 detector: a dual TPC</a:t>
            </a:r>
          </a:p>
        </p:txBody>
      </p:sp>
      <p:sp>
        <p:nvSpPr>
          <p:cNvPr id="626692" name="Text Box 4"/>
          <p:cNvSpPr txBox="1">
            <a:spLocks noChangeArrowheads="1"/>
          </p:cNvSpPr>
          <p:nvPr/>
        </p:nvSpPr>
        <p:spPr bwMode="auto">
          <a:xfrm>
            <a:off x="4956175" y="1058863"/>
            <a:ext cx="97155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algn="l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algn="l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5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2000">
                <a:solidFill>
                  <a:srgbClr val="FF0000"/>
                </a:solidFill>
                <a:latin typeface="Times New Roman" charset="0"/>
                <a:cs typeface="Lucida Sans Unicode" charset="0"/>
              </a:rPr>
              <a:t>cathode</a:t>
            </a:r>
          </a:p>
        </p:txBody>
      </p:sp>
      <p:sp>
        <p:nvSpPr>
          <p:cNvPr id="626693" name="Line 5"/>
          <p:cNvSpPr>
            <a:spLocks noChangeShapeType="1"/>
          </p:cNvSpPr>
          <p:nvPr/>
        </p:nvSpPr>
        <p:spPr bwMode="auto">
          <a:xfrm flipH="1">
            <a:off x="4568825" y="1371600"/>
            <a:ext cx="463550" cy="68580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6694" name="Text Box 6"/>
          <p:cNvSpPr txBox="1">
            <a:spLocks noChangeArrowheads="1"/>
          </p:cNvSpPr>
          <p:nvPr/>
        </p:nvSpPr>
        <p:spPr bwMode="auto">
          <a:xfrm>
            <a:off x="3429000" y="6424613"/>
            <a:ext cx="2071688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algn="l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algn="l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5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2000">
                <a:solidFill>
                  <a:srgbClr val="FF0000"/>
                </a:solidFill>
                <a:latin typeface="Times New Roman" charset="0"/>
                <a:cs typeface="Lucida Sans Unicode" charset="0"/>
              </a:rPr>
              <a:t>field shaping rings</a:t>
            </a:r>
          </a:p>
        </p:txBody>
      </p:sp>
      <p:sp>
        <p:nvSpPr>
          <p:cNvPr id="626695" name="Line 7"/>
          <p:cNvSpPr>
            <a:spLocks noChangeShapeType="1"/>
          </p:cNvSpPr>
          <p:nvPr/>
        </p:nvSpPr>
        <p:spPr bwMode="auto">
          <a:xfrm flipV="1">
            <a:off x="4800600" y="5711825"/>
            <a:ext cx="457200" cy="6921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6696" name="Line 8"/>
          <p:cNvSpPr>
            <a:spLocks noChangeShapeType="1"/>
          </p:cNvSpPr>
          <p:nvPr/>
        </p:nvSpPr>
        <p:spPr bwMode="auto">
          <a:xfrm flipH="1" flipV="1">
            <a:off x="3425825" y="5711825"/>
            <a:ext cx="463550" cy="692150"/>
          </a:xfrm>
          <a:prstGeom prst="line">
            <a:avLst/>
          </a:prstGeom>
          <a:noFill/>
          <a:ln w="183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6697" name="Line 9"/>
          <p:cNvSpPr>
            <a:spLocks noChangeShapeType="1"/>
          </p:cNvSpPr>
          <p:nvPr/>
        </p:nvSpPr>
        <p:spPr bwMode="auto">
          <a:xfrm flipH="1">
            <a:off x="2511425" y="4114800"/>
            <a:ext cx="1835150" cy="1588"/>
          </a:xfrm>
          <a:prstGeom prst="line">
            <a:avLst/>
          </a:prstGeom>
          <a:noFill/>
          <a:ln w="36720">
            <a:solidFill>
              <a:srgbClr val="008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6698" name="Line 10"/>
          <p:cNvSpPr>
            <a:spLocks noChangeShapeType="1"/>
          </p:cNvSpPr>
          <p:nvPr/>
        </p:nvSpPr>
        <p:spPr bwMode="auto">
          <a:xfrm>
            <a:off x="4572000" y="4114800"/>
            <a:ext cx="1828800" cy="1588"/>
          </a:xfrm>
          <a:prstGeom prst="line">
            <a:avLst/>
          </a:prstGeom>
          <a:noFill/>
          <a:ln w="36720">
            <a:solidFill>
              <a:srgbClr val="008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6699" name="Text Box 11"/>
          <p:cNvSpPr txBox="1">
            <a:spLocks noChangeArrowheads="1"/>
          </p:cNvSpPr>
          <p:nvPr/>
        </p:nvSpPr>
        <p:spPr bwMode="auto">
          <a:xfrm>
            <a:off x="3659188" y="2514600"/>
            <a:ext cx="1906587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algn="l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algn="l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1600">
                <a:solidFill>
                  <a:srgbClr val="000000"/>
                </a:solidFill>
                <a:latin typeface="Times New Roman" charset="0"/>
                <a:cs typeface="Lucida Sans Unicode" charset="0"/>
              </a:rPr>
              <a:t>crossed wire</a:t>
            </a:r>
          </a:p>
          <a:p>
            <a:pPr algn="ctr">
              <a:lnSpc>
                <a:spcPct val="95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1600">
                <a:solidFill>
                  <a:srgbClr val="000000"/>
                </a:solidFill>
                <a:latin typeface="Times New Roman" charset="0"/>
                <a:cs typeface="Lucida Sans Unicode" charset="0"/>
              </a:rPr>
              <a:t>planes and avalanche</a:t>
            </a:r>
          </a:p>
          <a:p>
            <a:pPr algn="ctr">
              <a:lnSpc>
                <a:spcPct val="95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GB" sz="1600">
                <a:solidFill>
                  <a:srgbClr val="000000"/>
                </a:solidFill>
                <a:latin typeface="Times New Roman" charset="0"/>
                <a:cs typeface="Lucida Sans Unicode" charset="0"/>
              </a:rPr>
              <a:t>photodiodes</a:t>
            </a:r>
          </a:p>
        </p:txBody>
      </p:sp>
      <p:sp>
        <p:nvSpPr>
          <p:cNvPr id="626700" name="Line 12"/>
          <p:cNvSpPr>
            <a:spLocks noChangeShapeType="1"/>
          </p:cNvSpPr>
          <p:nvPr/>
        </p:nvSpPr>
        <p:spPr bwMode="auto">
          <a:xfrm flipH="1">
            <a:off x="2282825" y="2971800"/>
            <a:ext cx="137795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6701" name="Line 13"/>
          <p:cNvSpPr>
            <a:spLocks noChangeShapeType="1"/>
          </p:cNvSpPr>
          <p:nvPr/>
        </p:nvSpPr>
        <p:spPr bwMode="auto">
          <a:xfrm>
            <a:off x="5486400" y="2971800"/>
            <a:ext cx="11430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02434"/>
      </p:ext>
    </p:extLst>
  </p:cSld>
  <p:clrMapOvr>
    <a:masterClrMapping/>
  </p:clrMapOvr>
  <p:transition xmlns:p14="http://schemas.microsoft.com/office/powerpoint/2010/main">
    <p:strips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12884</TotalTime>
  <Words>5156</Words>
  <Application>Microsoft Macintosh PowerPoint</Application>
  <PresentationFormat>On-screen Show (4:3)</PresentationFormat>
  <Paragraphs>898</Paragraphs>
  <Slides>111</Slides>
  <Notes>48</Notes>
  <HiddenSlides>6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3" baseType="lpstr">
      <vt:lpstr>Office Theme</vt:lpstr>
      <vt:lpstr>Equation</vt:lpstr>
      <vt:lpstr>Why is there something,  rather than nothing – and what does Neutrino-less Double beta Decay have to do with that? </vt:lpstr>
      <vt:lpstr>Menu</vt:lpstr>
      <vt:lpstr>Big Bang Cosmology</vt:lpstr>
      <vt:lpstr>The Universe is not symmetric!</vt:lpstr>
      <vt:lpstr>The Universe is not symmetric!</vt:lpstr>
      <vt:lpstr>Big Bang Cosmology</vt:lpstr>
      <vt:lpstr> Leptogenesis </vt:lpstr>
      <vt:lpstr>Leptogenesis </vt:lpstr>
      <vt:lpstr>Leptogenesis </vt:lpstr>
      <vt:lpstr>“Leptogenesis” </vt:lpstr>
      <vt:lpstr>“Leptogenesis” </vt:lpstr>
      <vt:lpstr>“Leptogenesis” </vt:lpstr>
      <vt:lpstr>PowerPoint Presentation</vt:lpstr>
      <vt:lpstr>Double-Beta Decay </vt:lpstr>
      <vt:lpstr>Neutrinoless Double-Beta Decay </vt:lpstr>
      <vt:lpstr>Some attractive candidates</vt:lpstr>
      <vt:lpstr>PowerPoint Presentation</vt:lpstr>
      <vt:lpstr>PowerPoint Presentation</vt:lpstr>
      <vt:lpstr>PowerPoint Presentation</vt:lpstr>
      <vt:lpstr>The Quest</vt:lpstr>
      <vt:lpstr>The Quest</vt:lpstr>
      <vt:lpstr>Direct Significance of Observation of Neutrino-less Double-Beta Decay (NLDBD) </vt:lpstr>
      <vt:lpstr>Nature of the neutrino</vt:lpstr>
      <vt:lpstr>Nature of the neutrino</vt:lpstr>
      <vt:lpstr> Nuclear Science Advisory Committee:</vt:lpstr>
      <vt:lpstr> Nuclear Science Advisory Committee:</vt:lpstr>
      <vt:lpstr> Nuclear Science Advisory Committee:</vt:lpstr>
      <vt:lpstr> Nuclear Science Advisory Committee:</vt:lpstr>
      <vt:lpstr>Contenders!</vt:lpstr>
      <vt:lpstr>bb trends (updated Elliott/Vogel plot by Vogel)</vt:lpstr>
      <vt:lpstr>Experiment:  – the ideal result</vt:lpstr>
      <vt:lpstr>A traditional search for neutrino-less decay:</vt:lpstr>
      <vt:lpstr>PowerPoint Presentation</vt:lpstr>
      <vt:lpstr> If background is present:</vt:lpstr>
      <vt:lpstr> If background is present:</vt:lpstr>
      <vt:lpstr>PowerPoint Presentation</vt:lpstr>
      <vt:lpstr>PowerPoint Presentation</vt:lpstr>
      <vt:lpstr>Background characterization</vt:lpstr>
      <vt:lpstr>Background characterization</vt:lpstr>
      <vt:lpstr>Approaches to background rejection: </vt:lpstr>
      <vt:lpstr>Approaches to background rejection: </vt:lpstr>
      <vt:lpstr>About Xenon</vt:lpstr>
      <vt:lpstr>About Xenon</vt:lpstr>
      <vt:lpstr>Partition fluctuations in xenon depend strongly on density!</vt:lpstr>
      <vt:lpstr>Intrinsic Energy resolution at Q = 2457 keV</vt:lpstr>
      <vt:lpstr>Intrinsic Energy resolution at Q = 2457 keV</vt:lpstr>
      <vt:lpstr>Intrinsic Energy resolution at Q = 2457 keV</vt:lpstr>
      <vt:lpstr>PowerPoint Presentation</vt:lpstr>
      <vt:lpstr>Gas Phase Xenon – takeaway:</vt:lpstr>
      <vt:lpstr>Schematic design of NEXT detectors: Asymmetric Gas-phase TPC</vt:lpstr>
      <vt:lpstr>Amplifying the charge</vt:lpstr>
      <vt:lpstr>A typical 137Cs  waveform (sum of 19 PMTs) ~300,000 detected photoelectrons</vt:lpstr>
      <vt:lpstr>A typical 137Cs  waveform (sum of 19 PMTs) ~300,000 detected photoelectrons</vt:lpstr>
      <vt:lpstr>       Energy Resolution from DBDM</vt:lpstr>
      <vt:lpstr>PowerPoint Presentation</vt:lpstr>
      <vt:lpstr>NEXT-DBDM at LBNL</vt:lpstr>
      <vt:lpstr>NEXT-DEMO in situ at IFIC-Valencia</vt:lpstr>
      <vt:lpstr>PowerPoint Presentation</vt:lpstr>
      <vt:lpstr>NEXT-10 at the Laboratorio Subteranneo de Canfranc (LSC) April 2017</vt:lpstr>
      <vt:lpstr>NEXT-10 at a glance</vt:lpstr>
      <vt:lpstr>NEXT-10 at Canfranc Laboratory</vt:lpstr>
      <vt:lpstr>PowerPoint Presentation</vt:lpstr>
      <vt:lpstr>Energy Plane</vt:lpstr>
      <vt:lpstr>NEXT-NEW at LSC, Canfranc</vt:lpstr>
      <vt:lpstr>PowerPoint Presentation</vt:lpstr>
      <vt:lpstr>About gas-phase Xenon</vt:lpstr>
      <vt:lpstr>About gas-phase Xenon</vt:lpstr>
      <vt:lpstr>PowerPoint Presentation</vt:lpstr>
      <vt:lpstr>“Tagging” the barium daughter atom </vt:lpstr>
      <vt:lpstr>Xenon’s barium daughter</vt:lpstr>
      <vt:lpstr>There might be a way to use Ba++ </vt:lpstr>
      <vt:lpstr>Fluo-3 converts from non-fluorescent to a fluorescent state by chelation!</vt:lpstr>
      <vt:lpstr>A Fluorescent indicator specific to Ba++!</vt:lpstr>
      <vt:lpstr>Highly specific to Ba++ !</vt:lpstr>
      <vt:lpstr>How might one use this idea?</vt:lpstr>
      <vt:lpstr>The 1-D solution: Sensing by evanescent wave:</vt:lpstr>
      <vt:lpstr>PowerPoint Presentation</vt:lpstr>
      <vt:lpstr>PowerPoint Presentation</vt:lpstr>
      <vt:lpstr>Time-of-flight separation - simulation</vt:lpstr>
      <vt:lpstr>Perspective</vt:lpstr>
      <vt:lpstr>Perspective</vt:lpstr>
      <vt:lpstr>Perspective</vt:lpstr>
      <vt:lpstr>PowerPoint Presentation</vt:lpstr>
      <vt:lpstr>Backup slides</vt:lpstr>
      <vt:lpstr>NEXT: Salient features</vt:lpstr>
      <vt:lpstr>PowerPoint Presentation</vt:lpstr>
      <vt:lpstr>PowerPoint Presentation</vt:lpstr>
      <vt:lpstr>PowerPoint Presentation</vt:lpstr>
      <vt:lpstr>PowerPoint Presentation</vt:lpstr>
      <vt:lpstr>Energy Plane installation </vt:lpstr>
      <vt:lpstr>PowerPoint Presentation</vt:lpstr>
      <vt:lpstr>NEXT Expected Performance</vt:lpstr>
      <vt:lpstr>PowerPoint Presentation</vt:lpstr>
      <vt:lpstr>Reducing diffusion can improve topological signature (TS) rejection factor for single electron backgrounds </vt:lpstr>
      <vt:lpstr>PowerPoint Presentation</vt:lpstr>
      <vt:lpstr>  Impact of diffusion reduction </vt:lpstr>
      <vt:lpstr>Outlook: NEXT</vt:lpstr>
      <vt:lpstr>PowerPoint Presentation</vt:lpstr>
      <vt:lpstr>PowerPoint Presentation</vt:lpstr>
      <vt:lpstr>Two Types of Double Beta Decay </vt:lpstr>
      <vt:lpstr>NEXT-XX: A series of photonic TPCs</vt:lpstr>
      <vt:lpstr>PowerPoint Presentation</vt:lpstr>
      <vt:lpstr>PowerPoint Presentation</vt:lpstr>
      <vt:lpstr>PowerPoint Presentation</vt:lpstr>
      <vt:lpstr>PowerPoint Presentation</vt:lpstr>
      <vt:lpstr> About liquid- and gas-phase xenon</vt:lpstr>
      <vt:lpstr>PowerPoint Presentation</vt:lpstr>
      <vt:lpstr>PowerPoint Presentation</vt:lpstr>
      <vt:lpstr>PowerPoint Presentation</vt:lpstr>
      <vt:lpstr>Thanks for your attention!</vt:lpstr>
      <vt:lpstr>the canfranc underground laboratory</vt:lpstr>
    </vt:vector>
  </TitlesOfParts>
  <Manager/>
  <Company>Lawrence Berkeley National Laboratory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Neutrino-less Double Beta Decay</dc:title>
  <dc:subject/>
  <dc:creator>David  Nygren</dc:creator>
  <cp:keywords/>
  <dc:description/>
  <cp:lastModifiedBy>David Nygren</cp:lastModifiedBy>
  <cp:revision>552</cp:revision>
  <dcterms:created xsi:type="dcterms:W3CDTF">2014-12-06T23:25:24Z</dcterms:created>
  <dcterms:modified xsi:type="dcterms:W3CDTF">2017-06-11T18:42:07Z</dcterms:modified>
  <cp:category/>
</cp:coreProperties>
</file>