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8" r:id="rId2"/>
    <p:sldId id="259" r:id="rId3"/>
    <p:sldId id="260" r:id="rId4"/>
    <p:sldId id="344" r:id="rId5"/>
    <p:sldId id="345" r:id="rId6"/>
    <p:sldId id="264" r:id="rId7"/>
    <p:sldId id="268" r:id="rId8"/>
    <p:sldId id="305" r:id="rId9"/>
    <p:sldId id="308" r:id="rId10"/>
    <p:sldId id="265" r:id="rId11"/>
    <p:sldId id="269" r:id="rId12"/>
    <p:sldId id="310" r:id="rId13"/>
    <p:sldId id="270" r:id="rId14"/>
    <p:sldId id="331" r:id="rId15"/>
    <p:sldId id="332" r:id="rId16"/>
    <p:sldId id="266" r:id="rId17"/>
    <p:sldId id="272" r:id="rId18"/>
    <p:sldId id="273" r:id="rId19"/>
    <p:sldId id="314" r:id="rId20"/>
    <p:sldId id="315" r:id="rId21"/>
    <p:sldId id="274" r:id="rId22"/>
    <p:sldId id="296" r:id="rId23"/>
    <p:sldId id="275" r:id="rId24"/>
    <p:sldId id="290" r:id="rId25"/>
    <p:sldId id="319" r:id="rId26"/>
    <p:sldId id="320" r:id="rId27"/>
    <p:sldId id="321" r:id="rId28"/>
    <p:sldId id="348" r:id="rId29"/>
    <p:sldId id="346" r:id="rId30"/>
    <p:sldId id="347" r:id="rId31"/>
    <p:sldId id="324" r:id="rId32"/>
    <p:sldId id="326" r:id="rId33"/>
    <p:sldId id="327" r:id="rId34"/>
    <p:sldId id="328" r:id="rId35"/>
    <p:sldId id="329" r:id="rId36"/>
    <p:sldId id="330" r:id="rId37"/>
    <p:sldId id="349" r:id="rId38"/>
    <p:sldId id="284" r:id="rId39"/>
    <p:sldId id="285" r:id="rId40"/>
    <p:sldId id="31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" initials="S" lastIdx="2" clrIdx="0">
    <p:extLst>
      <p:ext uri="{19B8F6BF-5375-455C-9EA6-DF929625EA0E}">
        <p15:presenceInfo xmlns:p15="http://schemas.microsoft.com/office/powerpoint/2012/main" userId="Silv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3F9FA"/>
    <a:srgbClr val="E7F3F4"/>
    <a:srgbClr val="BBE0E3"/>
    <a:srgbClr val="A1DBD5"/>
    <a:srgbClr val="9AE2D9"/>
    <a:srgbClr val="4DCBBC"/>
    <a:srgbClr val="0099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CNP\MCNP_CODE\bin\Dosimeter\photons_corrected\tall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CNP\MCNP_CODE\bin\Dosimeter\photons_corrected\tall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CNP\MCNP_CODE\bin\Dosimeter\photons_corrected\tall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CNP\MCNP_CODE\bin\Dosimeter\photons_corrected\tall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CNP\MCNP_CODE\bin\Dosimeter\photons_corrected\tall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50009386017906"/>
          <c:y val="4.754961947456713E-2"/>
          <c:w val="0.83359443528596633"/>
          <c:h val="0.7982002343907550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'Energy Response'!$A$2:$A$24</c:f>
              <c:numCache>
                <c:formatCode>General</c:formatCode>
                <c:ptCount val="2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0.2</c:v>
                </c:pt>
                <c:pt idx="11">
                  <c:v>0.3</c:v>
                </c:pt>
                <c:pt idx="12">
                  <c:v>0.4</c:v>
                </c:pt>
                <c:pt idx="13">
                  <c:v>0.5</c:v>
                </c:pt>
                <c:pt idx="14">
                  <c:v>0.6</c:v>
                </c:pt>
                <c:pt idx="15">
                  <c:v>0.7</c:v>
                </c:pt>
                <c:pt idx="16">
                  <c:v>0.8</c:v>
                </c:pt>
                <c:pt idx="17">
                  <c:v>0.9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>
                  <c:v>5</c:v>
                </c:pt>
              </c:numCache>
            </c:numRef>
          </c:xVal>
          <c:yVal>
            <c:numRef>
              <c:f>'Energy Response'!$B$2:$B$24</c:f>
              <c:numCache>
                <c:formatCode>0.00E+00</c:formatCode>
                <c:ptCount val="23"/>
                <c:pt idx="0">
                  <c:v>7.8945000000000001E-2</c:v>
                </c:pt>
                <c:pt idx="1">
                  <c:v>0.10624</c:v>
                </c:pt>
                <c:pt idx="2">
                  <c:v>0.10913</c:v>
                </c:pt>
                <c:pt idx="3">
                  <c:v>0.10981</c:v>
                </c:pt>
                <c:pt idx="4">
                  <c:v>0.11005</c:v>
                </c:pt>
                <c:pt idx="5">
                  <c:v>0.11015999999999999</c:v>
                </c:pt>
                <c:pt idx="6">
                  <c:v>0.11022999999999999</c:v>
                </c:pt>
                <c:pt idx="7">
                  <c:v>0.11029</c:v>
                </c:pt>
                <c:pt idx="8">
                  <c:v>0.11033</c:v>
                </c:pt>
                <c:pt idx="9">
                  <c:v>0.11036</c:v>
                </c:pt>
                <c:pt idx="10">
                  <c:v>0.11057</c:v>
                </c:pt>
                <c:pt idx="11">
                  <c:v>0.11067</c:v>
                </c:pt>
                <c:pt idx="12">
                  <c:v>0.11073</c:v>
                </c:pt>
                <c:pt idx="13">
                  <c:v>0.11076999999999999</c:v>
                </c:pt>
                <c:pt idx="14">
                  <c:v>0.1108</c:v>
                </c:pt>
                <c:pt idx="15">
                  <c:v>0.11082</c:v>
                </c:pt>
                <c:pt idx="16">
                  <c:v>0.11083999999999999</c:v>
                </c:pt>
                <c:pt idx="17">
                  <c:v>0.11085</c:v>
                </c:pt>
                <c:pt idx="18">
                  <c:v>0.11086</c:v>
                </c:pt>
                <c:pt idx="19">
                  <c:v>0.11094</c:v>
                </c:pt>
                <c:pt idx="20">
                  <c:v>0.11098</c:v>
                </c:pt>
                <c:pt idx="21">
                  <c:v>0.11101</c:v>
                </c:pt>
                <c:pt idx="22">
                  <c:v>0.11101999999999999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A4-4F9A-8C02-3078C6317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578096"/>
        <c:axId val="199582016"/>
      </c:scatterChart>
      <c:valAx>
        <c:axId val="199578096"/>
        <c:scaling>
          <c:logBase val="10"/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Energy</a:t>
                </a:r>
                <a:r>
                  <a:rPr lang="en-US" sz="1800" baseline="0">
                    <a:solidFill>
                      <a:schemeClr val="tx1"/>
                    </a:solidFill>
                  </a:rPr>
                  <a:t> (MeV)</a:t>
                </a:r>
                <a:endParaRPr lang="en-US" sz="18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82016"/>
        <c:crossesAt val="0"/>
        <c:crossBetween val="midCat"/>
      </c:valAx>
      <c:valAx>
        <c:axId val="199582016"/>
        <c:scaling>
          <c:orientation val="minMax"/>
          <c:min val="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Response (a.u.)</a:t>
                </a:r>
              </a:p>
            </c:rich>
          </c:tx>
          <c:layout>
            <c:manualLayout>
              <c:xMode val="edge"/>
              <c:yMode val="edge"/>
              <c:x val="0"/>
              <c:y val="0.268903099255753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78096"/>
        <c:crossesAt val="1.0000000000000002E-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6227366994089"/>
          <c:y val="5.4742725628801579E-2"/>
          <c:w val="0.74286888052036959"/>
          <c:h val="0.7660859030817146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'angle dependence'!$T$3:$T$21</c:f>
              <c:numCache>
                <c:formatCode>General</c:formatCode>
                <c:ptCount val="1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'angle dependence'!$W$3:$W$21</c:f>
              <c:numCache>
                <c:formatCode>0.00E+00</c:formatCode>
                <c:ptCount val="19"/>
                <c:pt idx="0">
                  <c:v>1</c:v>
                </c:pt>
                <c:pt idx="1">
                  <c:v>0.99863809696749595</c:v>
                </c:pt>
                <c:pt idx="2">
                  <c:v>0.98983112402396956</c:v>
                </c:pt>
                <c:pt idx="3">
                  <c:v>0.97321590702741956</c:v>
                </c:pt>
                <c:pt idx="4">
                  <c:v>0.94942800072634825</c:v>
                </c:pt>
                <c:pt idx="5">
                  <c:v>0.91801343744325403</c:v>
                </c:pt>
                <c:pt idx="6">
                  <c:v>0.87985291447248948</c:v>
                </c:pt>
                <c:pt idx="7">
                  <c:v>0.83479208280370432</c:v>
                </c:pt>
                <c:pt idx="8">
                  <c:v>0.7831759578717995</c:v>
                </c:pt>
                <c:pt idx="9">
                  <c:v>0.72550390412202659</c:v>
                </c:pt>
                <c:pt idx="10">
                  <c:v>0.66209369892863623</c:v>
                </c:pt>
                <c:pt idx="11">
                  <c:v>0.59383511893953156</c:v>
                </c:pt>
                <c:pt idx="12">
                  <c:v>0.52113673506446334</c:v>
                </c:pt>
                <c:pt idx="13">
                  <c:v>0.44497911748683489</c:v>
                </c:pt>
                <c:pt idx="14">
                  <c:v>0.36568912293444705</c:v>
                </c:pt>
                <c:pt idx="15">
                  <c:v>0.28407481387325223</c:v>
                </c:pt>
                <c:pt idx="16">
                  <c:v>0.20214272743780642</c:v>
                </c:pt>
                <c:pt idx="17">
                  <c:v>0.123669874704921</c:v>
                </c:pt>
                <c:pt idx="18">
                  <c:v>5.1268385690938806E-2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56-4A99-915D-C8394FCE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360736"/>
        <c:axId val="200350656"/>
      </c:scatterChart>
      <c:valAx>
        <c:axId val="200360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Angle (degrees)</a:t>
                </a:r>
              </a:p>
            </c:rich>
          </c:tx>
          <c:layout>
            <c:manualLayout>
              <c:xMode val="edge"/>
              <c:yMode val="edge"/>
              <c:x val="0.43389028116911493"/>
              <c:y val="0.9040196838313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50656"/>
        <c:crosses val="autoZero"/>
        <c:crossBetween val="midCat"/>
      </c:valAx>
      <c:valAx>
        <c:axId val="20035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Normalized Response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60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6754028934789"/>
          <c:y val="5.0925925925925923E-2"/>
          <c:w val="0.74286888052036959"/>
          <c:h val="0.76218782280867092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'angle dependence'!$L$3:$L$21</c:f>
              <c:numCache>
                <c:formatCode>General</c:formatCode>
                <c:ptCount val="1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'angle dependence'!$O$3:$O$21</c:f>
              <c:numCache>
                <c:formatCode>0.00E+00</c:formatCode>
                <c:ptCount val="19"/>
                <c:pt idx="0">
                  <c:v>1</c:v>
                </c:pt>
                <c:pt idx="1">
                  <c:v>0.99873634804585254</c:v>
                </c:pt>
                <c:pt idx="2">
                  <c:v>0.98998104522068775</c:v>
                </c:pt>
                <c:pt idx="3">
                  <c:v>0.97355356981677044</c:v>
                </c:pt>
                <c:pt idx="4">
                  <c:v>0.94999548695730662</c:v>
                </c:pt>
                <c:pt idx="5">
                  <c:v>0.91876523151909018</c:v>
                </c:pt>
                <c:pt idx="6">
                  <c:v>0.88064807293076997</c:v>
                </c:pt>
                <c:pt idx="7">
                  <c:v>0.83586966332701507</c:v>
                </c:pt>
                <c:pt idx="8">
                  <c:v>0.78466468092788155</c:v>
                </c:pt>
                <c:pt idx="9">
                  <c:v>0.72732196046574604</c:v>
                </c:pt>
                <c:pt idx="10">
                  <c:v>0.66422059752685259</c:v>
                </c:pt>
                <c:pt idx="11">
                  <c:v>0.59610975719830317</c:v>
                </c:pt>
                <c:pt idx="12">
                  <c:v>0.52375665673797278</c:v>
                </c:pt>
                <c:pt idx="13">
                  <c:v>0.44778409603754854</c:v>
                </c:pt>
                <c:pt idx="14">
                  <c:v>0.36839064897553936</c:v>
                </c:pt>
                <c:pt idx="15">
                  <c:v>0.28625327195595268</c:v>
                </c:pt>
                <c:pt idx="16">
                  <c:v>0.20295152992147308</c:v>
                </c:pt>
                <c:pt idx="17">
                  <c:v>0.12038992688870837</c:v>
                </c:pt>
                <c:pt idx="18">
                  <c:v>4.0435057315642203E-2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C2-473C-9B10-35B0AAF60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583136"/>
        <c:axId val="199582576"/>
      </c:scatterChart>
      <c:valAx>
        <c:axId val="199583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Angle (degrees)</a:t>
                </a:r>
              </a:p>
            </c:rich>
          </c:tx>
          <c:layout>
            <c:manualLayout>
              <c:xMode val="edge"/>
              <c:yMode val="edge"/>
              <c:x val="0.44296955634168911"/>
              <c:y val="0.892569262175561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82576"/>
        <c:crosses val="autoZero"/>
        <c:crossBetween val="midCat"/>
      </c:valAx>
      <c:valAx>
        <c:axId val="19958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Normalized Response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583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200" baseline="30000" dirty="0">
                <a:solidFill>
                  <a:schemeClr val="tx1"/>
                </a:solidFill>
              </a:rPr>
              <a:t>241</a:t>
            </a:r>
            <a:r>
              <a:rPr lang="en-US" sz="2200" dirty="0">
                <a:solidFill>
                  <a:schemeClr val="tx1"/>
                </a:solidFill>
              </a:rPr>
              <a:t>Am</a:t>
            </a:r>
          </a:p>
        </c:rich>
      </c:tx>
      <c:layout>
        <c:manualLayout>
          <c:xMode val="edge"/>
          <c:yMode val="edge"/>
          <c:x val="0.80697005526066412"/>
          <c:y val="7.407407407407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3481673417021"/>
          <c:y val="0.1361111111111111"/>
          <c:w val="0.79355487912253775"/>
          <c:h val="0.6719830854476524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'2 dosi 30deg'!$I$3:$I$21</c:f>
              <c:numCache>
                <c:formatCode>General</c:formatCode>
                <c:ptCount val="1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'2 dosi 30deg'!$K$3:$K$21</c:f>
              <c:numCache>
                <c:formatCode>0.00</c:formatCode>
                <c:ptCount val="19"/>
                <c:pt idx="0">
                  <c:v>0.87424804812491996</c:v>
                </c:pt>
                <c:pt idx="1">
                  <c:v>0.91296557020350688</c:v>
                </c:pt>
                <c:pt idx="2">
                  <c:v>0.94413157557916294</c:v>
                </c:pt>
                <c:pt idx="3">
                  <c:v>0.96806604377319849</c:v>
                </c:pt>
                <c:pt idx="4">
                  <c:v>0.98496096249840004</c:v>
                </c:pt>
                <c:pt idx="5">
                  <c:v>0.99411237680788422</c:v>
                </c:pt>
                <c:pt idx="6">
                  <c:v>0.99577627031869953</c:v>
                </c:pt>
                <c:pt idx="7">
                  <c:v>0.99379239728657354</c:v>
                </c:pt>
                <c:pt idx="8">
                  <c:v>0.98508895430692434</c:v>
                </c:pt>
                <c:pt idx="9">
                  <c:v>0.9680020478689364</c:v>
                </c:pt>
                <c:pt idx="10">
                  <c:v>0.94374760015359005</c:v>
                </c:pt>
                <c:pt idx="11">
                  <c:v>0.91110968897990519</c:v>
                </c:pt>
                <c:pt idx="12">
                  <c:v>0.87431204402918206</c:v>
                </c:pt>
                <c:pt idx="13">
                  <c:v>0.83060284141814911</c:v>
                </c:pt>
                <c:pt idx="14">
                  <c:v>0.77953410981697169</c:v>
                </c:pt>
                <c:pt idx="15">
                  <c:v>0.72193779598105712</c:v>
                </c:pt>
                <c:pt idx="16">
                  <c:v>0.65806988352745421</c:v>
                </c:pt>
                <c:pt idx="17">
                  <c:v>0.58863432740304611</c:v>
                </c:pt>
                <c:pt idx="18">
                  <c:v>0.51526942275694354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A6-49A1-B793-BDE7A7D1E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487904"/>
        <c:axId val="203488464"/>
      </c:scatterChart>
      <c:valAx>
        <c:axId val="203487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Angle (degrees)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88464"/>
        <c:crosses val="autoZero"/>
        <c:crossBetween val="midCat"/>
      </c:valAx>
      <c:valAx>
        <c:axId val="20348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Normalized response</a:t>
                </a:r>
              </a:p>
            </c:rich>
          </c:tx>
          <c:layout>
            <c:manualLayout>
              <c:xMode val="edge"/>
              <c:yMode val="edge"/>
              <c:x val="1.4909478168264111E-2"/>
              <c:y val="0.112962962962962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87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200" baseline="30000" dirty="0">
                <a:solidFill>
                  <a:schemeClr val="tx1"/>
                </a:solidFill>
              </a:rPr>
              <a:t>137</a:t>
            </a:r>
            <a:r>
              <a:rPr lang="en-US" sz="2200" dirty="0">
                <a:solidFill>
                  <a:schemeClr val="tx1"/>
                </a:solidFill>
              </a:rPr>
              <a:t>Cs</a:t>
            </a:r>
          </a:p>
        </c:rich>
      </c:tx>
      <c:layout>
        <c:manualLayout>
          <c:xMode val="edge"/>
          <c:yMode val="edge"/>
          <c:x val="0.82610751930769033"/>
          <c:y val="0.13425925925925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3481673417021"/>
          <c:y val="0.14537037037037037"/>
          <c:w val="0.79355487912253775"/>
          <c:h val="0.65346456692913391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'2 dosi 30deg'!$A$3:$A$21</c:f>
              <c:numCache>
                <c:formatCode>General</c:formatCode>
                <c:ptCount val="1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'2 dosi 30deg'!$C$3:$C$21</c:f>
              <c:numCache>
                <c:formatCode>0.00</c:formatCode>
                <c:ptCount val="19"/>
                <c:pt idx="0">
                  <c:v>0.87847177780622032</c:v>
                </c:pt>
                <c:pt idx="1">
                  <c:v>0.91763727121464211</c:v>
                </c:pt>
                <c:pt idx="2">
                  <c:v>0.94925124792013305</c:v>
                </c:pt>
                <c:pt idx="3">
                  <c:v>0.97305772430564441</c:v>
                </c:pt>
                <c:pt idx="4">
                  <c:v>0.98956866760527318</c:v>
                </c:pt>
                <c:pt idx="5">
                  <c:v>0.99852809420197108</c:v>
                </c:pt>
                <c:pt idx="6">
                  <c:v>1</c:v>
                </c:pt>
                <c:pt idx="7">
                  <c:v>0.99795213106361191</c:v>
                </c:pt>
                <c:pt idx="8">
                  <c:v>0.98854473313707925</c:v>
                </c:pt>
                <c:pt idx="9">
                  <c:v>0.97190579802892618</c:v>
                </c:pt>
                <c:pt idx="10">
                  <c:v>0.94726737488800705</c:v>
                </c:pt>
                <c:pt idx="11">
                  <c:v>0.91501343913989497</c:v>
                </c:pt>
                <c:pt idx="12">
                  <c:v>0.87840778190195823</c:v>
                </c:pt>
                <c:pt idx="13">
                  <c:v>0.83495456290797376</c:v>
                </c:pt>
                <c:pt idx="14">
                  <c:v>0.78394982721105844</c:v>
                </c:pt>
                <c:pt idx="15">
                  <c:v>0.72673748880071665</c:v>
                </c:pt>
                <c:pt idx="16">
                  <c:v>0.6636375271982593</c:v>
                </c:pt>
                <c:pt idx="17">
                  <c:v>0.59456034813771907</c:v>
                </c:pt>
                <c:pt idx="18">
                  <c:v>0.52055548444899524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AD-41CD-9003-9E8E248C6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485104"/>
        <c:axId val="203485664"/>
      </c:scatterChart>
      <c:valAx>
        <c:axId val="203485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Angle (degrees)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85664"/>
        <c:crosses val="autoZero"/>
        <c:crossBetween val="midCat"/>
      </c:valAx>
      <c:valAx>
        <c:axId val="20348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Normalized response</a:t>
                </a:r>
              </a:p>
            </c:rich>
          </c:tx>
          <c:layout>
            <c:manualLayout>
              <c:xMode val="edge"/>
              <c:yMode val="edge"/>
              <c:x val="4.2598509052183178E-3"/>
              <c:y val="0.140740740740740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85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EA8E7-D0FD-41BC-A1B9-09A0529AB72C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FD713-CFB9-4FC6-A556-74F64DAD3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6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1F838-6F3E-483C-BF99-5880C12CD1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7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1F838-6F3E-483C-BF99-5880C12CD1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1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1F838-6F3E-483C-BF99-5880C12CD1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2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78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16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3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6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2/20/2017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DE31DC-3384-453A-A5B7-998AF56EF319}" type="slidenum">
              <a:rPr lang="en-US" smtClean="0">
                <a:solidFill>
                  <a:srgbClr val="514949"/>
                </a:solidFill>
              </a:rPr>
              <a:pPr/>
              <a:t>‹#›</a:t>
            </a:fld>
            <a:endParaRPr lang="en-US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6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8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2/20/2017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DE31DC-3384-453A-A5B7-998AF56EF3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0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803862"/>
            <a:ext cx="7722525" cy="24464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RESPONSE ASSESSMENT OF A NEW ALBEDO NEUTRON DOSIMETER FOR HEALTH PERSONNEL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22" y="5669277"/>
            <a:ext cx="10263447" cy="63177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2017 International Conference on Applications of Nuclear Techniques, Crete, Greece, June 11-17, 2017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7279" y="4382907"/>
            <a:ext cx="7722525" cy="384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S. Barros, G. Kim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8315" y="365758"/>
            <a:ext cx="8121534" cy="1055716"/>
            <a:chOff x="-8315" y="365758"/>
            <a:chExt cx="8121534" cy="1055716"/>
          </a:xfrm>
        </p:grpSpPr>
        <p:sp>
          <p:nvSpPr>
            <p:cNvPr id="9" name="Rectangle 8"/>
            <p:cNvSpPr/>
            <p:nvPr/>
          </p:nvSpPr>
          <p:spPr>
            <a:xfrm>
              <a:off x="-8315" y="365758"/>
              <a:ext cx="8121534" cy="1055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75" y="387442"/>
              <a:ext cx="3437781" cy="998777"/>
            </a:xfrm>
            <a:prstGeom prst="rect">
              <a:avLst/>
            </a:prstGeom>
          </p:spPr>
        </p:pic>
      </p:grp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026" y="164977"/>
            <a:ext cx="1821596" cy="145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7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MCNPX implementation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8500" y="3320464"/>
            <a:ext cx="6021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Response assessment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Energy dependence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Angular dependence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Scattered fraction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Dosimeter-to-body distance dependence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578500" y="895899"/>
            <a:ext cx="479856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Monte Carlo simulations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MCNPX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Dosimeter implementation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Korean Man voxel phantom</a:t>
            </a:r>
          </a:p>
        </p:txBody>
      </p:sp>
    </p:spTree>
    <p:extLst>
      <p:ext uri="{BB962C8B-B14F-4D97-AF65-F5344CB8AC3E}">
        <p14:creationId xmlns:p14="http://schemas.microsoft.com/office/powerpoint/2010/main" val="97525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MCNPX implementation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552" y="934613"/>
            <a:ext cx="474329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/>
              <a:t>Dosimeters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25339" y="1992580"/>
            <a:ext cx="3497768" cy="19132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7" y="4191728"/>
            <a:ext cx="3504950" cy="19132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8208969" y="2579312"/>
            <a:ext cx="38802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Two dosimeters: direct and scattered components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Borated polyethylene case 0.2 cm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032" y="1992580"/>
            <a:ext cx="3831891" cy="19132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438" y="4191727"/>
            <a:ext cx="3832486" cy="19132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242413" y="1401734"/>
            <a:ext cx="24697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/>
              <a:t>Ej-426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5850" y="1415419"/>
            <a:ext cx="246973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="1" dirty="0"/>
              <a:t>Ej-420</a:t>
            </a:r>
          </a:p>
        </p:txBody>
      </p:sp>
    </p:spTree>
    <p:extLst>
      <p:ext uri="{BB962C8B-B14F-4D97-AF65-F5344CB8AC3E}">
        <p14:creationId xmlns:p14="http://schemas.microsoft.com/office/powerpoint/2010/main" val="209450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MCNPX implementation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553" y="949963"/>
            <a:ext cx="4743298" cy="461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u="sng" dirty="0"/>
              <a:t>Korean Typical Man-2 voxel phantom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Developed by Lee C, Lee C, Park SH, and Lee JK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Tomographic image data of an adult Korean male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29 organs/tissues and 19 skeletal sites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Voxel resolution of 2×2×5 mm</a:t>
            </a:r>
            <a:r>
              <a:rPr lang="en-US" sz="2200" baseline="30000" dirty="0"/>
              <a:t>3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300 x 150 x 344 voxels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519" r="26385"/>
          <a:stretch/>
        </p:blipFill>
        <p:spPr>
          <a:xfrm>
            <a:off x="5162550" y="1016285"/>
            <a:ext cx="1533525" cy="52212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5849386" y="1314083"/>
            <a:ext cx="5475527" cy="2010335"/>
            <a:chOff x="1703865" y="1664256"/>
            <a:chExt cx="4346037" cy="15956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3132739" y="1664256"/>
              <a:ext cx="2917163" cy="159564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" name="Group 3"/>
            <p:cNvGrpSpPr/>
            <p:nvPr/>
          </p:nvGrpSpPr>
          <p:grpSpPr>
            <a:xfrm rot="10800000">
              <a:off x="1703865" y="1664256"/>
              <a:ext cx="1428874" cy="1595644"/>
              <a:chOff x="4935686" y="2305554"/>
              <a:chExt cx="1428874" cy="159564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10800000">
                <a:off x="4935686" y="2305554"/>
                <a:ext cx="1220772" cy="620470"/>
              </a:xfrm>
              <a:prstGeom prst="line">
                <a:avLst/>
              </a:prstGeom>
              <a:ln w="127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6047060" y="2932257"/>
                <a:ext cx="317500" cy="317500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2" idx="4"/>
              </p:cNvCxnSpPr>
              <p:nvPr/>
            </p:nvCxnSpPr>
            <p:spPr>
              <a:xfrm rot="10800000" flipV="1">
                <a:off x="4935686" y="3249757"/>
                <a:ext cx="1270125" cy="651441"/>
              </a:xfrm>
              <a:prstGeom prst="line">
                <a:avLst/>
              </a:prstGeom>
              <a:ln w="127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8266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MCNPX implementation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395" y="1163734"/>
            <a:ext cx="4469616" cy="45989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2413" y="977116"/>
            <a:ext cx="577760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Neutron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Planar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Parallel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Whole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Monoenergetic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0.01 eV – 10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baseline="-25000" dirty="0"/>
              <a:t>2</a:t>
            </a:r>
            <a:r>
              <a:rPr lang="en-US" sz="2400" dirty="0"/>
              <a:t>O+</a:t>
            </a:r>
            <a:r>
              <a:rPr lang="en-US" sz="2400" baseline="30000" dirty="0"/>
              <a:t>252</a:t>
            </a:r>
            <a:r>
              <a:rPr lang="en-US" sz="2400" dirty="0"/>
              <a:t>Cf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S(</a:t>
            </a:r>
            <a:r>
              <a:rPr lang="en-US" sz="2400" dirty="0" err="1">
                <a:latin typeface="Symbol" panose="05050102010706020507" pitchFamily="18" charset="2"/>
              </a:rPr>
              <a:t>a,b</a:t>
            </a:r>
            <a:r>
              <a:rPr lang="en-US" sz="2400" dirty="0"/>
              <a:t>)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Response of the detector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(</a:t>
            </a:r>
            <a:r>
              <a:rPr lang="en-US" sz="2400" dirty="0" err="1"/>
              <a:t>n,t</a:t>
            </a:r>
            <a:r>
              <a:rPr lang="en-US" sz="2400" dirty="0"/>
              <a:t>) reactions in </a:t>
            </a:r>
            <a:r>
              <a:rPr lang="en-US" sz="2400" baseline="30000" dirty="0"/>
              <a:t>6</a:t>
            </a:r>
            <a:r>
              <a:rPr lang="en-US" sz="2400" dirty="0"/>
              <a:t>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Flag the neutrons to calculate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Contribution from direct neutrons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Contribution from albedo 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60581" y="1536199"/>
            <a:ext cx="2448212" cy="17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790074" y="1235306"/>
            <a:ext cx="1175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cs typeface="Arial" panose="020B0604020202020204" pitchFamily="34" charset="0"/>
              </a:rPr>
              <a:t>Neutrons</a:t>
            </a:r>
            <a:endParaRPr lang="en-US" sz="2000" dirty="0"/>
          </a:p>
        </p:txBody>
      </p:sp>
      <p:sp>
        <p:nvSpPr>
          <p:cNvPr id="20" name="Oval 19"/>
          <p:cNvSpPr/>
          <p:nvPr/>
        </p:nvSpPr>
        <p:spPr>
          <a:xfrm>
            <a:off x="10137223" y="1163734"/>
            <a:ext cx="1075260" cy="4742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12611" y="3139784"/>
            <a:ext cx="1790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cs typeface="Arial" panose="020B0604020202020204" pitchFamily="34" charset="0"/>
              </a:rPr>
              <a:t>Voxel phantom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434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Dosimeter response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552" y="837732"/>
            <a:ext cx="865807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Application areas of albedo dosimeters (</a:t>
            </a:r>
            <a:r>
              <a:rPr lang="en-US" sz="2200" dirty="0" err="1"/>
              <a:t>Piesch</a:t>
            </a:r>
            <a:r>
              <a:rPr lang="en-US" sz="2200" dirty="0"/>
              <a:t> and </a:t>
            </a:r>
            <a:r>
              <a:rPr lang="en-US" sz="2200" dirty="0" err="1"/>
              <a:t>Burgkhardt</a:t>
            </a:r>
            <a:r>
              <a:rPr lang="en-US" sz="2200" dirty="0"/>
              <a:t>)</a:t>
            </a:r>
          </a:p>
        </p:txBody>
      </p:sp>
      <p:graphicFrame>
        <p:nvGraphicFramePr>
          <p:cNvPr id="11" name="Tabela 19"/>
          <p:cNvGraphicFramePr>
            <a:graphicFrameLocks noGrp="1"/>
          </p:cNvGraphicFramePr>
          <p:nvPr>
            <p:extLst/>
          </p:nvPr>
        </p:nvGraphicFramePr>
        <p:xfrm>
          <a:off x="3093984" y="1385446"/>
          <a:ext cx="6278616" cy="471106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8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442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Reactors and accelerators, heavy shielding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Nuclear power stations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reactors (near beam)</a:t>
                      </a:r>
                    </a:p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Betatron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 particle accelerators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element cycle, criticality, low shielding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element cycle, including transportation, storage,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reprocessing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Experimental reactors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Criticality, handling fissile materials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Radionuclide neutron sources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Am-Be, Pu-Be, Ra-Be, 252Cf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Accelerators for research and technology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Cyclotron: variation in targets, particles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Accelerators for electrons .50 MeV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Accelerators for protons, deuterons, etc.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26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Dosimeter response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552" y="837732"/>
            <a:ext cx="865807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Application areas of albedo dosimeters (</a:t>
            </a:r>
            <a:r>
              <a:rPr lang="en-US" sz="2200" dirty="0" err="1"/>
              <a:t>Piesch</a:t>
            </a:r>
            <a:r>
              <a:rPr lang="en-US" sz="2200" dirty="0"/>
              <a:t> and </a:t>
            </a:r>
            <a:r>
              <a:rPr lang="en-US" sz="2200" dirty="0" err="1"/>
              <a:t>Burgkhardt</a:t>
            </a:r>
            <a:r>
              <a:rPr lang="en-US" sz="2200" dirty="0"/>
              <a:t>)</a:t>
            </a:r>
          </a:p>
        </p:txBody>
      </p:sp>
      <p:graphicFrame>
        <p:nvGraphicFramePr>
          <p:cNvPr id="11" name="Tabela 19"/>
          <p:cNvGraphicFramePr>
            <a:graphicFrameLocks noGrp="1"/>
          </p:cNvGraphicFramePr>
          <p:nvPr>
            <p:extLst/>
          </p:nvPr>
        </p:nvGraphicFramePr>
        <p:xfrm>
          <a:off x="3093984" y="1385446"/>
          <a:ext cx="6278616" cy="471106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8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442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Reactors and accelerators, heavy shielding</a:t>
                      </a:r>
                    </a:p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Nuclear power stations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reactors (near beam)</a:t>
                      </a:r>
                    </a:p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Betatron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Therapy particle accelerators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element cycle, criticality, low shielding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element cycle, including transportation, storage,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reprocessing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Experimental reactors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Criticality, handling fissile materials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Radionuclide neutron sources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Am-Be, Pu-Be, Ra-Be, 252Cf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Accelerators for research and technology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Cyclotron: variation in targets, particles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Accelerators for electrons .50 MeV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Accelerators for protons, deuterons, etc.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36728" y="2106220"/>
            <a:ext cx="2077962" cy="112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Calibration with D</a:t>
            </a:r>
            <a:r>
              <a:rPr lang="en-US" sz="2200" baseline="-25000" dirty="0"/>
              <a:t>2</a:t>
            </a:r>
            <a:r>
              <a:rPr lang="en-US" sz="2200" dirty="0"/>
              <a:t>O moderated </a:t>
            </a:r>
            <a:r>
              <a:rPr lang="en-US" sz="2200" baseline="30000" dirty="0"/>
              <a:t>252</a:t>
            </a:r>
            <a:r>
              <a:rPr lang="en-US" sz="2200" dirty="0"/>
              <a:t>Cf field</a:t>
            </a:r>
          </a:p>
        </p:txBody>
      </p:sp>
      <p:sp>
        <p:nvSpPr>
          <p:cNvPr id="2" name="Oval 1"/>
          <p:cNvSpPr/>
          <p:nvPr/>
        </p:nvSpPr>
        <p:spPr>
          <a:xfrm>
            <a:off x="3797076" y="2667873"/>
            <a:ext cx="3454400" cy="5080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21411699">
            <a:off x="7316744" y="2776073"/>
            <a:ext cx="2531354" cy="15825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41562" y="1489790"/>
            <a:ext cx="4651960" cy="88674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75095">
            <a:off x="8526658" y="2061098"/>
            <a:ext cx="1428884" cy="15825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5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35233" y="2441887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Results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5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Dosimeter response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552" y="837732"/>
            <a:ext cx="86580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EJ-426: Contribution from albedo and direct radiation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3" y="1527387"/>
            <a:ext cx="7514949" cy="35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47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Dosimeter response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552" y="837732"/>
            <a:ext cx="865807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EJ-426: Contribution from albedo and direct radiation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2413" y="1527387"/>
            <a:ext cx="7514949" cy="3518121"/>
            <a:chOff x="2338526" y="1425354"/>
            <a:chExt cx="7514949" cy="35181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526" y="1425354"/>
              <a:ext cx="7514949" cy="3518121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4062186" y="2932794"/>
              <a:ext cx="304800" cy="9048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5177" y="5049116"/>
            <a:ext cx="865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Direct contribution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&gt; 50% for energies below 1 eV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&lt; 5% for energies above 1 keV</a:t>
            </a:r>
          </a:p>
        </p:txBody>
      </p:sp>
      <p:graphicFrame>
        <p:nvGraphicFramePr>
          <p:cNvPr id="16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975964"/>
              </p:ext>
            </p:extLst>
          </p:nvPr>
        </p:nvGraphicFramePr>
        <p:xfrm>
          <a:off x="9170107" y="1527387"/>
          <a:ext cx="2122459" cy="424815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65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Energy (MeV)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2.5E-08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88%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1.0E+00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2.0E+00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5.0E+00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1.0E+01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40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Dosimeter response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552" y="837732"/>
            <a:ext cx="86580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EJ-420: Contribution from albedo and direct radiation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3" y="1510562"/>
            <a:ext cx="7655817" cy="35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8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MOTIVATION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9214" y="979845"/>
            <a:ext cx="9529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200" dirty="0"/>
              <a:t>Health personnel/Nuclear powerplant workers: use of </a:t>
            </a:r>
            <a:r>
              <a:rPr lang="en-US" sz="2000" b="1" kern="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TLD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dirty="0"/>
              <a:t>required by law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200" dirty="0"/>
              <a:t>However </a:t>
            </a:r>
            <a:r>
              <a:rPr lang="en-US" sz="2200" b="1" dirty="0">
                <a:solidFill>
                  <a:srgbClr val="009999"/>
                </a:solidFill>
              </a:rPr>
              <a:t>Electronic Personal Dosimeters (EPD)</a:t>
            </a:r>
            <a:r>
              <a:rPr lang="en-US" sz="2200" dirty="0"/>
              <a:t> are preferred</a:t>
            </a:r>
          </a:p>
          <a:p>
            <a:pPr marL="800100" lvl="1" indent="-342900" algn="ctr">
              <a:buFont typeface="Wingdings" panose="05000000000000000000" pitchFamily="2" charset="2"/>
              <a:buChar char="§"/>
            </a:pPr>
            <a:r>
              <a:rPr lang="en-US" sz="2200" dirty="0"/>
              <a:t>Dose estimation in real time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81665" y="3749300"/>
            <a:ext cx="0" cy="735145"/>
          </a:xfrm>
          <a:prstGeom prst="straightConnector1">
            <a:avLst/>
          </a:prstGeom>
          <a:ln w="28575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888440" y="2378310"/>
            <a:ext cx="1730684" cy="1500746"/>
            <a:chOff x="3243468" y="2486618"/>
            <a:chExt cx="1855676" cy="1609132"/>
          </a:xfrm>
        </p:grpSpPr>
        <p:pic>
          <p:nvPicPr>
            <p:cNvPr id="3076" name="Picture 4" descr="https://www.nde-ed.org/EducationResources/CommunityCollege/RadiationSafety/Graphics/TL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494" y="2486618"/>
              <a:ext cx="1771650" cy="154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3243468" y="3864918"/>
              <a:ext cx="110799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Source: nde-ed.org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52876" y="2927938"/>
            <a:ext cx="676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vs.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567604" y="2374233"/>
            <a:ext cx="2005415" cy="1525562"/>
            <a:chOff x="6605829" y="2259934"/>
            <a:chExt cx="2150249" cy="1635740"/>
          </a:xfrm>
        </p:grpSpPr>
        <p:pic>
          <p:nvPicPr>
            <p:cNvPr id="3078" name="Picture 6" descr="Resultado de imagem para electronic personal dosimet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6"/>
            <a:stretch/>
          </p:blipFill>
          <p:spPr bwMode="auto">
            <a:xfrm>
              <a:off x="6676489" y="2259934"/>
              <a:ext cx="2079589" cy="1588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6605829" y="3664842"/>
              <a:ext cx="128753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Source: fujielectric.com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52628" y="4549570"/>
            <a:ext cx="86580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200" dirty="0"/>
              <a:t>Using both can be uncomfortable and unpractical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200" dirty="0"/>
              <a:t>Use of </a:t>
            </a:r>
            <a:r>
              <a:rPr lang="en-US" sz="2200" b="1" dirty="0">
                <a:solidFill>
                  <a:srgbClr val="009999"/>
                </a:solidFill>
              </a:rPr>
              <a:t>EPD </a:t>
            </a:r>
            <a:r>
              <a:rPr lang="en-US" sz="2200" dirty="0"/>
              <a:t>in detriment of </a:t>
            </a:r>
            <a:r>
              <a:rPr lang="en-US" sz="2400" b="1" kern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TLD</a:t>
            </a:r>
            <a:endParaRPr lang="en-US" sz="2800" dirty="0"/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C00000"/>
                </a:solidFill>
              </a:rPr>
              <a:t>Underestimation</a:t>
            </a:r>
            <a:r>
              <a:rPr lang="en-US" sz="2200" dirty="0"/>
              <a:t> of delivered dose</a:t>
            </a:r>
          </a:p>
        </p:txBody>
      </p:sp>
      <p:pic>
        <p:nvPicPr>
          <p:cNvPr id="35" name="그림 2"/>
          <p:cNvPicPr>
            <a:picLocks noChangeAspect="1"/>
          </p:cNvPicPr>
          <p:nvPr/>
        </p:nvPicPr>
        <p:blipFill rotWithShape="1">
          <a:blip r:embed="rId5"/>
          <a:srcRect l="65853" t="15411" r="11146" b="55809"/>
          <a:stretch/>
        </p:blipFill>
        <p:spPr>
          <a:xfrm>
            <a:off x="8561626" y="4116872"/>
            <a:ext cx="2677664" cy="19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Dosimeter response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552" y="837732"/>
            <a:ext cx="86580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EJ-420: Contribution from albedo and direct radiation</a:t>
            </a:r>
          </a:p>
        </p:txBody>
      </p:sp>
      <p:graphicFrame>
        <p:nvGraphicFramePr>
          <p:cNvPr id="9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067579"/>
              </p:ext>
            </p:extLst>
          </p:nvPr>
        </p:nvGraphicFramePr>
        <p:xfrm>
          <a:off x="9090024" y="1203552"/>
          <a:ext cx="2122459" cy="481774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65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Energy (MeV)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2.5E-08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1.0E-01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1.0E+00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2.0E+00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5.0E+00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1.0E+01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3" y="1510562"/>
            <a:ext cx="7655817" cy="35466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5177" y="5049116"/>
            <a:ext cx="8658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Direct contribution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&gt; 50% for energies below 10 eV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&lt; 5% for energies above 10 keV</a:t>
            </a:r>
          </a:p>
        </p:txBody>
      </p:sp>
      <p:sp>
        <p:nvSpPr>
          <p:cNvPr id="15" name="Oval 14"/>
          <p:cNvSpPr/>
          <p:nvPr/>
        </p:nvSpPr>
        <p:spPr>
          <a:xfrm>
            <a:off x="2656538" y="3283876"/>
            <a:ext cx="304800" cy="904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40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Dosimeter response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552" y="837732"/>
            <a:ext cx="865807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Dependence with distance to phantom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481588" y="1530128"/>
            <a:ext cx="3338081" cy="4667471"/>
            <a:chOff x="4481588" y="1530129"/>
            <a:chExt cx="2990153" cy="44664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354851" y="2656866"/>
              <a:ext cx="4466400" cy="2212925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 rot="5400000">
              <a:off x="7156068" y="4285041"/>
              <a:ext cx="443195" cy="188150"/>
              <a:chOff x="6370026" y="2708031"/>
              <a:chExt cx="5039303" cy="134522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370026" y="2708031"/>
                <a:ext cx="5039303" cy="13452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834718" y="2708031"/>
                <a:ext cx="1814067" cy="10677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648777" y="3006008"/>
                <a:ext cx="2423592" cy="7698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179845" y="3288992"/>
                <a:ext cx="1128345" cy="440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464881" y="3291691"/>
                <a:ext cx="1128345" cy="440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113485" y="3775822"/>
                <a:ext cx="1701060" cy="275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5400000">
              <a:off x="6360231" y="4283082"/>
              <a:ext cx="443195" cy="188150"/>
              <a:chOff x="6370026" y="2708031"/>
              <a:chExt cx="5039303" cy="1345223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370026" y="2708031"/>
                <a:ext cx="5039303" cy="13452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834718" y="2708031"/>
                <a:ext cx="1814067" cy="10677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648777" y="3006008"/>
                <a:ext cx="2423592" cy="7698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179845" y="3288992"/>
                <a:ext cx="1128345" cy="440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464881" y="3291691"/>
                <a:ext cx="1128345" cy="440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113485" y="3775822"/>
                <a:ext cx="1701060" cy="275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5400000">
              <a:off x="6767455" y="4283081"/>
              <a:ext cx="443195" cy="188150"/>
              <a:chOff x="6370026" y="2708031"/>
              <a:chExt cx="5039303" cy="1345223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370026" y="2708031"/>
                <a:ext cx="5039303" cy="13452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834718" y="2708031"/>
                <a:ext cx="1814067" cy="10677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648777" y="3006008"/>
                <a:ext cx="2423592" cy="7698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179845" y="3288992"/>
                <a:ext cx="1128345" cy="440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9464881" y="3291691"/>
                <a:ext cx="1128345" cy="440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113485" y="3775822"/>
                <a:ext cx="1701060" cy="2752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6487539" y="4627866"/>
            <a:ext cx="745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 cm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31230" y="3809955"/>
            <a:ext cx="745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 cm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66973" y="4643611"/>
            <a:ext cx="745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 cm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43459" y="4273750"/>
            <a:ext cx="210043" cy="463147"/>
            <a:chOff x="7762026" y="4428199"/>
            <a:chExt cx="210043" cy="463147"/>
          </a:xfrm>
        </p:grpSpPr>
        <p:sp>
          <p:nvSpPr>
            <p:cNvPr id="69" name="Rectangle 68"/>
            <p:cNvSpPr/>
            <p:nvPr/>
          </p:nvSpPr>
          <p:spPr>
            <a:xfrm rot="5400000">
              <a:off x="7635474" y="4554751"/>
              <a:ext cx="463147" cy="2100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5400000">
              <a:off x="7805343" y="4470907"/>
              <a:ext cx="166725" cy="166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5400000">
              <a:off x="7754070" y="4688905"/>
              <a:ext cx="222745" cy="12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5400000">
              <a:off x="7795118" y="4520090"/>
              <a:ext cx="103703" cy="6877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rot="5400000">
              <a:off x="7705683" y="4737020"/>
              <a:ext cx="156339" cy="42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rot="5400000">
              <a:off x="7794697" y="4730101"/>
              <a:ext cx="103703" cy="6877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7819669" y="3843583"/>
            <a:ext cx="745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 cm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440" y="1485462"/>
            <a:ext cx="3537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Depending on dosimeter’s type</a:t>
            </a:r>
          </a:p>
          <a:p>
            <a:pPr lvl="1"/>
            <a:r>
              <a:rPr lang="en-US" sz="2000" dirty="0"/>
              <a:t>2x difference 1-3 cm</a:t>
            </a:r>
          </a:p>
        </p:txBody>
      </p:sp>
    </p:spTree>
    <p:extLst>
      <p:ext uri="{BB962C8B-B14F-4D97-AF65-F5344CB8AC3E}">
        <p14:creationId xmlns:p14="http://schemas.microsoft.com/office/powerpoint/2010/main" val="3364700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Dosimeter response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552" y="837732"/>
            <a:ext cx="86580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EJ-426: Dependence with distance to phantom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602797"/>
            <a:ext cx="8252034" cy="38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20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Dosimeter response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552" y="837732"/>
            <a:ext cx="86580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EJ-426: Dependence with distance to phantom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602797"/>
            <a:ext cx="8252034" cy="3863187"/>
          </a:xfrm>
          <a:prstGeom prst="rect">
            <a:avLst/>
          </a:prstGeom>
        </p:spPr>
      </p:pic>
      <p:graphicFrame>
        <p:nvGraphicFramePr>
          <p:cNvPr id="16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18659"/>
              </p:ext>
            </p:extLst>
          </p:nvPr>
        </p:nvGraphicFramePr>
        <p:xfrm>
          <a:off x="9495240" y="1390271"/>
          <a:ext cx="2122459" cy="407571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1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722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Deviation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Energy (MeV)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 cm 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vs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cm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 cm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vs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1.0E-08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2.5E-08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1.0E-07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1.0E-06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1.0E-05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1.0E-04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1.0E-03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1.0E-02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1.0E-01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1.0E+00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2.0E+00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5.0E+00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1.0E+01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398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Dosimeter response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552" y="837732"/>
            <a:ext cx="10500934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Dependence with distance to phantom – D</a:t>
            </a:r>
            <a:r>
              <a:rPr lang="en-US" sz="2200" baseline="-25000" dirty="0"/>
              <a:t>2</a:t>
            </a:r>
            <a:r>
              <a:rPr lang="en-US" sz="2200" dirty="0"/>
              <a:t>O+</a:t>
            </a:r>
            <a:r>
              <a:rPr lang="en-US" sz="2200" baseline="30000" dirty="0"/>
              <a:t>252</a:t>
            </a:r>
            <a:r>
              <a:rPr lang="en-US" sz="2200" dirty="0"/>
              <a:t>Cf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08912"/>
              </p:ext>
            </p:extLst>
          </p:nvPr>
        </p:nvGraphicFramePr>
        <p:xfrm>
          <a:off x="1148955" y="2128656"/>
          <a:ext cx="9657184" cy="114311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13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6843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lnB w="25400" cmpd="sng"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Distance</a:t>
                      </a:r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phantom (cm)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78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 cm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cm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cm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(cm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9.03E-2 ± 5.60E-3  </a:t>
                      </a: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7.88E-2 ± 4.85E-3 </a:t>
                      </a: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7.44E-2 ± 4.72E-3</a:t>
                      </a: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7.46E-2 ± 2.45E-3</a:t>
                      </a: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Deviation from 0 cm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2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578377"/>
              </p:ext>
            </p:extLst>
          </p:nvPr>
        </p:nvGraphicFramePr>
        <p:xfrm>
          <a:off x="1148956" y="4230186"/>
          <a:ext cx="9657184" cy="11353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13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722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lnB w="25400" cmpd="sng"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Distance</a:t>
                      </a:r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phantom (cm)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 cm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cm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cm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(cm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 ± 5.59E-2</a:t>
                      </a: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 ± 5.19E-2</a:t>
                      </a: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 ± 5.12E-2</a:t>
                      </a: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 ± 5.12E-2</a:t>
                      </a:r>
                    </a:p>
                  </a:txBody>
                  <a:tcPr marL="9525" marR="9525" marT="9525" marB="0" anchor="b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Deviation from 0 cm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2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083611" y="1709637"/>
            <a:ext cx="1108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EJ-426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48955" y="3691386"/>
            <a:ext cx="1108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EJ-420</a:t>
            </a:r>
          </a:p>
        </p:txBody>
      </p:sp>
    </p:spTree>
    <p:extLst>
      <p:ext uri="{BB962C8B-B14F-4D97-AF65-F5344CB8AC3E}">
        <p14:creationId xmlns:p14="http://schemas.microsoft.com/office/powerpoint/2010/main" val="463756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Dosimeter response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552" y="837732"/>
            <a:ext cx="865807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Angular dependence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83061" y="2628655"/>
            <a:ext cx="4667471" cy="2470416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049685" y="2069168"/>
            <a:ext cx="1585375" cy="3564821"/>
            <a:chOff x="5421950" y="1707035"/>
            <a:chExt cx="1585375" cy="3564821"/>
          </a:xfrm>
        </p:grpSpPr>
        <p:grpSp>
          <p:nvGrpSpPr>
            <p:cNvPr id="56" name="Group 55"/>
            <p:cNvGrpSpPr/>
            <p:nvPr/>
          </p:nvGrpSpPr>
          <p:grpSpPr>
            <a:xfrm rot="5400000">
              <a:off x="4432227" y="2696758"/>
              <a:ext cx="3564821" cy="1585375"/>
              <a:chOff x="6370027" y="1012681"/>
              <a:chExt cx="4711135" cy="1513715"/>
            </a:xfrm>
            <a:effectLst/>
          </p:grpSpPr>
          <p:cxnSp>
            <p:nvCxnSpPr>
              <p:cNvPr id="58" name="Straight Arrow Connector 57"/>
              <p:cNvCxnSpPr/>
              <p:nvPr/>
            </p:nvCxnSpPr>
            <p:spPr>
              <a:xfrm>
                <a:off x="7042638" y="1018546"/>
                <a:ext cx="8793" cy="1507850"/>
              </a:xfrm>
              <a:prstGeom prst="straightConnector1">
                <a:avLst/>
              </a:prstGeom>
              <a:ln>
                <a:solidFill>
                  <a:srgbClr val="009999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7715249" y="1018546"/>
                <a:ext cx="8793" cy="1507850"/>
              </a:xfrm>
              <a:prstGeom prst="straightConnector1">
                <a:avLst/>
              </a:prstGeom>
              <a:ln>
                <a:solidFill>
                  <a:srgbClr val="009999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8387860" y="1018546"/>
                <a:ext cx="8793" cy="1507850"/>
              </a:xfrm>
              <a:prstGeom prst="straightConnector1">
                <a:avLst/>
              </a:prstGeom>
              <a:ln>
                <a:solidFill>
                  <a:srgbClr val="009999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9060471" y="1017196"/>
                <a:ext cx="8793" cy="1507850"/>
              </a:xfrm>
              <a:prstGeom prst="straightConnector1">
                <a:avLst/>
              </a:prstGeom>
              <a:ln>
                <a:solidFill>
                  <a:srgbClr val="009999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9733082" y="1012681"/>
                <a:ext cx="8793" cy="1507850"/>
              </a:xfrm>
              <a:prstGeom prst="straightConnector1">
                <a:avLst/>
              </a:prstGeom>
              <a:ln>
                <a:solidFill>
                  <a:srgbClr val="009999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10405693" y="1012681"/>
                <a:ext cx="8793" cy="1507850"/>
              </a:xfrm>
              <a:prstGeom prst="straightConnector1">
                <a:avLst/>
              </a:prstGeom>
              <a:ln>
                <a:solidFill>
                  <a:srgbClr val="009999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6370027" y="1012681"/>
                <a:ext cx="8793" cy="1507850"/>
              </a:xfrm>
              <a:prstGeom prst="straightConnector1">
                <a:avLst/>
              </a:prstGeom>
              <a:ln>
                <a:solidFill>
                  <a:srgbClr val="009999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1072369" y="1012681"/>
                <a:ext cx="8793" cy="1507850"/>
              </a:xfrm>
              <a:prstGeom prst="straightConnector1">
                <a:avLst/>
              </a:prstGeom>
              <a:ln>
                <a:solidFill>
                  <a:srgbClr val="009999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/>
            <p:cNvSpPr/>
            <p:nvPr/>
          </p:nvSpPr>
          <p:spPr>
            <a:xfrm rot="5400000">
              <a:off x="5583682" y="3108395"/>
              <a:ext cx="1263749" cy="447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>
                  <a:ln w="22225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Neutrons</a:t>
              </a:r>
              <a:endParaRPr lang="en-US" sz="2200" b="1" dirty="0">
                <a:ln w="222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8714610" y="1334267"/>
            <a:ext cx="56935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0°</a:t>
            </a:r>
          </a:p>
        </p:txBody>
      </p:sp>
    </p:spTree>
    <p:extLst>
      <p:ext uri="{BB962C8B-B14F-4D97-AF65-F5344CB8AC3E}">
        <p14:creationId xmlns:p14="http://schemas.microsoft.com/office/powerpoint/2010/main" val="3327226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Dosimeter response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552" y="837732"/>
            <a:ext cx="865807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Angular dependence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83061" y="2628655"/>
            <a:ext cx="4667471" cy="2470416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 rot="1464986">
            <a:off x="8017937" y="2464517"/>
            <a:ext cx="1585375" cy="3564821"/>
            <a:chOff x="5421950" y="1707035"/>
            <a:chExt cx="1585375" cy="3564821"/>
          </a:xfrm>
        </p:grpSpPr>
        <p:grpSp>
          <p:nvGrpSpPr>
            <p:cNvPr id="56" name="Group 55"/>
            <p:cNvGrpSpPr/>
            <p:nvPr/>
          </p:nvGrpSpPr>
          <p:grpSpPr>
            <a:xfrm rot="5400000">
              <a:off x="4432227" y="2696758"/>
              <a:ext cx="3564821" cy="1585375"/>
              <a:chOff x="6370027" y="1012681"/>
              <a:chExt cx="4711135" cy="1513715"/>
            </a:xfrm>
            <a:effectLst/>
          </p:grpSpPr>
          <p:cxnSp>
            <p:nvCxnSpPr>
              <p:cNvPr id="58" name="Straight Arrow Connector 57"/>
              <p:cNvCxnSpPr/>
              <p:nvPr/>
            </p:nvCxnSpPr>
            <p:spPr>
              <a:xfrm>
                <a:off x="7042638" y="1018546"/>
                <a:ext cx="8793" cy="150785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7715249" y="1018546"/>
                <a:ext cx="8793" cy="150785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8387860" y="1018546"/>
                <a:ext cx="8793" cy="150785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9060471" y="1017196"/>
                <a:ext cx="8793" cy="150785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9733082" y="1012681"/>
                <a:ext cx="8793" cy="150785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10405693" y="1012681"/>
                <a:ext cx="8793" cy="150785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6370027" y="1012681"/>
                <a:ext cx="8793" cy="150785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1072369" y="1012681"/>
                <a:ext cx="8793" cy="150785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/>
            <p:cNvSpPr/>
            <p:nvPr/>
          </p:nvSpPr>
          <p:spPr>
            <a:xfrm rot="5400000">
              <a:off x="5583682" y="3108395"/>
              <a:ext cx="1263749" cy="44737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>
                  <a:ln w="22225">
                    <a:noFill/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cs typeface="Arial" panose="020B0604020202020204" pitchFamily="34" charset="0"/>
                </a:rPr>
                <a:t>Neutrons</a:t>
              </a:r>
              <a:endParaRPr lang="en-US" sz="2200" b="1" dirty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714610" y="1334267"/>
            <a:ext cx="14277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0°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to 60°</a:t>
            </a:r>
          </a:p>
        </p:txBody>
      </p:sp>
    </p:spTree>
    <p:extLst>
      <p:ext uri="{BB962C8B-B14F-4D97-AF65-F5344CB8AC3E}">
        <p14:creationId xmlns:p14="http://schemas.microsoft.com/office/powerpoint/2010/main" val="2610906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Dosimeter response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552" y="837732"/>
            <a:ext cx="86580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D</a:t>
            </a:r>
            <a:r>
              <a:rPr lang="en-US" sz="2200" baseline="-25000" dirty="0"/>
              <a:t>2</a:t>
            </a:r>
            <a:r>
              <a:rPr lang="en-US" sz="2200" dirty="0"/>
              <a:t>O+</a:t>
            </a:r>
            <a:r>
              <a:rPr lang="en-US" sz="2200" baseline="30000" dirty="0"/>
              <a:t>252</a:t>
            </a:r>
            <a:r>
              <a:rPr lang="en-US" sz="2200" dirty="0"/>
              <a:t>Cf – Angular dependence </a:t>
            </a:r>
          </a:p>
        </p:txBody>
      </p:sp>
      <p:graphicFrame>
        <p:nvGraphicFramePr>
          <p:cNvPr id="14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71066"/>
              </p:ext>
            </p:extLst>
          </p:nvPr>
        </p:nvGraphicFramePr>
        <p:xfrm>
          <a:off x="457200" y="1757787"/>
          <a:ext cx="10755281" cy="141922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7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7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845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lnB w="25400" cmpd="sng"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Source angle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(cm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7.90E-2 ± 2.05E-3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7.35E-2 ± 2.84E-3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5.93E-2 ± 2.45E-3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4.28E-2 ± 3.14E-3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Deviation from 0°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2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938922"/>
              </p:ext>
            </p:extLst>
          </p:nvPr>
        </p:nvGraphicFramePr>
        <p:xfrm>
          <a:off x="457200" y="3595245"/>
          <a:ext cx="10755281" cy="141922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7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7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722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lnB w="25400" cmpd="sng"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Source angle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(cm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 ± 5.19E-2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 ± 5.14E-2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 ± 4.34E-2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 ± 3.79E-2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Deviation from 0°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2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6226" y="1371750"/>
            <a:ext cx="1108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EJ-426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6226" y="3247632"/>
            <a:ext cx="1108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EJ-420</a:t>
            </a:r>
          </a:p>
        </p:txBody>
      </p:sp>
    </p:spTree>
    <p:extLst>
      <p:ext uri="{BB962C8B-B14F-4D97-AF65-F5344CB8AC3E}">
        <p14:creationId xmlns:p14="http://schemas.microsoft.com/office/powerpoint/2010/main" val="3640772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177" y="5151558"/>
            <a:ext cx="10886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ISO 21909 (2005): the arithmetic mean of the response for 0°, 15°, 45° and 60° must not differ by more than 30%  from the corresponding response at 0°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Deviation of arithmetic mean 19%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Dosimeter response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552" y="837732"/>
            <a:ext cx="86580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D</a:t>
            </a:r>
            <a:r>
              <a:rPr lang="en-US" sz="2200" baseline="-25000" dirty="0"/>
              <a:t>2</a:t>
            </a:r>
            <a:r>
              <a:rPr lang="en-US" sz="2200" dirty="0"/>
              <a:t>O+</a:t>
            </a:r>
            <a:r>
              <a:rPr lang="en-US" sz="2200" baseline="30000" dirty="0"/>
              <a:t>252</a:t>
            </a:r>
            <a:r>
              <a:rPr lang="en-US" sz="2200" dirty="0"/>
              <a:t>Cf – Angular dependence </a:t>
            </a:r>
          </a:p>
        </p:txBody>
      </p:sp>
      <p:graphicFrame>
        <p:nvGraphicFramePr>
          <p:cNvPr id="14" name="Tabela 19"/>
          <p:cNvGraphicFramePr>
            <a:graphicFrameLocks noGrp="1"/>
          </p:cNvGraphicFramePr>
          <p:nvPr>
            <p:extLst/>
          </p:nvPr>
        </p:nvGraphicFramePr>
        <p:xfrm>
          <a:off x="457200" y="1757787"/>
          <a:ext cx="10755281" cy="141922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7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7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845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lnB w="25400" cmpd="sng"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Source angle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(cm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7.90E-2 ± 2.05E-3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7.35E-2 ± 2.84E-3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5.93E-2 ± 2.45E-3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4.28E-2 ± 3.14E-3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Deviation from 0°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2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ela 19"/>
          <p:cNvGraphicFramePr>
            <a:graphicFrameLocks noGrp="1"/>
          </p:cNvGraphicFramePr>
          <p:nvPr>
            <p:extLst/>
          </p:nvPr>
        </p:nvGraphicFramePr>
        <p:xfrm>
          <a:off x="457200" y="3595245"/>
          <a:ext cx="10755281" cy="141922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7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7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722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lnB w="25400" cmpd="sng"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Source angle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60°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Response (cm</a:t>
                      </a:r>
                      <a:r>
                        <a:rPr lang="en-US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 ± 5.19E-2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 ± 5.14E-2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 ± 4.34E-2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 ± 3.79E-2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Deviation from 0°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pattFill prst="pct2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6226" y="1371750"/>
            <a:ext cx="1108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EJ-426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6226" y="3247632"/>
            <a:ext cx="1108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EJ-420</a:t>
            </a:r>
          </a:p>
        </p:txBody>
      </p:sp>
    </p:spTree>
    <p:extLst>
      <p:ext uri="{BB962C8B-B14F-4D97-AF65-F5344CB8AC3E}">
        <p14:creationId xmlns:p14="http://schemas.microsoft.com/office/powerpoint/2010/main" val="3664385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Requirements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57643" y="1803697"/>
            <a:ext cx="6234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Energy: 20 keV – 1.5 MeV (±30%)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Angular dependence: ±20% (0° ~ ±60°, </a:t>
            </a:r>
            <a:r>
              <a:rPr lang="en-US" sz="2200" baseline="30000" dirty="0"/>
              <a:t>137</a:t>
            </a:r>
            <a:r>
              <a:rPr lang="en-US" sz="2200" dirty="0"/>
              <a:t>Cs)</a:t>
            </a:r>
            <a:br>
              <a:rPr lang="en-US" sz="2200" dirty="0"/>
            </a:br>
            <a:r>
              <a:rPr lang="en-US" sz="2200" dirty="0"/>
              <a:t>                                       ±50% (0° ~ ±60°, </a:t>
            </a:r>
            <a:r>
              <a:rPr lang="en-US" sz="2200" baseline="30000" dirty="0"/>
              <a:t>241</a:t>
            </a:r>
            <a:r>
              <a:rPr lang="en-US" sz="2200" dirty="0"/>
              <a:t>Am)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Energy dependence: &lt; 20% at 60 keV~1.5 MeV</a:t>
            </a:r>
          </a:p>
        </p:txBody>
      </p:sp>
      <p:sp>
        <p:nvSpPr>
          <p:cNvPr id="2" name="Rectangle 1"/>
          <p:cNvSpPr/>
          <p:nvPr/>
        </p:nvSpPr>
        <p:spPr>
          <a:xfrm>
            <a:off x="8356854" y="1159555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u="sng" dirty="0"/>
              <a:t>Gammas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93498" y="1033271"/>
            <a:ext cx="5594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/>
              <a:t>Neutrons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5822" y="4315844"/>
            <a:ext cx="55944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/>
              <a:t>Dimensions</a:t>
            </a:r>
          </a:p>
          <a:p>
            <a:pPr algn="ctr"/>
            <a:endParaRPr lang="en-US" sz="1000" u="sng" dirty="0"/>
          </a:p>
          <a:p>
            <a:pPr algn="ctr"/>
            <a:r>
              <a:rPr lang="en-US" sz="2200" dirty="0"/>
              <a:t>&lt; 5.5 cm x 8.5 cm</a:t>
            </a:r>
          </a:p>
          <a:p>
            <a:pPr algn="ctr"/>
            <a:r>
              <a:rPr lang="en-US" altLang="ko-KR" sz="2200" dirty="0"/>
              <a:t>&lt; 100 g</a:t>
            </a:r>
            <a:endParaRPr lang="ko-KR" altLang="en-US" sz="2200" dirty="0"/>
          </a:p>
          <a:p>
            <a:pPr algn="ctr"/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8339" y="3069559"/>
            <a:ext cx="3547413" cy="3048000"/>
            <a:chOff x="7493666" y="2860972"/>
            <a:chExt cx="3547413" cy="3048000"/>
          </a:xfrm>
        </p:grpSpPr>
        <p:grpSp>
          <p:nvGrpSpPr>
            <p:cNvPr id="10" name="Group 9"/>
            <p:cNvGrpSpPr/>
            <p:nvPr/>
          </p:nvGrpSpPr>
          <p:grpSpPr>
            <a:xfrm>
              <a:off x="8851899" y="2860972"/>
              <a:ext cx="2189180" cy="3048000"/>
              <a:chOff x="8851899" y="2860972"/>
              <a:chExt cx="2189180" cy="30480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9164790" y="2860972"/>
                <a:ext cx="1876289" cy="3048000"/>
              </a:xfrm>
              <a:prstGeom prst="roundRect">
                <a:avLst>
                  <a:gd name="adj" fmla="val 583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9164790" y="5143500"/>
                <a:ext cx="1876289" cy="759743"/>
              </a:xfrm>
              <a:prstGeom prst="roundRect">
                <a:avLst>
                  <a:gd name="adj" fmla="val 583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TLD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184463" y="3666974"/>
                <a:ext cx="183694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gamma</a:t>
                </a:r>
                <a:br>
                  <a:rPr lang="en-US" b="1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+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neutron</a:t>
                </a:r>
                <a:br>
                  <a:rPr lang="en-US" b="1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dosimeters</a:t>
                </a:r>
              </a:p>
            </p:txBody>
          </p:sp>
          <p:sp>
            <p:nvSpPr>
              <p:cNvPr id="7" name="Left Brace 6"/>
              <p:cNvSpPr/>
              <p:nvPr/>
            </p:nvSpPr>
            <p:spPr>
              <a:xfrm>
                <a:off x="8851899" y="2875009"/>
                <a:ext cx="256363" cy="2268491"/>
              </a:xfrm>
              <a:prstGeom prst="leftBrac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Left Brace 19"/>
              <p:cNvSpPr/>
              <p:nvPr/>
            </p:nvSpPr>
            <p:spPr>
              <a:xfrm>
                <a:off x="8851899" y="5184548"/>
                <a:ext cx="256363" cy="722812"/>
              </a:xfrm>
              <a:prstGeom prst="leftBrac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493666" y="5343907"/>
              <a:ext cx="18369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2.3 cm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93666" y="3785909"/>
              <a:ext cx="18369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6.2 cm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8734" y="1757287"/>
            <a:ext cx="55944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Energy: 0.025 eV ~ 5 MeV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Angular dependence: 0° ~ ± 60°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91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Goal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2552" y="1190157"/>
            <a:ext cx="86580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Develop an integrated dosimeter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kern="0" dirty="0"/>
              <a:t> </a:t>
            </a:r>
            <a:r>
              <a:rPr lang="en-US" sz="2400" b="1" kern="0" dirty="0">
                <a:solidFill>
                  <a:schemeClr val="accent2">
                    <a:lumMod val="75000"/>
                  </a:schemeClr>
                </a:solidFill>
              </a:rPr>
              <a:t> TLD</a:t>
            </a:r>
            <a:r>
              <a:rPr lang="en-US" sz="2200" dirty="0"/>
              <a:t>+</a:t>
            </a:r>
            <a:r>
              <a:rPr lang="en-US" sz="2200" b="1" dirty="0">
                <a:solidFill>
                  <a:srgbClr val="009999"/>
                </a:solidFill>
              </a:rPr>
              <a:t>EPD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Induce workers to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wear both dosimeter types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Card type dosimeter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Ease of portability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~ 100 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Minimize radiation accidents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Built-in RFID wireless communication function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Gamma ray + neutron dosimeter</a:t>
            </a:r>
          </a:p>
        </p:txBody>
      </p:sp>
      <p:pic>
        <p:nvPicPr>
          <p:cNvPr id="15" name="그림 23"/>
          <p:cNvPicPr>
            <a:picLocks noChangeAspect="1"/>
          </p:cNvPicPr>
          <p:nvPr/>
        </p:nvPicPr>
        <p:blipFill rotWithShape="1">
          <a:blip r:embed="rId3"/>
          <a:srcRect l="33447" r="41004" b="56789"/>
          <a:stretch/>
        </p:blipFill>
        <p:spPr>
          <a:xfrm>
            <a:off x="7186612" y="1530129"/>
            <a:ext cx="3781453" cy="32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83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Requirements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57643" y="1803697"/>
            <a:ext cx="6234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Energy: 20 keV – 1.5 MeV (±30%)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Angular dependence: ±20% (0° ~ ±60°, </a:t>
            </a:r>
            <a:r>
              <a:rPr lang="en-US" sz="2200" baseline="30000" dirty="0"/>
              <a:t>137</a:t>
            </a:r>
            <a:r>
              <a:rPr lang="en-US" sz="2200" dirty="0"/>
              <a:t>Cs)</a:t>
            </a:r>
            <a:br>
              <a:rPr lang="en-US" sz="2200" dirty="0"/>
            </a:br>
            <a:r>
              <a:rPr lang="en-US" sz="2200" dirty="0"/>
              <a:t>                                       ±50% (0° ~ ±60°, </a:t>
            </a:r>
            <a:r>
              <a:rPr lang="en-US" sz="2200" baseline="30000" dirty="0"/>
              <a:t>241</a:t>
            </a:r>
            <a:r>
              <a:rPr lang="en-US" sz="2200" dirty="0"/>
              <a:t>Am)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Energy dependence: &lt; 20% at 60 keV~1.5 MeV</a:t>
            </a:r>
          </a:p>
        </p:txBody>
      </p:sp>
      <p:sp>
        <p:nvSpPr>
          <p:cNvPr id="2" name="Rectangle 1"/>
          <p:cNvSpPr/>
          <p:nvPr/>
        </p:nvSpPr>
        <p:spPr>
          <a:xfrm>
            <a:off x="8356854" y="1159555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u="sng" dirty="0"/>
              <a:t>Gammas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93498" y="1033271"/>
            <a:ext cx="5594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/>
              <a:t>Neutrons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5822" y="4315844"/>
            <a:ext cx="55944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/>
              <a:t>Dimensions</a:t>
            </a:r>
          </a:p>
          <a:p>
            <a:pPr algn="ctr"/>
            <a:endParaRPr lang="en-US" sz="1000" u="sng" dirty="0"/>
          </a:p>
          <a:p>
            <a:pPr algn="ctr"/>
            <a:r>
              <a:rPr lang="en-US" sz="2200" dirty="0"/>
              <a:t>&lt; 5.5 cm x 8.5 cm</a:t>
            </a:r>
          </a:p>
          <a:p>
            <a:pPr algn="ctr"/>
            <a:r>
              <a:rPr lang="en-US" altLang="ko-KR" sz="2200" dirty="0"/>
              <a:t>&lt; 100 g</a:t>
            </a:r>
            <a:endParaRPr lang="ko-KR" altLang="en-US" sz="2200" dirty="0"/>
          </a:p>
          <a:p>
            <a:pPr algn="ctr"/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8339" y="3069559"/>
            <a:ext cx="3547413" cy="3048000"/>
            <a:chOff x="7493666" y="2860972"/>
            <a:chExt cx="3547413" cy="3048000"/>
          </a:xfrm>
        </p:grpSpPr>
        <p:grpSp>
          <p:nvGrpSpPr>
            <p:cNvPr id="10" name="Group 9"/>
            <p:cNvGrpSpPr/>
            <p:nvPr/>
          </p:nvGrpSpPr>
          <p:grpSpPr>
            <a:xfrm>
              <a:off x="8851899" y="2860972"/>
              <a:ext cx="2189180" cy="3048000"/>
              <a:chOff x="8851899" y="2860972"/>
              <a:chExt cx="2189180" cy="30480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9164790" y="2860972"/>
                <a:ext cx="1876289" cy="3048000"/>
              </a:xfrm>
              <a:prstGeom prst="roundRect">
                <a:avLst>
                  <a:gd name="adj" fmla="val 583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9164790" y="5143500"/>
                <a:ext cx="1876289" cy="759743"/>
              </a:xfrm>
              <a:prstGeom prst="roundRect">
                <a:avLst>
                  <a:gd name="adj" fmla="val 583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TLD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184463" y="3666974"/>
                <a:ext cx="183694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gamma</a:t>
                </a:r>
                <a:br>
                  <a:rPr lang="en-US" b="1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+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neutron</a:t>
                </a:r>
                <a:br>
                  <a:rPr lang="en-US" b="1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dosimeters</a:t>
                </a:r>
              </a:p>
            </p:txBody>
          </p:sp>
          <p:sp>
            <p:nvSpPr>
              <p:cNvPr id="7" name="Left Brace 6"/>
              <p:cNvSpPr/>
              <p:nvPr/>
            </p:nvSpPr>
            <p:spPr>
              <a:xfrm>
                <a:off x="8851899" y="2875009"/>
                <a:ext cx="256363" cy="2268491"/>
              </a:xfrm>
              <a:prstGeom prst="leftBrac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Left Brace 19"/>
              <p:cNvSpPr/>
              <p:nvPr/>
            </p:nvSpPr>
            <p:spPr>
              <a:xfrm>
                <a:off x="8851899" y="5184548"/>
                <a:ext cx="256363" cy="722812"/>
              </a:xfrm>
              <a:prstGeom prst="leftBrac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493666" y="5343907"/>
              <a:ext cx="18369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2.3 cm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93666" y="3785909"/>
              <a:ext cx="18369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6.2 cm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8734" y="1757287"/>
            <a:ext cx="55944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Energy: 0.025 eV ~ 5 MeV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Angular dependence: 0° ~ ± 60°</a:t>
            </a:r>
          </a:p>
          <a:p>
            <a:pPr algn="ctr"/>
            <a:endParaRPr lang="en-US" sz="3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1008B1-21E9-412A-BD9F-F1D41C09BE7C}"/>
              </a:ext>
            </a:extLst>
          </p:cNvPr>
          <p:cNvSpPr/>
          <p:nvPr/>
        </p:nvSpPr>
        <p:spPr>
          <a:xfrm>
            <a:off x="5874839" y="947913"/>
            <a:ext cx="6239783" cy="3835226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19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Gamma dosimeter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635" y="1123113"/>
            <a:ext cx="630768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Eurorad Si100 Silicon detector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2200" dirty="0"/>
              <a:t>Energy filter ( &lt; </a:t>
            </a:r>
            <a:r>
              <a:rPr lang="en-US" sz="2200" dirty="0"/>
              <a:t>± </a:t>
            </a:r>
            <a:r>
              <a:rPr lang="da-DK" sz="2200" dirty="0"/>
              <a:t>20% at 60 keV~1.5 MeV)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Size: 14mm x 10mm x 3mm </a:t>
            </a:r>
          </a:p>
        </p:txBody>
      </p:sp>
      <p:pic>
        <p:nvPicPr>
          <p:cNvPr id="44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21" y="3469923"/>
            <a:ext cx="3248820" cy="1864077"/>
          </a:xfrm>
          <a:prstGeom prst="rect">
            <a:avLst/>
          </a:prstGeom>
        </p:spPr>
      </p:pic>
      <p:pic>
        <p:nvPicPr>
          <p:cNvPr id="45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271" y="1411596"/>
            <a:ext cx="4979915" cy="392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64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Gamma dosimeter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65747" y="1124368"/>
            <a:ext cx="10058400" cy="402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Monte Carlo Implementation: MCNP6</a:t>
            </a:r>
          </a:p>
          <a:p>
            <a:r>
              <a:rPr lang="en-US" sz="2400" dirty="0"/>
              <a:t>Study of energy and angular dependence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02747" y="2704843"/>
            <a:ext cx="3507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Si dosimeter implementation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6631" y="1843496"/>
            <a:ext cx="3089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Parallel source beam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660" y="3768996"/>
            <a:ext cx="2504720" cy="23879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932" y="3774705"/>
            <a:ext cx="2508719" cy="23979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51685" y="2373090"/>
            <a:ext cx="30898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Angular dependence:</a:t>
            </a:r>
          </a:p>
          <a:p>
            <a:r>
              <a:rPr lang="en-US" sz="2200" dirty="0"/>
              <a:t>- 0° to 90°, 5° steps</a:t>
            </a:r>
          </a:p>
          <a:p>
            <a:r>
              <a:rPr lang="en-US" sz="2200" dirty="0"/>
              <a:t>- </a:t>
            </a:r>
            <a:r>
              <a:rPr lang="en-US" sz="2200" baseline="30000" dirty="0"/>
              <a:t>137</a:t>
            </a:r>
            <a:r>
              <a:rPr lang="en-US" sz="2200" dirty="0"/>
              <a:t>Cs (662 </a:t>
            </a:r>
            <a:r>
              <a:rPr lang="en-US" sz="2200" dirty="0" err="1"/>
              <a:t>keV</a:t>
            </a:r>
            <a:r>
              <a:rPr lang="en-US" sz="2200" dirty="0"/>
              <a:t>)</a:t>
            </a:r>
          </a:p>
          <a:p>
            <a:r>
              <a:rPr lang="en-US" sz="2200" dirty="0"/>
              <a:t>- </a:t>
            </a:r>
            <a:r>
              <a:rPr lang="en-US" sz="2200" baseline="30000" dirty="0"/>
              <a:t>241</a:t>
            </a:r>
            <a:r>
              <a:rPr lang="en-US" sz="2200" dirty="0"/>
              <a:t>Am (59.6 </a:t>
            </a:r>
            <a:r>
              <a:rPr lang="en-US" sz="2200" dirty="0" err="1"/>
              <a:t>keV</a:t>
            </a:r>
            <a:r>
              <a:rPr lang="en-US" sz="2200" dirty="0"/>
              <a:t>)</a:t>
            </a:r>
          </a:p>
          <a:p>
            <a:pPr marL="342900" indent="-342900">
              <a:buFontTx/>
              <a:buChar char="-"/>
            </a:pPr>
            <a:endParaRPr lang="en-US" sz="2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626615" y="3265642"/>
            <a:ext cx="2659506" cy="2388103"/>
            <a:chOff x="2435518" y="3092659"/>
            <a:chExt cx="2290108" cy="198333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5518" y="3092659"/>
              <a:ext cx="2290108" cy="1983334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 flipV="1">
              <a:off x="3661096" y="3691662"/>
              <a:ext cx="0" cy="6817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29" idx="1"/>
            </p:cNvCxnSpPr>
            <p:nvPr/>
          </p:nvCxnSpPr>
          <p:spPr>
            <a:xfrm>
              <a:off x="3071446" y="4517292"/>
              <a:ext cx="292710" cy="3220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946405" y="3391880"/>
              <a:ext cx="1342419" cy="33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Si active area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64155" y="4673234"/>
              <a:ext cx="1177383" cy="33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Epoxy resin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080660" y="2388458"/>
            <a:ext cx="3089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Energy dependence:</a:t>
            </a:r>
          </a:p>
          <a:p>
            <a:r>
              <a:rPr lang="en-US" sz="2200" dirty="0"/>
              <a:t>- </a:t>
            </a:r>
            <a:r>
              <a:rPr lang="en-US" sz="2200" dirty="0" err="1"/>
              <a:t>Monoenergetic</a:t>
            </a:r>
            <a:r>
              <a:rPr lang="en-US" sz="2200" dirty="0"/>
              <a:t> beam</a:t>
            </a:r>
          </a:p>
          <a:p>
            <a:r>
              <a:rPr lang="en-US" sz="2200" dirty="0"/>
              <a:t>- 10 </a:t>
            </a:r>
            <a:r>
              <a:rPr lang="en-US" sz="2200" dirty="0" err="1"/>
              <a:t>keV</a:t>
            </a:r>
            <a:r>
              <a:rPr lang="en-US" sz="2200" dirty="0"/>
              <a:t> – 5 MeV</a:t>
            </a:r>
          </a:p>
        </p:txBody>
      </p:sp>
    </p:spTree>
    <p:extLst>
      <p:ext uri="{BB962C8B-B14F-4D97-AF65-F5344CB8AC3E}">
        <p14:creationId xmlns:p14="http://schemas.microsoft.com/office/powerpoint/2010/main" val="3470398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Gamma dosimeter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248457"/>
              </p:ext>
            </p:extLst>
          </p:nvPr>
        </p:nvGraphicFramePr>
        <p:xfrm>
          <a:off x="328170" y="1959439"/>
          <a:ext cx="8009868" cy="411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31"/>
          <p:cNvSpPr/>
          <p:nvPr/>
        </p:nvSpPr>
        <p:spPr>
          <a:xfrm>
            <a:off x="624684" y="1263579"/>
            <a:ext cx="3100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Energy Dependence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95946" y="3125478"/>
            <a:ext cx="35960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Deviation 60 keV-2MeV: 4%</a:t>
            </a:r>
          </a:p>
          <a:p>
            <a:r>
              <a:rPr lang="en-US" sz="2200" dirty="0"/>
              <a:t>Requirement: &lt; 20%</a:t>
            </a:r>
          </a:p>
          <a:p>
            <a:endParaRPr lang="en-US" sz="2200" dirty="0"/>
          </a:p>
          <a:p>
            <a:pPr algn="ctr"/>
            <a:r>
              <a:rPr lang="en-US" sz="2200" dirty="0">
                <a:solidFill>
                  <a:srgbClr val="006600"/>
                </a:solidFill>
              </a:rPr>
              <a:t>No additional filters necessary</a:t>
            </a:r>
          </a:p>
        </p:txBody>
      </p:sp>
    </p:spTree>
    <p:extLst>
      <p:ext uri="{BB962C8B-B14F-4D97-AF65-F5344CB8AC3E}">
        <p14:creationId xmlns:p14="http://schemas.microsoft.com/office/powerpoint/2010/main" val="551993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Gamma dosimeter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0" name="Date Placeholder 9"/>
          <p:cNvSpPr txBox="1">
            <a:spLocks/>
          </p:cNvSpPr>
          <p:nvPr/>
        </p:nvSpPr>
        <p:spPr>
          <a:xfrm>
            <a:off x="1496326" y="647866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2/20/2017</a:t>
            </a:r>
            <a:endParaRPr lang="en-US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779627"/>
              </p:ext>
            </p:extLst>
          </p:nvPr>
        </p:nvGraphicFramePr>
        <p:xfrm>
          <a:off x="206015" y="1915159"/>
          <a:ext cx="5352725" cy="327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538317" y="1076221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Angular Dependence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72293" y="1507395"/>
            <a:ext cx="8579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aseline="30000" dirty="0"/>
              <a:t>241</a:t>
            </a:r>
            <a:r>
              <a:rPr lang="en-US" sz="2200" dirty="0"/>
              <a:t>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83872" y="1501906"/>
            <a:ext cx="7296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aseline="30000" dirty="0"/>
              <a:t>137</a:t>
            </a:r>
            <a:r>
              <a:rPr lang="en-US" sz="2200" dirty="0"/>
              <a:t>Cs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07324" y="5283198"/>
            <a:ext cx="22293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/>
              <a:t>Deviation 0° – 60°</a:t>
            </a:r>
          </a:p>
          <a:p>
            <a:pPr algn="ctr"/>
            <a:r>
              <a:rPr lang="en-US" sz="2200" dirty="0">
                <a:solidFill>
                  <a:srgbClr val="C00000"/>
                </a:solidFill>
              </a:rPr>
              <a:t>47.6%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57807" y="5283197"/>
            <a:ext cx="22934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/>
              <a:t>Deviation 0° – 60° </a:t>
            </a:r>
          </a:p>
          <a:p>
            <a:pPr algn="ctr"/>
            <a:r>
              <a:rPr lang="en-US" sz="2200" dirty="0">
                <a:solidFill>
                  <a:srgbClr val="C00000"/>
                </a:solidFill>
              </a:rPr>
              <a:t>47.9%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82689" y="5951898"/>
            <a:ext cx="12304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Max 20%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9332" y="5882705"/>
            <a:ext cx="12304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solidFill>
                  <a:srgbClr val="008000"/>
                </a:solidFill>
              </a:rPr>
              <a:t>Max 50%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216397"/>
              </p:ext>
            </p:extLst>
          </p:nvPr>
        </p:nvGraphicFramePr>
        <p:xfrm>
          <a:off x="5962514" y="1876727"/>
          <a:ext cx="5681444" cy="331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1437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69476" y="1708410"/>
            <a:ext cx="80009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Reduce angular dependence by: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Introducing filters</a:t>
            </a:r>
          </a:p>
          <a:p>
            <a:pPr marL="1200150" lvl="2" indent="-285750">
              <a:buFontTx/>
              <a:buChar char="-"/>
            </a:pPr>
            <a:r>
              <a:rPr lang="en-US" sz="2400" dirty="0"/>
              <a:t>Cd, Fe, PMMA, </a:t>
            </a:r>
            <a:r>
              <a:rPr lang="en-US" sz="2400" dirty="0" err="1"/>
              <a:t>Pb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Play with detector geometry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784" y="1312925"/>
            <a:ext cx="3103686" cy="20596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317" y="3295825"/>
            <a:ext cx="2189189" cy="26281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66" y="3295825"/>
            <a:ext cx="2219009" cy="26281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721" y="3678696"/>
            <a:ext cx="3383268" cy="18624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4335" y="3678696"/>
            <a:ext cx="3435838" cy="18841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8317" y="1076221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Angular Dependence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Gamma dosimeter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8DE31DC-3384-453A-A5B7-998AF56EF31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32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359026"/>
              </p:ext>
            </p:extLst>
          </p:nvPr>
        </p:nvGraphicFramePr>
        <p:xfrm>
          <a:off x="5900698" y="3538881"/>
          <a:ext cx="5962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538317" y="1076221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Angular Dependence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Gamma dosimeter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8DE31DC-3384-453A-A5B7-998AF56EF319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1624" y="1650426"/>
            <a:ext cx="2314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Best results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83153" y="2054202"/>
            <a:ext cx="4254890" cy="1670091"/>
            <a:chOff x="6360322" y="1991017"/>
            <a:chExt cx="4254890" cy="1670091"/>
          </a:xfrm>
        </p:grpSpPr>
        <p:grpSp>
          <p:nvGrpSpPr>
            <p:cNvPr id="26" name="Group 25"/>
            <p:cNvGrpSpPr/>
            <p:nvPr/>
          </p:nvGrpSpPr>
          <p:grpSpPr>
            <a:xfrm>
              <a:off x="6360322" y="1991017"/>
              <a:ext cx="4254890" cy="1670091"/>
              <a:chOff x="897368" y="2078213"/>
              <a:chExt cx="4254890" cy="167009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897368" y="2130744"/>
                <a:ext cx="4254890" cy="1617560"/>
                <a:chOff x="6643888" y="2923081"/>
                <a:chExt cx="4254890" cy="1617560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16869" b="30201"/>
                <a:stretch/>
              </p:blipFill>
              <p:spPr>
                <a:xfrm>
                  <a:off x="6643888" y="2923081"/>
                  <a:ext cx="3767923" cy="1617560"/>
                </a:xfrm>
                <a:prstGeom prst="rect">
                  <a:avLst/>
                </a:prstGeom>
              </p:spPr>
            </p:pic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10199548" y="3349625"/>
                  <a:ext cx="11976" cy="9804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8527850" y="3368675"/>
                  <a:ext cx="168367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8509724" y="4320540"/>
                  <a:ext cx="17018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Rectangle 37"/>
                <p:cNvSpPr/>
                <p:nvPr/>
              </p:nvSpPr>
              <p:spPr>
                <a:xfrm>
                  <a:off x="10199548" y="3677570"/>
                  <a:ext cx="6992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~1cm</a:t>
                  </a: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543725" y="3846847"/>
                  <a:ext cx="53091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60°</a:t>
                  </a:r>
                </a:p>
              </p:txBody>
            </p:sp>
          </p:grpSp>
          <p:cxnSp>
            <p:nvCxnSpPr>
              <p:cNvPr id="30" name="Straight Arrow Connector 29"/>
              <p:cNvCxnSpPr/>
              <p:nvPr/>
            </p:nvCxnSpPr>
            <p:spPr>
              <a:xfrm>
                <a:off x="4084770" y="2410944"/>
                <a:ext cx="11976" cy="9804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409783" y="2395013"/>
                <a:ext cx="11976" cy="9804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1421759" y="2395013"/>
                <a:ext cx="267498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2381108" y="2078213"/>
                <a:ext cx="873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~3.4cm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8222206" y="2727569"/>
              <a:ext cx="0" cy="5766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 rot="6744928">
              <a:off x="8082635" y="2607851"/>
              <a:ext cx="449936" cy="450138"/>
            </a:xfrm>
            <a:prstGeom prst="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952699" y="3912736"/>
            <a:ext cx="32404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6600"/>
                </a:solidFill>
              </a:rPr>
              <a:t>Deviation 0° – 60°: ~0%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</a:rPr>
              <a:t>Dev 30° – 60°: 12%</a:t>
            </a:r>
          </a:p>
          <a:p>
            <a:pPr algn="ctr"/>
            <a:r>
              <a:rPr lang="en-US" sz="2200" dirty="0">
                <a:solidFill>
                  <a:srgbClr val="006600"/>
                </a:solidFill>
              </a:rPr>
              <a:t>Max dev 30° – 90°: 48%</a:t>
            </a:r>
          </a:p>
        </p:txBody>
      </p:sp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300517"/>
              </p:ext>
            </p:extLst>
          </p:nvPr>
        </p:nvGraphicFramePr>
        <p:xfrm>
          <a:off x="5900698" y="934621"/>
          <a:ext cx="5962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01186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8317" y="1076221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Angular Dependence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Gamma dosimeter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8DE31DC-3384-453A-A5B7-998AF56EF31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1624" y="1650426"/>
            <a:ext cx="2314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Best results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96669-88BC-46CF-9104-766B0F3A5F09}"/>
              </a:ext>
            </a:extLst>
          </p:cNvPr>
          <p:cNvGrpSpPr/>
          <p:nvPr/>
        </p:nvGrpSpPr>
        <p:grpSpPr>
          <a:xfrm>
            <a:off x="483153" y="2054202"/>
            <a:ext cx="4254890" cy="1670091"/>
            <a:chOff x="6360322" y="1991017"/>
            <a:chExt cx="4254890" cy="167009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9EE2CAF-6269-4708-BFEB-87DEE6D578BB}"/>
                </a:ext>
              </a:extLst>
            </p:cNvPr>
            <p:cNvGrpSpPr/>
            <p:nvPr/>
          </p:nvGrpSpPr>
          <p:grpSpPr>
            <a:xfrm>
              <a:off x="6360322" y="1991017"/>
              <a:ext cx="4254890" cy="1670091"/>
              <a:chOff x="897368" y="2078213"/>
              <a:chExt cx="4254890" cy="1670091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1884E8E-ECFD-4DE7-AA0F-EC2D0190BB27}"/>
                  </a:ext>
                </a:extLst>
              </p:cNvPr>
              <p:cNvGrpSpPr/>
              <p:nvPr/>
            </p:nvGrpSpPr>
            <p:grpSpPr>
              <a:xfrm>
                <a:off x="897368" y="2130744"/>
                <a:ext cx="4254890" cy="1617560"/>
                <a:chOff x="6643888" y="2923081"/>
                <a:chExt cx="4254890" cy="1617560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3CAC7E64-13EB-4929-B285-11E365262E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6869" b="30201"/>
                <a:stretch/>
              </p:blipFill>
              <p:spPr>
                <a:xfrm>
                  <a:off x="6643888" y="2923081"/>
                  <a:ext cx="3767923" cy="1617560"/>
                </a:xfrm>
                <a:prstGeom prst="rect">
                  <a:avLst/>
                </a:prstGeom>
              </p:spPr>
            </p:pic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9D4F52A9-11F4-4171-8078-D4574178F21F}"/>
                    </a:ext>
                  </a:extLst>
                </p:cNvPr>
                <p:cNvCxnSpPr/>
                <p:nvPr/>
              </p:nvCxnSpPr>
              <p:spPr>
                <a:xfrm>
                  <a:off x="10199548" y="3349625"/>
                  <a:ext cx="11976" cy="9804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323F1F00-86F0-4FF6-875F-2EB9CF60547D}"/>
                    </a:ext>
                  </a:extLst>
                </p:cNvPr>
                <p:cNvCxnSpPr/>
                <p:nvPr/>
              </p:nvCxnSpPr>
              <p:spPr>
                <a:xfrm>
                  <a:off x="8527850" y="3368675"/>
                  <a:ext cx="168367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3591DE06-8FE3-47AD-B58C-E2FB295A86A2}"/>
                    </a:ext>
                  </a:extLst>
                </p:cNvPr>
                <p:cNvCxnSpPr/>
                <p:nvPr/>
              </p:nvCxnSpPr>
              <p:spPr>
                <a:xfrm>
                  <a:off x="8509724" y="4320540"/>
                  <a:ext cx="17018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818F661C-3351-4A22-98E6-90766D89BD6C}"/>
                    </a:ext>
                  </a:extLst>
                </p:cNvPr>
                <p:cNvSpPr/>
                <p:nvPr/>
              </p:nvSpPr>
              <p:spPr>
                <a:xfrm>
                  <a:off x="10199548" y="3677570"/>
                  <a:ext cx="6992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~1cm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8D91DBE-24D5-4715-BE3D-77268D699511}"/>
                    </a:ext>
                  </a:extLst>
                </p:cNvPr>
                <p:cNvSpPr/>
                <p:nvPr/>
              </p:nvSpPr>
              <p:spPr>
                <a:xfrm>
                  <a:off x="8543725" y="3846847"/>
                  <a:ext cx="53091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60°</a:t>
                  </a:r>
                </a:p>
              </p:txBody>
            </p:sp>
          </p:grp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41D4ADDB-EC32-4464-9A46-4340C6776B7A}"/>
                  </a:ext>
                </a:extLst>
              </p:cNvPr>
              <p:cNvCxnSpPr/>
              <p:nvPr/>
            </p:nvCxnSpPr>
            <p:spPr>
              <a:xfrm>
                <a:off x="4084770" y="2410944"/>
                <a:ext cx="11976" cy="9804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63FE1F05-87EA-4103-866F-96571606AAB4}"/>
                  </a:ext>
                </a:extLst>
              </p:cNvPr>
              <p:cNvCxnSpPr/>
              <p:nvPr/>
            </p:nvCxnSpPr>
            <p:spPr>
              <a:xfrm>
                <a:off x="1409783" y="2395013"/>
                <a:ext cx="11976" cy="9804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71DC8D0B-2CF3-46A4-A265-6A0C0907CFFC}"/>
                  </a:ext>
                </a:extLst>
              </p:cNvPr>
              <p:cNvCxnSpPr/>
              <p:nvPr/>
            </p:nvCxnSpPr>
            <p:spPr>
              <a:xfrm>
                <a:off x="1421759" y="2395013"/>
                <a:ext cx="267498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65D591-B2FC-48F1-A9F8-1E6B9AD44BA9}"/>
                  </a:ext>
                </a:extLst>
              </p:cNvPr>
              <p:cNvSpPr/>
              <p:nvPr/>
            </p:nvSpPr>
            <p:spPr>
              <a:xfrm>
                <a:off x="2381108" y="2078213"/>
                <a:ext cx="873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~3.4cm</a:t>
                </a: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8A27476-C86D-41FF-83E8-CFF4ABBA52FE}"/>
                </a:ext>
              </a:extLst>
            </p:cNvPr>
            <p:cNvCxnSpPr/>
            <p:nvPr/>
          </p:nvCxnSpPr>
          <p:spPr>
            <a:xfrm>
              <a:off x="8222206" y="2727569"/>
              <a:ext cx="0" cy="5766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FC9A64E4-9303-4BF5-98FA-178888D951C2}"/>
                </a:ext>
              </a:extLst>
            </p:cNvPr>
            <p:cNvSpPr/>
            <p:nvPr/>
          </p:nvSpPr>
          <p:spPr>
            <a:xfrm rot="6744928">
              <a:off x="8082635" y="2607851"/>
              <a:ext cx="449936" cy="450138"/>
            </a:xfrm>
            <a:prstGeom prst="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C3876F-EE40-40A8-BB4A-F5FA54007D6A}"/>
              </a:ext>
            </a:extLst>
          </p:cNvPr>
          <p:cNvSpPr/>
          <p:nvPr/>
        </p:nvSpPr>
        <p:spPr>
          <a:xfrm>
            <a:off x="4996255" y="1530129"/>
            <a:ext cx="30458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Difficult to implement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02F2843-2A89-4011-B5CF-F89E00465002}"/>
              </a:ext>
            </a:extLst>
          </p:cNvPr>
          <p:cNvSpPr/>
          <p:nvPr/>
        </p:nvSpPr>
        <p:spPr>
          <a:xfrm>
            <a:off x="5366599" y="1900112"/>
            <a:ext cx="21498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44546A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10°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44546A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15</a:t>
            </a:r>
            <a:r>
              <a:rPr lang="en-US" sz="2200" dirty="0">
                <a:solidFill>
                  <a:srgbClr val="44546A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°</a:t>
            </a:r>
            <a:endParaRPr lang="en-US" sz="2200" dirty="0">
              <a:solidFill>
                <a:srgbClr val="44546A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44546A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20</a:t>
            </a:r>
            <a:r>
              <a:rPr lang="en-US" sz="2200" dirty="0">
                <a:solidFill>
                  <a:srgbClr val="44546A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°</a:t>
            </a:r>
            <a:endParaRPr lang="en-US" sz="2200" dirty="0">
              <a:solidFill>
                <a:srgbClr val="44546A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44546A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30</a:t>
            </a:r>
            <a:r>
              <a:rPr lang="en-US" sz="2200" dirty="0">
                <a:solidFill>
                  <a:srgbClr val="44546A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°</a:t>
            </a:r>
            <a:endParaRPr lang="en-US" sz="2200" dirty="0">
              <a:solidFill>
                <a:srgbClr val="44546A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81A1839-9712-4975-8FD3-4373A09C1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637" y="1674302"/>
            <a:ext cx="2475506" cy="24824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216117-D069-4692-AC62-D8E4A3D17CEC}"/>
              </a:ext>
            </a:extLst>
          </p:cNvPr>
          <p:cNvSpPr/>
          <p:nvPr/>
        </p:nvSpPr>
        <p:spPr>
          <a:xfrm>
            <a:off x="5366598" y="3724293"/>
            <a:ext cx="29074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20° inclination</a:t>
            </a:r>
          </a:p>
          <a:p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Deviation 0°-60°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aseline="30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137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Cs: 17.4%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aseline="30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241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Am: 17.5%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8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Easier to implement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8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0.8 cm thick</a:t>
            </a:r>
          </a:p>
        </p:txBody>
      </p:sp>
    </p:spTree>
    <p:extLst>
      <p:ext uri="{BB962C8B-B14F-4D97-AF65-F5344CB8AC3E}">
        <p14:creationId xmlns:p14="http://schemas.microsoft.com/office/powerpoint/2010/main" val="3235652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Conclusions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553" y="854981"/>
            <a:ext cx="89627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Neutron Dosimeter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EJ-426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Angular dependence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Within ISO21909 requirements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Dependence with distance within acceptable limits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200" dirty="0"/>
              <a:t>&lt; 18%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Small dosimeter </a:t>
            </a:r>
            <a:r>
              <a:rPr lang="en-US" sz="2200" dirty="0"/>
              <a:t>(~ 3.04 cm width, 1.32 cm height, 1.00 cm depth)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Ej-420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Higher efficiency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Lower dependence with distance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Bigger dosimeter </a:t>
            </a:r>
            <a:r>
              <a:rPr lang="en-US" sz="2200" dirty="0"/>
              <a:t>(~ 7.10 cm width, 3.00 cm height , 1.14 cm depth)</a:t>
            </a:r>
          </a:p>
          <a:p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Gamma Dosimeter</a:t>
            </a: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Eurorad- Si100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Energy dependence within requirements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8000"/>
                </a:solidFill>
              </a:rPr>
              <a:t>Angular dependence within requirements for a specific geometry</a:t>
            </a:r>
          </a:p>
        </p:txBody>
      </p:sp>
    </p:spTree>
    <p:extLst>
      <p:ext uri="{BB962C8B-B14F-4D97-AF65-F5344CB8AC3E}">
        <p14:creationId xmlns:p14="http://schemas.microsoft.com/office/powerpoint/2010/main" val="3993300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On-going and future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1" y="1839405"/>
            <a:ext cx="865807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Si+</a:t>
            </a:r>
            <a:r>
              <a:rPr lang="en-US" sz="2200" baseline="30000" dirty="0"/>
              <a:t>6</a:t>
            </a:r>
            <a:r>
              <a:rPr lang="en-US" sz="2200" dirty="0"/>
              <a:t>Li dosimeters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Algorithm to convert counts to dose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Acquire real spectra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Simulate dosimeter response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Dosimeter calibration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912029" y="1537051"/>
            <a:ext cx="4774324" cy="4140247"/>
            <a:chOff x="7005335" y="1122218"/>
            <a:chExt cx="3350081" cy="29051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5336" y="1122218"/>
              <a:ext cx="3350080" cy="12951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5046" t="5451" r="4354" b="11561"/>
            <a:stretch/>
          </p:blipFill>
          <p:spPr>
            <a:xfrm>
              <a:off x="7005335" y="2521624"/>
              <a:ext cx="3011501" cy="150575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5183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Requirements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57643" y="1803697"/>
            <a:ext cx="6234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Energy: 20 keV – 1.5 MeV (±30%)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Angular dependence: ±20% (0° ~ ±60°, </a:t>
            </a:r>
            <a:r>
              <a:rPr lang="en-US" sz="2200" baseline="30000" dirty="0"/>
              <a:t>137</a:t>
            </a:r>
            <a:r>
              <a:rPr lang="en-US" sz="2200" dirty="0"/>
              <a:t>Cs)</a:t>
            </a:r>
            <a:br>
              <a:rPr lang="en-US" sz="2200" dirty="0"/>
            </a:br>
            <a:r>
              <a:rPr lang="en-US" sz="2200" dirty="0"/>
              <a:t>                                       ±50% (0° ~ ±60°, </a:t>
            </a:r>
            <a:r>
              <a:rPr lang="en-US" sz="2200" baseline="30000" dirty="0"/>
              <a:t>241</a:t>
            </a:r>
            <a:r>
              <a:rPr lang="en-US" sz="2200" dirty="0"/>
              <a:t>Am)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Energy dependence: &lt; 20% at 60 keV~1.5 MeV</a:t>
            </a:r>
          </a:p>
        </p:txBody>
      </p:sp>
      <p:sp>
        <p:nvSpPr>
          <p:cNvPr id="2" name="Rectangle 1"/>
          <p:cNvSpPr/>
          <p:nvPr/>
        </p:nvSpPr>
        <p:spPr>
          <a:xfrm>
            <a:off x="8356854" y="1159555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u="sng" dirty="0"/>
              <a:t>Gammas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93498" y="1033271"/>
            <a:ext cx="5594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/>
              <a:t>Neutrons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5822" y="4315844"/>
            <a:ext cx="55944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/>
              <a:t>Dimensions</a:t>
            </a:r>
          </a:p>
          <a:p>
            <a:pPr algn="ctr"/>
            <a:endParaRPr lang="en-US" sz="1000" u="sng" dirty="0"/>
          </a:p>
          <a:p>
            <a:pPr algn="ctr"/>
            <a:r>
              <a:rPr lang="en-US" sz="2200" dirty="0"/>
              <a:t>&lt; 5.5 cm x 8.5 cm</a:t>
            </a:r>
          </a:p>
          <a:p>
            <a:pPr algn="ctr"/>
            <a:r>
              <a:rPr lang="en-US" altLang="ko-KR" sz="2200" dirty="0"/>
              <a:t>&lt; 100 g</a:t>
            </a:r>
            <a:endParaRPr lang="ko-KR" altLang="en-US" sz="2200" dirty="0"/>
          </a:p>
          <a:p>
            <a:pPr algn="ctr"/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8339" y="3069559"/>
            <a:ext cx="3547413" cy="3048000"/>
            <a:chOff x="7493666" y="2860972"/>
            <a:chExt cx="3547413" cy="3048000"/>
          </a:xfrm>
        </p:grpSpPr>
        <p:grpSp>
          <p:nvGrpSpPr>
            <p:cNvPr id="10" name="Group 9"/>
            <p:cNvGrpSpPr/>
            <p:nvPr/>
          </p:nvGrpSpPr>
          <p:grpSpPr>
            <a:xfrm>
              <a:off x="8851899" y="2860972"/>
              <a:ext cx="2189180" cy="3048000"/>
              <a:chOff x="8851899" y="2860972"/>
              <a:chExt cx="2189180" cy="30480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9164790" y="2860972"/>
                <a:ext cx="1876289" cy="3048000"/>
              </a:xfrm>
              <a:prstGeom prst="roundRect">
                <a:avLst>
                  <a:gd name="adj" fmla="val 583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9164790" y="5143500"/>
                <a:ext cx="1876289" cy="759743"/>
              </a:xfrm>
              <a:prstGeom prst="roundRect">
                <a:avLst>
                  <a:gd name="adj" fmla="val 583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TLD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184463" y="3666974"/>
                <a:ext cx="183694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gamma</a:t>
                </a:r>
                <a:br>
                  <a:rPr lang="en-US" b="1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+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neutron</a:t>
                </a:r>
                <a:br>
                  <a:rPr lang="en-US" b="1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dosimeters</a:t>
                </a:r>
              </a:p>
            </p:txBody>
          </p:sp>
          <p:sp>
            <p:nvSpPr>
              <p:cNvPr id="7" name="Left Brace 6"/>
              <p:cNvSpPr/>
              <p:nvPr/>
            </p:nvSpPr>
            <p:spPr>
              <a:xfrm>
                <a:off x="8851899" y="2875009"/>
                <a:ext cx="256363" cy="2268491"/>
              </a:xfrm>
              <a:prstGeom prst="leftBrac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Left Brace 19"/>
              <p:cNvSpPr/>
              <p:nvPr/>
            </p:nvSpPr>
            <p:spPr>
              <a:xfrm>
                <a:off x="8851899" y="5184548"/>
                <a:ext cx="256363" cy="722812"/>
              </a:xfrm>
              <a:prstGeom prst="leftBrac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493666" y="5343907"/>
              <a:ext cx="18369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2.3 cm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93666" y="3785909"/>
              <a:ext cx="18369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6.2 cm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8734" y="1757287"/>
            <a:ext cx="55944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Energy: 0.025 eV ~ 5 MeV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Angular dependence: 0° ~ ± 60°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8255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2438400" y="4107448"/>
            <a:ext cx="7315200" cy="522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for your attention!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2585258" y="4760590"/>
            <a:ext cx="7315200" cy="8471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Silvia Barros (silviabarros@sejong.ac.kr)</a:t>
            </a:r>
          </a:p>
          <a:p>
            <a:r>
              <a:rPr lang="en-US" sz="1800" dirty="0"/>
              <a:t>Department of Nuclear Engineering, </a:t>
            </a:r>
            <a:r>
              <a:rPr lang="en-US" sz="1800" dirty="0" err="1"/>
              <a:t>Sejong</a:t>
            </a:r>
            <a:r>
              <a:rPr lang="en-US" sz="1800" dirty="0"/>
              <a:t> University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1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Requirements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57643" y="1803697"/>
            <a:ext cx="6234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Energy: 20 keV – 1.5 MeV (±30%)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Angular dependence: ±20% (0° ~ ±60°, </a:t>
            </a:r>
            <a:r>
              <a:rPr lang="en-US" sz="2200" baseline="30000" dirty="0"/>
              <a:t>137</a:t>
            </a:r>
            <a:r>
              <a:rPr lang="en-US" sz="2200" dirty="0"/>
              <a:t>Cs)</a:t>
            </a:r>
            <a:br>
              <a:rPr lang="en-US" sz="2200" dirty="0"/>
            </a:br>
            <a:r>
              <a:rPr lang="en-US" sz="2200" dirty="0"/>
              <a:t>                                       ±50% (0° ~ ±60°, </a:t>
            </a:r>
            <a:r>
              <a:rPr lang="en-US" sz="2200" baseline="30000" dirty="0"/>
              <a:t>241</a:t>
            </a:r>
            <a:r>
              <a:rPr lang="en-US" sz="2200" dirty="0"/>
              <a:t>Am)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Energy dependence: &lt; 20% at 60 keV~1.5 MeV</a:t>
            </a:r>
          </a:p>
        </p:txBody>
      </p:sp>
      <p:sp>
        <p:nvSpPr>
          <p:cNvPr id="2" name="Rectangle 1"/>
          <p:cNvSpPr/>
          <p:nvPr/>
        </p:nvSpPr>
        <p:spPr>
          <a:xfrm>
            <a:off x="8356854" y="1159555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u="sng" dirty="0"/>
              <a:t>Gammas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93498" y="1033271"/>
            <a:ext cx="5594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/>
              <a:t>Neutrons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5822" y="4315844"/>
            <a:ext cx="55944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u="sng" dirty="0"/>
              <a:t>Dimensions</a:t>
            </a:r>
          </a:p>
          <a:p>
            <a:pPr algn="ctr"/>
            <a:endParaRPr lang="en-US" sz="1000" u="sng" dirty="0"/>
          </a:p>
          <a:p>
            <a:pPr algn="ctr"/>
            <a:r>
              <a:rPr lang="en-US" sz="2200" dirty="0"/>
              <a:t>&lt; 5.5 cm x 8.5 cm</a:t>
            </a:r>
          </a:p>
          <a:p>
            <a:pPr algn="ctr"/>
            <a:r>
              <a:rPr lang="en-US" altLang="ko-KR" sz="2200" dirty="0"/>
              <a:t>&lt; 100 g</a:t>
            </a:r>
            <a:endParaRPr lang="ko-KR" altLang="en-US" sz="2200" dirty="0"/>
          </a:p>
          <a:p>
            <a:pPr algn="ctr"/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8339" y="3069559"/>
            <a:ext cx="3547413" cy="3048000"/>
            <a:chOff x="7493666" y="2860972"/>
            <a:chExt cx="3547413" cy="3048000"/>
          </a:xfrm>
        </p:grpSpPr>
        <p:grpSp>
          <p:nvGrpSpPr>
            <p:cNvPr id="10" name="Group 9"/>
            <p:cNvGrpSpPr/>
            <p:nvPr/>
          </p:nvGrpSpPr>
          <p:grpSpPr>
            <a:xfrm>
              <a:off x="8851899" y="2860972"/>
              <a:ext cx="2189180" cy="3048000"/>
              <a:chOff x="8851899" y="2860972"/>
              <a:chExt cx="2189180" cy="30480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9164790" y="2860972"/>
                <a:ext cx="1876289" cy="3048000"/>
              </a:xfrm>
              <a:prstGeom prst="roundRect">
                <a:avLst>
                  <a:gd name="adj" fmla="val 583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9164790" y="5143500"/>
                <a:ext cx="1876289" cy="759743"/>
              </a:xfrm>
              <a:prstGeom prst="roundRect">
                <a:avLst>
                  <a:gd name="adj" fmla="val 583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TLD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184463" y="3666974"/>
                <a:ext cx="183694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gamma</a:t>
                </a:r>
                <a:br>
                  <a:rPr lang="en-US" b="1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+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neutron</a:t>
                </a:r>
                <a:br>
                  <a:rPr lang="en-US" b="1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dosimeters</a:t>
                </a:r>
              </a:p>
            </p:txBody>
          </p:sp>
          <p:sp>
            <p:nvSpPr>
              <p:cNvPr id="7" name="Left Brace 6"/>
              <p:cNvSpPr/>
              <p:nvPr/>
            </p:nvSpPr>
            <p:spPr>
              <a:xfrm>
                <a:off x="8851899" y="2875009"/>
                <a:ext cx="256363" cy="2268491"/>
              </a:xfrm>
              <a:prstGeom prst="leftBrac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Left Brace 19"/>
              <p:cNvSpPr/>
              <p:nvPr/>
            </p:nvSpPr>
            <p:spPr>
              <a:xfrm>
                <a:off x="8851899" y="5184548"/>
                <a:ext cx="256363" cy="722812"/>
              </a:xfrm>
              <a:prstGeom prst="leftBrac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493666" y="5343907"/>
              <a:ext cx="18369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2.3 cm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93666" y="3785909"/>
              <a:ext cx="18369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6.2 cm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8734" y="1757287"/>
            <a:ext cx="55944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Energy: 0.025 eV ~ 5 MeV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Angular dependence: 0° ~ ± 60°</a:t>
            </a:r>
          </a:p>
          <a:p>
            <a:pPr algn="ctr"/>
            <a:endParaRPr lang="en-US" sz="3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C69168-5B1C-4E03-B4A8-078CF27CB057}"/>
              </a:ext>
            </a:extLst>
          </p:cNvPr>
          <p:cNvSpPr/>
          <p:nvPr/>
        </p:nvSpPr>
        <p:spPr>
          <a:xfrm>
            <a:off x="0" y="935083"/>
            <a:ext cx="5027869" cy="2183209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5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Neutron dosimeter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552" y="1190157"/>
            <a:ext cx="8658073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ALBEDO DOSIMETER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Radiation from field neutrons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Moderation and backscattering of neutrons by the body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Measure over wide range of energies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Two detectors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Layer to cancel the direct/albedo neutrons contribution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Borated plastic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Measure direct and albedo contribution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lvl="2">
              <a:lnSpc>
                <a:spcPct val="150000"/>
              </a:lnSpc>
            </a:pPr>
            <a:endParaRPr lang="en-US" sz="22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grpSp>
        <p:nvGrpSpPr>
          <p:cNvPr id="2" name="Group 1"/>
          <p:cNvGrpSpPr/>
          <p:nvPr/>
        </p:nvGrpSpPr>
        <p:grpSpPr>
          <a:xfrm>
            <a:off x="7826410" y="1370664"/>
            <a:ext cx="4144766" cy="4218373"/>
            <a:chOff x="7826410" y="1370664"/>
            <a:chExt cx="4144766" cy="4218373"/>
          </a:xfrm>
        </p:grpSpPr>
        <p:grpSp>
          <p:nvGrpSpPr>
            <p:cNvPr id="12" name="Group 11"/>
            <p:cNvGrpSpPr/>
            <p:nvPr/>
          </p:nvGrpSpPr>
          <p:grpSpPr>
            <a:xfrm>
              <a:off x="7826410" y="1370664"/>
              <a:ext cx="4144766" cy="4218373"/>
              <a:chOff x="6370026" y="1012681"/>
              <a:chExt cx="5039303" cy="480589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370026" y="2708031"/>
                <a:ext cx="5039303" cy="13452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721716" y="2708031"/>
                <a:ext cx="2140930" cy="106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648777" y="3006008"/>
                <a:ext cx="2423592" cy="7698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179845" y="3288992"/>
                <a:ext cx="1128345" cy="440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9464881" y="3291691"/>
                <a:ext cx="1128345" cy="440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245882" y="3766641"/>
                <a:ext cx="1568657" cy="284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7042638" y="1018546"/>
                <a:ext cx="8793" cy="150785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7715249" y="1018546"/>
                <a:ext cx="8793" cy="150785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8387860" y="1018546"/>
                <a:ext cx="8793" cy="150785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9060471" y="1017196"/>
                <a:ext cx="8793" cy="150785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9733082" y="1012681"/>
                <a:ext cx="8793" cy="150785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10405693" y="1012681"/>
                <a:ext cx="8793" cy="150785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6370027" y="1012681"/>
                <a:ext cx="8793" cy="150785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11072369" y="1012681"/>
                <a:ext cx="8793" cy="150785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cxnSpLocks/>
              </p:cNvCxnSpPr>
              <p:nvPr/>
            </p:nvCxnSpPr>
            <p:spPr>
              <a:xfrm>
                <a:off x="6378820" y="4366130"/>
                <a:ext cx="663818" cy="145244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cxnSpLocks/>
              </p:cNvCxnSpPr>
              <p:nvPr/>
            </p:nvCxnSpPr>
            <p:spPr>
              <a:xfrm>
                <a:off x="7367183" y="4306577"/>
                <a:ext cx="348066" cy="151199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cxnSpLocks/>
              </p:cNvCxnSpPr>
              <p:nvPr/>
            </p:nvCxnSpPr>
            <p:spPr>
              <a:xfrm flipH="1">
                <a:off x="8387860" y="4366130"/>
                <a:ext cx="260917" cy="145244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cxnSpLocks/>
              </p:cNvCxnSpPr>
              <p:nvPr/>
            </p:nvCxnSpPr>
            <p:spPr>
              <a:xfrm>
                <a:off x="8812746" y="4366130"/>
                <a:ext cx="247725" cy="145109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cxnSpLocks/>
              </p:cNvCxnSpPr>
              <p:nvPr/>
            </p:nvCxnSpPr>
            <p:spPr>
              <a:xfrm flipH="1">
                <a:off x="9733082" y="4358490"/>
                <a:ext cx="127491" cy="1454218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cxnSpLocks/>
              </p:cNvCxnSpPr>
              <p:nvPr/>
            </p:nvCxnSpPr>
            <p:spPr>
              <a:xfrm>
                <a:off x="9245882" y="4472354"/>
                <a:ext cx="1159811" cy="1340354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cxnSpLocks/>
              </p:cNvCxnSpPr>
              <p:nvPr/>
            </p:nvCxnSpPr>
            <p:spPr>
              <a:xfrm flipH="1">
                <a:off x="6370027" y="4366130"/>
                <a:ext cx="351689" cy="1446578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cxnSpLocks/>
              </p:cNvCxnSpPr>
              <p:nvPr/>
            </p:nvCxnSpPr>
            <p:spPr>
              <a:xfrm>
                <a:off x="10724147" y="4358490"/>
                <a:ext cx="348222" cy="1454218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7326009" y="1234008"/>
                <a:ext cx="3309550" cy="708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>
                    <a:ln>
                      <a:solidFill>
                        <a:schemeClr val="tx1"/>
                      </a:solidFill>
                    </a:ln>
                    <a:solidFill>
                      <a:srgbClr val="C00000"/>
                    </a:solidFill>
                    <a:cs typeface="Arial" panose="020B0604020202020204" pitchFamily="34" charset="0"/>
                  </a:rPr>
                  <a:t>Direct neutrons</a:t>
                </a:r>
                <a:endParaRPr lang="en-US" sz="2200" dirty="0">
                  <a:ln>
                    <a:solidFill>
                      <a:schemeClr val="tx1"/>
                    </a:solidFill>
                  </a:ln>
                  <a:solidFill>
                    <a:srgbClr val="C000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220797" y="4688069"/>
                <a:ext cx="3431620" cy="708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>
                    <a:ln>
                      <a:solidFill>
                        <a:schemeClr val="tx1"/>
                      </a:solidFill>
                    </a:ln>
                    <a:solidFill>
                      <a:srgbClr val="FFC000"/>
                    </a:solidFill>
                    <a:cs typeface="Arial" panose="020B0604020202020204" pitchFamily="34" charset="0"/>
                  </a:rPr>
                  <a:t>Albedo neutrons</a:t>
                </a:r>
                <a:endParaRPr lang="en-US" sz="2200" dirty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806978" y="3640822"/>
                <a:ext cx="18608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000" b="1" dirty="0">
                    <a:cs typeface="Arial" panose="020B0604020202020204" pitchFamily="34" charset="0"/>
                  </a:rPr>
                  <a:t>Albedo window</a:t>
                </a:r>
                <a:endParaRPr lang="en-US" sz="2000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487462" y="3324107"/>
                <a:ext cx="4427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baseline="30000" dirty="0">
                    <a:cs typeface="Arial" panose="020B0604020202020204" pitchFamily="34" charset="0"/>
                  </a:rPr>
                  <a:t>6</a:t>
                </a:r>
                <a:r>
                  <a:rPr lang="en-US" sz="2000" b="1" dirty="0">
                    <a:cs typeface="Arial" panose="020B0604020202020204" pitchFamily="34" charset="0"/>
                  </a:rPr>
                  <a:t>Li</a:t>
                </a:r>
                <a:endParaRPr lang="en-US" sz="2000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796827" y="3324107"/>
                <a:ext cx="4427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baseline="30000" dirty="0">
                    <a:cs typeface="Arial" panose="020B0604020202020204" pitchFamily="34" charset="0"/>
                  </a:rPr>
                  <a:t>6</a:t>
                </a:r>
                <a:r>
                  <a:rPr lang="en-US" sz="2000" b="1" dirty="0">
                    <a:cs typeface="Arial" panose="020B0604020202020204" pitchFamily="34" charset="0"/>
                  </a:rPr>
                  <a:t>Li</a:t>
                </a:r>
                <a:endParaRPr lang="en-US" sz="2000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8109173" y="2798746"/>
              <a:ext cx="17377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000" b="1" dirty="0">
                  <a:cs typeface="Arial" panose="020B0604020202020204" pitchFamily="34" charset="0"/>
                </a:rPr>
                <a:t>Direct window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125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Neutron dosimeter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635" y="1123113"/>
            <a:ext cx="63076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EJ-426 dosimeter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aseline="30000" dirty="0"/>
              <a:t>6</a:t>
            </a:r>
            <a:r>
              <a:rPr lang="en-US" sz="2200" dirty="0"/>
              <a:t>LiF+ZnS:Ag </a:t>
            </a:r>
            <a:r>
              <a:rPr lang="en-US" sz="2400" dirty="0"/>
              <a:t>thermal neutron scintillator </a:t>
            </a:r>
            <a:endParaRPr lang="en-US" sz="2200" dirty="0"/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Low gamma background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SiPM (Silicon Photomultiplier)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aseline="30000" dirty="0"/>
              <a:t>6</a:t>
            </a:r>
            <a:r>
              <a:rPr lang="en-US" sz="2400" dirty="0"/>
              <a:t>Li + n </a:t>
            </a:r>
            <a:r>
              <a:rPr kumimoji="0" lang="ko-KR" altLang="en-US" sz="2400" dirty="0">
                <a:solidFill>
                  <a:srgbClr val="000000"/>
                </a:solidFill>
                <a:latin typeface="Arial" panose="020B0604020202020204" pitchFamily="34" charset="0"/>
                <a:ea typeface="나눔고딕" panose="020D0604000000000000"/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dirty="0"/>
              <a:t>(2.05 MeV) + </a:t>
            </a:r>
            <a:r>
              <a:rPr lang="en-US" sz="2400" baseline="30000" dirty="0"/>
              <a:t>3</a:t>
            </a:r>
            <a:r>
              <a:rPr lang="en-US" sz="2400" dirty="0"/>
              <a:t>H (2.73 MeV)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6 mm x 6 mm x 0.5 mm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98017" y="1430913"/>
            <a:ext cx="5723495" cy="4870404"/>
            <a:chOff x="2700717" y="3126266"/>
            <a:chExt cx="5723495" cy="4870404"/>
          </a:xfrm>
        </p:grpSpPr>
        <p:pic>
          <p:nvPicPr>
            <p:cNvPr id="178" name="그림 80"/>
            <p:cNvPicPr>
              <a:picLocks noChangeAspect="1"/>
            </p:cNvPicPr>
            <p:nvPr/>
          </p:nvPicPr>
          <p:blipFill rotWithShape="1">
            <a:blip r:embed="rId3"/>
            <a:srcRect l="59686" t="45800" r="22595" b="26060"/>
            <a:stretch/>
          </p:blipFill>
          <p:spPr>
            <a:xfrm>
              <a:off x="5920271" y="6101521"/>
              <a:ext cx="1666763" cy="1409879"/>
            </a:xfrm>
            <a:prstGeom prst="rect">
              <a:avLst/>
            </a:prstGeom>
          </p:spPr>
        </p:pic>
        <p:grpSp>
          <p:nvGrpSpPr>
            <p:cNvPr id="145" name="그룹 74"/>
            <p:cNvGrpSpPr/>
            <p:nvPr/>
          </p:nvGrpSpPr>
          <p:grpSpPr>
            <a:xfrm>
              <a:off x="2700717" y="3126266"/>
              <a:ext cx="5723495" cy="4666535"/>
              <a:chOff x="3111512" y="2283359"/>
              <a:chExt cx="5070713" cy="4113267"/>
            </a:xfrm>
          </p:grpSpPr>
          <p:grpSp>
            <p:nvGrpSpPr>
              <p:cNvPr id="146" name="그룹 4"/>
              <p:cNvGrpSpPr/>
              <p:nvPr/>
            </p:nvGrpSpPr>
            <p:grpSpPr>
              <a:xfrm>
                <a:off x="4673746" y="2996953"/>
                <a:ext cx="2844862" cy="1405473"/>
                <a:chOff x="6800849" y="2624138"/>
                <a:chExt cx="1542389" cy="762000"/>
              </a:xfrm>
            </p:grpSpPr>
            <p:sp>
              <p:nvSpPr>
                <p:cNvPr id="176" name="정육면체 6"/>
                <p:cNvSpPr/>
                <p:nvPr/>
              </p:nvSpPr>
              <p:spPr>
                <a:xfrm rot="16200000">
                  <a:off x="7214858" y="2257758"/>
                  <a:ext cx="719138" cy="1537622"/>
                </a:xfrm>
                <a:prstGeom prst="cube">
                  <a:avLst>
                    <a:gd name="adj" fmla="val 70788"/>
                  </a:avLst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ko-KR" altLang="en-US" sz="800" b="1" dirty="0"/>
                </a:p>
              </p:txBody>
            </p:sp>
            <p:sp>
              <p:nvSpPr>
                <p:cNvPr id="177" name="정육면체 7"/>
                <p:cNvSpPr/>
                <p:nvPr/>
              </p:nvSpPr>
              <p:spPr>
                <a:xfrm rot="16200000">
                  <a:off x="7284458" y="2140529"/>
                  <a:ext cx="575172" cy="1542389"/>
                </a:xfrm>
                <a:prstGeom prst="cube">
                  <a:avLst>
                    <a:gd name="adj" fmla="val 89981"/>
                  </a:avLst>
                </a:prstGeom>
                <a:solidFill>
                  <a:srgbClr val="00B0F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ko-KR" altLang="en-US" sz="800" b="1" dirty="0"/>
                </a:p>
              </p:txBody>
            </p:sp>
          </p:grpSp>
          <p:sp>
            <p:nvSpPr>
              <p:cNvPr id="147" name="TextBox 146"/>
              <p:cNvSpPr txBox="1"/>
              <p:nvPr/>
            </p:nvSpPr>
            <p:spPr>
              <a:xfrm>
                <a:off x="5857550" y="6119627"/>
                <a:ext cx="23246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SiPM(Active area 6mmx6mm)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3111512" y="4185949"/>
                <a:ext cx="26901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ELJEN</a:t>
                </a:r>
                <a:r>
                  <a:rPr lang="ko-KR" alt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EJ-426 Neutron Scintillator</a:t>
                </a:r>
              </a:p>
              <a:p>
                <a:r>
                  <a:rPr lang="en-US" altLang="ko-K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ko-KR" sz="12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altLang="ko-K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LiF + </a:t>
                </a:r>
                <a:r>
                  <a:rPr lang="en-US" altLang="ko-KR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ZnS:Ag</a:t>
                </a:r>
                <a:r>
                  <a:rPr lang="en-US" altLang="ko-K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0.5mm thick.)</a:t>
                </a:r>
                <a:endParaRPr lang="ko-KR" alt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9" name="직선 화살표 연결선 12"/>
              <p:cNvCxnSpPr/>
              <p:nvPr/>
            </p:nvCxnSpPr>
            <p:spPr bwMode="auto">
              <a:xfrm flipH="1">
                <a:off x="4361473" y="3335187"/>
                <a:ext cx="618298" cy="7923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50" name="타원 24"/>
              <p:cNvSpPr/>
              <p:nvPr/>
            </p:nvSpPr>
            <p:spPr>
              <a:xfrm>
                <a:off x="6165224" y="2421823"/>
                <a:ext cx="72008" cy="7200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ko-KR" altLang="en-US" sz="800" b="1" dirty="0"/>
              </a:p>
            </p:txBody>
          </p:sp>
          <p:cxnSp>
            <p:nvCxnSpPr>
              <p:cNvPr id="151" name="직선 화살표 연결선 26"/>
              <p:cNvCxnSpPr>
                <a:stCxn id="150" idx="4"/>
              </p:cNvCxnSpPr>
              <p:nvPr/>
            </p:nvCxnSpPr>
            <p:spPr bwMode="auto">
              <a:xfrm flipH="1">
                <a:off x="5945622" y="2493831"/>
                <a:ext cx="255606" cy="94497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52" name="타원 31"/>
              <p:cNvSpPr/>
              <p:nvPr/>
            </p:nvSpPr>
            <p:spPr>
              <a:xfrm>
                <a:off x="5489096" y="3284293"/>
                <a:ext cx="72008" cy="72008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ko-KR" altLang="en-US" sz="800" b="1" dirty="0"/>
              </a:p>
            </p:txBody>
          </p:sp>
          <p:sp>
            <p:nvSpPr>
              <p:cNvPr id="153" name="타원 32"/>
              <p:cNvSpPr/>
              <p:nvPr/>
            </p:nvSpPr>
            <p:spPr>
              <a:xfrm>
                <a:off x="6249144" y="3633578"/>
                <a:ext cx="72008" cy="72008"/>
              </a:xfrm>
              <a:prstGeom prst="ellipse">
                <a:avLst/>
              </a:prstGeom>
              <a:solidFill>
                <a:srgbClr val="E8F75B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ko-KR" altLang="en-US" sz="800" b="1" dirty="0"/>
              </a:p>
            </p:txBody>
          </p:sp>
          <p:cxnSp>
            <p:nvCxnSpPr>
              <p:cNvPr id="154" name="직선 화살표 연결선 34"/>
              <p:cNvCxnSpPr/>
              <p:nvPr/>
            </p:nvCxnSpPr>
            <p:spPr bwMode="auto">
              <a:xfrm flipH="1" flipV="1">
                <a:off x="5565500" y="3327731"/>
                <a:ext cx="679248" cy="32656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155" name="포인트가 10개인 별 29"/>
              <p:cNvSpPr/>
              <p:nvPr/>
            </p:nvSpPr>
            <p:spPr>
              <a:xfrm>
                <a:off x="5831567" y="3393916"/>
                <a:ext cx="179925" cy="179925"/>
              </a:xfrm>
              <a:prstGeom prst="star10">
                <a:avLst>
                  <a:gd name="adj" fmla="val 10770"/>
                  <a:gd name="hf" fmla="val 105146"/>
                </a:avLst>
              </a:prstGeom>
              <a:ln>
                <a:solidFill>
                  <a:srgbClr val="FFC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ko-KR" altLang="en-US" sz="800" b="1" dirty="0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6232698" y="2283359"/>
                <a:ext cx="8210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Neutron</a:t>
                </a:r>
                <a:endParaRPr lang="ko-KR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7" name="그룹 53"/>
              <p:cNvGrpSpPr/>
              <p:nvPr/>
            </p:nvGrpSpPr>
            <p:grpSpPr>
              <a:xfrm rot="-1020000">
                <a:off x="5920160" y="3628918"/>
                <a:ext cx="148945" cy="136239"/>
                <a:chOff x="6171834" y="3356301"/>
                <a:chExt cx="292035" cy="172438"/>
              </a:xfrm>
            </p:grpSpPr>
            <p:cxnSp>
              <p:nvCxnSpPr>
                <p:cNvPr id="173" name="구부러진 연결선 49"/>
                <p:cNvCxnSpPr/>
                <p:nvPr/>
              </p:nvCxnSpPr>
              <p:spPr bwMode="auto">
                <a:xfrm rot="5400000" flipH="1" flipV="1">
                  <a:off x="6288150" y="3393446"/>
                  <a:ext cx="58974" cy="97201"/>
                </a:xfrm>
                <a:prstGeom prst="curvedConnector3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4" name="구부러진 연결선 50"/>
                <p:cNvCxnSpPr/>
                <p:nvPr/>
              </p:nvCxnSpPr>
              <p:spPr bwMode="auto">
                <a:xfrm rot="5400000" flipH="1" flipV="1">
                  <a:off x="6385782" y="3337187"/>
                  <a:ext cx="58974" cy="97201"/>
                </a:xfrm>
                <a:prstGeom prst="curvedConnector3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" name="구부러진 연결선 51"/>
                <p:cNvCxnSpPr/>
                <p:nvPr/>
              </p:nvCxnSpPr>
              <p:spPr bwMode="auto">
                <a:xfrm rot="5400000" flipH="1" flipV="1">
                  <a:off x="6190948" y="3450651"/>
                  <a:ext cx="58974" cy="97201"/>
                </a:xfrm>
                <a:prstGeom prst="curvedConnector3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triangle" w="sm" len="sm"/>
                  <a:tailEnd type="none" w="med" len="med"/>
                </a:ln>
                <a:effectLst/>
              </p:spPr>
            </p:cxnSp>
          </p:grpSp>
          <p:grpSp>
            <p:nvGrpSpPr>
              <p:cNvPr id="158" name="그룹 54"/>
              <p:cNvGrpSpPr/>
              <p:nvPr/>
            </p:nvGrpSpPr>
            <p:grpSpPr>
              <a:xfrm rot="10080479">
                <a:off x="6075593" y="3398005"/>
                <a:ext cx="148945" cy="136239"/>
                <a:chOff x="6171834" y="3356301"/>
                <a:chExt cx="292035" cy="172438"/>
              </a:xfrm>
            </p:grpSpPr>
            <p:cxnSp>
              <p:nvCxnSpPr>
                <p:cNvPr id="170" name="구부러진 연결선 55"/>
                <p:cNvCxnSpPr/>
                <p:nvPr/>
              </p:nvCxnSpPr>
              <p:spPr bwMode="auto">
                <a:xfrm rot="5400000" flipH="1" flipV="1">
                  <a:off x="6288150" y="3393446"/>
                  <a:ext cx="58974" cy="97201"/>
                </a:xfrm>
                <a:prstGeom prst="curvedConnector3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구부러진 연결선 56"/>
                <p:cNvCxnSpPr/>
                <p:nvPr/>
              </p:nvCxnSpPr>
              <p:spPr bwMode="auto">
                <a:xfrm rot="5400000" flipH="1" flipV="1">
                  <a:off x="6385782" y="3337187"/>
                  <a:ext cx="58974" cy="97201"/>
                </a:xfrm>
                <a:prstGeom prst="curvedConnector3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구부러진 연결선 57"/>
                <p:cNvCxnSpPr/>
                <p:nvPr/>
              </p:nvCxnSpPr>
              <p:spPr bwMode="auto">
                <a:xfrm rot="5400000" flipH="1" flipV="1">
                  <a:off x="6190948" y="3450651"/>
                  <a:ext cx="58974" cy="97201"/>
                </a:xfrm>
                <a:prstGeom prst="curvedConnector3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triangle" w="sm" len="sm"/>
                  <a:tailEnd type="none" w="med" len="med"/>
                </a:ln>
                <a:effectLst/>
              </p:spPr>
            </p:cxnSp>
          </p:grpSp>
          <p:grpSp>
            <p:nvGrpSpPr>
              <p:cNvPr id="159" name="그룹 58"/>
              <p:cNvGrpSpPr/>
              <p:nvPr/>
            </p:nvGrpSpPr>
            <p:grpSpPr>
              <a:xfrm rot="-1020000">
                <a:off x="5571582" y="3448601"/>
                <a:ext cx="148945" cy="136239"/>
                <a:chOff x="6171834" y="3356301"/>
                <a:chExt cx="292035" cy="172438"/>
              </a:xfrm>
            </p:grpSpPr>
            <p:cxnSp>
              <p:nvCxnSpPr>
                <p:cNvPr id="167" name="구부러진 연결선 59"/>
                <p:cNvCxnSpPr/>
                <p:nvPr/>
              </p:nvCxnSpPr>
              <p:spPr bwMode="auto">
                <a:xfrm rot="5400000" flipH="1" flipV="1">
                  <a:off x="6288150" y="3393446"/>
                  <a:ext cx="58974" cy="97201"/>
                </a:xfrm>
                <a:prstGeom prst="curvedConnector3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구부러진 연결선 60"/>
                <p:cNvCxnSpPr/>
                <p:nvPr/>
              </p:nvCxnSpPr>
              <p:spPr bwMode="auto">
                <a:xfrm rot="5400000" flipH="1" flipV="1">
                  <a:off x="6385782" y="3337187"/>
                  <a:ext cx="58974" cy="97201"/>
                </a:xfrm>
                <a:prstGeom prst="curvedConnector3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9" name="구부러진 연결선 61"/>
                <p:cNvCxnSpPr/>
                <p:nvPr/>
              </p:nvCxnSpPr>
              <p:spPr bwMode="auto">
                <a:xfrm rot="5400000" flipH="1" flipV="1">
                  <a:off x="6190948" y="3450651"/>
                  <a:ext cx="58974" cy="97201"/>
                </a:xfrm>
                <a:prstGeom prst="curvedConnector3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triangle" w="sm" len="sm"/>
                  <a:tailEnd type="none" w="med" len="med"/>
                </a:ln>
                <a:effectLst/>
              </p:spPr>
            </p:cxnSp>
          </p:grpSp>
          <p:grpSp>
            <p:nvGrpSpPr>
              <p:cNvPr id="160" name="그룹 62"/>
              <p:cNvGrpSpPr/>
              <p:nvPr/>
            </p:nvGrpSpPr>
            <p:grpSpPr>
              <a:xfrm rot="10080479">
                <a:off x="5727015" y="3217688"/>
                <a:ext cx="148945" cy="136239"/>
                <a:chOff x="6171834" y="3356301"/>
                <a:chExt cx="292035" cy="172438"/>
              </a:xfrm>
            </p:grpSpPr>
            <p:cxnSp>
              <p:nvCxnSpPr>
                <p:cNvPr id="164" name="구부러진 연결선 63"/>
                <p:cNvCxnSpPr/>
                <p:nvPr/>
              </p:nvCxnSpPr>
              <p:spPr bwMode="auto">
                <a:xfrm rot="5400000" flipH="1" flipV="1">
                  <a:off x="6288150" y="3393446"/>
                  <a:ext cx="58974" cy="97201"/>
                </a:xfrm>
                <a:prstGeom prst="curvedConnector3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구부러진 연결선 64"/>
                <p:cNvCxnSpPr/>
                <p:nvPr/>
              </p:nvCxnSpPr>
              <p:spPr bwMode="auto">
                <a:xfrm rot="5400000" flipH="1" flipV="1">
                  <a:off x="6385782" y="3337187"/>
                  <a:ext cx="58974" cy="97201"/>
                </a:xfrm>
                <a:prstGeom prst="curvedConnector3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구부러진 연결선 65"/>
                <p:cNvCxnSpPr/>
                <p:nvPr/>
              </p:nvCxnSpPr>
              <p:spPr bwMode="auto">
                <a:xfrm rot="5400000" flipH="1" flipV="1">
                  <a:off x="6190948" y="3450651"/>
                  <a:ext cx="58974" cy="97201"/>
                </a:xfrm>
                <a:prstGeom prst="curvedConnector3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triangle" w="sm" len="sm"/>
                  <a:tailEnd type="none" w="med" len="med"/>
                </a:ln>
                <a:effectLst/>
              </p:spPr>
            </p:cxnSp>
          </p:grpSp>
          <p:sp>
            <p:nvSpPr>
              <p:cNvPr id="161" name="TextBox 160"/>
              <p:cNvSpPr txBox="1"/>
              <p:nvPr/>
            </p:nvSpPr>
            <p:spPr>
              <a:xfrm>
                <a:off x="6222616" y="3675583"/>
                <a:ext cx="56457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E8F7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Triton</a:t>
                </a:r>
                <a:endParaRPr lang="ko-KR" altLang="en-US" sz="1050" b="1" dirty="0">
                  <a:solidFill>
                    <a:srgbClr val="E8F75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037478" y="3047547"/>
                <a:ext cx="5581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Alpha</a:t>
                </a:r>
                <a:endParaRPr lang="ko-KR" altLang="en-US" sz="105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5997731" y="3152315"/>
                <a:ext cx="147312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Scintillation Light</a:t>
                </a:r>
                <a:endParaRPr lang="ko-KR" altLang="en-US" sz="10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79" name="직선 화살표 연결선 82"/>
            <p:cNvCxnSpPr/>
            <p:nvPr/>
          </p:nvCxnSpPr>
          <p:spPr bwMode="auto">
            <a:xfrm>
              <a:off x="6363197" y="5428559"/>
              <a:ext cx="167763" cy="8770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0" name="TextBox 179"/>
            <p:cNvSpPr txBox="1"/>
            <p:nvPr/>
          </p:nvSpPr>
          <p:spPr>
            <a:xfrm>
              <a:off x="5659836" y="7719671"/>
              <a:ext cx="2531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ko-KR" sz="1200" dirty="0">
                  <a:solidFill>
                    <a:srgbClr val="0033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[Hamamatsu S13360-6075PE]</a:t>
              </a:r>
              <a:endParaRPr lang="ko-KR" altLang="en-US" sz="1200" dirty="0">
                <a:solidFill>
                  <a:srgbClr val="0033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50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Neutron dosimeter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635" y="1123113"/>
            <a:ext cx="63076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EJ-420 dosimeter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aseline="30000" dirty="0"/>
              <a:t>6</a:t>
            </a:r>
            <a:r>
              <a:rPr lang="en-US" sz="2200" dirty="0"/>
              <a:t>LiF+ZnS:Ag </a:t>
            </a:r>
            <a:r>
              <a:rPr lang="en-US" sz="2400" dirty="0"/>
              <a:t>thermal neutron scintillator </a:t>
            </a:r>
            <a:endParaRPr lang="en-US" sz="2200" dirty="0"/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Low gamma background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aseline="30000" dirty="0"/>
              <a:t>6</a:t>
            </a:r>
            <a:r>
              <a:rPr lang="en-US" sz="2400" dirty="0"/>
              <a:t>Li + n </a:t>
            </a:r>
            <a:r>
              <a:rPr kumimoji="0" lang="ko-KR" altLang="en-US" sz="2400" dirty="0">
                <a:solidFill>
                  <a:srgbClr val="000000"/>
                </a:solidFill>
                <a:latin typeface="Arial" panose="020B0604020202020204" pitchFamily="34" charset="0"/>
                <a:ea typeface="나눔고딕" panose="020D0604000000000000"/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dirty="0"/>
              <a:t>(2.05 MeV) + </a:t>
            </a:r>
            <a:r>
              <a:rPr lang="en-US" sz="2400" baseline="30000" dirty="0"/>
              <a:t>3</a:t>
            </a:r>
            <a:r>
              <a:rPr lang="en-US" sz="2400" dirty="0"/>
              <a:t>H (2.73 MeV)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7200"/>
          <a:stretch/>
        </p:blipFill>
        <p:spPr>
          <a:xfrm>
            <a:off x="7891531" y="4011759"/>
            <a:ext cx="3587679" cy="1845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759" y="1383575"/>
            <a:ext cx="2181225" cy="21621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501" y="3722089"/>
            <a:ext cx="39147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36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E31DC-3384-453A-A5B7-998AF56EF3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552" y="0"/>
            <a:ext cx="8121534" cy="1074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Neutron dosimeter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42413" y="765064"/>
            <a:ext cx="1056372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471" t="8853" b="10436"/>
          <a:stretch/>
        </p:blipFill>
        <p:spPr>
          <a:xfrm>
            <a:off x="457201" y="6428213"/>
            <a:ext cx="1666874" cy="3966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635" y="1123113"/>
            <a:ext cx="63076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EJ-420 dosimeter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baseline="30000" dirty="0"/>
              <a:t>6</a:t>
            </a:r>
            <a:r>
              <a:rPr lang="en-US" sz="2200" dirty="0"/>
              <a:t>LiF+ZnS:Ag </a:t>
            </a:r>
            <a:r>
              <a:rPr lang="en-US" sz="2400" dirty="0"/>
              <a:t>thermal neutron scintillator </a:t>
            </a:r>
            <a:endParaRPr lang="en-US" sz="2200" dirty="0"/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Low gamma background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aseline="30000" dirty="0"/>
              <a:t>6</a:t>
            </a:r>
            <a:r>
              <a:rPr lang="en-US" sz="2400" dirty="0"/>
              <a:t>Li + n </a:t>
            </a:r>
            <a:r>
              <a:rPr kumimoji="0" lang="ko-KR" altLang="en-US" sz="2400" dirty="0">
                <a:solidFill>
                  <a:srgbClr val="000000"/>
                </a:solidFill>
                <a:latin typeface="Arial" panose="020B0604020202020204" pitchFamily="34" charset="0"/>
                <a:ea typeface="나눔고딕" panose="020D0604000000000000"/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dirty="0"/>
              <a:t>(2.05 MeV) + </a:t>
            </a:r>
            <a:r>
              <a:rPr lang="en-US" sz="2400" baseline="30000" dirty="0"/>
              <a:t>3</a:t>
            </a:r>
            <a:r>
              <a:rPr lang="en-US" sz="2400" dirty="0"/>
              <a:t>H (2.73 MeV)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7200"/>
          <a:stretch/>
        </p:blipFill>
        <p:spPr>
          <a:xfrm>
            <a:off x="7891531" y="4011759"/>
            <a:ext cx="3587679" cy="1845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759" y="1383575"/>
            <a:ext cx="2181225" cy="21621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501" y="3722089"/>
            <a:ext cx="3914775" cy="1123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51088" y="4456069"/>
            <a:ext cx="409576" cy="4026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19104" y="5087718"/>
            <a:ext cx="4588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</a:rPr>
              <a:t>+</a:t>
            </a:r>
            <a:r>
              <a:rPr lang="en-US" sz="2200" dirty="0"/>
              <a:t> Larger </a:t>
            </a:r>
            <a:r>
              <a:rPr lang="en-US" sz="2200" baseline="30000" dirty="0"/>
              <a:t>6</a:t>
            </a:r>
            <a:r>
              <a:rPr lang="en-US" sz="2200" dirty="0"/>
              <a:t>Li area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-</a:t>
            </a:r>
            <a:r>
              <a:rPr lang="en-US" sz="2200" dirty="0"/>
              <a:t> Increases size of final dosimeter</a:t>
            </a:r>
          </a:p>
        </p:txBody>
      </p:sp>
    </p:spTree>
    <p:extLst>
      <p:ext uri="{BB962C8B-B14F-4D97-AF65-F5344CB8AC3E}">
        <p14:creationId xmlns:p14="http://schemas.microsoft.com/office/powerpoint/2010/main" val="32771186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27812</TotalTime>
  <Words>2025</Words>
  <Application>Microsoft Office PowerPoint</Application>
  <PresentationFormat>Widescreen</PresentationFormat>
  <Paragraphs>629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맑은 고딕</vt:lpstr>
      <vt:lpstr>맑은 고딕</vt:lpstr>
      <vt:lpstr>나눔고딕</vt:lpstr>
      <vt:lpstr>Arial</vt:lpstr>
      <vt:lpstr>Calibri</vt:lpstr>
      <vt:lpstr>Calibri Light</vt:lpstr>
      <vt:lpstr>Symbol</vt:lpstr>
      <vt:lpstr>Times New Roman</vt:lpstr>
      <vt:lpstr>Wingdings</vt:lpstr>
      <vt:lpstr>Retrospect</vt:lpstr>
      <vt:lpstr>RESPONSE ASSESSMENT OF A NEW ALBEDO NEUTRON DOSIMETER FOR HEALTH PERSONNEL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ASSESSMENT OF A NEW ALBEDO NEUTRON DOSIMETER FOR HEALTH PERSONNEL</dc:title>
  <dc:creator>Silvia</dc:creator>
  <cp:lastModifiedBy>RSL_Laptop_1</cp:lastModifiedBy>
  <cp:revision>241</cp:revision>
  <dcterms:created xsi:type="dcterms:W3CDTF">2017-05-15T03:56:07Z</dcterms:created>
  <dcterms:modified xsi:type="dcterms:W3CDTF">2017-07-03T12:56:36Z</dcterms:modified>
</cp:coreProperties>
</file>