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  <p:sldMasterId id="2147483727" r:id="rId2"/>
    <p:sldMasterId id="2147483739" r:id="rId3"/>
  </p:sldMasterIdLst>
  <p:notesMasterIdLst>
    <p:notesMasterId r:id="rId39"/>
  </p:notesMasterIdLst>
  <p:handoutMasterIdLst>
    <p:handoutMasterId r:id="rId40"/>
  </p:handoutMasterIdLst>
  <p:sldIdLst>
    <p:sldId id="1244" r:id="rId4"/>
    <p:sldId id="1374" r:id="rId5"/>
    <p:sldId id="1373" r:id="rId6"/>
    <p:sldId id="1384" r:id="rId7"/>
    <p:sldId id="1404" r:id="rId8"/>
    <p:sldId id="1405" r:id="rId9"/>
    <p:sldId id="1332" r:id="rId10"/>
    <p:sldId id="1376" r:id="rId11"/>
    <p:sldId id="1392" r:id="rId12"/>
    <p:sldId id="1377" r:id="rId13"/>
    <p:sldId id="1379" r:id="rId14"/>
    <p:sldId id="1380" r:id="rId15"/>
    <p:sldId id="1382" r:id="rId16"/>
    <p:sldId id="1378" r:id="rId17"/>
    <p:sldId id="1391" r:id="rId18"/>
    <p:sldId id="1381" r:id="rId19"/>
    <p:sldId id="1394" r:id="rId20"/>
    <p:sldId id="1387" r:id="rId21"/>
    <p:sldId id="1389" r:id="rId22"/>
    <p:sldId id="1400" r:id="rId23"/>
    <p:sldId id="1343" r:id="rId24"/>
    <p:sldId id="1396" r:id="rId25"/>
    <p:sldId id="1398" r:id="rId26"/>
    <p:sldId id="1369" r:id="rId27"/>
    <p:sldId id="1383" r:id="rId28"/>
    <p:sldId id="1402" r:id="rId29"/>
    <p:sldId id="1403" r:id="rId30"/>
    <p:sldId id="1393" r:id="rId31"/>
    <p:sldId id="1354" r:id="rId32"/>
    <p:sldId id="1363" r:id="rId33"/>
    <p:sldId id="1395" r:id="rId34"/>
    <p:sldId id="1390" r:id="rId35"/>
    <p:sldId id="1386" r:id="rId36"/>
    <p:sldId id="1385" r:id="rId37"/>
    <p:sldId id="1399" r:id="rId3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Korbly" initials="SK" lastIdx="27" clrIdx="0"/>
  <p:cmAuthor id="1" name="Ethan Butler" initials="EB" lastIdx="14" clrIdx="1"/>
  <p:cmAuthor id="2" name="Korbly" initials="K" lastIdx="12" clrIdx="2"/>
  <p:cmAuthor id="3" name="wbertozzi" initials="w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23FF"/>
    <a:srgbClr val="0000FF"/>
    <a:srgbClr val="FF4B4B"/>
    <a:srgbClr val="33CC33"/>
    <a:srgbClr val="EFA7A7"/>
    <a:srgbClr val="FF0000"/>
    <a:srgbClr val="FFFF00"/>
    <a:srgbClr val="CC00CC"/>
    <a:srgbClr val="00FF00"/>
    <a:srgbClr val="F5F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4" autoAdjust="0"/>
    <p:restoredTop sz="82832" autoAdjust="0"/>
  </p:normalViewPr>
  <p:slideViewPr>
    <p:cSldViewPr showGuides="1">
      <p:cViewPr varScale="1">
        <p:scale>
          <a:sx n="47" d="100"/>
          <a:sy n="47" d="100"/>
        </p:scale>
        <p:origin x="1191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3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8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8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2C30C29-38E8-42CC-80E0-136344B3DD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017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8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8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947" tIns="48472" rIns="96947" bIns="4847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8CA2C5F-587E-4B3E-A7D8-075FF4829E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851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215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AC2532D-E088-4C24-9A36-F52CA58E1231}" type="datetime4">
              <a:rPr lang="en-US"/>
              <a:pPr/>
              <a:t>June 15, 2017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Speaker Name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99323-6B78-450F-BA54-CEE8C52F1539}" type="slidenum">
              <a:rPr lang="en-US"/>
              <a:pPr/>
              <a:t>15</a:t>
            </a:fld>
            <a:endParaRPr lang="en-US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this is the uncorrected spectrum as detected, not the actual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88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news is many neutrons but bad</a:t>
            </a:r>
            <a:r>
              <a:rPr lang="en-US" baseline="0" dirty="0" smtClean="0"/>
              <a:t> news is more neutrons than gammas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efficiency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HPGe</a:t>
            </a:r>
            <a:r>
              <a:rPr lang="en-US" baseline="0" dirty="0" smtClean="0"/>
              <a:t> drops with increasing energy.  Is not corrected in this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Pixel</a:t>
            </a:r>
            <a:r>
              <a:rPr lang="en-US" baseline="0" dirty="0" smtClean="0"/>
              <a:t> by pixel imaging is slow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cargo container 2m x 6 m  is 120K pixels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top-down view of a CAD representation of the multiple </a:t>
            </a:r>
            <a:r>
              <a:rPr lang="en-US" dirty="0" err="1" smtClean="0"/>
              <a:t>monoenergetic</a:t>
            </a:r>
            <a:r>
              <a:rPr lang="en-US" dirty="0" smtClean="0"/>
              <a:t> gamma</a:t>
            </a:r>
          </a:p>
          <a:p>
            <a:r>
              <a:rPr lang="en-US" dirty="0" smtClean="0"/>
              <a:t>radiography experiment at MIT Bates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01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59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93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33" indent="-181233">
              <a:buFont typeface="Arial"/>
              <a:buChar char="•"/>
            </a:pPr>
            <a:r>
              <a:rPr lang="en-US" sz="1500" dirty="0"/>
              <a:t>Here are some pictures of the actual setup.</a:t>
            </a:r>
          </a:p>
          <a:p>
            <a:pPr marL="181233" indent="-181233">
              <a:buFont typeface="Arial"/>
              <a:buChar char="•"/>
            </a:pPr>
            <a:r>
              <a:rPr lang="en-US" sz="1500" dirty="0"/>
              <a:t>The natural B target and radiation channel is shown in the top left</a:t>
            </a:r>
          </a:p>
          <a:p>
            <a:pPr marL="181233" indent="-181233">
              <a:buFont typeface="Arial"/>
              <a:buChar char="•"/>
            </a:pPr>
            <a:r>
              <a:rPr lang="en-US" sz="1500" dirty="0"/>
              <a:t>A typical cargo configuration in the top right, with side and front views</a:t>
            </a:r>
          </a:p>
          <a:p>
            <a:pPr marL="181233" indent="-181233">
              <a:buFont typeface="Arial"/>
              <a:buChar char="•"/>
            </a:pPr>
            <a:r>
              <a:rPr lang="en-US" sz="1500" dirty="0"/>
              <a:t>Bottom left shows a flood light being used to verify the detector placement by shining it through the two sets of collimators</a:t>
            </a:r>
          </a:p>
          <a:p>
            <a:pPr marL="181233" indent="-181233">
              <a:buFont typeface="Arial"/>
              <a:buChar char="•"/>
            </a:pPr>
            <a:r>
              <a:rPr lang="en-US" sz="1500" dirty="0"/>
              <a:t>Bottom right shows the detector array and </a:t>
            </a:r>
            <a:r>
              <a:rPr lang="en-US" sz="1500" dirty="0" err="1"/>
              <a:t>Pb</a:t>
            </a:r>
            <a:r>
              <a:rPr lang="en-US" sz="1500" dirty="0"/>
              <a:t> collimator and shielding.</a:t>
            </a:r>
          </a:p>
          <a:p>
            <a:pPr marL="181233" indent="-181233">
              <a:buFont typeface="Arial"/>
              <a:buChar char="•"/>
            </a:pPr>
            <a:endParaRPr lang="en-US" sz="1500" dirty="0"/>
          </a:p>
          <a:p>
            <a:pPr marL="181233" indent="-181233">
              <a:buFont typeface="Arial"/>
              <a:buChar char="•"/>
            </a:pPr>
            <a:endParaRPr lang="en-US" sz="1500" dirty="0"/>
          </a:p>
          <a:p>
            <a:pPr marL="181233" indent="-181233">
              <a:buFont typeface="Arial"/>
              <a:buChar char="•"/>
            </a:pPr>
            <a:r>
              <a:rPr lang="en-US" sz="1500" dirty="0"/>
              <a:t>We see an AutoCAD rendering of the experiment on the next slide.</a:t>
            </a:r>
          </a:p>
          <a:p>
            <a:pPr marL="181233" indent="-181233">
              <a:buFont typeface="Arial"/>
              <a:buChar char="•"/>
            </a:pPr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70673-72ED-B043-8D90-7D13809640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7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Presentation Title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A180011-9A5B-4237-88B7-2CC39CB4BA70}" type="datetime4">
              <a:rPr lang="en-US" altLang="en-US"/>
              <a:pPr/>
              <a:t>June 15, 2017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Speaker Name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A2CF4-BCB7-452E-A9DC-5BEE19A7FEE5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385914"/>
            <a:ext cx="5137613" cy="4155318"/>
          </a:xfrm>
        </p:spPr>
        <p:txBody>
          <a:bodyPr/>
          <a:lstStyle/>
          <a:p>
            <a:r>
              <a:rPr lang="en-US" altLang="en-US" dirty="0" smtClean="0"/>
              <a:t>20 MeV might worry about C13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095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2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01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reactions</a:t>
            </a:r>
            <a:r>
              <a:rPr lang="en-US" baseline="0" dirty="0" smtClean="0"/>
              <a:t> will involve light nuclei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15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Presentation Title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1BB34BD-4FD5-4FBF-AFF8-92DB7971B699}" type="datetime4">
              <a:rPr lang="en-US" altLang="en-US"/>
              <a:pPr/>
              <a:t>June 15, 2017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Speaker Name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01695-488E-4109-B466-C996A3880DF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9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385914"/>
            <a:ext cx="5137613" cy="4155318"/>
          </a:xfrm>
        </p:spPr>
        <p:txBody>
          <a:bodyPr/>
          <a:lstStyle/>
          <a:p>
            <a:r>
              <a:rPr lang="en-US" altLang="en-US" dirty="0" smtClean="0"/>
              <a:t>Gamma ray energies are not tunable, but there are a lot of choices.  Neutron energies can be tuned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684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isotropic bad?</a:t>
            </a:r>
            <a:r>
              <a:rPr lang="en-US" baseline="0" dirty="0" smtClean="0"/>
              <a:t>  No in this case because all gammas are useable because we can use energy resolved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89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were ideas to cut cost of accelerators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25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physics</a:t>
            </a:r>
            <a:r>
              <a:rPr lang="en-US" baseline="0" dirty="0" smtClean="0"/>
              <a:t> journals from the 50’s and 60’s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A2C5F-587E-4B3E-A7D8-075FF4829E9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5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4516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7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8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9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0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21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22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2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2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84ACE5-33F3-4CBC-BA8F-5094C26EEE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FD4A7C-1044-4B57-8EA0-B33D914B71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E44B35-0669-44A1-BCBE-0E65BFCCBB5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087D96-461E-4CFC-93D3-61E57B36B5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A9E212A-1A57-437F-8A26-8AD4ED9241E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r>
              <a:rPr lang="en-US" dirty="0" smtClean="0"/>
              <a:t>/20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9706C9-6329-4A34-A302-8087453D36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9E8223-08A8-4758-B2E2-971F1BBEB9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37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NSP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908" y="6356350"/>
            <a:ext cx="2133600" cy="365125"/>
          </a:xfrm>
        </p:spPr>
        <p:txBody>
          <a:bodyPr/>
          <a:lstStyle/>
          <a:p>
            <a:r>
              <a:rPr lang="en-US" dirty="0" smtClean="0"/>
              <a:t> </a:t>
            </a:r>
            <a:fld id="{EEC685F9-9CAD-5D42-ABD4-3FCC21A6A315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9" y="6235734"/>
            <a:ext cx="711183" cy="622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8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59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46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770570-BB1D-42E3-9BBC-08F89D60AA4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3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73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82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69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7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2AB418-18BD-45BC-8DEC-9CC31C9DA87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46C1F3-53AE-4156-8DBD-5417DB39CC2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05EDB4-F54D-4CF0-B4B6-DEAC8BDD35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373F9B-95A4-4AB9-A2AC-7100133CE89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2703D8-438D-44D8-91C2-6B6F5553292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61730F-4CAB-46BA-A6FA-9B63E35AC5F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DFC0B5D7-9666-461C-9AB4-269E268B06EF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34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4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5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17AE8-5D2F-471E-8A82-2A4ADA4571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5" r:id="rId7"/>
    <p:sldLayoutId id="2147483736" r:id="rId8"/>
    <p:sldLayoutId id="2147483737" r:id="rId9"/>
    <p:sldLayoutId id="2147483738" r:id="rId10"/>
    <p:sldLayoutId id="2147483752" r:id="rId11"/>
    <p:sldLayoutId id="214748373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AB02B-EFF0-4847-965C-270F65C91964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0145F-BE12-4D53-B79C-AB870446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3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t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fld id="{27BB6D41-E590-49B6-BE51-D785FE31759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8228" y="688524"/>
            <a:ext cx="8229600" cy="41805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3688" y="5984907"/>
            <a:ext cx="2988332" cy="71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215" y="6007915"/>
            <a:ext cx="815955" cy="8615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3792" y="1505072"/>
            <a:ext cx="867645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27432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Richard Lanza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Areg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 Danagulian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Anna Erickson</a:t>
            </a:r>
            <a:r>
              <a:rPr lang="en-US" baseline="30000" dirty="0"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John Fisher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Albert Foster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, Zach </a:t>
            </a:r>
            <a:r>
              <a:rPr lang="en-US" dirty="0" smtClean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Hartwig</a:t>
            </a:r>
            <a:r>
              <a:rPr lang="en-US" baseline="30000" dirty="0" smtClean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1</a:t>
            </a:r>
            <a:r>
              <a:rPr lang="en-US" dirty="0" smtClean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Brian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Henderson</a:t>
            </a:r>
            <a:r>
              <a:rPr lang="en-US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Igor Jovonovic</a:t>
            </a:r>
            <a:r>
              <a:rPr lang="en-US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Hin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Lee</a:t>
            </a:r>
            <a:r>
              <a:rPr lang="en-US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,T.D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. MacDonald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 Amira Meddeb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, Jason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Natress</a:t>
            </a:r>
            <a:r>
              <a:rPr lang="en-US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Roberts Nelson</a:t>
            </a:r>
            <a:r>
              <a:rPr lang="en-US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,Buckley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 O’Day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1,5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Zoubeida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 Ounaies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 and Paul Rose</a:t>
            </a: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   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74320" algn="ctr">
              <a:spcBef>
                <a:spcPts val="0"/>
              </a:spcBef>
              <a:spcAft>
                <a:spcPts val="0"/>
              </a:spcAft>
            </a:pPr>
            <a:endParaRPr lang="en-US" baseline="30000" dirty="0" smtClean="0">
              <a:solidFill>
                <a:srgbClr val="365F91"/>
              </a:solidFill>
              <a:latin typeface="+mn-lt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274320" algn="ctr">
              <a:spcBef>
                <a:spcPts val="0"/>
              </a:spcBef>
              <a:spcAft>
                <a:spcPts val="0"/>
              </a:spcAft>
            </a:pPr>
            <a:r>
              <a:rPr lang="en-US" baseline="30000" dirty="0" smtClean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1</a:t>
            </a:r>
            <a:r>
              <a:rPr lang="en-US" dirty="0" smtClean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Massachusetts 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Institute of </a:t>
            </a:r>
            <a:r>
              <a:rPr lang="en-US" dirty="0" smtClean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Technology</a:t>
            </a:r>
          </a:p>
          <a:p>
            <a:pPr marL="0" marR="0" indent="274320" algn="ctr">
              <a:spcBef>
                <a:spcPts val="0"/>
              </a:spcBef>
              <a:spcAft>
                <a:spcPts val="0"/>
              </a:spcAft>
            </a:pPr>
            <a:r>
              <a:rPr lang="en-US" baseline="30000" dirty="0" smtClean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Georgia </a:t>
            </a:r>
            <a:r>
              <a:rPr lang="en-US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Institute of Technology</a:t>
            </a:r>
            <a:endParaRPr lang="en-U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74320" algn="ctr"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solidFill>
                  <a:srgbClr val="365F91"/>
                </a:solidFill>
                <a:latin typeface="+mn-lt"/>
                <a:ea typeface="MS Gothic" panose="020B0609070205080204" pitchFamily="49" charset="-128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University of Michigan</a:t>
            </a:r>
          </a:p>
          <a:p>
            <a:pPr marL="0" marR="0" indent="274320" algn="ctr"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Pennsylvania State University</a:t>
            </a:r>
          </a:p>
          <a:p>
            <a:pPr marL="0" marR="0" indent="274320" algn="ctr"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Air Force Institute of Technology</a:t>
            </a:r>
            <a:endParaRPr lang="en-US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279" y="96893"/>
            <a:ext cx="838893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432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MS Gothic" panose="020B0609070205080204" pitchFamily="49" charset="-128"/>
                <a:cs typeface="Times New Roman" panose="02020603050405020304" pitchFamily="18" charset="0"/>
              </a:rPr>
              <a:t>Generation and Detection of Neutrons and </a:t>
            </a:r>
            <a:r>
              <a:rPr lang="en-US" sz="3600" dirty="0" err="1">
                <a:latin typeface="+mj-lt"/>
                <a:ea typeface="MS Gothic" panose="020B0609070205080204" pitchFamily="49" charset="-128"/>
                <a:cs typeface="Times New Roman" panose="02020603050405020304" pitchFamily="18" charset="0"/>
              </a:rPr>
              <a:t>Monoenergetic</a:t>
            </a:r>
            <a:r>
              <a:rPr lang="en-US" sz="3600" dirty="0">
                <a:latin typeface="+mj-lt"/>
                <a:ea typeface="MS Gothic" panose="020B0609070205080204" pitchFamily="49" charset="-128"/>
                <a:cs typeface="Times New Roman" panose="02020603050405020304" pitchFamily="18" charset="0"/>
              </a:rPr>
              <a:t> Gamma Rays for Inspection for Nuclear Threats</a:t>
            </a:r>
            <a:endParaRPr lang="en-US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74320" algn="ctr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304" y="5107260"/>
            <a:ext cx="984503" cy="8614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501" y="4339490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INTERNATIONAL CONFERENCE ON </a:t>
            </a:r>
            <a:r>
              <a:rPr lang="en-US" dirty="0" smtClean="0"/>
              <a:t>APPLICATIONS OF NUCLEAR TECHNIQUES</a:t>
            </a:r>
            <a:endParaRPr lang="en-US" dirty="0"/>
          </a:p>
          <a:p>
            <a:pPr algn="ctr"/>
            <a:r>
              <a:rPr lang="en-US" dirty="0"/>
              <a:t>CRETE, </a:t>
            </a:r>
            <a:r>
              <a:rPr lang="en-US" dirty="0" smtClean="0"/>
              <a:t>GREECE</a:t>
            </a:r>
          </a:p>
          <a:p>
            <a:pPr algn="ctr"/>
            <a:r>
              <a:rPr lang="en-US" dirty="0" smtClean="0"/>
              <a:t>JUNE 11 – 17,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63" t="7608" r="1844" b="5133"/>
          <a:stretch/>
        </p:blipFill>
        <p:spPr>
          <a:xfrm>
            <a:off x="4791511" y="6089601"/>
            <a:ext cx="1519566" cy="698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446" y="6002245"/>
            <a:ext cx="1607791" cy="753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01" y="6019618"/>
            <a:ext cx="1463167" cy="7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10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7504" y="659331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Multi-Particle Interrogation Makes</a:t>
            </a:r>
            <a:br>
              <a:rPr lang="en-US" dirty="0"/>
            </a:br>
            <a:r>
              <a:rPr lang="en-US" dirty="0"/>
              <a:t>Effective SNM Shielding Difficult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2093505"/>
            <a:ext cx="7864724" cy="3886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2140" y="5613092"/>
            <a:ext cx="207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Shefield</a:t>
            </a:r>
            <a:r>
              <a:rPr lang="en-US" dirty="0" smtClean="0"/>
              <a:t>, LANL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11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Identifying SNM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736816"/>
            <a:ext cx="8534400" cy="47879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n-US" dirty="0" smtClean="0"/>
              <a:t>Transmission measurement alone only identifies high-Z material</a:t>
            </a:r>
          </a:p>
          <a:p>
            <a:pPr fontAlgn="auto">
              <a:spcAft>
                <a:spcPts val="0"/>
              </a:spcAft>
            </a:pPr>
            <a:r>
              <a:rPr lang="en-US" altLang="en-US" dirty="0" smtClean="0"/>
              <a:t>Use two approaches to distinguish </a:t>
            </a:r>
            <a:r>
              <a:rPr lang="en-US" altLang="en-US" baseline="30000" dirty="0" smtClean="0"/>
              <a:t>235</a:t>
            </a:r>
            <a:r>
              <a:rPr lang="en-US" altLang="en-US" dirty="0" smtClean="0"/>
              <a:t>U by detection of fission products</a:t>
            </a:r>
          </a:p>
          <a:p>
            <a:pPr lvl="1" fontAlgn="auto">
              <a:spcAft>
                <a:spcPts val="0"/>
              </a:spcAft>
            </a:pPr>
            <a:r>
              <a:rPr lang="en-US" altLang="en-US" dirty="0" smtClean="0"/>
              <a:t>Utilize </a:t>
            </a:r>
            <a:r>
              <a:rPr lang="en-US" altLang="en-US" dirty="0" err="1" smtClean="0"/>
              <a:t>photofission</a:t>
            </a:r>
            <a:endParaRPr lang="en-US" altLang="en-US" dirty="0" smtClean="0"/>
          </a:p>
          <a:p>
            <a:pPr lvl="1" fontAlgn="auto">
              <a:spcAft>
                <a:spcPts val="0"/>
              </a:spcAft>
            </a:pPr>
            <a:r>
              <a:rPr lang="en-US" altLang="en-US" dirty="0" smtClean="0"/>
              <a:t>Probe with low energy neutrons (&lt; 1MeV)</a:t>
            </a:r>
          </a:p>
        </p:txBody>
      </p:sp>
    </p:spTree>
    <p:extLst>
      <p:ext uri="{BB962C8B-B14F-4D97-AF65-F5344CB8AC3E}">
        <p14:creationId xmlns:p14="http://schemas.microsoft.com/office/powerpoint/2010/main" val="32237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12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What Nuclear Reactions to use?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6225" y="1628774"/>
            <a:ext cx="8534400" cy="417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61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79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Char char="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9pPr>
          </a:lstStyle>
          <a:p>
            <a:pPr marL="0" indent="0"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altLang="en-US" sz="3200" dirty="0"/>
              <a:t>One Example is </a:t>
            </a:r>
            <a:r>
              <a:rPr lang="en-US" altLang="en-US" sz="3200" kern="0" baseline="30000" dirty="0">
                <a:solidFill>
                  <a:srgbClr val="000000"/>
                </a:solidFill>
              </a:rPr>
              <a:t>11</a:t>
            </a:r>
            <a:r>
              <a:rPr lang="en-US" altLang="en-US" sz="3200" kern="0" dirty="0">
                <a:solidFill>
                  <a:srgbClr val="000000"/>
                </a:solidFill>
              </a:rPr>
              <a:t>B(</a:t>
            </a:r>
            <a:r>
              <a:rPr lang="en-US" altLang="en-US" sz="3200" kern="0" dirty="0" err="1">
                <a:solidFill>
                  <a:srgbClr val="000000"/>
                </a:solidFill>
              </a:rPr>
              <a:t>d,n</a:t>
            </a:r>
            <a:r>
              <a:rPr lang="en-US" altLang="en-US" sz="3200" kern="0" dirty="0">
                <a:solidFill>
                  <a:srgbClr val="000000"/>
                </a:solidFill>
              </a:rPr>
              <a:t> )</a:t>
            </a:r>
            <a:r>
              <a:rPr lang="en-US" altLang="en-US" sz="3200" kern="0" baseline="30000" dirty="0" smtClean="0">
                <a:solidFill>
                  <a:srgbClr val="000000"/>
                </a:solidFill>
              </a:rPr>
              <a:t>12</a:t>
            </a:r>
            <a:r>
              <a:rPr lang="en-US" altLang="en-US" sz="3200" kern="0" dirty="0" smtClean="0">
                <a:solidFill>
                  <a:srgbClr val="000000"/>
                </a:solidFill>
              </a:rPr>
              <a:t>C</a:t>
            </a:r>
          </a:p>
          <a:p>
            <a:pPr marL="0" indent="0"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altLang="en-US" sz="2000" kern="0" dirty="0" smtClean="0">
                <a:solidFill>
                  <a:srgbClr val="000000"/>
                </a:solidFill>
              </a:rPr>
              <a:t> </a:t>
            </a:r>
            <a:endParaRPr lang="en-US" altLang="en-US" sz="2000" dirty="0"/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altLang="en-US" sz="2800" kern="0" baseline="30000" dirty="0" smtClean="0">
                <a:solidFill>
                  <a:srgbClr val="000000"/>
                </a:solidFill>
              </a:rPr>
              <a:t>11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B(</a:t>
            </a:r>
            <a:r>
              <a:rPr lang="en-US" altLang="en-US" sz="2800" kern="0" dirty="0" err="1" smtClean="0">
                <a:solidFill>
                  <a:srgbClr val="000000"/>
                </a:solidFill>
              </a:rPr>
              <a:t>d,n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800" kern="0" dirty="0">
                <a:solidFill>
                  <a:srgbClr val="000000"/>
                </a:solidFill>
              </a:rPr>
              <a:t>)</a:t>
            </a:r>
            <a:r>
              <a:rPr lang="en-US" altLang="en-US" sz="2800" kern="0" baseline="30000" dirty="0">
                <a:solidFill>
                  <a:srgbClr val="000000"/>
                </a:solidFill>
              </a:rPr>
              <a:t>12</a:t>
            </a:r>
            <a:r>
              <a:rPr lang="en-US" altLang="en-US" sz="2800" kern="0" dirty="0">
                <a:solidFill>
                  <a:srgbClr val="000000"/>
                </a:solidFill>
              </a:rPr>
              <a:t>C Produces High-energy Neutrons 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And Gamma </a:t>
            </a:r>
            <a:r>
              <a:rPr lang="en-US" altLang="en-US" sz="2800" kern="0" dirty="0">
                <a:solidFill>
                  <a:srgbClr val="000000"/>
                </a:solidFill>
              </a:rPr>
              <a:t>Radiation For Efficient Uranium 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Fission</a:t>
            </a: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altLang="en-US" sz="2800" kern="0" dirty="0" smtClean="0">
                <a:solidFill>
                  <a:srgbClr val="000000"/>
                </a:solidFill>
              </a:rPr>
              <a:t>12C</a:t>
            </a:r>
            <a:r>
              <a:rPr lang="en-US" altLang="en-US" sz="2800" kern="0" dirty="0">
                <a:solidFill>
                  <a:srgbClr val="000000"/>
                </a:solidFill>
              </a:rPr>
              <a:t>* gamma lines found for &gt;2 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MeV deuterons </a:t>
            </a:r>
            <a:r>
              <a:rPr lang="en-US" altLang="en-US" sz="2800" kern="0" dirty="0">
                <a:solidFill>
                  <a:srgbClr val="000000"/>
                </a:solidFill>
              </a:rPr>
              <a:t>have intense 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high energy-gamma </a:t>
            </a:r>
            <a:r>
              <a:rPr lang="en-US" altLang="en-US" sz="2800" kern="0" dirty="0">
                <a:solidFill>
                  <a:srgbClr val="000000"/>
                </a:solidFill>
              </a:rPr>
              <a:t>lines at 4.4 and 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15.1 MeV </a:t>
            </a:r>
            <a:r>
              <a:rPr lang="en-US" altLang="en-US" sz="2800" kern="0" dirty="0">
                <a:solidFill>
                  <a:srgbClr val="000000"/>
                </a:solidFill>
              </a:rPr>
              <a:t>and less intense lines at 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10.7 and </a:t>
            </a:r>
            <a:r>
              <a:rPr lang="en-US" altLang="en-US" sz="2800" kern="0" dirty="0">
                <a:solidFill>
                  <a:srgbClr val="000000"/>
                </a:solidFill>
              </a:rPr>
              <a:t>12.7 MeV. </a:t>
            </a:r>
            <a:endParaRPr lang="en-US" altLang="en-US" sz="2800" kern="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altLang="en-US" sz="2800" kern="0" dirty="0" smtClean="0">
                <a:solidFill>
                  <a:srgbClr val="000000"/>
                </a:solidFill>
              </a:rPr>
              <a:t>The </a:t>
            </a:r>
            <a:r>
              <a:rPr lang="en-US" altLang="en-US" sz="2800" kern="0" dirty="0">
                <a:solidFill>
                  <a:srgbClr val="000000"/>
                </a:solidFill>
              </a:rPr>
              <a:t>neutrons have 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a peak </a:t>
            </a:r>
            <a:r>
              <a:rPr lang="en-US" altLang="en-US" sz="2800" kern="0" dirty="0">
                <a:solidFill>
                  <a:srgbClr val="000000"/>
                </a:solidFill>
              </a:rPr>
              <a:t>around 12 MeV and a 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broad distribution </a:t>
            </a:r>
            <a:r>
              <a:rPr lang="en-US" altLang="en-US" sz="2800" kern="0" dirty="0">
                <a:solidFill>
                  <a:srgbClr val="000000"/>
                </a:solidFill>
              </a:rPr>
              <a:t>at lower energies</a:t>
            </a:r>
            <a:r>
              <a:rPr lang="en-US" altLang="en-US" sz="2800" kern="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altLang="en-US" sz="2800" kern="0" dirty="0" smtClean="0">
                <a:solidFill>
                  <a:srgbClr val="000000"/>
                </a:solidFill>
              </a:rPr>
              <a:t>Isotropic gamma distribution</a:t>
            </a:r>
            <a:endParaRPr lang="en-US" altLang="en-US" sz="2800" kern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endParaRPr lang="en-US" altLang="en-US" kern="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endParaRPr lang="en-US" altLang="en-US" kern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endParaRPr lang="en-US" altLang="en-US" kern="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endParaRPr lang="en-US" altLang="en-US" kern="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endParaRPr kumimoji="0" lang="en-US" altLang="en-US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93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13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Other reactions considered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15516" y="116074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Early interest in possible low energy reactions for producing gammas, but these cross-sections are much smaller than (</a:t>
            </a:r>
            <a:r>
              <a:rPr lang="en-US" sz="2800" dirty="0" err="1" smtClean="0"/>
              <a:t>d,n</a:t>
            </a:r>
            <a:r>
              <a:rPr lang="en-US" sz="2800" dirty="0" smtClean="0"/>
              <a:t>) and require higher beam power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87524" y="3025122"/>
            <a:ext cx="8856984" cy="2999043"/>
            <a:chOff x="287524" y="3025122"/>
            <a:chExt cx="8856984" cy="29990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524" y="3025122"/>
              <a:ext cx="8856984" cy="299904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24028" y="302512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π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4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14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Many Interesting Potential Reactions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21" y="1142802"/>
            <a:ext cx="7626757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180E-AA35-447C-9889-493BBAF3B58A}" type="slidenum">
              <a:rPr lang="en-US"/>
              <a:pPr/>
              <a:t>15</a:t>
            </a:fld>
            <a:endParaRPr lang="en-US"/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Gamma Production Rates</a:t>
            </a:r>
            <a:endParaRPr lang="el-GR" baseline="30000" dirty="0">
              <a:cs typeface="Arial" charset="0"/>
            </a:endParaRPr>
          </a:p>
        </p:txBody>
      </p:sp>
      <p:pic>
        <p:nvPicPr>
          <p:cNvPr id="551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19239"/>
            <a:ext cx="3769067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80808"/>
                  </a:outerShdw>
                </a:effectLst>
              </a14:hiddenEffects>
            </a:ext>
          </a:extLst>
        </p:spPr>
      </p:pic>
      <p:sp>
        <p:nvSpPr>
          <p:cNvPr id="551944" name="Text Box 8"/>
          <p:cNvSpPr txBox="1">
            <a:spLocks noChangeArrowheads="1"/>
          </p:cNvSpPr>
          <p:nvPr/>
        </p:nvSpPr>
        <p:spPr bwMode="auto">
          <a:xfrm>
            <a:off x="7504113" y="5765800"/>
            <a:ext cx="129063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/>
              <a:t>LA-UR-07-2724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368801" y="2732373"/>
          <a:ext cx="4366578" cy="2103120"/>
        </p:xfrm>
        <a:graphic>
          <a:graphicData uri="http://schemas.openxmlformats.org/drawingml/2006/table">
            <a:tbl>
              <a:tblPr firstRow="1" firstCol="1" bandRow="1"/>
              <a:tblGrid>
                <a:gridCol w="2182246"/>
                <a:gridCol w="2184332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Gamma Energy (MeV)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Yield (gammas/s/sr)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x 10</a:t>
                      </a:r>
                      <a:r>
                        <a:rPr lang="en-US" sz="18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x 10</a:t>
                      </a:r>
                      <a:r>
                        <a:rPr lang="en-US" sz="18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x 10</a:t>
                      </a:r>
                      <a:r>
                        <a:rPr lang="en-US" sz="18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6.6 x 10</a:t>
                      </a:r>
                      <a:r>
                        <a:rPr lang="en-US" sz="1800" b="1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65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16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altLang="en-US" kern="0" baseline="30000" dirty="0">
                <a:solidFill>
                  <a:srgbClr val="000000"/>
                </a:solidFill>
              </a:rPr>
              <a:t>11</a:t>
            </a:r>
            <a:r>
              <a:rPr lang="en-US" altLang="en-US" kern="0" dirty="0">
                <a:solidFill>
                  <a:srgbClr val="000000"/>
                </a:solidFill>
              </a:rPr>
              <a:t>B(</a:t>
            </a:r>
            <a:r>
              <a:rPr lang="en-US" altLang="en-US" kern="0" dirty="0" err="1">
                <a:solidFill>
                  <a:srgbClr val="000000"/>
                </a:solidFill>
              </a:rPr>
              <a:t>d,n</a:t>
            </a:r>
            <a:r>
              <a:rPr lang="en-US" altLang="en-US" kern="0" dirty="0">
                <a:solidFill>
                  <a:srgbClr val="000000"/>
                </a:solidFill>
              </a:rPr>
              <a:t> )</a:t>
            </a:r>
            <a:r>
              <a:rPr lang="en-US" altLang="en-US" kern="0" baseline="30000" dirty="0">
                <a:solidFill>
                  <a:srgbClr val="000000"/>
                </a:solidFill>
              </a:rPr>
              <a:t>12</a:t>
            </a:r>
            <a:r>
              <a:rPr lang="en-US" altLang="en-US" kern="0" dirty="0">
                <a:solidFill>
                  <a:srgbClr val="000000"/>
                </a:solidFill>
              </a:rPr>
              <a:t>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0" y="1500130"/>
            <a:ext cx="5097514" cy="3538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54"/>
          <a:stretch/>
        </p:blipFill>
        <p:spPr>
          <a:xfrm>
            <a:off x="4716016" y="1417638"/>
            <a:ext cx="4683083" cy="36059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1698" y="545625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Data from </a:t>
            </a:r>
            <a:r>
              <a:rPr lang="en-US" sz="1400" dirty="0" err="1"/>
              <a:t>Brandis</a:t>
            </a:r>
            <a:r>
              <a:rPr lang="en-US" sz="1400" dirty="0"/>
              <a:t> et al (</a:t>
            </a:r>
            <a:r>
              <a:rPr lang="en-US" sz="1400" dirty="0" smtClean="0"/>
              <a:t>Crete 2010) </a:t>
            </a:r>
            <a:endParaRPr lang="en-US" sz="1400" dirty="0"/>
          </a:p>
          <a:p>
            <a:r>
              <a:rPr lang="en-US" sz="1400" dirty="0" smtClean="0"/>
              <a:t>AIP </a:t>
            </a:r>
            <a:r>
              <a:rPr lang="en-US" sz="1400" dirty="0"/>
              <a:t>Conference Proceedings 1336, 711 (2011)</a:t>
            </a:r>
          </a:p>
        </p:txBody>
      </p:sp>
    </p:spTree>
    <p:extLst>
      <p:ext uri="{BB962C8B-B14F-4D97-AF65-F5344CB8AC3E}">
        <p14:creationId xmlns:p14="http://schemas.microsoft.com/office/powerpoint/2010/main" val="16230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17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47656" y="260648"/>
            <a:ext cx="8892988" cy="11430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Gammas from</a:t>
            </a:r>
            <a:r>
              <a:rPr lang="en-US" altLang="en-US" kern="0" baseline="30000" dirty="0" smtClean="0">
                <a:solidFill>
                  <a:srgbClr val="000000"/>
                </a:solidFill>
              </a:rPr>
              <a:t> 11</a:t>
            </a:r>
            <a:r>
              <a:rPr lang="en-US" altLang="en-US" kern="0" dirty="0" smtClean="0">
                <a:solidFill>
                  <a:srgbClr val="000000"/>
                </a:solidFill>
              </a:rPr>
              <a:t>B(</a:t>
            </a:r>
            <a:r>
              <a:rPr lang="en-US" altLang="en-US" kern="0" dirty="0" err="1" smtClean="0">
                <a:solidFill>
                  <a:srgbClr val="000000"/>
                </a:solidFill>
              </a:rPr>
              <a:t>d,n</a:t>
            </a:r>
            <a:r>
              <a:rPr lang="en-US" altLang="en-US" kern="0" dirty="0" smtClean="0">
                <a:solidFill>
                  <a:srgbClr val="000000"/>
                </a:solidFill>
              </a:rPr>
              <a:t> </a:t>
            </a:r>
            <a:r>
              <a:rPr lang="en-US" altLang="en-US" kern="0" dirty="0">
                <a:solidFill>
                  <a:srgbClr val="000000"/>
                </a:solidFill>
              </a:rPr>
              <a:t>)</a:t>
            </a:r>
            <a:r>
              <a:rPr lang="en-US" altLang="en-US" kern="0" baseline="30000" dirty="0">
                <a:solidFill>
                  <a:srgbClr val="000000"/>
                </a:solidFill>
              </a:rPr>
              <a:t>12</a:t>
            </a:r>
            <a:r>
              <a:rPr lang="en-US" altLang="en-US" kern="0" dirty="0">
                <a:solidFill>
                  <a:srgbClr val="000000"/>
                </a:solidFill>
              </a:rPr>
              <a:t>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1232756"/>
            <a:ext cx="9585194" cy="46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18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Separating Actinides Using Multiple Lines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1399733"/>
            <a:ext cx="8164518" cy="5195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760" y="6209391"/>
            <a:ext cx="440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 </a:t>
            </a:r>
            <a:r>
              <a:rPr lang="en-US" dirty="0" err="1" smtClean="0"/>
              <a:t>Klasky</a:t>
            </a:r>
            <a:r>
              <a:rPr lang="en-US" dirty="0" smtClean="0"/>
              <a:t> and Richard Sheffield LANL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19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Separating Actinides with Multiple Lines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808163"/>
            <a:ext cx="4914900" cy="2792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015221"/>
            <a:ext cx="4218243" cy="33493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3728" y="6209979"/>
            <a:ext cx="440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 </a:t>
            </a:r>
            <a:r>
              <a:rPr lang="en-US" dirty="0" err="1" smtClean="0"/>
              <a:t>Klasky</a:t>
            </a:r>
            <a:r>
              <a:rPr lang="en-US" dirty="0" smtClean="0"/>
              <a:t> and Richard Sheffield LANL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2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What are we trying to do?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Develop a reliable means for the detection of shielded nuclear materials 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Minimize dose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Increase reliability of detection by using multiple particles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Do it with a transportable system if possible</a:t>
            </a:r>
          </a:p>
        </p:txBody>
      </p:sp>
    </p:spTree>
    <p:extLst>
      <p:ext uri="{BB962C8B-B14F-4D97-AF65-F5344CB8AC3E}">
        <p14:creationId xmlns:p14="http://schemas.microsoft.com/office/powerpoint/2010/main" val="29196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Summary Properties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914400" y="1203325"/>
            <a:ext cx="8229600" cy="5364163"/>
          </a:xfrm>
        </p:spPr>
        <p:txBody>
          <a:bodyPr>
            <a:normAutofit fontScale="40000" lnSpcReduction="20000"/>
          </a:bodyPr>
          <a:lstStyle/>
          <a:p>
            <a:r>
              <a:rPr lang="en-US" sz="7000" dirty="0" smtClean="0"/>
              <a:t>Gamma lines are </a:t>
            </a:r>
            <a:r>
              <a:rPr lang="en-US" sz="7000" dirty="0" err="1" smtClean="0"/>
              <a:t>monoenergetic</a:t>
            </a:r>
            <a:r>
              <a:rPr lang="en-US" sz="7000" dirty="0"/>
              <a:t> </a:t>
            </a:r>
            <a:r>
              <a:rPr lang="en-US" sz="7000" dirty="0" smtClean="0"/>
              <a:t>with energies determined by </a:t>
            </a:r>
            <a:r>
              <a:rPr lang="en-US" sz="7000" i="1" dirty="0" smtClean="0"/>
              <a:t>nuclear properties </a:t>
            </a:r>
            <a:r>
              <a:rPr lang="en-US" sz="7000" dirty="0" smtClean="0"/>
              <a:t>not accelerator</a:t>
            </a:r>
          </a:p>
          <a:p>
            <a:r>
              <a:rPr lang="en-US" sz="7000" dirty="0" smtClean="0"/>
              <a:t>Source gammas </a:t>
            </a:r>
            <a:r>
              <a:rPr lang="en-US" sz="7000" smtClean="0"/>
              <a:t>are isotropic</a:t>
            </a:r>
          </a:p>
          <a:p>
            <a:r>
              <a:rPr lang="en-US" sz="7000" smtClean="0"/>
              <a:t>System </a:t>
            </a:r>
            <a:r>
              <a:rPr lang="en-US" sz="7000" dirty="0" smtClean="0"/>
              <a:t>scanning can be speeded up by adding more detectors</a:t>
            </a:r>
          </a:p>
          <a:p>
            <a:r>
              <a:rPr lang="en-US" sz="7000" dirty="0" smtClean="0"/>
              <a:t>Beam time structure allows for the use of energy sensitive detectors</a:t>
            </a:r>
          </a:p>
          <a:p>
            <a:r>
              <a:rPr lang="en-US" sz="7000" dirty="0" smtClean="0"/>
              <a:t>Scatter can be rejected </a:t>
            </a:r>
            <a:r>
              <a:rPr lang="en-US" sz="7000" i="1" dirty="0" smtClean="0"/>
              <a:t>or</a:t>
            </a:r>
            <a:r>
              <a:rPr lang="en-US" sz="7000" dirty="0" smtClean="0"/>
              <a:t> utilized for imaging</a:t>
            </a:r>
          </a:p>
          <a:p>
            <a:r>
              <a:rPr lang="en-US" sz="7000" dirty="0" smtClean="0"/>
              <a:t>3D imaging as an add-on</a:t>
            </a:r>
          </a:p>
          <a:p>
            <a:r>
              <a:rPr lang="en-US" sz="7000" dirty="0" smtClean="0"/>
              <a:t>Neutron energies can be modified using </a:t>
            </a:r>
            <a:r>
              <a:rPr lang="en-US" sz="7000" dirty="0" err="1" smtClean="0"/>
              <a:t>p,n</a:t>
            </a:r>
            <a:r>
              <a:rPr lang="en-US" sz="7000" dirty="0" smtClean="0"/>
              <a:t> reactions with negative Q values</a:t>
            </a:r>
          </a:p>
          <a:p>
            <a:pPr lvl="1"/>
            <a:r>
              <a:rPr lang="en-US" sz="7000" baseline="30000" dirty="0"/>
              <a:t>50</a:t>
            </a:r>
            <a:r>
              <a:rPr lang="en-US" sz="7000" dirty="0"/>
              <a:t>Cr(</a:t>
            </a:r>
            <a:r>
              <a:rPr lang="en-US" sz="7000" dirty="0" err="1"/>
              <a:t>p,n</a:t>
            </a:r>
            <a:r>
              <a:rPr lang="en-US" sz="7000" dirty="0"/>
              <a:t>)</a:t>
            </a:r>
            <a:r>
              <a:rPr lang="en-US" sz="7000" baseline="30000" dirty="0"/>
              <a:t>50</a:t>
            </a:r>
            <a:r>
              <a:rPr lang="en-US" sz="7000" dirty="0"/>
              <a:t>Mn   Q = -8.42 MeV </a:t>
            </a:r>
            <a:endParaRPr lang="en-US" sz="7000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21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4824" y="565520"/>
            <a:ext cx="7274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Experimental System at MIT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experimentOverview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407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22</a:t>
            </a:fld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71700" y="467380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Superconducting Cyclotron IONETIX ION-12</a:t>
            </a:r>
            <a:r>
              <a:rPr lang="en-US" sz="2800" b="1" baseline="30000" dirty="0" smtClean="0"/>
              <a:t>SC</a:t>
            </a:r>
            <a:endParaRPr lang="en-US" sz="2800" b="1" dirty="0"/>
          </a:p>
        </p:txBody>
      </p:sp>
      <p:pic>
        <p:nvPicPr>
          <p:cNvPr id="5" name="Picture 4" descr="002_IMG_6831_edited_no_case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/>
          <a:stretch/>
        </p:blipFill>
        <p:spPr>
          <a:xfrm>
            <a:off x="246789" y="2518233"/>
            <a:ext cx="2988332" cy="32579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9627" y="2816932"/>
            <a:ext cx="909966" cy="2808312"/>
            <a:chOff x="1907103" y="2450034"/>
            <a:chExt cx="1538176" cy="2563142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1979712" y="2450034"/>
              <a:ext cx="4927" cy="2563142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907103" y="3068960"/>
              <a:ext cx="1538176" cy="365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2 m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868" y="2024844"/>
            <a:ext cx="40195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23</a:t>
            </a:fld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67380"/>
            <a:ext cx="9073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Superconducting Cyclotron installed at MIT</a:t>
            </a:r>
            <a:endParaRPr lang="en-US" sz="4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16279" b="-14852"/>
          <a:stretch/>
        </p:blipFill>
        <p:spPr>
          <a:xfrm>
            <a:off x="611560" y="1913930"/>
            <a:ext cx="3151926" cy="5016839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913930"/>
            <a:ext cx="3219690" cy="429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24</a:t>
            </a:fld>
            <a:endParaRPr lang="en-US" b="1" dirty="0"/>
          </a:p>
        </p:txBody>
      </p:sp>
      <p:pic>
        <p:nvPicPr>
          <p:cNvPr id="3" name="Picture 2" descr="IMG_20160630_1210587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236821"/>
            <a:ext cx="7079771" cy="5309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00" y="467380"/>
            <a:ext cx="9073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Team at MIT Bates Accelerator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52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25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Related Papers at Crete17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6225" y="1628775"/>
            <a:ext cx="85344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61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79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Char char="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Igor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Jovanovic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(U. Michigan, USA)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and Delayed Fission Neutrons in Active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Interrogation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Monoenergetic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Multimodal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Sources (37)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Brian Henderson (MIT, USA)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Detection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of Special Nuclear Materials Using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Multiple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Monoenergetic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Gamma Radiography (89)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Jason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Nattress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(U. Michigan, USA)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Spectroscopic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Multi-modal Material Identification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a Nuclear Reaction-Based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Quasi </a:t>
            </a:r>
            <a:r>
              <a:rPr lang="en-US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Monoenergetic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Source (36)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Paul Rose (Georgia Tech, USA)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Searching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for Special Nuclear Material with Discrete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Nuclear Reaction Based Sources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and Cherenkov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Detector Array (45) 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5913276"/>
            <a:ext cx="8602202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26</a:t>
            </a:fld>
            <a:r>
              <a:rPr lang="en-US" smtClean="0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1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Photonuclear Cross-sections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176" y="1600200"/>
            <a:ext cx="5995648" cy="45259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27</a:t>
            </a:fld>
            <a:r>
              <a:rPr lang="en-US" smtClean="0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Lane Scanner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E8223-08A8-4758-B2E2-971F1BBEB9D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24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31" y="1558482"/>
            <a:ext cx="5934075" cy="444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8454" y="3249383"/>
            <a:ext cx="122341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Detector array</a:t>
            </a:r>
            <a:endParaRPr lang="en-US" sz="1200" dirty="0"/>
          </a:p>
        </p:txBody>
      </p:sp>
      <p:pic>
        <p:nvPicPr>
          <p:cNvPr id="524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3400426"/>
            <a:ext cx="8778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4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3238501"/>
            <a:ext cx="12319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2914650" y="4457700"/>
            <a:ext cx="371475" cy="97840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24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19763" y="1765300"/>
            <a:ext cx="4079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618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29</a:t>
            </a:fld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4532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1596286"/>
            <a:ext cx="8437595" cy="464555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95536" y="9329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3D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3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err="1" smtClean="0"/>
              <a:t>Monoenergetic</a:t>
            </a:r>
            <a:r>
              <a:rPr lang="en-US" altLang="en-US" dirty="0" smtClean="0"/>
              <a:t>  gammas for inspection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Using multiple energies for detection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Using neutrons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Accelerator technology</a:t>
            </a:r>
          </a:p>
        </p:txBody>
      </p:sp>
    </p:spTree>
    <p:extLst>
      <p:ext uri="{BB962C8B-B14F-4D97-AF65-F5344CB8AC3E}">
        <p14:creationId xmlns:p14="http://schemas.microsoft.com/office/powerpoint/2010/main" val="17627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fld id="{F3B3FFBB-2BD6-5341-8E7F-76619C79317D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957" y="440532"/>
            <a:ext cx="9144000" cy="684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3MeV D</a:t>
            </a:r>
            <a:r>
              <a:rPr lang="en-US" baseline="30000" dirty="0" smtClean="0"/>
              <a:t>+</a:t>
            </a:r>
            <a:r>
              <a:rPr lang="en-US" dirty="0" smtClean="0"/>
              <a:t> RFQ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3752" y="3625469"/>
            <a:ext cx="6948264" cy="154870"/>
          </a:xfrm>
          <a:prstGeom prst="straightConnector1">
            <a:avLst/>
          </a:prstGeom>
          <a:ln w="38100" cmpd="sng">
            <a:solidFill>
              <a:srgbClr val="0000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 rot="120000">
            <a:off x="7058152" y="3834900"/>
            <a:ext cx="1796448" cy="138858"/>
            <a:chOff x="4968044" y="2744151"/>
            <a:chExt cx="3002578" cy="102311"/>
          </a:xfrm>
        </p:grpSpPr>
        <p:sp>
          <p:nvSpPr>
            <p:cNvPr id="43" name="Freeform 4"/>
            <p:cNvSpPr>
              <a:spLocks/>
            </p:cNvSpPr>
            <p:nvPr/>
          </p:nvSpPr>
          <p:spPr bwMode="auto">
            <a:xfrm>
              <a:off x="4968044" y="2744924"/>
              <a:ext cx="1512168" cy="101538"/>
            </a:xfrm>
            <a:custGeom>
              <a:avLst/>
              <a:gdLst>
                <a:gd name="T0" fmla="*/ 0 w 936"/>
                <a:gd name="T1" fmla="*/ 125 h 221"/>
                <a:gd name="T2" fmla="*/ 120 w 936"/>
                <a:gd name="T3" fmla="*/ 13 h 221"/>
                <a:gd name="T4" fmla="*/ 264 w 936"/>
                <a:gd name="T5" fmla="*/ 205 h 221"/>
                <a:gd name="T6" fmla="*/ 408 w 936"/>
                <a:gd name="T7" fmla="*/ 13 h 221"/>
                <a:gd name="T8" fmla="*/ 552 w 936"/>
                <a:gd name="T9" fmla="*/ 205 h 221"/>
                <a:gd name="T10" fmla="*/ 696 w 936"/>
                <a:gd name="T11" fmla="*/ 13 h 221"/>
                <a:gd name="T12" fmla="*/ 840 w 936"/>
                <a:gd name="T13" fmla="*/ 205 h 221"/>
                <a:gd name="T14" fmla="*/ 936 w 936"/>
                <a:gd name="T15" fmla="*/ 109 h 2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6"/>
                <a:gd name="T25" fmla="*/ 0 h 221"/>
                <a:gd name="T26" fmla="*/ 936 w 936"/>
                <a:gd name="T27" fmla="*/ 221 h 2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6" h="221">
                  <a:moveTo>
                    <a:pt x="0" y="125"/>
                  </a:moveTo>
                  <a:cubicBezTo>
                    <a:pt x="20" y="105"/>
                    <a:pt x="76" y="0"/>
                    <a:pt x="120" y="13"/>
                  </a:cubicBezTo>
                  <a:cubicBezTo>
                    <a:pt x="164" y="26"/>
                    <a:pt x="216" y="205"/>
                    <a:pt x="264" y="205"/>
                  </a:cubicBezTo>
                  <a:cubicBezTo>
                    <a:pt x="312" y="205"/>
                    <a:pt x="360" y="13"/>
                    <a:pt x="408" y="13"/>
                  </a:cubicBezTo>
                  <a:cubicBezTo>
                    <a:pt x="456" y="13"/>
                    <a:pt x="504" y="205"/>
                    <a:pt x="552" y="205"/>
                  </a:cubicBezTo>
                  <a:cubicBezTo>
                    <a:pt x="600" y="205"/>
                    <a:pt x="648" y="13"/>
                    <a:pt x="696" y="13"/>
                  </a:cubicBezTo>
                  <a:cubicBezTo>
                    <a:pt x="744" y="13"/>
                    <a:pt x="800" y="189"/>
                    <a:pt x="840" y="205"/>
                  </a:cubicBezTo>
                  <a:cubicBezTo>
                    <a:pt x="880" y="221"/>
                    <a:pt x="904" y="141"/>
                    <a:pt x="936" y="109"/>
                  </a:cubicBez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4"/>
            <p:cNvSpPr>
              <a:spLocks/>
            </p:cNvSpPr>
            <p:nvPr/>
          </p:nvSpPr>
          <p:spPr bwMode="auto">
            <a:xfrm>
              <a:off x="6458454" y="2744151"/>
              <a:ext cx="1512168" cy="101538"/>
            </a:xfrm>
            <a:custGeom>
              <a:avLst/>
              <a:gdLst>
                <a:gd name="T0" fmla="*/ 0 w 936"/>
                <a:gd name="T1" fmla="*/ 125 h 221"/>
                <a:gd name="T2" fmla="*/ 120 w 936"/>
                <a:gd name="T3" fmla="*/ 13 h 221"/>
                <a:gd name="T4" fmla="*/ 264 w 936"/>
                <a:gd name="T5" fmla="*/ 205 h 221"/>
                <a:gd name="T6" fmla="*/ 408 w 936"/>
                <a:gd name="T7" fmla="*/ 13 h 221"/>
                <a:gd name="T8" fmla="*/ 552 w 936"/>
                <a:gd name="T9" fmla="*/ 205 h 221"/>
                <a:gd name="T10" fmla="*/ 696 w 936"/>
                <a:gd name="T11" fmla="*/ 13 h 221"/>
                <a:gd name="T12" fmla="*/ 840 w 936"/>
                <a:gd name="T13" fmla="*/ 205 h 221"/>
                <a:gd name="T14" fmla="*/ 936 w 936"/>
                <a:gd name="T15" fmla="*/ 109 h 2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6"/>
                <a:gd name="T25" fmla="*/ 0 h 221"/>
                <a:gd name="T26" fmla="*/ 936 w 936"/>
                <a:gd name="T27" fmla="*/ 221 h 2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6" h="221">
                  <a:moveTo>
                    <a:pt x="0" y="125"/>
                  </a:moveTo>
                  <a:cubicBezTo>
                    <a:pt x="20" y="105"/>
                    <a:pt x="76" y="0"/>
                    <a:pt x="120" y="13"/>
                  </a:cubicBezTo>
                  <a:cubicBezTo>
                    <a:pt x="164" y="26"/>
                    <a:pt x="216" y="205"/>
                    <a:pt x="264" y="205"/>
                  </a:cubicBezTo>
                  <a:cubicBezTo>
                    <a:pt x="312" y="205"/>
                    <a:pt x="360" y="13"/>
                    <a:pt x="408" y="13"/>
                  </a:cubicBezTo>
                  <a:cubicBezTo>
                    <a:pt x="456" y="13"/>
                    <a:pt x="504" y="205"/>
                    <a:pt x="552" y="205"/>
                  </a:cubicBezTo>
                  <a:cubicBezTo>
                    <a:pt x="600" y="205"/>
                    <a:pt x="648" y="13"/>
                    <a:pt x="696" y="13"/>
                  </a:cubicBezTo>
                  <a:cubicBezTo>
                    <a:pt x="744" y="13"/>
                    <a:pt x="800" y="189"/>
                    <a:pt x="840" y="205"/>
                  </a:cubicBezTo>
                  <a:cubicBezTo>
                    <a:pt x="880" y="221"/>
                    <a:pt x="904" y="141"/>
                    <a:pt x="936" y="109"/>
                  </a:cubicBez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7" y="1220278"/>
            <a:ext cx="9144000" cy="4810382"/>
            <a:chOff x="0" y="1133468"/>
            <a:chExt cx="9144000" cy="4810382"/>
          </a:xfrm>
        </p:grpSpPr>
        <p:pic>
          <p:nvPicPr>
            <p:cNvPr id="12" name="Picture 11" descr="20140929_140018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9" r="38127" b="20224"/>
            <a:stretch/>
          </p:blipFill>
          <p:spPr>
            <a:xfrm>
              <a:off x="0" y="1133468"/>
              <a:ext cx="9144000" cy="481038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412615" y="4197585"/>
              <a:ext cx="2710999" cy="1197424"/>
              <a:chOff x="287524" y="4257092"/>
              <a:chExt cx="2710999" cy="1197424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1187624" y="4257092"/>
                <a:ext cx="0" cy="828092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287524" y="5085184"/>
                <a:ext cx="2710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RFQ accelerator, 3MeV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697091" y="4033604"/>
              <a:ext cx="1569773" cy="1474423"/>
              <a:chOff x="4608004" y="4113076"/>
              <a:chExt cx="1569773" cy="147442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608004" y="4113076"/>
                <a:ext cx="1569773" cy="1474423"/>
                <a:chOff x="791580" y="4257092"/>
                <a:chExt cx="1569773" cy="1474423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1187624" y="4257092"/>
                  <a:ext cx="0" cy="828092"/>
                </a:xfrm>
                <a:prstGeom prst="straightConnector1">
                  <a:avLst/>
                </a:prstGeom>
                <a:ln w="76200" cmpd="sng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791580" y="5085184"/>
                  <a:ext cx="156977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Focusing </a:t>
                  </a:r>
                </a:p>
                <a:p>
                  <a:r>
                    <a:rPr lang="en-US" b="1" dirty="0" err="1" smtClean="0">
                      <a:solidFill>
                        <a:schemeClr val="bg1"/>
                      </a:solidFill>
                    </a:rPr>
                    <a:t>quadrupoles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22" name="Straight Arrow Connector 21"/>
              <p:cNvCxnSpPr/>
              <p:nvPr/>
            </p:nvCxnSpPr>
            <p:spPr>
              <a:xfrm flipV="1">
                <a:off x="5364088" y="4113076"/>
                <a:ext cx="0" cy="828092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5724128" y="4113076"/>
                <a:ext cx="0" cy="828092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6318448" y="3945557"/>
              <a:ext cx="1300844" cy="1233428"/>
              <a:chOff x="539552" y="4257092"/>
              <a:chExt cx="1300844" cy="1233428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 flipV="1">
                <a:off x="1187624" y="4257092"/>
                <a:ext cx="0" cy="828092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39552" y="5121188"/>
                <a:ext cx="1300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11B target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742384" y="2685417"/>
              <a:ext cx="1211014" cy="1080120"/>
              <a:chOff x="611560" y="4725144"/>
              <a:chExt cx="1211014" cy="1080120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1187624" y="5085184"/>
                <a:ext cx="0" cy="72008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611560" y="4725144"/>
                <a:ext cx="12110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bg1"/>
                    </a:solidFill>
                  </a:rPr>
                  <a:t>Beamline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726814" y="1893329"/>
              <a:ext cx="2048940" cy="646331"/>
              <a:chOff x="359532" y="4869160"/>
              <a:chExt cx="2048940" cy="646331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 flipH="1">
                <a:off x="359532" y="5229200"/>
                <a:ext cx="756084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1043608" y="4869160"/>
                <a:ext cx="13648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RF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</a:rPr>
                  <a:t>waveguide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094966" y="2865437"/>
              <a:ext cx="1082673" cy="873388"/>
              <a:chOff x="1035224" y="5182163"/>
              <a:chExt cx="1082673" cy="873388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1503276" y="5515491"/>
                <a:ext cx="0" cy="54006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1035224" y="5182163"/>
                <a:ext cx="10826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d</a:t>
                </a:r>
                <a:r>
                  <a:rPr lang="en-US" b="1" baseline="30000" dirty="0" smtClean="0">
                    <a:solidFill>
                      <a:schemeClr val="bg1"/>
                    </a:solidFill>
                  </a:rPr>
                  <a:t>+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 beam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534472" y="3225477"/>
              <a:ext cx="2448272" cy="3693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d + </a:t>
              </a:r>
              <a:r>
                <a:rPr lang="en-US" baseline="30000" dirty="0" smtClean="0">
                  <a:solidFill>
                    <a:srgbClr val="FFFFFF"/>
                  </a:solidFill>
                </a:rPr>
                <a:t>11</a:t>
              </a:r>
              <a:r>
                <a:rPr lang="en-US" dirty="0" smtClean="0">
                  <a:solidFill>
                    <a:srgbClr val="FFFFFF"/>
                  </a:solidFill>
                </a:rPr>
                <a:t>B </a:t>
              </a:r>
              <a:r>
                <a:rPr lang="en-US" dirty="0" smtClean="0">
                  <a:solidFill>
                    <a:srgbClr val="FFFFFF"/>
                  </a:solidFill>
                  <a:sym typeface="Wingdings"/>
                </a:rPr>
                <a:t> 12C + n + </a:t>
              </a:r>
              <a:r>
                <a:rPr lang="en-US" dirty="0" smtClean="0">
                  <a:solidFill>
                    <a:srgbClr val="FFFFFF"/>
                  </a:solidFill>
                  <a:latin typeface="Symbol" charset="2"/>
                  <a:cs typeface="Symbol" charset="2"/>
                  <a:sym typeface="Wingdings"/>
                </a:rPr>
                <a:t>g</a:t>
              </a:r>
              <a:endParaRPr lang="en-US" dirty="0">
                <a:solidFill>
                  <a:srgbClr val="FFFFFF"/>
                </a:solidFill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31</a:t>
            </a:fld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/>
          <a:stretch/>
        </p:blipFill>
        <p:spPr>
          <a:xfrm>
            <a:off x="323528" y="1124744"/>
            <a:ext cx="8995254" cy="4393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488" y="332656"/>
            <a:ext cx="822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Spectrum from 12.5 MeV p on H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O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162688" y="357301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lines with escape peaks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1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C25E-CF4D-43E1-A3B1-84ABC395176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Neutron probes</a:t>
            </a:r>
            <a:endParaRPr lang="en-US" altLang="en-US" dirty="0"/>
          </a:p>
        </p:txBody>
      </p:sp>
      <p:sp>
        <p:nvSpPr>
          <p:cNvPr id="915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9 MeV Superconducting Cyclotron</a:t>
            </a:r>
            <a:endParaRPr lang="en-US" altLang="en-US" dirty="0"/>
          </a:p>
          <a:p>
            <a:pPr lvl="1"/>
            <a:r>
              <a:rPr lang="en-US" altLang="en-US" dirty="0"/>
              <a:t>G</a:t>
            </a:r>
            <a:r>
              <a:rPr lang="en-US" altLang="en-US" dirty="0" smtClean="0"/>
              <a:t>enerates </a:t>
            </a:r>
            <a:r>
              <a:rPr lang="en-US" altLang="en-US" dirty="0"/>
              <a:t>4.5 MeV d, or 9.0 MeV p</a:t>
            </a:r>
          </a:p>
          <a:p>
            <a:pPr lvl="1"/>
            <a:r>
              <a:rPr lang="en-US" altLang="en-US" dirty="0"/>
              <a:t>Use the 9.0 MeV p in a (</a:t>
            </a:r>
            <a:r>
              <a:rPr lang="en-US" altLang="en-US" dirty="0" err="1"/>
              <a:t>p,n</a:t>
            </a:r>
            <a:r>
              <a:rPr lang="en-US" altLang="en-US" dirty="0"/>
              <a:t>) reaction</a:t>
            </a:r>
          </a:p>
          <a:p>
            <a:pPr lvl="1"/>
            <a:r>
              <a:rPr lang="en-US" altLang="en-US" dirty="0"/>
              <a:t>e.g. </a:t>
            </a:r>
            <a:r>
              <a:rPr lang="en-US" altLang="en-US" baseline="30000" dirty="0"/>
              <a:t>50</a:t>
            </a:r>
            <a:r>
              <a:rPr lang="en-US" altLang="en-US" dirty="0"/>
              <a:t>Cr(</a:t>
            </a:r>
            <a:r>
              <a:rPr lang="en-US" altLang="en-US" dirty="0" err="1"/>
              <a:t>p,n</a:t>
            </a:r>
            <a:r>
              <a:rPr lang="en-US" altLang="en-US" dirty="0"/>
              <a:t>)</a:t>
            </a:r>
            <a:r>
              <a:rPr lang="en-US" altLang="en-US" baseline="30000" dirty="0"/>
              <a:t>50</a:t>
            </a:r>
            <a:r>
              <a:rPr lang="en-US" altLang="en-US" dirty="0"/>
              <a:t>Mn   Q = -8.42 MeV which results in E</a:t>
            </a:r>
            <a:r>
              <a:rPr lang="en-US" altLang="en-US" baseline="-25000" dirty="0"/>
              <a:t>n</a:t>
            </a:r>
            <a:r>
              <a:rPr lang="en-US" altLang="en-US" dirty="0"/>
              <a:t> &lt; 1 MeV, below fission threshold for </a:t>
            </a:r>
            <a:r>
              <a:rPr lang="en-US" altLang="en-US" baseline="30000" dirty="0" smtClean="0"/>
              <a:t>238</a:t>
            </a:r>
            <a:r>
              <a:rPr lang="en-US" altLang="en-US" dirty="0" smtClean="0"/>
              <a:t>U</a:t>
            </a:r>
          </a:p>
          <a:p>
            <a:r>
              <a:rPr lang="en-US" altLang="en-US" dirty="0" smtClean="0"/>
              <a:t>~20 MeV </a:t>
            </a:r>
            <a:r>
              <a:rPr lang="en-US" altLang="en-US" dirty="0"/>
              <a:t>Superconducting </a:t>
            </a:r>
            <a:r>
              <a:rPr lang="en-US" altLang="en-US" dirty="0" smtClean="0"/>
              <a:t>Cyclotron</a:t>
            </a:r>
          </a:p>
          <a:p>
            <a:pPr lvl="1"/>
            <a:r>
              <a:rPr lang="en-US" altLang="en-US" dirty="0" smtClean="0"/>
              <a:t>p on </a:t>
            </a:r>
            <a:r>
              <a:rPr lang="en-US" altLang="en-US" baseline="30000" dirty="0" smtClean="0"/>
              <a:t>12</a:t>
            </a:r>
            <a:r>
              <a:rPr lang="en-US" altLang="en-US" dirty="0" smtClean="0"/>
              <a:t>C generates only gammas below threshold ~19.5 MeV  but have to watch for </a:t>
            </a:r>
            <a:r>
              <a:rPr lang="en-US" altLang="en-US" baseline="30000" dirty="0" smtClean="0"/>
              <a:t>13</a:t>
            </a:r>
            <a:r>
              <a:rPr lang="en-US" altLang="en-US" dirty="0" smtClean="0"/>
              <a:t>C</a:t>
            </a:r>
          </a:p>
          <a:p>
            <a:pPr lvl="1"/>
            <a:r>
              <a:rPr lang="en-US" altLang="en-US" dirty="0" smtClean="0"/>
              <a:t>Gammas and neutrons above threshold energy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421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33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Cyclotrons as Neutron 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268760"/>
            <a:ext cx="8376657" cy="45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34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And more Potential Reactions…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91" y="1569559"/>
            <a:ext cx="8047417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35</a:t>
            </a:fld>
            <a:r>
              <a:rPr lang="en-US" smtClean="0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4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Why use Monoenergetic  Photons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1573212"/>
            <a:ext cx="85344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61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79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Char char="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9pPr>
          </a:lstStyle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An order of magnitude or more reduction in dose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Enhanced sensitivity in detection and verification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Lower requirements for shielding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 ability to reduce the size of the source part of the system by an order of magnitude or more while still meeting requirements for detection and identification of SNM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Flexibility in detection through radiography and active probing with the same device</a:t>
            </a:r>
          </a:p>
        </p:txBody>
      </p:sp>
    </p:spTree>
    <p:extLst>
      <p:ext uri="{BB962C8B-B14F-4D97-AF65-F5344CB8AC3E}">
        <p14:creationId xmlns:p14="http://schemas.microsoft.com/office/powerpoint/2010/main" val="3104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5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Transmission 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1232756"/>
            <a:ext cx="6438900" cy="4438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120" y="602128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Evans, “Atomic Nucleus” 1955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804" y="338793"/>
            <a:ext cx="5849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Transmission by Element</a:t>
            </a:r>
            <a:endParaRPr lang="en-US" sz="4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20" y="1028018"/>
            <a:ext cx="609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130" y="536775"/>
            <a:ext cx="6977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Advantage of monochromatic</a:t>
            </a:r>
            <a:endParaRPr lang="en-US" sz="4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AE8-5D2F-471E-8A82-2A4ADA457111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0" y="1484784"/>
            <a:ext cx="771352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EEC685F9-9CAD-5D42-ABD4-3FCC21A6A315}" type="slidenum">
              <a:rPr lang="en-US" smtClean="0"/>
              <a:pPr/>
              <a:t>8</a:t>
            </a:fld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Basic Approach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76225" y="1628775"/>
            <a:ext cx="85344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61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79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Char char="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CC"/>
                </a:solidFill>
                <a:latin typeface="Frutiger 87ExtraBlackCn" pitchFamily="34" charset="0"/>
              </a:defRPr>
            </a:lvl9pPr>
          </a:lstStyle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kumimoji="0" lang="en-US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 fundamental approach is to generate both </a:t>
            </a:r>
            <a:r>
              <a:rPr lang="en-US" altLang="en-US" kern="0" dirty="0" err="1">
                <a:solidFill>
                  <a:srgbClr val="000000"/>
                </a:solidFill>
              </a:rPr>
              <a:t>monoenergetic</a:t>
            </a:r>
            <a:r>
              <a:rPr lang="en-US" altLang="en-US" kern="0" dirty="0">
                <a:solidFill>
                  <a:srgbClr val="000000"/>
                </a:solidFill>
              </a:rPr>
              <a:t>  gamma rays </a:t>
            </a:r>
            <a:r>
              <a:rPr lang="en-US" altLang="en-US" kern="0" dirty="0" smtClean="0">
                <a:solidFill>
                  <a:srgbClr val="000000"/>
                </a:solidFill>
              </a:rPr>
              <a:t>and/or neutrons </a:t>
            </a:r>
            <a:r>
              <a:rPr kumimoji="0" lang="en-US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 means of low energy nuclear reactions. </a:t>
            </a:r>
          </a:p>
          <a:p>
            <a:pPr marL="455613" marR="0" lvl="1" indent="-2238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10000"/>
              <a:buFontTx/>
              <a:buChar char="–"/>
              <a:tabLst/>
              <a:defRPr/>
            </a:pPr>
            <a:r>
              <a:rPr kumimoji="0" lang="en-US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 selecting nuclear reactions with large positive Q values, small accelerators producing 3 to 20 MeV protons or deuterons can simultaneously produce fast neutrons and high energy ( &gt; 10 MeV) </a:t>
            </a:r>
            <a:r>
              <a:rPr kumimoji="0" lang="en-US" alt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monoenergetic</a:t>
            </a:r>
            <a:r>
              <a:rPr kumimoji="0" lang="en-US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gammas.</a:t>
            </a:r>
          </a:p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This multi-particle method images the SNM through shielding and also identifies it by inducing fission in the suspect material. </a:t>
            </a:r>
          </a:p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Use transmission imaging to locate high-Z materials</a:t>
            </a:r>
          </a:p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Use </a:t>
            </a:r>
            <a:r>
              <a:rPr kumimoji="0" lang="en-US" altLang="en-US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photofission</a:t>
            </a:r>
            <a:r>
              <a:rPr kumimoji="0" lang="en-US" alt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and/or neutron induced fission as final check</a:t>
            </a:r>
          </a:p>
        </p:txBody>
      </p:sp>
    </p:spTree>
    <p:extLst>
      <p:ext uri="{BB962C8B-B14F-4D97-AF65-F5344CB8AC3E}">
        <p14:creationId xmlns:p14="http://schemas.microsoft.com/office/powerpoint/2010/main" val="37413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C25E-CF4D-43E1-A3B1-84ABC395176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Some Features</a:t>
            </a:r>
            <a:endParaRPr lang="en-US" altLang="en-US" dirty="0"/>
          </a:p>
        </p:txBody>
      </p:sp>
      <p:sp>
        <p:nvSpPr>
          <p:cNvPr id="8929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76" y="1196752"/>
            <a:ext cx="8496436" cy="42844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 smtClean="0"/>
              <a:t>Gamma </a:t>
            </a:r>
            <a:r>
              <a:rPr lang="en-US" altLang="en-US" sz="2800" dirty="0"/>
              <a:t>ray energies </a:t>
            </a:r>
            <a:r>
              <a:rPr lang="en-US" altLang="en-US" sz="2800" dirty="0" smtClean="0"/>
              <a:t>are determined by nuclear physics and are not dependent </a:t>
            </a:r>
            <a:r>
              <a:rPr lang="en-US" altLang="en-US" sz="2800" dirty="0"/>
              <a:t>on the energy of the </a:t>
            </a:r>
            <a:r>
              <a:rPr lang="en-US" altLang="en-US" sz="2800" dirty="0" smtClean="0"/>
              <a:t>beam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Do not </a:t>
            </a:r>
            <a:r>
              <a:rPr lang="en-US" altLang="en-US" sz="2400" dirty="0"/>
              <a:t>particularly need precise energy accelerator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Compact accelerators </a:t>
            </a:r>
            <a:r>
              <a:rPr lang="en-US" altLang="en-US" sz="2400" dirty="0"/>
              <a:t>are available </a:t>
            </a:r>
            <a:r>
              <a:rPr lang="en-US" altLang="en-US" sz="2400" dirty="0" smtClean="0"/>
              <a:t>commercially and are available </a:t>
            </a:r>
            <a:r>
              <a:rPr lang="en-US" altLang="en-US" sz="2400" dirty="0"/>
              <a:t>in </a:t>
            </a:r>
            <a:r>
              <a:rPr lang="en-US" altLang="en-US" sz="2400" dirty="0" smtClean="0"/>
              <a:t>superconducting form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Neutrons </a:t>
            </a:r>
            <a:r>
              <a:rPr lang="en-US" altLang="en-US" sz="2800" dirty="0"/>
              <a:t>available for final </a:t>
            </a:r>
            <a:r>
              <a:rPr lang="en-US" altLang="en-US" sz="2800" dirty="0" smtClean="0"/>
              <a:t>confirmation of  SNM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400" dirty="0" smtClean="0"/>
              <a:t>Intensities </a:t>
            </a:r>
            <a:r>
              <a:rPr lang="en-US" altLang="en-US" sz="2400" dirty="0"/>
              <a:t>should enable rapid screening </a:t>
            </a:r>
            <a:r>
              <a:rPr lang="en-US" altLang="en-US" sz="2400" dirty="0" smtClean="0"/>
              <a:t>with subsequent ID 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Going </a:t>
            </a:r>
            <a:r>
              <a:rPr lang="en-US" altLang="en-US" sz="2800" dirty="0"/>
              <a:t>to higher power </a:t>
            </a:r>
            <a:r>
              <a:rPr lang="en-US" altLang="en-US" sz="2800" dirty="0" smtClean="0"/>
              <a:t>or more detectors is </a:t>
            </a:r>
            <a:r>
              <a:rPr lang="en-US" altLang="en-US" sz="2800" dirty="0"/>
              <a:t>a COTS decision for even faster scanning</a:t>
            </a:r>
          </a:p>
        </p:txBody>
      </p:sp>
    </p:spTree>
    <p:extLst>
      <p:ext uri="{BB962C8B-B14F-4D97-AF65-F5344CB8AC3E}">
        <p14:creationId xmlns:p14="http://schemas.microsoft.com/office/powerpoint/2010/main" val="18756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32635</TotalTime>
  <Words>1186</Words>
  <Application>Microsoft Office PowerPoint</Application>
  <PresentationFormat>On-screen Show (4:3)</PresentationFormat>
  <Paragraphs>213</Paragraphs>
  <Slides>35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MS Gothic</vt:lpstr>
      <vt:lpstr>Arial</vt:lpstr>
      <vt:lpstr>Calibri</vt:lpstr>
      <vt:lpstr>Calibri Light</vt:lpstr>
      <vt:lpstr>Garamond</vt:lpstr>
      <vt:lpstr>Symbol</vt:lpstr>
      <vt:lpstr>Times New Roman</vt:lpstr>
      <vt:lpstr>Wingdings</vt:lpstr>
      <vt:lpstr>Stream</vt:lpstr>
      <vt:lpstr>Custom Design</vt:lpstr>
      <vt:lpstr>1_Custom Design</vt:lpstr>
      <vt:lpstr>PowerPoint Presentation</vt:lpstr>
      <vt:lpstr>What are we trying to do?</vt:lpstr>
      <vt:lpstr>Overview</vt:lpstr>
      <vt:lpstr>Why use Monoenergetic  Photons</vt:lpstr>
      <vt:lpstr>Transmission Issues</vt:lpstr>
      <vt:lpstr>PowerPoint Presentation</vt:lpstr>
      <vt:lpstr>PowerPoint Presentation</vt:lpstr>
      <vt:lpstr>Basic Approach</vt:lpstr>
      <vt:lpstr>Some Features</vt:lpstr>
      <vt:lpstr>Multi-Particle Interrogation Makes Effective SNM Shielding Difficult</vt:lpstr>
      <vt:lpstr>Identifying SNM</vt:lpstr>
      <vt:lpstr>What Nuclear Reactions to use?</vt:lpstr>
      <vt:lpstr>Other reactions considered</vt:lpstr>
      <vt:lpstr>Many Interesting Potential Reactions</vt:lpstr>
      <vt:lpstr>Gamma Production Rates</vt:lpstr>
      <vt:lpstr>11B(d,n )12C</vt:lpstr>
      <vt:lpstr>Gammas from 11B(d,n )12C</vt:lpstr>
      <vt:lpstr>Separating Actinides Using Multiple Lines</vt:lpstr>
      <vt:lpstr>Separating Actinides with Multiple Lines</vt:lpstr>
      <vt:lpstr>Summary Properties</vt:lpstr>
      <vt:lpstr>PowerPoint Presentation</vt:lpstr>
      <vt:lpstr>PowerPoint Presentation</vt:lpstr>
      <vt:lpstr>PowerPoint Presentation</vt:lpstr>
      <vt:lpstr>PowerPoint Presentation</vt:lpstr>
      <vt:lpstr>Related Papers at Crete17</vt:lpstr>
      <vt:lpstr>PowerPoint Presentation</vt:lpstr>
      <vt:lpstr>Photonuclear Cross-sections</vt:lpstr>
      <vt:lpstr>Double Lane Scanner</vt:lpstr>
      <vt:lpstr>PowerPoint Presentation</vt:lpstr>
      <vt:lpstr>3MeV D+ RFQ</vt:lpstr>
      <vt:lpstr>PowerPoint Presentation</vt:lpstr>
      <vt:lpstr>Neutron probes</vt:lpstr>
      <vt:lpstr>Cyclotrons as Neutron Sources</vt:lpstr>
      <vt:lpstr>And more Potential Reactions…</vt:lpstr>
      <vt:lpstr>PowerPoint Presentation</vt:lpstr>
    </vt:vector>
  </TitlesOfParts>
  <Company>Passport 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</dc:title>
  <dc:creator>R Ledoux</dc:creator>
  <cp:lastModifiedBy>Windows User</cp:lastModifiedBy>
  <cp:revision>1643</cp:revision>
  <cp:lastPrinted>2016-07-01T15:45:51Z</cp:lastPrinted>
  <dcterms:created xsi:type="dcterms:W3CDTF">2007-10-08T12:32:20Z</dcterms:created>
  <dcterms:modified xsi:type="dcterms:W3CDTF">2017-06-15T03:58:58Z</dcterms:modified>
</cp:coreProperties>
</file>