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3" r:id="rId2"/>
    <p:sldId id="287" r:id="rId3"/>
    <p:sldId id="289" r:id="rId4"/>
    <p:sldId id="294" r:id="rId5"/>
    <p:sldId id="295" r:id="rId6"/>
    <p:sldId id="301" r:id="rId7"/>
    <p:sldId id="293" r:id="rId8"/>
    <p:sldId id="288" r:id="rId9"/>
    <p:sldId id="290" r:id="rId10"/>
    <p:sldId id="296" r:id="rId11"/>
    <p:sldId id="297" r:id="rId12"/>
    <p:sldId id="298" r:id="rId13"/>
    <p:sldId id="299" r:id="rId14"/>
    <p:sldId id="300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99">
          <p15:clr>
            <a:srgbClr val="A4A3A4"/>
          </p15:clr>
        </p15:guide>
        <p15:guide id="3" pos="2880">
          <p15:clr>
            <a:srgbClr val="A4A3A4"/>
          </p15:clr>
        </p15:guide>
        <p15:guide id="4" pos="5556">
          <p15:clr>
            <a:srgbClr val="A4A3A4"/>
          </p15:clr>
        </p15:guide>
        <p15:guide id="5" pos="2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5" autoAdjust="0"/>
  </p:normalViewPr>
  <p:slideViewPr>
    <p:cSldViewPr showGuides="1">
      <p:cViewPr varScale="1">
        <p:scale>
          <a:sx n="74" d="100"/>
          <a:sy n="74" d="100"/>
        </p:scale>
        <p:origin x="1248" y="72"/>
      </p:cViewPr>
      <p:guideLst>
        <p:guide orient="horz" pos="2160"/>
        <p:guide orient="horz" pos="799"/>
        <p:guide pos="2880"/>
        <p:guide pos="5556"/>
        <p:guide pos="226"/>
      </p:guideLst>
    </p:cSldViewPr>
  </p:slideViewPr>
  <p:outlineViewPr>
    <p:cViewPr>
      <p:scale>
        <a:sx n="33" d="100"/>
        <a:sy n="33" d="100"/>
      </p:scale>
      <p:origin x="0" y="58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"/>
    </p:cViewPr>
  </p:sorterViewPr>
  <p:notesViewPr>
    <p:cSldViewPr showGuides="1"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15/06/2017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15/06/2017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r>
              <a:rPr lang="en-AU" dirty="0"/>
              <a:t>Click to Add Business Unit</a:t>
            </a:r>
          </a:p>
        </p:txBody>
      </p:sp>
    </p:spTree>
    <p:extLst>
      <p:ext uri="{BB962C8B-B14F-4D97-AF65-F5344CB8AC3E}">
        <p14:creationId xmlns:p14="http://schemas.microsoft.com/office/powerpoint/2010/main" val="177597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26388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693824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-7938" y="6056313"/>
            <a:ext cx="9161463" cy="801687"/>
            <a:chOff x="-7938" y="6056313"/>
            <a:chExt cx="9161463" cy="801687"/>
          </a:xfrm>
        </p:grpSpPr>
        <p:sp>
          <p:nvSpPr>
            <p:cNvPr id="32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33" name="Group 1"/>
            <p:cNvGrpSpPr>
              <a:grpSpLocks/>
            </p:cNvGrpSpPr>
            <p:nvPr userDrawn="1"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35" name="Freeform 8"/>
              <p:cNvSpPr>
                <a:spLocks noEditPoints="1"/>
              </p:cNvSpPr>
              <p:nvPr userDrawn="1"/>
            </p:nvSpPr>
            <p:spPr bwMode="auto">
              <a:xfrm>
                <a:off x="1495" y="6065893"/>
                <a:ext cx="9143026" cy="690563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9"/>
              <p:cNvSpPr>
                <a:spLocks noEditPoints="1"/>
              </p:cNvSpPr>
              <p:nvPr userDrawn="1"/>
            </p:nvSpPr>
            <p:spPr bwMode="auto">
              <a:xfrm>
                <a:off x="1495" y="6367518"/>
                <a:ext cx="9143026" cy="388938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10"/>
              <p:cNvSpPr>
                <a:spLocks/>
              </p:cNvSpPr>
              <p:nvPr userDrawn="1"/>
            </p:nvSpPr>
            <p:spPr bwMode="auto">
              <a:xfrm>
                <a:off x="1495" y="6110343"/>
                <a:ext cx="7891992" cy="298450"/>
              </a:xfrm>
              <a:custGeom>
                <a:avLst/>
                <a:gdLst>
                  <a:gd name="T0" fmla="*/ 2486 w 2486"/>
                  <a:gd name="T1" fmla="*/ 81 h 94"/>
                  <a:gd name="T2" fmla="*/ 2171 w 2486"/>
                  <a:gd name="T3" fmla="*/ 0 h 94"/>
                  <a:gd name="T4" fmla="*/ 0 w 2486"/>
                  <a:gd name="T5" fmla="*/ 0 h 94"/>
                  <a:gd name="T6" fmla="*/ 0 w 2486"/>
                  <a:gd name="T7" fmla="*/ 94 h 94"/>
                  <a:gd name="T8" fmla="*/ 2289 w 2486"/>
                  <a:gd name="T9" fmla="*/ 94 h 94"/>
                  <a:gd name="T10" fmla="*/ 2486 w 2486"/>
                  <a:gd name="T11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11"/>
              <p:cNvSpPr>
                <a:spLocks/>
              </p:cNvSpPr>
              <p:nvPr userDrawn="1"/>
            </p:nvSpPr>
            <p:spPr bwMode="auto">
              <a:xfrm>
                <a:off x="7893487" y="6110343"/>
                <a:ext cx="1251034" cy="601663"/>
              </a:xfrm>
              <a:custGeom>
                <a:avLst/>
                <a:gdLst>
                  <a:gd name="T0" fmla="*/ 331 w 394"/>
                  <a:gd name="T1" fmla="*/ 0 h 189"/>
                  <a:gd name="T2" fmla="*/ 0 w 394"/>
                  <a:gd name="T3" fmla="*/ 81 h 189"/>
                  <a:gd name="T4" fmla="*/ 327 w 394"/>
                  <a:gd name="T5" fmla="*/ 189 h 189"/>
                  <a:gd name="T6" fmla="*/ 394 w 394"/>
                  <a:gd name="T7" fmla="*/ 189 h 189"/>
                  <a:gd name="T8" fmla="*/ 394 w 394"/>
                  <a:gd name="T9" fmla="*/ 0 h 189"/>
                  <a:gd name="T10" fmla="*/ 331 w 394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3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0" y="1276350"/>
            <a:ext cx="7477125" cy="4559301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864123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3717032"/>
            <a:ext cx="6121438" cy="153920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r>
              <a:rPr lang="en-AU" dirty="0"/>
              <a:t>Click to Add Business Unit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58776" y="2744924"/>
            <a:ext cx="8461374" cy="852487"/>
          </a:xfrm>
        </p:spPr>
        <p:txBody>
          <a:bodyPr>
            <a:no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2168860"/>
            <a:ext cx="6121438" cy="308737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r>
              <a:rPr lang="en-AU" dirty="0"/>
              <a:t>Click to Add Business Unit</a:t>
            </a:r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6988" y="357188"/>
            <a:ext cx="9195409" cy="6140081"/>
            <a:chOff x="-26988" y="357188"/>
            <a:chExt cx="9195409" cy="6140081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608" y="5500319"/>
              <a:ext cx="9167813" cy="996950"/>
              <a:chOff x="608" y="5500319"/>
              <a:chExt cx="9167813" cy="996950"/>
            </a:xfrm>
          </p:grpSpPr>
          <p:grpSp>
            <p:nvGrpSpPr>
              <p:cNvPr id="43" name="Group 22"/>
              <p:cNvGrpSpPr>
                <a:grpSpLocks/>
              </p:cNvGrpSpPr>
              <p:nvPr userDrawn="1"/>
            </p:nvGrpSpPr>
            <p:grpSpPr bwMode="auto">
              <a:xfrm>
                <a:off x="608" y="5500319"/>
                <a:ext cx="9167813" cy="996950"/>
                <a:chOff x="-7938" y="5668963"/>
                <a:chExt cx="9167813" cy="996950"/>
              </a:xfrm>
            </p:grpSpPr>
            <p:sp>
              <p:nvSpPr>
                <p:cNvPr id="58" name="Freeform 11"/>
                <p:cNvSpPr>
                  <a:spLocks noEditPoints="1"/>
                </p:cNvSpPr>
                <p:nvPr userDrawn="1"/>
              </p:nvSpPr>
              <p:spPr bwMode="auto">
                <a:xfrm>
                  <a:off x="-7938" y="5668963"/>
                  <a:ext cx="9167813" cy="996950"/>
                </a:xfrm>
                <a:custGeom>
                  <a:avLst/>
                  <a:gdLst>
                    <a:gd name="T0" fmla="*/ 2880 w 2880"/>
                    <a:gd name="T1" fmla="*/ 20 h 313"/>
                    <a:gd name="T2" fmla="*/ 2789 w 2880"/>
                    <a:gd name="T3" fmla="*/ 20 h 313"/>
                    <a:gd name="T4" fmla="*/ 2313 w 2880"/>
                    <a:gd name="T5" fmla="*/ 137 h 313"/>
                    <a:gd name="T6" fmla="*/ 2784 w 2880"/>
                    <a:gd name="T7" fmla="*/ 313 h 313"/>
                    <a:gd name="T8" fmla="*/ 2880 w 2880"/>
                    <a:gd name="T9" fmla="*/ 313 h 313"/>
                    <a:gd name="T10" fmla="*/ 2880 w 2880"/>
                    <a:gd name="T11" fmla="*/ 20 h 313"/>
                    <a:gd name="T12" fmla="*/ 1860 w 2880"/>
                    <a:gd name="T13" fmla="*/ 0 h 313"/>
                    <a:gd name="T14" fmla="*/ 0 w 2880"/>
                    <a:gd name="T15" fmla="*/ 0 h 313"/>
                    <a:gd name="T16" fmla="*/ 0 w 2880"/>
                    <a:gd name="T17" fmla="*/ 157 h 313"/>
                    <a:gd name="T18" fmla="*/ 2030 w 2880"/>
                    <a:gd name="T19" fmla="*/ 157 h 313"/>
                    <a:gd name="T20" fmla="*/ 2313 w 2880"/>
                    <a:gd name="T21" fmla="*/ 137 h 313"/>
                    <a:gd name="T22" fmla="*/ 2313 w 2880"/>
                    <a:gd name="T23" fmla="*/ 137 h 313"/>
                    <a:gd name="T24" fmla="*/ 2313 w 2880"/>
                    <a:gd name="T25" fmla="*/ 137 h 313"/>
                    <a:gd name="T26" fmla="*/ 1860 w 2880"/>
                    <a:gd name="T2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80" h="313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411" y="217"/>
                        <a:pt x="2542" y="313"/>
                        <a:pt x="2784" y="313"/>
                      </a:cubicBezTo>
                      <a:cubicBezTo>
                        <a:pt x="2842" y="313"/>
                        <a:pt x="2880" y="313"/>
                        <a:pt x="2880" y="313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030" y="157"/>
                        <a:pt x="2030" y="157"/>
                        <a:pt x="2030" y="157"/>
                      </a:cubicBezTo>
                      <a:cubicBezTo>
                        <a:pt x="2214" y="157"/>
                        <a:pt x="2274" y="152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9" name="Freeform 24"/>
                <p:cNvSpPr>
                  <a:spLocks/>
                </p:cNvSpPr>
                <p:nvPr userDrawn="1"/>
              </p:nvSpPr>
              <p:spPr bwMode="auto">
                <a:xfrm>
                  <a:off x="-7938" y="5732463"/>
                  <a:ext cx="7362826" cy="433387"/>
                </a:xfrm>
                <a:custGeom>
                  <a:avLst/>
                  <a:gdLst>
                    <a:gd name="T0" fmla="*/ 2313 w 2313"/>
                    <a:gd name="T1" fmla="*/ 117 h 136"/>
                    <a:gd name="T2" fmla="*/ 1860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136 h 136"/>
                    <a:gd name="T8" fmla="*/ 2030 w 2313"/>
                    <a:gd name="T9" fmla="*/ 136 h 136"/>
                    <a:gd name="T10" fmla="*/ 2313 w 2313"/>
                    <a:gd name="T11" fmla="*/ 117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 userDrawn="1"/>
              </p:nvSpPr>
              <p:spPr bwMode="auto">
                <a:xfrm>
                  <a:off x="7354888" y="5732463"/>
                  <a:ext cx="1804987" cy="869950"/>
                </a:xfrm>
                <a:custGeom>
                  <a:avLst/>
                  <a:gdLst>
                    <a:gd name="T0" fmla="*/ 476 w 567"/>
                    <a:gd name="T1" fmla="*/ 0 h 273"/>
                    <a:gd name="T2" fmla="*/ 0 w 567"/>
                    <a:gd name="T3" fmla="*/ 117 h 273"/>
                    <a:gd name="T4" fmla="*/ 471 w 567"/>
                    <a:gd name="T5" fmla="*/ 273 h 273"/>
                    <a:gd name="T6" fmla="*/ 567 w 567"/>
                    <a:gd name="T7" fmla="*/ 273 h 273"/>
                    <a:gd name="T8" fmla="*/ 567 w 567"/>
                    <a:gd name="T9" fmla="*/ 0 h 273"/>
                    <a:gd name="T10" fmla="*/ 476 w 567"/>
                    <a:gd name="T1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  <p:pic>
            <p:nvPicPr>
              <p:cNvPr id="44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5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46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7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8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9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0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1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2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3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4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5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6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7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  <p:grpSp>
          <p:nvGrpSpPr>
            <p:cNvPr id="30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3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63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497" y="5500319"/>
            <a:ext cx="9170984" cy="1357681"/>
            <a:chOff x="1497" y="5500319"/>
            <a:chExt cx="9170984" cy="1357681"/>
          </a:xfrm>
        </p:grpSpPr>
        <p:sp>
          <p:nvSpPr>
            <p:cNvPr id="8" name="Rectangle 7"/>
            <p:cNvSpPr/>
            <p:nvPr userDrawn="1"/>
          </p:nvSpPr>
          <p:spPr>
            <a:xfrm>
              <a:off x="1497" y="5940320"/>
              <a:ext cx="9158377" cy="91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497" y="5563679"/>
              <a:ext cx="9170984" cy="932871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430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497" y="5563679"/>
              <a:ext cx="7365906" cy="432734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7367402" y="5563679"/>
              <a:ext cx="1805078" cy="869511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13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5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2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3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5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6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7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r>
              <a:rPr lang="en-AU" dirty="0"/>
              <a:t>Click to Add Business Unit</a:t>
            </a:r>
          </a:p>
        </p:txBody>
      </p:sp>
    </p:spTree>
    <p:extLst>
      <p:ext uri="{BB962C8B-B14F-4D97-AF65-F5344CB8AC3E}">
        <p14:creationId xmlns:p14="http://schemas.microsoft.com/office/powerpoint/2010/main" val="352071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6988" y="357188"/>
            <a:ext cx="9199469" cy="6500812"/>
            <a:chOff x="-26988" y="357188"/>
            <a:chExt cx="9199469" cy="6500812"/>
          </a:xfrm>
        </p:grpSpPr>
        <p:grpSp>
          <p:nvGrpSpPr>
            <p:cNvPr id="29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5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grpSp>
          <p:nvGrpSpPr>
            <p:cNvPr id="30" name="Group 29"/>
            <p:cNvGrpSpPr/>
            <p:nvPr userDrawn="1"/>
          </p:nvGrpSpPr>
          <p:grpSpPr>
            <a:xfrm>
              <a:off x="1497" y="5500319"/>
              <a:ext cx="9170984" cy="1357681"/>
              <a:chOff x="1497" y="5500319"/>
              <a:chExt cx="9170984" cy="1357681"/>
            </a:xfrm>
          </p:grpSpPr>
          <p:sp>
            <p:nvSpPr>
              <p:cNvPr id="31" name="Rectangle 30"/>
              <p:cNvSpPr/>
              <p:nvPr userDrawn="1"/>
            </p:nvSpPr>
            <p:spPr>
              <a:xfrm>
                <a:off x="1497" y="5940320"/>
                <a:ext cx="9158377" cy="917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32" name="Group 31"/>
              <p:cNvGrpSpPr/>
              <p:nvPr userDrawn="1"/>
            </p:nvGrpSpPr>
            <p:grpSpPr>
              <a:xfrm>
                <a:off x="1497" y="5500319"/>
                <a:ext cx="9170984" cy="996231"/>
                <a:chOff x="1497" y="5500319"/>
                <a:chExt cx="9170984" cy="996231"/>
              </a:xfrm>
            </p:grpSpPr>
            <p:sp>
              <p:nvSpPr>
                <p:cNvPr id="47" name="Freeform 7"/>
                <p:cNvSpPr>
                  <a:spLocks noEditPoints="1"/>
                </p:cNvSpPr>
                <p:nvPr userDrawn="1"/>
              </p:nvSpPr>
              <p:spPr bwMode="auto">
                <a:xfrm>
                  <a:off x="1497" y="5563679"/>
                  <a:ext cx="9170984" cy="932871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0" y="117"/>
                    </a:cxn>
                    <a:cxn ang="0">
                      <a:pos x="0" y="137"/>
                    </a:cxn>
                    <a:cxn ang="0">
                      <a:pos x="2030" y="137"/>
                    </a:cxn>
                    <a:cxn ang="0">
                      <a:pos x="2313" y="117"/>
                    </a:cxn>
                    <a:cxn ang="0">
                      <a:pos x="2880" y="0"/>
                    </a:cxn>
                    <a:cxn ang="0">
                      <a:pos x="2880" y="0"/>
                    </a:cxn>
                    <a:cxn ang="0">
                      <a:pos x="2880" y="117"/>
                    </a:cxn>
                    <a:cxn ang="0">
                      <a:pos x="2313" y="117"/>
                    </a:cxn>
                    <a:cxn ang="0">
                      <a:pos x="2784" y="293"/>
                    </a:cxn>
                    <a:cxn ang="0">
                      <a:pos x="2880" y="293"/>
                    </a:cxn>
                    <a:cxn ang="0">
                      <a:pos x="2880" y="0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48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1497" y="5500319"/>
                  <a:ext cx="9170984" cy="435430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49" name="Freeform 9"/>
                <p:cNvSpPr>
                  <a:spLocks/>
                </p:cNvSpPr>
                <p:nvPr userDrawn="1"/>
              </p:nvSpPr>
              <p:spPr bwMode="auto">
                <a:xfrm>
                  <a:off x="1497" y="5563679"/>
                  <a:ext cx="7365906" cy="432734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2030" y="136"/>
                    </a:cxn>
                    <a:cxn ang="0">
                      <a:pos x="2313" y="117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 userDrawn="1"/>
              </p:nvSpPr>
              <p:spPr bwMode="auto">
                <a:xfrm>
                  <a:off x="7367402" y="5563679"/>
                  <a:ext cx="1805078" cy="869511"/>
                </a:xfrm>
                <a:custGeom>
                  <a:avLst/>
                  <a:gdLst/>
                  <a:ahLst/>
                  <a:cxnLst>
                    <a:cxn ang="0">
                      <a:pos x="476" y="0"/>
                    </a:cxn>
                    <a:cxn ang="0">
                      <a:pos x="0" y="117"/>
                    </a:cxn>
                    <a:cxn ang="0">
                      <a:pos x="471" y="273"/>
                    </a:cxn>
                    <a:cxn ang="0">
                      <a:pos x="567" y="273"/>
                    </a:cxn>
                    <a:cxn ang="0">
                      <a:pos x="567" y="0"/>
                    </a:cxn>
                    <a:cxn ang="0">
                      <a:pos x="476" y="0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pic>
            <p:nvPicPr>
              <p:cNvPr id="33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4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35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6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7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8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9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0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1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2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3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4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5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6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r>
              <a:rPr lang="en-AU" dirty="0"/>
              <a:t>Click to Add Business Unit</a:t>
            </a:r>
          </a:p>
        </p:txBody>
      </p:sp>
    </p:spTree>
    <p:extLst>
      <p:ext uri="{BB962C8B-B14F-4D97-AF65-F5344CB8AC3E}">
        <p14:creationId xmlns:p14="http://schemas.microsoft.com/office/powerpoint/2010/main" val="36379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80961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54646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270000"/>
            <a:ext cx="8460000" cy="853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59831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20471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89600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9525" y="6051550"/>
            <a:ext cx="9169400" cy="849313"/>
            <a:chOff x="-9525" y="6051550"/>
            <a:chExt cx="9169400" cy="849313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" name="Rectangle 6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" name="Rectangle 7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1588" y="6065837"/>
              <a:ext cx="9142412" cy="690562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588" y="6367463"/>
              <a:ext cx="9142412" cy="388937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1588" y="6110288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893050" y="6110285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6051550"/>
              <a:ext cx="91694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84"/>
            <p:cNvSpPr>
              <a:spLocks noChangeArrowheads="1"/>
            </p:cNvSpPr>
            <p:nvPr/>
          </p:nvSpPr>
          <p:spPr bwMode="auto">
            <a:xfrm>
              <a:off x="-9525" y="6356350"/>
              <a:ext cx="9167813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7" name="Picture 7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8524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268413"/>
            <a:ext cx="8461375" cy="4572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991" y="6504332"/>
            <a:ext cx="6083845" cy="1242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AU" dirty="0"/>
              <a:t>Presentation title  |  Presenter name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5" y="3326606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3637756"/>
            <a:ext cx="9142412" cy="490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843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88" y="3626643"/>
            <a:ext cx="916781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49" r:id="rId3"/>
    <p:sldLayoutId id="2147483650" r:id="rId4"/>
    <p:sldLayoutId id="2147483655" r:id="rId5"/>
    <p:sldLayoutId id="2147483680" r:id="rId6"/>
    <p:sldLayoutId id="2147483679" r:id="rId7"/>
    <p:sldLayoutId id="2147483661" r:id="rId8"/>
    <p:sldLayoutId id="2147483663" r:id="rId9"/>
    <p:sldLayoutId id="2147483664" r:id="rId10"/>
    <p:sldLayoutId id="2147483667" r:id="rId11"/>
    <p:sldLayoutId id="2147483665" r:id="rId12"/>
    <p:sldLayoutId id="2147483682" r:id="rId13"/>
    <p:sldLayoutId id="2147483681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0000" y="3486794"/>
            <a:ext cx="8467494" cy="1080000"/>
          </a:xfrm>
        </p:spPr>
        <p:txBody>
          <a:bodyPr>
            <a:noAutofit/>
          </a:bodyPr>
          <a:lstStyle/>
          <a:p>
            <a:r>
              <a:rPr lang="en-AU" sz="3200" dirty="0"/>
              <a:t>Measurement of formation cross-sections and </a:t>
            </a:r>
            <a:r>
              <a:rPr lang="en-AU" sz="3200" smtClean="0"/>
              <a:t>decay properties for </a:t>
            </a:r>
            <a:r>
              <a:rPr lang="en-AU" sz="3200" dirty="0"/>
              <a:t>short-lived isomers produced in photonuclear interactions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/>
              <a:t>CSIRO MINERAL RESOURCES</a:t>
            </a:r>
          </a:p>
        </p:txBody>
      </p:sp>
      <p:sp>
        <p:nvSpPr>
          <p:cNvPr id="12" name="Footer Placeholder 2"/>
          <p:cNvSpPr txBox="1">
            <a:spLocks/>
          </p:cNvSpPr>
          <p:nvPr/>
        </p:nvSpPr>
        <p:spPr bwMode="auto">
          <a:xfrm>
            <a:off x="360363" y="4700964"/>
            <a:ext cx="80422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b="1" dirty="0">
                <a:solidFill>
                  <a:schemeClr val="bg1"/>
                </a:solidFill>
                <a:latin typeface="Calibri" pitchFamily="34" charset="0"/>
              </a:rPr>
              <a:t>Justin Delaney </a:t>
            </a:r>
            <a:r>
              <a:rPr lang="en-AU" sz="1600" dirty="0">
                <a:solidFill>
                  <a:schemeClr val="bg1"/>
                </a:solidFill>
                <a:latin typeface="Calibri" pitchFamily="34" charset="0"/>
              </a:rPr>
              <a:t>| CSIRO &amp; University of Wollongong</a:t>
            </a:r>
            <a:br>
              <a:rPr lang="en-AU" sz="16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AU" sz="1600" b="1" dirty="0">
                <a:solidFill>
                  <a:schemeClr val="bg1"/>
                </a:solidFill>
                <a:latin typeface="Calibri" pitchFamily="34" charset="0"/>
              </a:rPr>
              <a:t>Dr Chanel Tissot</a:t>
            </a:r>
            <a:r>
              <a:rPr lang="en-AU" sz="1600" dirty="0">
                <a:solidFill>
                  <a:schemeClr val="bg1"/>
                </a:solidFill>
                <a:latin typeface="Calibri" pitchFamily="34" charset="0"/>
              </a:rPr>
              <a:t> | CSIRO       </a:t>
            </a:r>
          </a:p>
          <a:p>
            <a:r>
              <a:rPr lang="en-AU" sz="1600" b="1" dirty="0">
                <a:solidFill>
                  <a:schemeClr val="bg1"/>
                </a:solidFill>
                <a:latin typeface="Calibri" pitchFamily="34" charset="0"/>
              </a:rPr>
              <a:t>Dr James Tickner </a:t>
            </a:r>
            <a:r>
              <a:rPr lang="en-AU" sz="1600" dirty="0">
                <a:solidFill>
                  <a:schemeClr val="bg1"/>
                </a:solidFill>
                <a:latin typeface="Calibri" pitchFamily="34" charset="0"/>
              </a:rPr>
              <a:t>| </a:t>
            </a:r>
            <a:r>
              <a:rPr lang="en-AU" sz="1600" dirty="0" err="1">
                <a:solidFill>
                  <a:schemeClr val="bg1"/>
                </a:solidFill>
                <a:latin typeface="Calibri" pitchFamily="34" charset="0"/>
              </a:rPr>
              <a:t>Chrysos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8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Formation cross-sections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How to measure them?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A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𝑦𝑖𝑒𝑙𝑑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𝑇𝐻𝑅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𝑀𝐴𝑋</m:t>
                              </m:r>
                            </m:sub>
                          </m:sSub>
                        </m:sup>
                        <m:e>
                          <m:r>
                            <m:rPr>
                              <m:sty m:val="p"/>
                            </m:rPr>
                            <a:rPr lang="en-AU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lang="en-AU" b="0" dirty="0"/>
              </a:p>
              <a:p>
                <a:pPr marL="0" indent="0">
                  <a:buNone/>
                </a:pPr>
                <a:r>
                  <a:rPr lang="en-AU" dirty="0"/>
                  <a:t>    </a:t>
                </a:r>
                <a:br>
                  <a:rPr lang="en-AU" dirty="0"/>
                </a:br>
                <a:r>
                  <a:rPr lang="en-AU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AU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A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AU" dirty="0"/>
                  <a:t> can be simulated</a:t>
                </a:r>
              </a:p>
              <a:p>
                <a:pPr marL="0" indent="0">
                  <a:buNone/>
                </a:pPr>
                <a:r>
                  <a:rPr lang="en-AU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AU" dirty="0"/>
                  <a:t> can be calculated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AU" dirty="0"/>
                  <a:t> can be measured</a:t>
                </a:r>
              </a:p>
              <a:p>
                <a:pPr marL="0" indent="0">
                  <a:buNone/>
                </a:pPr>
                <a:r>
                  <a:rPr lang="en-AU" dirty="0"/>
                  <a:t>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89" t="-28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Formation cross-sections and decay properties of short-lived isomers | Justin Delaney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10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780928"/>
            <a:ext cx="3838575" cy="2543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12491"/>
            <a:ext cx="4699947" cy="71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8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Formation cross-sections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How to extract the cross section?</a:t>
                </a:r>
              </a:p>
              <a:p>
                <a:r>
                  <a:rPr lang="en-AU" dirty="0" err="1"/>
                  <a:t>Penfold-Leiss</a:t>
                </a:r>
                <a:r>
                  <a:rPr lang="en-AU" dirty="0"/>
                  <a:t> Unfolding</a:t>
                </a:r>
                <a:r>
                  <a:rPr lang="en-AU" baseline="30000" dirty="0"/>
                  <a:t>1</a:t>
                </a:r>
                <a:r>
                  <a:rPr lang="en-AU" dirty="0"/>
                  <a:t>:</a:t>
                </a:r>
                <a:br>
                  <a:rPr lang="en-AU" dirty="0"/>
                </a:br>
                <a:endParaRPr lang="en-A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n-AU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𝑇𝐻𝑅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𝑀𝐴𝑋</m:t>
                              </m:r>
                            </m:sub>
                          </m:sSub>
                        </m:sup>
                        <m:e>
                          <m:r>
                            <m:rPr>
                              <m:sty m:val="p"/>
                            </m:rPr>
                            <a:rPr lang="en-AU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𝑑𝐸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 −−−→ </m:t>
                          </m:r>
                        </m:e>
                      </m:nary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AU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b="0" i="0" smtClean="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AU" b="0" dirty="0"/>
              </a:p>
              <a:p>
                <a:pPr marL="0" indent="0">
                  <a:buNone/>
                </a:pPr>
                <a:r>
                  <a:rPr lang="en-AU" dirty="0"/>
                  <a:t>   Produces non-physical solutions.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   Why?</a:t>
                </a:r>
              </a:p>
              <a:p>
                <a:pPr marL="0" indent="0">
                  <a:buNone/>
                </a:pPr>
                <a:r>
                  <a:rPr lang="en-AU" dirty="0"/>
                  <a:t>	- Requires high precision results</a:t>
                </a:r>
              </a:p>
              <a:p>
                <a:pPr marL="0" indent="0">
                  <a:buNone/>
                </a:pPr>
                <a:r>
                  <a:rPr lang="en-AU" dirty="0"/>
                  <a:t>	- Assumes </a:t>
                </a:r>
                <a:r>
                  <a:rPr lang="en-AU" dirty="0" err="1"/>
                  <a:t>monoenergetic</a:t>
                </a:r>
                <a:r>
                  <a:rPr lang="en-AU" dirty="0"/>
                  <a:t> electron beam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89" t="-28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Formation cross-sections and decay properties of short-lived isomers | Justin Delaney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11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3971780" y="5813977"/>
            <a:ext cx="5580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i="1" dirty="0"/>
              <a:t>1. </a:t>
            </a:r>
            <a:r>
              <a:rPr lang="en-AU" sz="1100" i="1" dirty="0" err="1"/>
              <a:t>Penfold</a:t>
            </a:r>
            <a:r>
              <a:rPr lang="en-AU" sz="1100" i="1" dirty="0"/>
              <a:t>, A. &amp; </a:t>
            </a:r>
            <a:r>
              <a:rPr lang="en-AU" sz="1100" i="1" dirty="0" err="1"/>
              <a:t>Leiss</a:t>
            </a:r>
            <a:r>
              <a:rPr lang="en-AU" sz="1100" i="1" dirty="0"/>
              <a:t>, J., Phys Rev, 114, 5, Analysis of Photonuclear Cross Sections, (1959)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358775" y="1268413"/>
                <a:ext cx="8461375" cy="45728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0" rIns="0" bIns="0" rtlCol="0">
                <a:normAutofit/>
              </a:bodyPr>
              <a:lstStyle>
                <a:lvl1pPr marL="216000" indent="-216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32000" indent="-216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Calibri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48000" indent="-216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Calibri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64000" indent="-216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Calibri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80000" indent="-216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Calibri" pitchFamily="34" charset="0"/>
                  <a:buChar char="•"/>
                  <a:tabLst/>
                  <a:defRPr sz="18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dirty="0"/>
                  <a:t>How to extract the cross section?</a:t>
                </a:r>
              </a:p>
              <a:p>
                <a:r>
                  <a:rPr lang="en-AU" dirty="0"/>
                  <a:t>Cook’s Least Structure Solution</a:t>
                </a:r>
                <a:r>
                  <a:rPr lang="en-AU" baseline="30000" dirty="0"/>
                  <a:t>2</a:t>
                </a:r>
                <a:r>
                  <a:rPr lang="en-AU" dirty="0"/>
                  <a:t>:</a:t>
                </a:r>
                <a:br>
                  <a:rPr lang="en-AU" dirty="0"/>
                </a:br>
                <a:r>
                  <a:rPr lang="en-AU" dirty="0"/>
                  <a:t/>
                </a:r>
                <a:br>
                  <a:rPr lang="en-AU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 	- Generate several random vectors “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AU" dirty="0"/>
                  <a:t> </a:t>
                </a:r>
              </a:p>
              <a:p>
                <a:pPr marL="0" indent="0">
                  <a:buNone/>
                </a:pPr>
                <a:r>
                  <a:rPr lang="en-AU" dirty="0"/>
                  <a:t>	- Calculate </a:t>
                </a:r>
                <a:r>
                  <a:rPr lang="el-GR" dirty="0"/>
                  <a:t>χ</a:t>
                </a:r>
                <a:r>
                  <a:rPr lang="en-AU" baseline="30000" dirty="0"/>
                  <a:t>2</a:t>
                </a:r>
                <a:r>
                  <a:rPr lang="en-AU" dirty="0"/>
                  <a:t> statistic to find acceptable solutions</a:t>
                </a:r>
              </a:p>
              <a:p>
                <a:pPr marL="0" indent="0">
                  <a:buNone/>
                </a:pPr>
                <a:r>
                  <a:rPr lang="en-AU" dirty="0"/>
                  <a:t>	- Find solution with smallest “structure function”, </a:t>
                </a:r>
                <a:br>
                  <a:rPr lang="en-AU" dirty="0"/>
                </a:br>
                <a:r>
                  <a:rPr lang="en-AU" dirty="0"/>
                  <a:t>	  </a:t>
                </a:r>
                <a:r>
                  <a:rPr lang="en-AU" dirty="0" err="1"/>
                  <a:t>ie</a:t>
                </a:r>
                <a:r>
                  <a:rPr lang="en-AU" dirty="0"/>
                  <a:t>, the smoothest curve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=∑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r>
                  <a:rPr lang="en-AU" dirty="0"/>
                  <a:t/>
                </a:r>
                <a:br>
                  <a:rPr lang="en-AU" dirty="0"/>
                </a:br>
                <a:endParaRPr lang="en-AU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1268413"/>
                <a:ext cx="8461375" cy="4572855"/>
              </a:xfrm>
              <a:prstGeom prst="rect">
                <a:avLst/>
              </a:prstGeom>
              <a:blipFill rotWithShape="0">
                <a:blip r:embed="rId3"/>
                <a:stretch>
                  <a:fillRect l="-2089" t="-28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921003" y="5795736"/>
            <a:ext cx="626501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100" i="1" dirty="0"/>
              <a:t>2. Cook, B., </a:t>
            </a:r>
            <a:r>
              <a:rPr lang="en-AU" sz="1100" i="1" dirty="0" err="1"/>
              <a:t>Nuc</a:t>
            </a:r>
            <a:r>
              <a:rPr lang="en-AU" sz="1100" i="1" dirty="0"/>
              <a:t>. Inst. &amp; Meth., 24, 256-268, Least Structure Solution of Photonuclear Yield Functions (1963)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932040" y="2347783"/>
            <a:ext cx="235217" cy="21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354245" y="2340516"/>
            <a:ext cx="235217" cy="21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9512" y="908720"/>
            <a:ext cx="1224136" cy="5148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780964" y="908720"/>
            <a:ext cx="1381763" cy="5148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0" y="804862"/>
            <a:ext cx="735330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5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7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Potential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Experimental uncertainties</a:t>
            </a:r>
          </a:p>
          <a:p>
            <a:pPr lvl="2"/>
            <a:r>
              <a:rPr lang="en-AU" dirty="0" err="1"/>
              <a:t>Linac</a:t>
            </a:r>
            <a:r>
              <a:rPr lang="en-AU" dirty="0"/>
              <a:t> operating parameters </a:t>
            </a:r>
          </a:p>
          <a:p>
            <a:pPr lvl="2"/>
            <a:r>
              <a:rPr lang="en-AU" dirty="0"/>
              <a:t>(</a:t>
            </a:r>
            <a:r>
              <a:rPr lang="el-GR" dirty="0"/>
              <a:t>γ</a:t>
            </a:r>
            <a:r>
              <a:rPr lang="en-AU" dirty="0"/>
              <a:t>,n) contributions </a:t>
            </a:r>
          </a:p>
          <a:p>
            <a:pPr lvl="2"/>
            <a:r>
              <a:rPr lang="en-AU" dirty="0"/>
              <a:t>(n,</a:t>
            </a:r>
            <a:r>
              <a:rPr lang="el-GR" dirty="0"/>
              <a:t>γ</a:t>
            </a:r>
            <a:r>
              <a:rPr lang="en-AU" dirty="0"/>
              <a:t>) contributions</a:t>
            </a:r>
            <a:br>
              <a:rPr lang="en-AU" dirty="0"/>
            </a:br>
            <a:endParaRPr lang="en-AU" dirty="0"/>
          </a:p>
          <a:p>
            <a:r>
              <a:rPr lang="en-AU" dirty="0"/>
              <a:t>Interference from other elements</a:t>
            </a:r>
          </a:p>
          <a:p>
            <a:pPr lvl="2"/>
            <a:r>
              <a:rPr lang="en-AU" dirty="0"/>
              <a:t>Activation of shielding</a:t>
            </a:r>
          </a:p>
          <a:p>
            <a:pPr lvl="2"/>
            <a:r>
              <a:rPr lang="en-AU" dirty="0"/>
              <a:t>Photofission of U and/or </a:t>
            </a:r>
            <a:r>
              <a:rPr lang="en-AU" dirty="0" err="1"/>
              <a:t>Th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  <a:p>
            <a:r>
              <a:rPr lang="en-AU" dirty="0"/>
              <a:t>High spin differences</a:t>
            </a:r>
          </a:p>
          <a:p>
            <a:pPr lvl="2"/>
            <a:r>
              <a:rPr lang="en-AU" dirty="0"/>
              <a:t>Isomers with large spin differences (</a:t>
            </a:r>
            <a:r>
              <a:rPr lang="el-GR" dirty="0"/>
              <a:t>Δ</a:t>
            </a:r>
            <a:r>
              <a:rPr lang="en-AU" dirty="0"/>
              <a:t>J &gt; 6) between excited and ground states are difficult to activate. </a:t>
            </a:r>
            <a:br>
              <a:rPr lang="en-AU" dirty="0"/>
            </a:br>
            <a:r>
              <a:rPr lang="en-AU" dirty="0"/>
              <a:t>Only 2 cases have been documented to date</a:t>
            </a:r>
            <a:r>
              <a:rPr lang="en-AU" baseline="30000" dirty="0"/>
              <a:t>3,4</a:t>
            </a:r>
            <a:endParaRPr lang="en-AU" dirty="0"/>
          </a:p>
          <a:p>
            <a:pPr lvl="2"/>
            <a:endParaRPr lang="en-AU" dirty="0"/>
          </a:p>
          <a:p>
            <a:pPr lvl="2"/>
            <a:endParaRPr lang="en-AU" dirty="0"/>
          </a:p>
          <a:p>
            <a:pPr lvl="2"/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Formation cross-sections and decay properties of short-lived isomers | Justin Delaney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12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28" name="TextBox 27"/>
          <p:cNvSpPr txBox="1"/>
          <p:nvPr/>
        </p:nvSpPr>
        <p:spPr>
          <a:xfrm>
            <a:off x="220280" y="5625824"/>
            <a:ext cx="8923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i="1" dirty="0"/>
              <a:t>3. </a:t>
            </a:r>
            <a:r>
              <a:rPr lang="en-AU" sz="1100" i="1" dirty="0" err="1"/>
              <a:t>Belov</a:t>
            </a:r>
            <a:r>
              <a:rPr lang="en-AU" sz="1100" i="1" dirty="0"/>
              <a:t>, A.G. et al, Hyperfine Interact., 107, 167-173, Excitation of the high-spin </a:t>
            </a:r>
            <a:r>
              <a:rPr lang="en-AU" sz="1100" i="1" baseline="30000" dirty="0"/>
              <a:t>180</a:t>
            </a:r>
            <a:r>
              <a:rPr lang="en-AU" sz="1100" i="1" dirty="0"/>
              <a:t>Hf isomer and de-excitation of the </a:t>
            </a:r>
            <a:r>
              <a:rPr lang="en-AU" sz="1100" i="1" baseline="30000" dirty="0"/>
              <a:t>180</a:t>
            </a:r>
            <a:r>
              <a:rPr lang="en-AU" sz="1100" i="1" dirty="0"/>
              <a:t>Ta isomer in (</a:t>
            </a:r>
            <a:r>
              <a:rPr lang="el-GR" sz="1100" i="1" dirty="0"/>
              <a:t>γ</a:t>
            </a:r>
            <a:r>
              <a:rPr lang="en-AU" sz="1100" i="1" dirty="0"/>
              <a:t>,</a:t>
            </a:r>
            <a:r>
              <a:rPr lang="el-GR" sz="1100" i="1" dirty="0"/>
              <a:t>γ</a:t>
            </a:r>
            <a:r>
              <a:rPr lang="en-AU" sz="1100" i="1" dirty="0"/>
              <a:t>) reactions (1997)</a:t>
            </a:r>
            <a:br>
              <a:rPr lang="en-AU" sz="1100" i="1" dirty="0"/>
            </a:br>
            <a:r>
              <a:rPr lang="en-AU" sz="1100" i="1" dirty="0"/>
              <a:t>4. Tickner, J., Appl. Rad. &amp; </a:t>
            </a:r>
            <a:r>
              <a:rPr lang="en-AU" sz="1100" i="1" dirty="0" err="1"/>
              <a:t>Iso</a:t>
            </a:r>
            <a:r>
              <a:rPr lang="en-AU" sz="1100" i="1" dirty="0"/>
              <a:t>., 110, 42-46, Photoexcitation of the high-spin J=8 isomer in </a:t>
            </a:r>
            <a:r>
              <a:rPr lang="en-AU" sz="1100" i="1" baseline="30000" dirty="0"/>
              <a:t>176</a:t>
            </a:r>
            <a:r>
              <a:rPr lang="en-AU" sz="1100" i="1" dirty="0"/>
              <a:t>Yb using 8.5 MeV end-point energy bremsstrahlung (2016)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127125"/>
            <a:ext cx="2466975" cy="2257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687" y="1038042"/>
            <a:ext cx="4324313" cy="3601321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8235464" y="2238335"/>
            <a:ext cx="288032" cy="15121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TextBox 33"/>
          <p:cNvSpPr txBox="1"/>
          <p:nvPr/>
        </p:nvSpPr>
        <p:spPr>
          <a:xfrm>
            <a:off x="8049954" y="1943158"/>
            <a:ext cx="659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Mn56</a:t>
            </a:r>
          </a:p>
        </p:txBody>
      </p:sp>
    </p:spTree>
    <p:extLst>
      <p:ext uri="{BB962C8B-B14F-4D97-AF65-F5344CB8AC3E}">
        <p14:creationId xmlns:p14="http://schemas.microsoft.com/office/powerpoint/2010/main" val="310797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Applying GAA to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268413"/>
            <a:ext cx="3997201" cy="4572855"/>
          </a:xfrm>
        </p:spPr>
        <p:txBody>
          <a:bodyPr/>
          <a:lstStyle/>
          <a:p>
            <a:r>
              <a:rPr lang="en-AU" dirty="0"/>
              <a:t>Recently commercialised by </a:t>
            </a:r>
            <a:r>
              <a:rPr lang="en-AU" dirty="0" err="1"/>
              <a:t>Chrysos</a:t>
            </a:r>
            <a:r>
              <a:rPr lang="en-AU" dirty="0"/>
              <a:t> Corporation as </a:t>
            </a:r>
            <a:r>
              <a:rPr lang="en-AU" dirty="0" err="1"/>
              <a:t>PhotonAssay</a:t>
            </a:r>
            <a:r>
              <a:rPr lang="en-AU" dirty="0"/>
              <a:t>. </a:t>
            </a:r>
          </a:p>
          <a:p>
            <a:r>
              <a:rPr lang="en-AU" dirty="0"/>
              <a:t>Practical applications for real-time quality control in mining.</a:t>
            </a:r>
          </a:p>
          <a:p>
            <a:r>
              <a:rPr lang="en-AU" dirty="0"/>
              <a:t>Gold industry alone produces &gt;$US100 billion per year.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Formation cross-sections and decay properties of short-lived isomers | Justin Delaney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13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463" y="1268413"/>
            <a:ext cx="3606628" cy="1261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62" y="3705064"/>
            <a:ext cx="7468402" cy="227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5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Catalogue unmeasured (</a:t>
            </a:r>
            <a:r>
              <a:rPr lang="el-GR" dirty="0"/>
              <a:t>γ</a:t>
            </a:r>
            <a:r>
              <a:rPr lang="en-AU" dirty="0"/>
              <a:t>,</a:t>
            </a:r>
            <a:r>
              <a:rPr lang="el-GR" dirty="0"/>
              <a:t>γ</a:t>
            </a:r>
            <a:r>
              <a:rPr lang="en-AU" dirty="0"/>
              <a:t>) cross-sections. </a:t>
            </a:r>
          </a:p>
          <a:p>
            <a:r>
              <a:rPr lang="en-AU" dirty="0"/>
              <a:t>Quantify photofission product yields for</a:t>
            </a:r>
            <a:r>
              <a:rPr lang="en-AU" baseline="30000" dirty="0"/>
              <a:t> 238</a:t>
            </a:r>
            <a:r>
              <a:rPr lang="en-AU" dirty="0"/>
              <a:t>U and </a:t>
            </a:r>
            <a:r>
              <a:rPr lang="en-AU" baseline="30000" dirty="0"/>
              <a:t>232</a:t>
            </a:r>
            <a:r>
              <a:rPr lang="en-AU" dirty="0"/>
              <a:t>Th.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Formation cross-sections and decay properties of short-lived isomers | Justin Delaney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14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966590"/>
            <a:ext cx="5070156" cy="40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>
              <a:lnSpc>
                <a:spcPct val="80000"/>
              </a:lnSpc>
              <a:tabLst>
                <a:tab pos="355600" algn="l"/>
              </a:tabLst>
            </a:pPr>
            <a:r>
              <a:rPr lang="en-US" sz="1500" dirty="0"/>
              <a:t>Justin Delaney</a:t>
            </a:r>
            <a:br>
              <a:rPr lang="en-US" sz="1500" dirty="0"/>
            </a:br>
            <a:r>
              <a:rPr lang="en-US" sz="1500" dirty="0"/>
              <a:t>PhD Candidate</a:t>
            </a:r>
          </a:p>
          <a:p>
            <a:pPr marL="270000" lvl="2" indent="-270000">
              <a:lnSpc>
                <a:spcPct val="80000"/>
              </a:lnSpc>
              <a:spcAft>
                <a:spcPct val="0"/>
              </a:spcAft>
            </a:pPr>
            <a:r>
              <a:rPr lang="en-US" sz="1500" b="1" dirty="0"/>
              <a:t>T</a:t>
            </a:r>
            <a:r>
              <a:rPr lang="en-US" sz="1500" dirty="0"/>
              <a:t>	+61 2 9710 6777</a:t>
            </a:r>
          </a:p>
          <a:p>
            <a:pPr marL="270000" lvl="2" indent="-270000">
              <a:lnSpc>
                <a:spcPct val="80000"/>
              </a:lnSpc>
              <a:spcAft>
                <a:spcPct val="0"/>
              </a:spcAft>
            </a:pPr>
            <a:r>
              <a:rPr lang="en-US" sz="1500" b="1" dirty="0"/>
              <a:t>E</a:t>
            </a:r>
            <a:r>
              <a:rPr lang="en-US" sz="1500" dirty="0"/>
              <a:t>	justin.delaney@csiro.au</a:t>
            </a:r>
          </a:p>
          <a:p>
            <a:pPr marL="270000" lvl="2" indent="-270000">
              <a:lnSpc>
                <a:spcPct val="80000"/>
              </a:lnSpc>
              <a:spcAft>
                <a:spcPct val="0"/>
              </a:spcAft>
            </a:pPr>
            <a:r>
              <a:rPr lang="en-US" sz="1500" b="1" dirty="0"/>
              <a:t>W</a:t>
            </a:r>
            <a:r>
              <a:rPr lang="en-US" sz="1500" dirty="0"/>
              <a:t>	www.csiro.au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rtl="0" eaLnBrk="1" latinLnBrk="0" hangingPunct="1"/>
            <a:r>
              <a:rPr lang="en-AU" sz="1200" b="1" kern="1200" cap="all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CSIRO Mineral resources</a:t>
            </a:r>
            <a:endParaRPr lang="en-AU" dirty="0">
              <a:effectLst/>
            </a:endParaRPr>
          </a:p>
        </p:txBody>
      </p:sp>
      <p:sp>
        <p:nvSpPr>
          <p:cNvPr id="389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79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What is GAA?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CSIRO has been developing various mineral assay techniques, such as Gamma Activation Analysis (GAA) for several years.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Commercialised by </a:t>
            </a:r>
            <a:r>
              <a:rPr lang="en-AU" dirty="0" err="1"/>
              <a:t>Chrysos</a:t>
            </a:r>
            <a:r>
              <a:rPr lang="en-AU" dirty="0"/>
              <a:t> Corporation as </a:t>
            </a:r>
            <a:r>
              <a:rPr lang="en-AU" dirty="0" err="1"/>
              <a:t>PhotonAssay</a:t>
            </a:r>
            <a:r>
              <a:rPr lang="en-AU" dirty="0"/>
              <a:t>.</a:t>
            </a:r>
          </a:p>
          <a:p>
            <a:r>
              <a:rPr lang="en-AU" dirty="0"/>
              <a:t>Primarily aimed at detection of gold and other precious metals.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846337" cy="124274"/>
          </a:xfrm>
        </p:spPr>
        <p:txBody>
          <a:bodyPr/>
          <a:lstStyle/>
          <a:p>
            <a:r>
              <a:rPr lang="en-AU" dirty="0"/>
              <a:t>Formation cross-sections and decay properties of short-lived isomers | Justin Delaney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34" y="2060847"/>
            <a:ext cx="8676456" cy="1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many elements can we measure?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Formation cross-sections and decay properties of short-lived isomers | Justin Delaney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07" y="980728"/>
            <a:ext cx="6996112" cy="4573587"/>
          </a:xfr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07" y="980728"/>
            <a:ext cx="6996112" cy="45735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06" y="982596"/>
            <a:ext cx="6996113" cy="457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5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Non-destructive</a:t>
            </a:r>
          </a:p>
          <a:p>
            <a:pPr lvl="2"/>
            <a:r>
              <a:rPr lang="en-AU" dirty="0"/>
              <a:t>No sample preparation required. Original sample can be preserved</a:t>
            </a:r>
            <a:br>
              <a:rPr lang="en-AU" dirty="0"/>
            </a:br>
            <a:endParaRPr lang="en-AU" dirty="0"/>
          </a:p>
          <a:p>
            <a:r>
              <a:rPr lang="en-AU" dirty="0"/>
              <a:t>Real time</a:t>
            </a:r>
          </a:p>
          <a:p>
            <a:pPr lvl="2"/>
            <a:r>
              <a:rPr lang="en-AU" dirty="0"/>
              <a:t>Results can be obtained in seconds/minutes</a:t>
            </a:r>
            <a:br>
              <a:rPr lang="en-AU" dirty="0"/>
            </a:br>
            <a:endParaRPr lang="en-AU" dirty="0"/>
          </a:p>
          <a:p>
            <a:r>
              <a:rPr lang="en-AU" dirty="0"/>
              <a:t>Highly sensitive</a:t>
            </a:r>
          </a:p>
          <a:p>
            <a:pPr lvl="2"/>
            <a:r>
              <a:rPr lang="en-AU" dirty="0"/>
              <a:t>Can measure concentrations &lt;&lt; </a:t>
            </a:r>
            <a:r>
              <a:rPr lang="en-AU" dirty="0" smtClean="0"/>
              <a:t>1ppm</a:t>
            </a:r>
          </a:p>
          <a:p>
            <a:pPr lvl="2"/>
            <a:r>
              <a:rPr lang="en-AU" dirty="0" smtClean="0"/>
              <a:t>Can measure bulk samples, unlike x-ray techniques (XRD,XRF…)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  <a:p>
            <a:r>
              <a:rPr lang="en-AU" dirty="0"/>
              <a:t>Can be used “in the field”</a:t>
            </a:r>
          </a:p>
          <a:p>
            <a:pPr lvl="2"/>
            <a:r>
              <a:rPr lang="en-AU" dirty="0"/>
              <a:t>Possible to deploy a complete GAA system to a mine or other industrial </a:t>
            </a:r>
            <a:r>
              <a:rPr lang="en-AU" dirty="0" smtClean="0"/>
              <a:t>facility</a:t>
            </a:r>
          </a:p>
          <a:p>
            <a:pPr lvl="2"/>
            <a:r>
              <a:rPr lang="en-AU" dirty="0" smtClean="0"/>
              <a:t>Doesn’t require a reactor, like NAA</a:t>
            </a:r>
            <a:endParaRPr lang="en-AU" dirty="0"/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Formation cross-sections and decay properties of short-lived isomers | Justin Delaney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4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8776" y="274638"/>
            <a:ext cx="8461374" cy="8524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Advantages of GAA</a:t>
            </a:r>
          </a:p>
        </p:txBody>
      </p:sp>
    </p:spTree>
    <p:extLst>
      <p:ext uri="{BB962C8B-B14F-4D97-AF65-F5344CB8AC3E}">
        <p14:creationId xmlns:p14="http://schemas.microsoft.com/office/powerpoint/2010/main" val="9200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Several nuclear reactions can lead to the production of isomers;</a:t>
            </a:r>
          </a:p>
          <a:p>
            <a:pPr marL="0" indent="0">
              <a:buNone/>
            </a:pPr>
            <a:r>
              <a:rPr lang="en-AU" dirty="0"/>
              <a:t>	</a:t>
            </a:r>
          </a:p>
          <a:p>
            <a:pPr marL="648000" lvl="3" indent="0">
              <a:buNone/>
            </a:pPr>
            <a:endParaRPr lang="en-AU" dirty="0"/>
          </a:p>
          <a:p>
            <a:pPr marL="432000" lvl="2" indent="0">
              <a:buNone/>
            </a:pP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Formation cross-sections and decay properties of short-lived isomers | Justin Delaney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Important nuclear interactions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5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14" y="2146196"/>
            <a:ext cx="3352800" cy="263842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52" y="2161546"/>
            <a:ext cx="3334664" cy="262816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53" y="2161546"/>
            <a:ext cx="3489583" cy="2675186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>
          <a:xfrm>
            <a:off x="4438869" y="5382392"/>
            <a:ext cx="4608512" cy="1959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491" y="2094085"/>
            <a:ext cx="3530873" cy="26847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30093" y="2971460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/>
              <a:t> </a:t>
            </a:r>
            <a:r>
              <a:rPr lang="el-GR" sz="4000" dirty="0" smtClean="0"/>
              <a:t>σ</a:t>
            </a:r>
            <a:r>
              <a:rPr lang="en-AU" sz="4000" dirty="0" smtClean="0"/>
              <a:t> ≈ 0-10 </a:t>
            </a:r>
            <a:r>
              <a:rPr lang="en-AU" sz="4000" dirty="0" err="1" smtClean="0"/>
              <a:t>mb</a:t>
            </a:r>
            <a:endParaRPr lang="en-AU" sz="4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135433" y="2971460"/>
            <a:ext cx="340518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4000" dirty="0"/>
              <a:t> </a:t>
            </a:r>
            <a:r>
              <a:rPr lang="el-GR" sz="4000" dirty="0" smtClean="0"/>
              <a:t>σ</a:t>
            </a:r>
            <a:r>
              <a:rPr lang="en-AU" sz="4000" dirty="0" smtClean="0"/>
              <a:t> </a:t>
            </a:r>
            <a:r>
              <a:rPr lang="en-AU" sz="4000" dirty="0"/>
              <a:t>≈</a:t>
            </a:r>
            <a:r>
              <a:rPr lang="en-AU" sz="4000" dirty="0" smtClean="0"/>
              <a:t> 10-100 </a:t>
            </a:r>
            <a:r>
              <a:rPr lang="en-AU" sz="4000" dirty="0" err="1" smtClean="0"/>
              <a:t>mb</a:t>
            </a:r>
            <a:endParaRPr lang="en-AU" sz="4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135433" y="2971460"/>
            <a:ext cx="340518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4000" dirty="0"/>
              <a:t> </a:t>
            </a:r>
            <a:r>
              <a:rPr lang="el-GR" sz="4000" dirty="0" smtClean="0"/>
              <a:t>σ</a:t>
            </a:r>
            <a:r>
              <a:rPr lang="en-AU" sz="4000" dirty="0" smtClean="0"/>
              <a:t> </a:t>
            </a:r>
            <a:r>
              <a:rPr lang="en-AU" sz="4000" dirty="0"/>
              <a:t>≈</a:t>
            </a:r>
            <a:r>
              <a:rPr lang="en-AU" sz="4000" dirty="0" smtClean="0"/>
              <a:t> 0.1-400 b</a:t>
            </a:r>
          </a:p>
        </p:txBody>
      </p:sp>
    </p:spTree>
    <p:extLst>
      <p:ext uri="{BB962C8B-B14F-4D97-AF65-F5344CB8AC3E}">
        <p14:creationId xmlns:p14="http://schemas.microsoft.com/office/powerpoint/2010/main" val="41454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Existing literature</a:t>
            </a:r>
            <a:endParaRPr lang="en-A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AU" dirty="0"/>
              <a:t>Formation cross-sections and decay properties of short-lived isomers | Justin Delaney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6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21" y="1127125"/>
            <a:ext cx="8461375" cy="44695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22" y="1128565"/>
            <a:ext cx="8466920" cy="44814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84168" y="74447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Number of data sets:  154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8172400" y="742715"/>
            <a:ext cx="8466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 smtClean="0"/>
              <a:t>36</a:t>
            </a:r>
            <a:endParaRPr lang="en-AU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76" y="1125362"/>
            <a:ext cx="8461374" cy="44997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172400" y="742715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 smtClean="0"/>
              <a:t>0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6084168" y="5609989"/>
            <a:ext cx="4896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/>
              <a:t>Images taken </a:t>
            </a:r>
            <a:r>
              <a:rPr lang="en-AU" sz="1100" dirty="0" smtClean="0"/>
              <a:t>from EXFOR database: </a:t>
            </a:r>
            <a:br>
              <a:rPr lang="en-AU" sz="1100" dirty="0" smtClean="0"/>
            </a:br>
            <a:r>
              <a:rPr lang="en-AU" sz="1100" dirty="0" smtClean="0"/>
              <a:t>https</a:t>
            </a:r>
            <a:r>
              <a:rPr lang="en-AU" sz="1100" dirty="0"/>
              <a:t>://www-nds.iaea.org/exfor/exfor.htm</a:t>
            </a:r>
          </a:p>
        </p:txBody>
      </p:sp>
    </p:spTree>
    <p:extLst>
      <p:ext uri="{BB962C8B-B14F-4D97-AF65-F5344CB8AC3E}">
        <p14:creationId xmlns:p14="http://schemas.microsoft.com/office/powerpoint/2010/main" val="331789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463" y="1236108"/>
            <a:ext cx="4145214" cy="41760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Experimental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268413"/>
            <a:ext cx="4285233" cy="4572855"/>
          </a:xfrm>
        </p:spPr>
        <p:txBody>
          <a:bodyPr>
            <a:normAutofit/>
          </a:bodyPr>
          <a:lstStyle/>
          <a:p>
            <a:r>
              <a:rPr lang="en-AU" sz="2000" dirty="0"/>
              <a:t>Results collected with a high-purity germanium detector (</a:t>
            </a:r>
            <a:r>
              <a:rPr lang="en-AU" sz="2000" dirty="0" err="1"/>
              <a:t>HPGe</a:t>
            </a:r>
            <a:r>
              <a:rPr lang="en-AU" sz="2000" dirty="0"/>
              <a:t>)</a:t>
            </a:r>
            <a:br>
              <a:rPr lang="en-AU" sz="2000" dirty="0"/>
            </a:br>
            <a:endParaRPr lang="en-AU" sz="2000" dirty="0"/>
          </a:p>
          <a:p>
            <a:r>
              <a:rPr lang="en-AU" sz="2000" dirty="0"/>
              <a:t>1kW electron accelerator used as bremsstrahlung source.</a:t>
            </a:r>
            <a:br>
              <a:rPr lang="en-AU" sz="2000" dirty="0"/>
            </a:br>
            <a:endParaRPr lang="en-AU" sz="2000" dirty="0"/>
          </a:p>
          <a:p>
            <a:r>
              <a:rPr lang="en-AU" sz="2000" dirty="0"/>
              <a:t>Could not irradiate and measure simultaneously. </a:t>
            </a:r>
            <a:br>
              <a:rPr lang="en-AU" sz="2000" dirty="0"/>
            </a:br>
            <a:r>
              <a:rPr lang="en-AU" sz="2000" dirty="0"/>
              <a:t>Used pneumatics to rapidly move sample between </a:t>
            </a:r>
            <a:r>
              <a:rPr lang="en-AU" sz="2000" dirty="0" err="1"/>
              <a:t>linac</a:t>
            </a:r>
            <a:r>
              <a:rPr lang="en-AU" sz="2000" dirty="0"/>
              <a:t> beamline and detector station.</a:t>
            </a:r>
            <a:br>
              <a:rPr lang="en-AU" sz="2000" dirty="0"/>
            </a:br>
            <a:endParaRPr lang="en-AU" sz="2000" dirty="0"/>
          </a:p>
          <a:p>
            <a:r>
              <a:rPr lang="en-AU" sz="2000" dirty="0" smtClean="0"/>
              <a:t>Measurements conducted in 0.5     MeV intervals, over 6.5 – 10.5 MeV range.</a:t>
            </a:r>
            <a:endParaRPr lang="en-AU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Formation cross-sections and decay properties of short-lived isomers | Justin Delaney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7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5948312" y="1291758"/>
            <a:ext cx="64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err="1" smtClean="0"/>
              <a:t>Ir</a:t>
            </a:r>
            <a:endParaRPr lang="en-A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457146" y="1536589"/>
            <a:ext cx="991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err="1" smtClean="0"/>
              <a:t>ZnSe</a:t>
            </a:r>
            <a:endParaRPr lang="en-A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933145" y="3933056"/>
            <a:ext cx="941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err="1" smtClean="0"/>
              <a:t>KBr</a:t>
            </a:r>
            <a:endParaRPr lang="en-A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814821" y="4440431"/>
            <a:ext cx="64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37290" y="4333154"/>
            <a:ext cx="64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Au</a:t>
            </a:r>
            <a:endParaRPr lang="en-A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834343" y="3062524"/>
            <a:ext cx="64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err="1" smtClean="0"/>
              <a:t>Hf</a:t>
            </a:r>
            <a:endParaRPr lang="en-AU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295" y="1467659"/>
            <a:ext cx="4462096" cy="37160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234" y="684438"/>
            <a:ext cx="4404157" cy="7976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9371" y="5166171"/>
            <a:ext cx="4404157" cy="7976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014" y="1300026"/>
            <a:ext cx="4431438" cy="404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3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Decay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Includes half-life, gamma emission energies &amp; probabilities, among others.</a:t>
            </a:r>
          </a:p>
          <a:p>
            <a:r>
              <a:rPr lang="en-AU" dirty="0"/>
              <a:t>Quality of existing data is poor in some areas.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Formation cross-sections and decay properties of short-lived isomers | Justin Delaney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8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54" y="2420888"/>
            <a:ext cx="4066199" cy="3157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2420888"/>
            <a:ext cx="3968198" cy="315755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987824" y="3212976"/>
            <a:ext cx="432048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236296" y="3554840"/>
            <a:ext cx="432048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29048" y="2950147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(207.5 ± 0.1) </a:t>
            </a:r>
            <a:r>
              <a:rPr lang="en-AU" sz="1200" dirty="0" err="1"/>
              <a:t>keV</a:t>
            </a:r>
            <a:endParaRPr lang="en-A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641311" y="3320988"/>
            <a:ext cx="1407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(110.3 ± 1.2) </a:t>
            </a:r>
            <a:r>
              <a:rPr lang="en-AU" sz="1200" dirty="0" err="1"/>
              <a:t>keV</a:t>
            </a:r>
            <a:endParaRPr lang="en-AU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436096" y="3037074"/>
            <a:ext cx="432048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43654" y="2626981"/>
            <a:ext cx="181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43.7 </a:t>
            </a:r>
            <a:r>
              <a:rPr lang="en-AU" sz="1200" dirty="0" err="1"/>
              <a:t>keV</a:t>
            </a:r>
            <a:r>
              <a:rPr lang="en-AU" sz="1200" dirty="0"/>
              <a:t> (13.9 ± 1.4)%</a:t>
            </a:r>
            <a:br>
              <a:rPr lang="en-AU" sz="1200" dirty="0"/>
            </a:br>
            <a:r>
              <a:rPr lang="en-AU" sz="1200" dirty="0"/>
              <a:t>44.5 </a:t>
            </a:r>
            <a:r>
              <a:rPr lang="en-AU" sz="1200" dirty="0" err="1"/>
              <a:t>keV</a:t>
            </a:r>
            <a:r>
              <a:rPr lang="en-AU" sz="1200" dirty="0"/>
              <a:t> (24.7 ± 2.4)% </a:t>
            </a:r>
          </a:p>
        </p:txBody>
      </p:sp>
    </p:spTree>
    <p:extLst>
      <p:ext uri="{BB962C8B-B14F-4D97-AF65-F5344CB8AC3E}">
        <p14:creationId xmlns:p14="http://schemas.microsoft.com/office/powerpoint/2010/main" val="252707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Decay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u="sng" dirty="0"/>
              <a:t/>
            </a:r>
            <a:br>
              <a:rPr lang="en-AU" u="sng" dirty="0"/>
            </a:br>
            <a:endParaRPr lang="en-AU" u="sng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Formation cross-sections and decay properties of short-lived isomers | Justin Delaney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9</a:t>
            </a:fld>
            <a:r>
              <a:rPr lang="en-AU"/>
              <a:t>  |</a:t>
            </a:r>
            <a:endParaRPr lang="en-AU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879608"/>
              </p:ext>
            </p:extLst>
          </p:nvPr>
        </p:nvGraphicFramePr>
        <p:xfrm>
          <a:off x="859647" y="793862"/>
          <a:ext cx="7481400" cy="5261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01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11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469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89282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Isomer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Half life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baseline="0" dirty="0"/>
                        <a:t>Existing emission energy (</a:t>
                      </a:r>
                      <a:r>
                        <a:rPr lang="en-AU" sz="1400" baseline="0" dirty="0" err="1"/>
                        <a:t>keV</a:t>
                      </a:r>
                      <a:r>
                        <a:rPr lang="en-AU" sz="1400" baseline="0" dirty="0"/>
                        <a:t>)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Revised </a:t>
                      </a:r>
                      <a:r>
                        <a:rPr lang="en-AU" sz="1400" baseline="0" dirty="0"/>
                        <a:t>emission energy (</a:t>
                      </a:r>
                      <a:r>
                        <a:rPr lang="en-AU" sz="1400" baseline="0" dirty="0" err="1"/>
                        <a:t>keV</a:t>
                      </a:r>
                      <a:r>
                        <a:rPr lang="en-AU" sz="1400" baseline="0" dirty="0"/>
                        <a:t>)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Emission probability</a:t>
                      </a:r>
                    </a:p>
                    <a:p>
                      <a:pPr algn="ctr"/>
                      <a:r>
                        <a:rPr lang="en-AU" sz="1400" dirty="0"/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Revised emission</a:t>
                      </a:r>
                    </a:p>
                    <a:p>
                      <a:pPr algn="ctr"/>
                      <a:r>
                        <a:rPr lang="en-AU" sz="1400" dirty="0"/>
                        <a:t>probability</a:t>
                      </a:r>
                    </a:p>
                    <a:p>
                      <a:pPr algn="ctr"/>
                      <a:r>
                        <a:rPr lang="en-AU" sz="1400" dirty="0"/>
                        <a:t>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134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Au197m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7.73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279.01 </a:t>
                      </a:r>
                      <a:r>
                        <a:rPr lang="en-AU" sz="1400" i="1" dirty="0"/>
                        <a:t>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279.0030</a:t>
                      </a:r>
                      <a:r>
                        <a:rPr lang="en-AU" sz="1400" baseline="0" dirty="0"/>
                        <a:t> </a:t>
                      </a:r>
                      <a:r>
                        <a:rPr lang="en-AU" sz="1400" i="1" baseline="0" dirty="0"/>
                        <a:t>(12)</a:t>
                      </a:r>
                      <a:endParaRPr lang="en-A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70.9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134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Br79m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4.86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207.5</a:t>
                      </a:r>
                      <a:r>
                        <a:rPr lang="en-AU" sz="1400" baseline="0" dirty="0"/>
                        <a:t> </a:t>
                      </a:r>
                      <a:r>
                        <a:rPr lang="en-AU" sz="1400" i="1" baseline="0" dirty="0"/>
                        <a:t>(1)</a:t>
                      </a:r>
                      <a:endParaRPr lang="en-A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207.4791</a:t>
                      </a:r>
                      <a:r>
                        <a:rPr lang="en-AU" sz="1400" baseline="0" dirty="0"/>
                        <a:t> </a:t>
                      </a:r>
                      <a:r>
                        <a:rPr lang="en-AU" sz="1400" i="1" baseline="0" dirty="0"/>
                        <a:t>(12)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76.3 </a:t>
                      </a:r>
                      <a:r>
                        <a:rPr lang="en-AU" sz="1400" i="1" dirty="0"/>
                        <a:t>(3)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8134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Cd111m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2912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150.825 </a:t>
                      </a:r>
                      <a:r>
                        <a:rPr lang="en-AU" sz="1400" i="1" dirty="0"/>
                        <a:t>(15)</a:t>
                      </a:r>
                      <a:r>
                        <a:rPr lang="en-AU" sz="1400" dirty="0"/>
                        <a:t> 245.395 </a:t>
                      </a:r>
                      <a:r>
                        <a:rPr lang="en-AU" sz="1400" i="1" dirty="0"/>
                        <a:t>(20)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-</a:t>
                      </a:r>
                    </a:p>
                    <a:p>
                      <a:pPr algn="ctr"/>
                      <a:r>
                        <a:rPr lang="en-AU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29.1 </a:t>
                      </a:r>
                      <a:r>
                        <a:rPr lang="en-AU" sz="1400" i="1" dirty="0"/>
                        <a:t>(18)</a:t>
                      </a:r>
                    </a:p>
                    <a:p>
                      <a:pPr algn="ctr"/>
                      <a:r>
                        <a:rPr lang="en-AU" sz="1400" dirty="0"/>
                        <a:t>94 </a:t>
                      </a:r>
                      <a:r>
                        <a:rPr lang="en-AU" sz="1400" i="1" dirty="0"/>
                        <a:t>(7)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8134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Hg199m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2560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68.894</a:t>
                      </a:r>
                    </a:p>
                    <a:p>
                      <a:pPr algn="ctr"/>
                      <a:r>
                        <a:rPr lang="en-AU" sz="1400" dirty="0"/>
                        <a:t>70.818</a:t>
                      </a:r>
                    </a:p>
                    <a:p>
                      <a:pPr algn="ctr"/>
                      <a:r>
                        <a:rPr lang="en-AU" sz="1400" dirty="0"/>
                        <a:t>158.3 </a:t>
                      </a:r>
                      <a:r>
                        <a:rPr lang="en-AU" sz="1400" i="1" dirty="0"/>
                        <a:t>(1)</a:t>
                      </a:r>
                    </a:p>
                    <a:p>
                      <a:pPr algn="ctr"/>
                      <a:r>
                        <a:rPr lang="en-AU" sz="1400" i="0" dirty="0"/>
                        <a:t>374.1</a:t>
                      </a:r>
                      <a:r>
                        <a:rPr lang="en-AU" sz="1400" dirty="0"/>
                        <a:t> </a:t>
                      </a:r>
                      <a:r>
                        <a:rPr lang="en-AU" sz="1400" i="1" dirty="0"/>
                        <a:t>(1)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-</a:t>
                      </a:r>
                    </a:p>
                    <a:p>
                      <a:pPr algn="ctr"/>
                      <a:r>
                        <a:rPr lang="en-AU" sz="1400" dirty="0"/>
                        <a:t>-</a:t>
                      </a:r>
                    </a:p>
                    <a:p>
                      <a:pPr algn="ctr"/>
                      <a:r>
                        <a:rPr lang="en-AU" sz="1400" dirty="0"/>
                        <a:t>158.4053</a:t>
                      </a:r>
                      <a:r>
                        <a:rPr lang="en-AU" sz="1400" baseline="0" dirty="0"/>
                        <a:t> </a:t>
                      </a:r>
                      <a:r>
                        <a:rPr lang="en-AU" sz="1400" i="1" baseline="0" dirty="0"/>
                        <a:t>(12)</a:t>
                      </a:r>
                      <a:r>
                        <a:rPr lang="en-AU" sz="1400" dirty="0"/>
                        <a:t> 373.9027</a:t>
                      </a:r>
                      <a:r>
                        <a:rPr lang="en-AU" sz="1400" baseline="0" dirty="0"/>
                        <a:t> </a:t>
                      </a:r>
                      <a:r>
                        <a:rPr lang="en-AU" sz="1400" i="1" baseline="0" dirty="0"/>
                        <a:t>(12)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17.7 </a:t>
                      </a:r>
                      <a:r>
                        <a:rPr lang="en-AU" sz="1400" i="1" dirty="0"/>
                        <a:t>(11)</a:t>
                      </a:r>
                      <a:endParaRPr lang="en-AU" sz="1400" dirty="0"/>
                    </a:p>
                    <a:p>
                      <a:pPr algn="ctr"/>
                      <a:r>
                        <a:rPr lang="en-AU" sz="1400" dirty="0"/>
                        <a:t>29.8</a:t>
                      </a:r>
                      <a:r>
                        <a:rPr lang="en-AU" sz="1400" baseline="0" dirty="0"/>
                        <a:t> </a:t>
                      </a:r>
                      <a:r>
                        <a:rPr lang="en-AU" sz="1400" i="1" baseline="0" dirty="0"/>
                        <a:t>(19)</a:t>
                      </a:r>
                      <a:endParaRPr lang="en-AU" sz="1400" dirty="0"/>
                    </a:p>
                    <a:p>
                      <a:pPr algn="ctr"/>
                      <a:r>
                        <a:rPr lang="en-AU" sz="1400" dirty="0"/>
                        <a:t>52.3</a:t>
                      </a:r>
                    </a:p>
                    <a:p>
                      <a:pPr algn="ctr"/>
                      <a:r>
                        <a:rPr lang="en-AU" sz="1400" dirty="0"/>
                        <a:t>13.8 </a:t>
                      </a:r>
                      <a:r>
                        <a:rPr lang="en-AU" sz="1400" i="1" dirty="0"/>
                        <a:t>(11)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  <a:p>
                      <a:pPr algn="ctr"/>
                      <a:endParaRPr lang="en-AU" sz="1400" dirty="0"/>
                    </a:p>
                    <a:p>
                      <a:pPr algn="ctr"/>
                      <a:r>
                        <a:rPr lang="en-AU" sz="1400" dirty="0"/>
                        <a:t>-</a:t>
                      </a:r>
                    </a:p>
                    <a:p>
                      <a:pPr algn="ctr"/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8134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Pd107m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21.3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214.6</a:t>
                      </a:r>
                      <a:r>
                        <a:rPr lang="en-AU" sz="1400" baseline="0" dirty="0"/>
                        <a:t> </a:t>
                      </a:r>
                      <a:r>
                        <a:rPr lang="en-AU" sz="1400" i="1" baseline="0" dirty="0"/>
                        <a:t>(3)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214.4972</a:t>
                      </a:r>
                      <a:r>
                        <a:rPr lang="en-AU" sz="1400" baseline="0" dirty="0"/>
                        <a:t> </a:t>
                      </a:r>
                      <a:r>
                        <a:rPr lang="en-AU" sz="1400" i="1" baseline="0" dirty="0"/>
                        <a:t>(12)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68.7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8134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Tb158m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10.70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43.744</a:t>
                      </a:r>
                    </a:p>
                    <a:p>
                      <a:pPr algn="ctr"/>
                      <a:r>
                        <a:rPr lang="en-AU" sz="1400" dirty="0"/>
                        <a:t>44.482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110.3 </a:t>
                      </a:r>
                      <a:r>
                        <a:rPr lang="en-AU" sz="1400" i="1" dirty="0"/>
                        <a:t>(12)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-</a:t>
                      </a:r>
                    </a:p>
                    <a:p>
                      <a:pPr algn="ctr"/>
                      <a:r>
                        <a:rPr lang="en-AU" sz="1400" dirty="0"/>
                        <a:t>-</a:t>
                      </a:r>
                    </a:p>
                    <a:p>
                      <a:pPr algn="ctr"/>
                      <a:r>
                        <a:rPr lang="en-AU" sz="1400" dirty="0"/>
                        <a:t>109.7845</a:t>
                      </a:r>
                      <a:r>
                        <a:rPr lang="en-AU" sz="1400" baseline="0" dirty="0"/>
                        <a:t> </a:t>
                      </a:r>
                      <a:r>
                        <a:rPr lang="en-AU" sz="1400" i="1" baseline="0" dirty="0"/>
                        <a:t>(12)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13.9 </a:t>
                      </a:r>
                      <a:r>
                        <a:rPr lang="en-AU" sz="1400" i="1" dirty="0"/>
                        <a:t>(14)</a:t>
                      </a:r>
                      <a:endParaRPr lang="en-AU" sz="1400" dirty="0"/>
                    </a:p>
                    <a:p>
                      <a:pPr algn="ctr"/>
                      <a:r>
                        <a:rPr lang="en-AU" sz="1400" dirty="0"/>
                        <a:t>24.7 </a:t>
                      </a:r>
                      <a:r>
                        <a:rPr lang="en-AU" sz="1400" i="1" dirty="0"/>
                        <a:t>(24)</a:t>
                      </a:r>
                      <a:endParaRPr lang="en-AU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0.92 </a:t>
                      </a:r>
                      <a:r>
                        <a:rPr lang="en-AU" sz="1400" i="1" dirty="0"/>
                        <a:t>(3)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13.46</a:t>
                      </a:r>
                    </a:p>
                    <a:p>
                      <a:pPr algn="ctr"/>
                      <a:r>
                        <a:rPr lang="en-AU" sz="1400" dirty="0"/>
                        <a:t>21.41</a:t>
                      </a:r>
                    </a:p>
                    <a:p>
                      <a:pPr algn="ctr"/>
                      <a:r>
                        <a:rPr lang="en-AU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8134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W183m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57.981</a:t>
                      </a:r>
                    </a:p>
                    <a:p>
                      <a:pPr algn="ctr"/>
                      <a:r>
                        <a:rPr lang="en-AU" sz="1400" dirty="0"/>
                        <a:t>59.318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-</a:t>
                      </a:r>
                    </a:p>
                    <a:p>
                      <a:pPr algn="ctr"/>
                      <a:r>
                        <a:rPr lang="en-AU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36.3 </a:t>
                      </a:r>
                      <a:r>
                        <a:rPr lang="en-AU" sz="1400" i="1" dirty="0"/>
                        <a:t>(10)</a:t>
                      </a:r>
                      <a:r>
                        <a:rPr lang="en-AU" sz="1400" dirty="0"/>
                        <a:t> </a:t>
                      </a:r>
                    </a:p>
                    <a:p>
                      <a:pPr algn="ctr"/>
                      <a:r>
                        <a:rPr lang="en-AU" sz="1400"/>
                        <a:t>62.3 </a:t>
                      </a:r>
                      <a:r>
                        <a:rPr lang="en-AU" sz="1400" i="1"/>
                        <a:t>(16)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37.15</a:t>
                      </a:r>
                    </a:p>
                    <a:p>
                      <a:pPr algn="ctr"/>
                      <a:r>
                        <a:rPr lang="en-AU" sz="1400" dirty="0"/>
                        <a:t>62.77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22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IRO Theme">
  <a:themeElements>
    <a:clrScheme name="CSIRO Midday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313C"/>
      </a:accent2>
      <a:accent3>
        <a:srgbClr val="78BE20"/>
      </a:accent3>
      <a:accent4>
        <a:srgbClr val="4A7729"/>
      </a:accent4>
      <a:accent5>
        <a:srgbClr val="9FAEE5"/>
      </a:accent5>
      <a:accent6>
        <a:srgbClr val="1E22AA"/>
      </a:accent6>
      <a:hlink>
        <a:srgbClr val="41B6E6"/>
      </a:hlink>
      <a:folHlink>
        <a:srgbClr val="004B87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10272</TotalTime>
  <Words>730</Words>
  <Application>Microsoft Office PowerPoint</Application>
  <PresentationFormat>On-screen Show (4:3)</PresentationFormat>
  <Paragraphs>206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 Math</vt:lpstr>
      <vt:lpstr>CSIRO Theme</vt:lpstr>
      <vt:lpstr>Measurement of formation cross-sections and decay properties for short-lived isomers produced in photonuclear interactions</vt:lpstr>
      <vt:lpstr>What is GAA?</vt:lpstr>
      <vt:lpstr>How many elements can we measure?</vt:lpstr>
      <vt:lpstr>PowerPoint Presentation</vt:lpstr>
      <vt:lpstr>PowerPoint Presentation</vt:lpstr>
      <vt:lpstr>Existing literature</vt:lpstr>
      <vt:lpstr>Experimental details</vt:lpstr>
      <vt:lpstr>Decay properties</vt:lpstr>
      <vt:lpstr>Decay properties</vt:lpstr>
      <vt:lpstr>Formation cross-sections</vt:lpstr>
      <vt:lpstr>Formation cross-sections</vt:lpstr>
      <vt:lpstr>Potential limitations</vt:lpstr>
      <vt:lpstr>Applying GAA to industry</vt:lpstr>
      <vt:lpstr>Future Work</vt:lpstr>
      <vt:lpstr>Thank you</vt:lpstr>
    </vt:vector>
  </TitlesOfParts>
  <Company>CSIRO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formation cross-sections and decay properties for short-lived isomers produced in photonuclear interactions</dc:title>
  <dc:creator>Delaney, Justin (Mineral Resources, Lucas Heights)</dc:creator>
  <cp:lastModifiedBy>Justin</cp:lastModifiedBy>
  <cp:revision>157</cp:revision>
  <dcterms:created xsi:type="dcterms:W3CDTF">2017-05-23T04:34:04Z</dcterms:created>
  <dcterms:modified xsi:type="dcterms:W3CDTF">2017-06-15T16:06:50Z</dcterms:modified>
</cp:coreProperties>
</file>