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mp4" ContentType="video/mp4"/>
  <Default Extension="vml" ContentType="application/vnd.openxmlformats-officedocument.vmlDrawing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ov" ContentType="video/quicktim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6" r:id="rId2"/>
    <p:sldMasterId id="2147483782" r:id="rId3"/>
    <p:sldMasterId id="2147483812" r:id="rId4"/>
    <p:sldMasterId id="2147483898" r:id="rId5"/>
  </p:sldMasterIdLst>
  <p:notesMasterIdLst>
    <p:notesMasterId r:id="rId45"/>
  </p:notesMasterIdLst>
  <p:sldIdLst>
    <p:sldId id="257" r:id="rId6"/>
    <p:sldId id="490" r:id="rId7"/>
    <p:sldId id="387" r:id="rId8"/>
    <p:sldId id="493" r:id="rId9"/>
    <p:sldId id="389" r:id="rId10"/>
    <p:sldId id="495" r:id="rId11"/>
    <p:sldId id="496" r:id="rId12"/>
    <p:sldId id="397" r:id="rId13"/>
    <p:sldId id="494" r:id="rId14"/>
    <p:sldId id="430" r:id="rId15"/>
    <p:sldId id="497" r:id="rId16"/>
    <p:sldId id="498" r:id="rId17"/>
    <p:sldId id="461" r:id="rId18"/>
    <p:sldId id="462" r:id="rId19"/>
    <p:sldId id="463" r:id="rId20"/>
    <p:sldId id="464" r:id="rId21"/>
    <p:sldId id="484" r:id="rId22"/>
    <p:sldId id="485" r:id="rId23"/>
    <p:sldId id="465" r:id="rId24"/>
    <p:sldId id="466" r:id="rId25"/>
    <p:sldId id="467" r:id="rId26"/>
    <p:sldId id="468" r:id="rId27"/>
    <p:sldId id="479" r:id="rId28"/>
    <p:sldId id="469" r:id="rId29"/>
    <p:sldId id="471" r:id="rId30"/>
    <p:sldId id="472" r:id="rId31"/>
    <p:sldId id="474" r:id="rId32"/>
    <p:sldId id="476" r:id="rId33"/>
    <p:sldId id="478" r:id="rId34"/>
    <p:sldId id="489" r:id="rId35"/>
    <p:sldId id="487" r:id="rId36"/>
    <p:sldId id="491" r:id="rId37"/>
    <p:sldId id="492" r:id="rId38"/>
    <p:sldId id="488" r:id="rId39"/>
    <p:sldId id="334" r:id="rId40"/>
    <p:sldId id="317" r:id="rId41"/>
    <p:sldId id="460" r:id="rId42"/>
    <p:sldId id="482" r:id="rId43"/>
    <p:sldId id="483" r:id="rId44"/>
  </p:sldIdLst>
  <p:sldSz cx="9144000" cy="6858000" type="screen4x3"/>
  <p:notesSz cx="6858000" cy="9144000"/>
  <p:defaultTextStyle>
    <a:defPPr>
      <a:defRPr lang="en-US"/>
    </a:defPPr>
    <a:lvl1pPr marL="0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15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31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47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61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76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293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07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24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9"/>
    <p:restoredTop sz="94434"/>
  </p:normalViewPr>
  <p:slideViewPr>
    <p:cSldViewPr snapToGrid="0" snapToObjects="1">
      <p:cViewPr>
        <p:scale>
          <a:sx n="96" d="100"/>
          <a:sy n="96" d="100"/>
        </p:scale>
        <p:origin x="88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noFill/>
              </a:ln>
            </c:spPr>
          </c:marker>
          <c:dPt>
            <c:idx val="0"/>
            <c:marker>
              <c:spPr>
                <a:solidFill>
                  <a:srgbClr val="0000FF"/>
                </a:solidFill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0000FF"/>
                </a:solidFill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solidFill>
                  <a:srgbClr val="0000FF"/>
                </a:solidFill>
                <a:ln>
                  <a:noFill/>
                </a:ln>
              </c:spPr>
            </c:marker>
            <c:bubble3D val="0"/>
          </c:dPt>
          <c:dPt>
            <c:idx val="7"/>
            <c:bubble3D val="0"/>
          </c:dPt>
          <c:xVal>
            <c:numRef>
              <c:f>'Sheet1 (2)'!$A$1:$A$8</c:f>
              <c:numCache>
                <c:formatCode>General</c:formatCode>
                <c:ptCount val="8"/>
                <c:pt idx="0">
                  <c:v>1968.0</c:v>
                </c:pt>
                <c:pt idx="1">
                  <c:v>1970.0</c:v>
                </c:pt>
                <c:pt idx="2">
                  <c:v>1986.0</c:v>
                </c:pt>
                <c:pt idx="3">
                  <c:v>1989.0</c:v>
                </c:pt>
                <c:pt idx="4">
                  <c:v>2003.0</c:v>
                </c:pt>
                <c:pt idx="5">
                  <c:v>2008.0</c:v>
                </c:pt>
                <c:pt idx="6">
                  <c:v>2009.0</c:v>
                </c:pt>
                <c:pt idx="7">
                  <c:v>2025.0</c:v>
                </c:pt>
              </c:numCache>
            </c:numRef>
          </c:xVal>
          <c:yVal>
            <c:numRef>
              <c:f>'Sheet1 (2)'!$B$1:$B$8</c:f>
              <c:numCache>
                <c:formatCode>General</c:formatCode>
                <c:ptCount val="8"/>
                <c:pt idx="0">
                  <c:v>0.72</c:v>
                </c:pt>
                <c:pt idx="1">
                  <c:v>4.44</c:v>
                </c:pt>
                <c:pt idx="2">
                  <c:v>2.0</c:v>
                </c:pt>
                <c:pt idx="3">
                  <c:v>7.0</c:v>
                </c:pt>
                <c:pt idx="4">
                  <c:v>0.72</c:v>
                </c:pt>
                <c:pt idx="5">
                  <c:v>28.0</c:v>
                </c:pt>
                <c:pt idx="6">
                  <c:v>43.0</c:v>
                </c:pt>
                <c:pt idx="7">
                  <c:v>268.0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3300080"/>
        <c:axId val="2083302128"/>
      </c:scatterChart>
      <c:valAx>
        <c:axId val="208330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3302128"/>
        <c:crosses val="autoZero"/>
        <c:crossBetween val="midCat"/>
      </c:valAx>
      <c:valAx>
        <c:axId val="2083302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33000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6C709-82CA-E04D-A271-04C55B8F826A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D030E8-0353-1D42-B1E4-07BF06B3A554}">
      <dgm:prSet phldrT="[Text]" custT="1"/>
      <dgm:spPr/>
      <dgm:t>
        <a:bodyPr/>
        <a:lstStyle/>
        <a:p>
          <a:r>
            <a:rPr lang="en-US" sz="1200" dirty="0" smtClean="0"/>
            <a:t>Accelerator Installation </a:t>
          </a:r>
          <a:br>
            <a:rPr lang="en-US" sz="1200" dirty="0" smtClean="0"/>
          </a:br>
          <a:r>
            <a:rPr lang="en-US" sz="1200" dirty="0" smtClean="0"/>
            <a:t>Manager</a:t>
          </a:r>
        </a:p>
        <a:p>
          <a:r>
            <a:rPr lang="en-US" sz="1200" b="1" dirty="0" smtClean="0"/>
            <a:t>Nick Gazis</a:t>
          </a:r>
        </a:p>
      </dgm:t>
    </dgm:pt>
    <dgm:pt modelId="{FD194BF3-0C58-3345-BB22-9409F9E066C3}" type="parTrans" cxnId="{B3741390-3B1A-8447-9DEA-25485B664A9A}">
      <dgm:prSet/>
      <dgm:spPr/>
      <dgm:t>
        <a:bodyPr/>
        <a:lstStyle/>
        <a:p>
          <a:endParaRPr lang="en-US"/>
        </a:p>
      </dgm:t>
    </dgm:pt>
    <dgm:pt modelId="{54766A0C-F0BD-A14A-9E2F-9D564A63BFB6}" type="sibTrans" cxnId="{B3741390-3B1A-8447-9DEA-25485B664A9A}">
      <dgm:prSet/>
      <dgm:spPr/>
      <dgm:t>
        <a:bodyPr/>
        <a:lstStyle/>
        <a:p>
          <a:endParaRPr lang="en-US"/>
        </a:p>
      </dgm:t>
    </dgm:pt>
    <dgm:pt modelId="{49CC47BF-D961-0C4D-94D0-4179038D60D5}" type="asst">
      <dgm:prSet custT="1"/>
      <dgm:spPr/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AD and ESS central Installation Services </a:t>
          </a:r>
          <a:br>
            <a:rPr lang="en-US" sz="1200" dirty="0" smtClean="0">
              <a:solidFill>
                <a:schemeClr val="bg1"/>
              </a:solidFill>
            </a:rPr>
          </a:br>
          <a:r>
            <a:rPr lang="en-US" sz="1100" dirty="0" smtClean="0">
              <a:solidFill>
                <a:schemeClr val="bg1"/>
              </a:solidFill>
            </a:rPr>
            <a:t>(ISC workgroup, etc.)</a:t>
          </a:r>
          <a:endParaRPr lang="en-US" sz="1100" dirty="0">
            <a:solidFill>
              <a:schemeClr val="bg1"/>
            </a:solidFill>
          </a:endParaRPr>
        </a:p>
      </dgm:t>
    </dgm:pt>
    <dgm:pt modelId="{7560A753-3EC3-3C4B-8B6B-A86C6874E36C}" type="parTrans" cxnId="{A48FB0A5-EE21-D740-8C8F-10BB85ED7951}">
      <dgm:prSet/>
      <dgm:spPr/>
      <dgm:t>
        <a:bodyPr/>
        <a:lstStyle/>
        <a:p>
          <a:endParaRPr lang="en-US"/>
        </a:p>
      </dgm:t>
    </dgm:pt>
    <dgm:pt modelId="{2352CEAE-C1D1-B64E-A7BA-BC9DD79C3263}" type="sibTrans" cxnId="{A48FB0A5-EE21-D740-8C8F-10BB85ED7951}">
      <dgm:prSet/>
      <dgm:spPr/>
      <dgm:t>
        <a:bodyPr/>
        <a:lstStyle/>
        <a:p>
          <a:endParaRPr lang="en-US"/>
        </a:p>
      </dgm:t>
    </dgm:pt>
    <dgm:pt modelId="{8D9D6E2A-8429-D64D-AABC-FF6F89AB48BB}" type="asst">
      <dgm:prSet custT="1"/>
      <dgm:spPr/>
      <dgm:t>
        <a:bodyPr/>
        <a:lstStyle/>
        <a:p>
          <a:r>
            <a:rPr lang="en-US" sz="1200" dirty="0" smtClean="0"/>
            <a:t>RATS </a:t>
          </a:r>
          <a:r>
            <a:rPr lang="en-US" sz="1200" dirty="0" err="1" smtClean="0"/>
            <a:t>AreaSuper</a:t>
          </a:r>
          <a:r>
            <a:rPr lang="en-US" sz="1200" dirty="0" smtClean="0"/>
            <a:t/>
          </a:r>
          <a:br>
            <a:rPr lang="en-US" sz="1200" dirty="0" smtClean="0"/>
          </a:br>
          <a:r>
            <a:rPr lang="en-US" sz="1200" b="1" i="1" dirty="0" smtClean="0"/>
            <a:t>hiring process</a:t>
          </a:r>
          <a:endParaRPr lang="en-US" sz="1200" b="1" i="1" dirty="0"/>
        </a:p>
      </dgm:t>
    </dgm:pt>
    <dgm:pt modelId="{303E58F5-2DD0-E94B-9C35-92F38EB81888}" type="parTrans" cxnId="{27F2BE67-B97D-8642-A2A5-B23746915F6F}">
      <dgm:prSet/>
      <dgm:spPr/>
      <dgm:t>
        <a:bodyPr/>
        <a:lstStyle/>
        <a:p>
          <a:endParaRPr lang="en-US"/>
        </a:p>
      </dgm:t>
    </dgm:pt>
    <dgm:pt modelId="{3FA6B4E8-F856-A14C-8982-7E2A0AD527D4}" type="sibTrans" cxnId="{27F2BE67-B97D-8642-A2A5-B23746915F6F}">
      <dgm:prSet/>
      <dgm:spPr/>
      <dgm:t>
        <a:bodyPr/>
        <a:lstStyle/>
        <a:p>
          <a:endParaRPr lang="en-US"/>
        </a:p>
      </dgm:t>
    </dgm:pt>
    <dgm:pt modelId="{E3E2DC1C-BF67-A34F-AF03-379CBF8A2B42}" type="asst">
      <dgm:prSet phldrT="[Text]" custT="1"/>
      <dgm:spPr/>
      <dgm:t>
        <a:bodyPr/>
        <a:lstStyle/>
        <a:p>
          <a:r>
            <a:rPr lang="en-US" sz="1200" dirty="0" smtClean="0"/>
            <a:t>Inst-Test-</a:t>
          </a:r>
          <a:r>
            <a:rPr lang="en-US" sz="1200" dirty="0" err="1" smtClean="0"/>
            <a:t>Commis</a:t>
          </a:r>
          <a:r>
            <a:rPr lang="en-US" sz="1200" dirty="0" smtClean="0"/>
            <a:t>. Plan </a:t>
          </a:r>
          <a:br>
            <a:rPr lang="en-US" sz="1200" dirty="0" smtClean="0"/>
          </a:br>
          <a:r>
            <a:rPr lang="en-US" sz="1200" dirty="0" smtClean="0"/>
            <a:t>(MS Project)</a:t>
          </a:r>
          <a:br>
            <a:rPr lang="en-US" sz="1200" dirty="0" smtClean="0"/>
          </a:br>
          <a:r>
            <a:rPr lang="en-US" sz="1200" b="1" dirty="0" smtClean="0"/>
            <a:t>Eugene Tanke</a:t>
          </a:r>
        </a:p>
      </dgm:t>
    </dgm:pt>
    <dgm:pt modelId="{CC6B98DE-495B-8E49-B193-34DD947F11DA}" type="parTrans" cxnId="{C17DB7DD-2C30-D44F-9312-7737B11E0070}">
      <dgm:prSet/>
      <dgm:spPr/>
      <dgm:t>
        <a:bodyPr/>
        <a:lstStyle/>
        <a:p>
          <a:endParaRPr lang="en-US"/>
        </a:p>
      </dgm:t>
    </dgm:pt>
    <dgm:pt modelId="{CEA133D2-A748-704C-9931-12475D2F762E}" type="sibTrans" cxnId="{C17DB7DD-2C30-D44F-9312-7737B11E0070}">
      <dgm:prSet/>
      <dgm:spPr/>
      <dgm:t>
        <a:bodyPr/>
        <a:lstStyle/>
        <a:p>
          <a:endParaRPr lang="en-US"/>
        </a:p>
      </dgm:t>
    </dgm:pt>
    <dgm:pt modelId="{2DFBE585-9C9A-A746-8092-1331EFA519FF}" type="asst">
      <dgm:prSet custT="1"/>
      <dgm:spPr/>
      <dgm:t>
        <a:bodyPr/>
        <a:lstStyle/>
        <a:p>
          <a:r>
            <a:rPr lang="en-US" sz="1200" dirty="0" smtClean="0"/>
            <a:t>QA/QC  </a:t>
          </a:r>
          <a:br>
            <a:rPr lang="en-US" sz="1200" dirty="0" smtClean="0"/>
          </a:br>
          <a:r>
            <a:rPr lang="en-US" sz="1200" b="1" dirty="0" smtClean="0"/>
            <a:t>Kent </a:t>
          </a:r>
          <a:r>
            <a:rPr lang="en-US" sz="1200" b="1" dirty="0" err="1" smtClean="0"/>
            <a:t>Wigren</a:t>
          </a:r>
          <a:endParaRPr lang="en-US" sz="1200" b="1" dirty="0"/>
        </a:p>
      </dgm:t>
    </dgm:pt>
    <dgm:pt modelId="{98A35B51-7382-1B48-8B69-DA08A9A594AA}" type="parTrans" cxnId="{3A59B244-6F0D-804D-AE04-8096296BDD51}">
      <dgm:prSet/>
      <dgm:spPr/>
      <dgm:t>
        <a:bodyPr/>
        <a:lstStyle/>
        <a:p>
          <a:endParaRPr lang="en-US"/>
        </a:p>
      </dgm:t>
    </dgm:pt>
    <dgm:pt modelId="{45CA2AA2-B93B-6349-A0B7-6EC0A68F084D}" type="sibTrans" cxnId="{3A59B244-6F0D-804D-AE04-8096296BDD51}">
      <dgm:prSet/>
      <dgm:spPr/>
      <dgm:t>
        <a:bodyPr/>
        <a:lstStyle/>
        <a:p>
          <a:endParaRPr lang="en-US"/>
        </a:p>
      </dgm:t>
    </dgm:pt>
    <dgm:pt modelId="{864CABD0-1C09-0444-8E6D-DB1D62665AA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Mechanical </a:t>
          </a:r>
        </a:p>
      </dgm:t>
    </dgm:pt>
    <dgm:pt modelId="{DCA86DDE-C2F2-1343-A2FB-9716F9CFB003}" type="parTrans" cxnId="{FE2EDD57-0EFC-A449-AFAC-0EBC1DA780A5}">
      <dgm:prSet/>
      <dgm:spPr/>
      <dgm:t>
        <a:bodyPr/>
        <a:lstStyle/>
        <a:p>
          <a:endParaRPr lang="en-US"/>
        </a:p>
      </dgm:t>
    </dgm:pt>
    <dgm:pt modelId="{B6BE5C51-A0D0-AE4B-AAD1-FEBAC918721F}" type="sibTrans" cxnId="{FE2EDD57-0EFC-A449-AFAC-0EBC1DA780A5}">
      <dgm:prSet/>
      <dgm:spPr/>
      <dgm:t>
        <a:bodyPr/>
        <a:lstStyle/>
        <a:p>
          <a:endParaRPr lang="en-US"/>
        </a:p>
      </dgm:t>
    </dgm:pt>
    <dgm:pt modelId="{7816E7F8-7012-9942-9D31-2D9542258883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/>
            <a:t>Mechanical</a:t>
          </a:r>
          <a:endParaRPr lang="en-US" dirty="0" smtClean="0"/>
        </a:p>
      </dgm:t>
    </dgm:pt>
    <dgm:pt modelId="{5E3A8D6E-D6EC-F346-ACF0-BC1BAA9C8C91}" type="parTrans" cxnId="{CA627935-71BF-E143-945E-7CFDAAD65EAB}">
      <dgm:prSet/>
      <dgm:spPr/>
      <dgm:t>
        <a:bodyPr/>
        <a:lstStyle/>
        <a:p>
          <a:endParaRPr lang="en-US"/>
        </a:p>
      </dgm:t>
    </dgm:pt>
    <dgm:pt modelId="{15124601-BDB9-7740-821A-4C1DF8A173FE}" type="sibTrans" cxnId="{CA627935-71BF-E143-945E-7CFDAAD65EAB}">
      <dgm:prSet/>
      <dgm:spPr/>
      <dgm:t>
        <a:bodyPr/>
        <a:lstStyle/>
        <a:p>
          <a:endParaRPr lang="en-US"/>
        </a:p>
      </dgm:t>
    </dgm:pt>
    <dgm:pt modelId="{564AC298-7295-3D4B-B803-D80B32D4ACE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B384FE7F-2E66-C34A-8E1F-AAF90C650AFD}" type="parTrans" cxnId="{03DF81EB-E22A-0647-BE61-CE20864E23B7}">
      <dgm:prSet/>
      <dgm:spPr/>
      <dgm:t>
        <a:bodyPr/>
        <a:lstStyle/>
        <a:p>
          <a:endParaRPr lang="en-US"/>
        </a:p>
      </dgm:t>
    </dgm:pt>
    <dgm:pt modelId="{8C0139F0-BFA0-9642-999D-F1D1E9480E44}" type="sibTrans" cxnId="{03DF81EB-E22A-0647-BE61-CE20864E23B7}">
      <dgm:prSet/>
      <dgm:spPr/>
      <dgm:t>
        <a:bodyPr/>
        <a:lstStyle/>
        <a:p>
          <a:endParaRPr lang="en-US"/>
        </a:p>
      </dgm:t>
    </dgm:pt>
    <dgm:pt modelId="{B630AD17-5CA4-AB47-BE48-0D3C81661B34}" type="asst">
      <dgm:prSet phldrT="[Text]" custT="1"/>
      <dgm:spPr/>
      <dgm:t>
        <a:bodyPr/>
        <a:lstStyle/>
        <a:p>
          <a:r>
            <a:rPr lang="en-US" sz="1200" dirty="0" smtClean="0"/>
            <a:t>Safety Team  </a:t>
          </a:r>
          <a:br>
            <a:rPr lang="en-US" sz="1200" dirty="0" smtClean="0"/>
          </a:br>
          <a:r>
            <a:rPr lang="en-US" sz="1200" b="1" dirty="0" smtClean="0"/>
            <a:t>Duy </a:t>
          </a:r>
          <a:r>
            <a:rPr lang="en-US" sz="1200" b="1" dirty="0" err="1" smtClean="0"/>
            <a:t>Phan</a:t>
          </a:r>
          <a:r>
            <a:rPr lang="en-US" sz="1200" b="1" dirty="0" smtClean="0"/>
            <a:t> </a:t>
          </a:r>
          <a:br>
            <a:rPr lang="en-US" sz="1200" b="1" dirty="0" smtClean="0"/>
          </a:br>
          <a:r>
            <a:rPr lang="en-US" sz="1200" b="0" dirty="0" smtClean="0"/>
            <a:t>Area Supervisors </a:t>
          </a:r>
          <a:r>
            <a:rPr lang="en-US" sz="1200" b="1" dirty="0" smtClean="0"/>
            <a:t/>
          </a:r>
          <a:br>
            <a:rPr lang="en-US" sz="1200" b="1" dirty="0" smtClean="0"/>
          </a:br>
          <a:r>
            <a:rPr lang="en-US" sz="1200" dirty="0" smtClean="0"/>
            <a:t>and ES&amp;H</a:t>
          </a:r>
        </a:p>
      </dgm:t>
    </dgm:pt>
    <dgm:pt modelId="{ED7BE853-F068-B748-BEDF-C49B80C0FAAF}" type="sibTrans" cxnId="{0208673E-A4CC-BC4E-8F22-C3D8DE600D36}">
      <dgm:prSet/>
      <dgm:spPr/>
      <dgm:t>
        <a:bodyPr/>
        <a:lstStyle/>
        <a:p>
          <a:endParaRPr lang="en-US"/>
        </a:p>
      </dgm:t>
    </dgm:pt>
    <dgm:pt modelId="{19D1ECD0-C33B-524D-9B86-7AC9A045C09C}" type="parTrans" cxnId="{0208673E-A4CC-BC4E-8F22-C3D8DE600D36}">
      <dgm:prSet/>
      <dgm:spPr/>
      <dgm:t>
        <a:bodyPr/>
        <a:lstStyle/>
        <a:p>
          <a:endParaRPr lang="en-US"/>
        </a:p>
      </dgm:t>
    </dgm:pt>
    <dgm:pt modelId="{3AB414B4-5F75-974A-8456-C0C8570FFA90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 Supervisor Tunnel (</a:t>
          </a:r>
          <a:r>
            <a:rPr lang="en-US" sz="1000" smtClean="0"/>
            <a:t>G01) </a:t>
          </a:r>
          <a:r>
            <a:rPr lang="en-US" sz="1000" dirty="0" smtClean="0"/>
            <a:t>&amp; </a:t>
          </a:r>
          <a:br>
            <a:rPr lang="en-US" sz="1000" dirty="0" smtClean="0"/>
          </a:br>
          <a:r>
            <a:rPr lang="en-US" sz="1000" dirty="0" smtClean="0"/>
            <a:t>FEB (levels 090 &amp; 100)</a:t>
          </a:r>
          <a:br>
            <a:rPr lang="en-US" sz="1000" dirty="0" smtClean="0"/>
          </a:br>
          <a:r>
            <a:rPr lang="en-US" sz="1000" b="1" dirty="0" smtClean="0"/>
            <a:t>Dennis de Wit</a:t>
          </a:r>
          <a:endParaRPr lang="en-US" sz="1000" b="1" dirty="0"/>
        </a:p>
      </dgm:t>
    </dgm:pt>
    <dgm:pt modelId="{E720CE7C-CF2F-5341-99B2-93AB41A4E9BB}" type="sibTrans" cxnId="{25AFDFED-7BFC-7C4B-8688-17D3CF589268}">
      <dgm:prSet/>
      <dgm:spPr/>
      <dgm:t>
        <a:bodyPr/>
        <a:lstStyle/>
        <a:p>
          <a:endParaRPr lang="en-US"/>
        </a:p>
      </dgm:t>
    </dgm:pt>
    <dgm:pt modelId="{70608556-72A2-8849-91C2-93D97EB992CF}" type="parTrans" cxnId="{25AFDFED-7BFC-7C4B-8688-17D3CF589268}">
      <dgm:prSet/>
      <dgm:spPr/>
      <dgm:t>
        <a:bodyPr/>
        <a:lstStyle/>
        <a:p>
          <a:endParaRPr lang="en-US"/>
        </a:p>
      </dgm:t>
    </dgm:pt>
    <dgm:pt modelId="{08CA4861-EB3C-0149-8BC6-F3F119D3D6AD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Supervisor Gallery (G02 </a:t>
          </a:r>
          <a:r>
            <a:rPr lang="en-US" sz="1000" dirty="0" err="1" smtClean="0"/>
            <a:t>incl.Test</a:t>
          </a:r>
          <a:r>
            <a:rPr lang="en-US" sz="1000" dirty="0" smtClean="0"/>
            <a:t> Stand 2) </a:t>
          </a:r>
          <a:br>
            <a:rPr lang="en-US" sz="1000" dirty="0" smtClean="0"/>
          </a:br>
          <a:r>
            <a:rPr lang="en-US" sz="1000" b="1" dirty="0" smtClean="0"/>
            <a:t>Marcus Green</a:t>
          </a:r>
        </a:p>
      </dgm:t>
    </dgm:pt>
    <dgm:pt modelId="{343AC02D-3897-2945-BAD9-ED01C6ECD358}" type="sibTrans" cxnId="{13097E28-A560-474D-B238-6571230D7103}">
      <dgm:prSet/>
      <dgm:spPr/>
      <dgm:t>
        <a:bodyPr/>
        <a:lstStyle/>
        <a:p>
          <a:endParaRPr lang="en-US"/>
        </a:p>
      </dgm:t>
    </dgm:pt>
    <dgm:pt modelId="{D862E3BB-6E86-DC43-B8E6-4CEA7A8DD028}" type="parTrans" cxnId="{13097E28-A560-474D-B238-6571230D7103}">
      <dgm:prSet/>
      <dgm:spPr/>
      <dgm:t>
        <a:bodyPr/>
        <a:lstStyle/>
        <a:p>
          <a:endParaRPr lang="en-US"/>
        </a:p>
      </dgm:t>
    </dgm:pt>
    <dgm:pt modelId="{C0BA074E-37C5-41CC-8E23-C88EEE94A91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Electrical</a:t>
          </a:r>
        </a:p>
      </dgm:t>
    </dgm:pt>
    <dgm:pt modelId="{E45ABB34-DAA7-4669-80F1-0B1B1B023101}" type="parTrans" cxnId="{9C1890AA-D274-4192-9EF4-F18D3954C7DA}">
      <dgm:prSet/>
      <dgm:spPr/>
      <dgm:t>
        <a:bodyPr/>
        <a:lstStyle/>
        <a:p>
          <a:endParaRPr lang="sv-SE"/>
        </a:p>
      </dgm:t>
    </dgm:pt>
    <dgm:pt modelId="{C956D608-0675-4B40-955A-0BA630FDB59B}" type="sibTrans" cxnId="{9C1890AA-D274-4192-9EF4-F18D3954C7DA}">
      <dgm:prSet/>
      <dgm:spPr/>
      <dgm:t>
        <a:bodyPr/>
        <a:lstStyle/>
        <a:p>
          <a:endParaRPr lang="sv-SE"/>
        </a:p>
      </dgm:t>
    </dgm:pt>
    <dgm:pt modelId="{E76EF841-58CB-4576-BA32-A7E35EAA763A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 </a:t>
          </a:r>
        </a:p>
      </dgm:t>
    </dgm:pt>
    <dgm:pt modelId="{32774C54-49C2-4F7B-A512-F313512F266F}" type="parTrans" cxnId="{262056B1-0F3F-40A8-9A0E-054AABB43BE4}">
      <dgm:prSet/>
      <dgm:spPr/>
      <dgm:t>
        <a:bodyPr/>
        <a:lstStyle/>
        <a:p>
          <a:endParaRPr lang="sv-SE"/>
        </a:p>
      </dgm:t>
    </dgm:pt>
    <dgm:pt modelId="{33AD4FCC-A949-4223-BC71-651563EDFD7F}" type="sibTrans" cxnId="{262056B1-0F3F-40A8-9A0E-054AABB43BE4}">
      <dgm:prSet/>
      <dgm:spPr/>
      <dgm:t>
        <a:bodyPr/>
        <a:lstStyle/>
        <a:p>
          <a:endParaRPr lang="sv-SE"/>
        </a:p>
      </dgm:t>
    </dgm:pt>
    <dgm:pt modelId="{6DE79607-C57A-418A-A831-880705DDB94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/>
            <a:t>Electrical</a:t>
          </a:r>
          <a:endParaRPr lang="en-US" dirty="0" smtClean="0"/>
        </a:p>
      </dgm:t>
    </dgm:pt>
    <dgm:pt modelId="{E6B8D1C9-E3E0-4FA6-B71E-8FD345860E0F}" type="parTrans" cxnId="{FCA167A8-4D36-47D5-A4A3-10DBEE9F2997}">
      <dgm:prSet/>
      <dgm:spPr/>
      <dgm:t>
        <a:bodyPr/>
        <a:lstStyle/>
        <a:p>
          <a:endParaRPr lang="sv-SE"/>
        </a:p>
      </dgm:t>
    </dgm:pt>
    <dgm:pt modelId="{35126DA9-8484-4BBF-AA3C-9053375E5A79}" type="sibTrans" cxnId="{FCA167A8-4D36-47D5-A4A3-10DBEE9F2997}">
      <dgm:prSet/>
      <dgm:spPr/>
      <dgm:t>
        <a:bodyPr/>
        <a:lstStyle/>
        <a:p>
          <a:endParaRPr lang="sv-SE"/>
        </a:p>
      </dgm:t>
    </dgm:pt>
    <dgm:pt modelId="{0B343974-45BF-4AEF-A69F-25A2ED80E10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</a:t>
          </a:r>
        </a:p>
      </dgm:t>
    </dgm:pt>
    <dgm:pt modelId="{90635259-6886-4B18-80A7-A5AE180811A7}" type="parTrans" cxnId="{D39E709C-CF35-46E3-B888-69D01ECE1892}">
      <dgm:prSet/>
      <dgm:spPr/>
      <dgm:t>
        <a:bodyPr/>
        <a:lstStyle/>
        <a:p>
          <a:endParaRPr lang="sv-SE"/>
        </a:p>
      </dgm:t>
    </dgm:pt>
    <dgm:pt modelId="{2FC488A8-DDD4-44F2-A5BB-1EC1168A7525}" type="sibTrans" cxnId="{D39E709C-CF35-46E3-B888-69D01ECE1892}">
      <dgm:prSet/>
      <dgm:spPr/>
      <dgm:t>
        <a:bodyPr/>
        <a:lstStyle/>
        <a:p>
          <a:endParaRPr lang="sv-SE"/>
        </a:p>
      </dgm:t>
    </dgm:pt>
    <dgm:pt modelId="{5ED1640F-2C59-7042-9DAA-9ADF8E9A2059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Supervisor </a:t>
          </a:r>
          <a:r>
            <a:rPr lang="en-US" sz="1000" dirty="0" err="1" smtClean="0"/>
            <a:t>Cryobuildings</a:t>
          </a:r>
          <a:r>
            <a:rPr lang="en-US" sz="1000" dirty="0" smtClean="0"/>
            <a:t> (G04)</a:t>
          </a:r>
          <a:br>
            <a:rPr lang="en-US" sz="1000" dirty="0" smtClean="0"/>
          </a:br>
          <a:r>
            <a:rPr lang="en-US" sz="1000" b="1" dirty="0" err="1" smtClean="0"/>
            <a:t>Ila</a:t>
          </a:r>
          <a:r>
            <a:rPr lang="en-US" sz="1000" b="1" dirty="0" smtClean="0"/>
            <a:t> </a:t>
          </a:r>
          <a:r>
            <a:rPr lang="en-US" sz="1000" b="1" dirty="0" err="1" smtClean="0"/>
            <a:t>Sjoholm</a:t>
          </a:r>
          <a:endParaRPr lang="en-US" sz="1000" b="1" dirty="0"/>
        </a:p>
      </dgm:t>
    </dgm:pt>
    <dgm:pt modelId="{7F44BF36-8FF0-F84C-9B13-0FDE05D3FF14}" type="sibTrans" cxnId="{E5881893-9323-ED4A-9694-9CE5C89813C9}">
      <dgm:prSet/>
      <dgm:spPr/>
      <dgm:t>
        <a:bodyPr/>
        <a:lstStyle/>
        <a:p>
          <a:endParaRPr lang="en-US"/>
        </a:p>
      </dgm:t>
    </dgm:pt>
    <dgm:pt modelId="{8A8FF329-542C-E64E-9682-AE0804B419A8}" type="parTrans" cxnId="{E5881893-9323-ED4A-9694-9CE5C89813C9}">
      <dgm:prSet/>
      <dgm:spPr/>
      <dgm:t>
        <a:bodyPr/>
        <a:lstStyle/>
        <a:p>
          <a:endParaRPr lang="en-US"/>
        </a:p>
      </dgm:t>
    </dgm:pt>
    <dgm:pt modelId="{08E161E6-1730-403E-86A6-D33768B6FAA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A62110CD-BA3A-4EE3-95BB-360CD36029A7}" type="parTrans" cxnId="{A1B82D0F-A168-415D-90FA-8ADF234F47FC}">
      <dgm:prSet/>
      <dgm:spPr/>
      <dgm:t>
        <a:bodyPr/>
        <a:lstStyle/>
        <a:p>
          <a:endParaRPr lang="sv-SE"/>
        </a:p>
      </dgm:t>
    </dgm:pt>
    <dgm:pt modelId="{ED50F2C2-FAF6-44EF-9A76-84730EAC2D95}" type="sibTrans" cxnId="{A1B82D0F-A168-415D-90FA-8ADF234F47FC}">
      <dgm:prSet/>
      <dgm:spPr/>
      <dgm:t>
        <a:bodyPr/>
        <a:lstStyle/>
        <a:p>
          <a:endParaRPr lang="sv-SE"/>
        </a:p>
      </dgm:t>
    </dgm:pt>
    <dgm:pt modelId="{CB9B2C8F-A00D-42EE-92D2-D99F215EFB7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</a:t>
          </a:r>
          <a:endParaRPr lang="en-US" dirty="0"/>
        </a:p>
      </dgm:t>
    </dgm:pt>
    <dgm:pt modelId="{654D563A-F728-4911-BDF8-D5DD1CBC79BC}" type="parTrans" cxnId="{8E35EF76-988C-45FB-BF72-B5C48F0029F6}">
      <dgm:prSet/>
      <dgm:spPr/>
      <dgm:t>
        <a:bodyPr/>
        <a:lstStyle/>
        <a:p>
          <a:endParaRPr lang="sv-SE"/>
        </a:p>
      </dgm:t>
    </dgm:pt>
    <dgm:pt modelId="{8C8E0272-F371-4F92-A740-0ABAF335A743}" type="sibTrans" cxnId="{8E35EF76-988C-45FB-BF72-B5C48F0029F6}">
      <dgm:prSet/>
      <dgm:spPr/>
      <dgm:t>
        <a:bodyPr/>
        <a:lstStyle/>
        <a:p>
          <a:endParaRPr lang="sv-SE"/>
        </a:p>
      </dgm:t>
    </dgm:pt>
    <dgm:pt modelId="{D0F57CAA-42E3-BB4A-9200-D00754527E6E}" type="pres">
      <dgm:prSet presAssocID="{C8A6C709-82CA-E04D-A271-04C55B8F82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5E8400-F065-6841-86B0-364ADDDBE2CB}" type="pres">
      <dgm:prSet presAssocID="{76D030E8-0353-1D42-B1E4-07BF06B3A554}" presName="hierRoot1" presStyleCnt="0">
        <dgm:presLayoutVars>
          <dgm:hierBranch val="init"/>
        </dgm:presLayoutVars>
      </dgm:prSet>
      <dgm:spPr/>
    </dgm:pt>
    <dgm:pt modelId="{F9D70426-72F4-6D40-8565-3B8EA5111643}" type="pres">
      <dgm:prSet presAssocID="{76D030E8-0353-1D42-B1E4-07BF06B3A554}" presName="rootComposite1" presStyleCnt="0"/>
      <dgm:spPr/>
    </dgm:pt>
    <dgm:pt modelId="{099951B0-450C-7648-91D1-2D9CAD445030}" type="pres">
      <dgm:prSet presAssocID="{76D030E8-0353-1D42-B1E4-07BF06B3A554}" presName="rootText1" presStyleLbl="node0" presStyleIdx="0" presStyleCnt="1" custScaleX="149544" custScaleY="1382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513C35-63A5-624B-A5A9-625B41834BC2}" type="pres">
      <dgm:prSet presAssocID="{76D030E8-0353-1D42-B1E4-07BF06B3A55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0C48283-82A4-AD4E-9846-B318D5851489}" type="pres">
      <dgm:prSet presAssocID="{76D030E8-0353-1D42-B1E4-07BF06B3A554}" presName="hierChild2" presStyleCnt="0"/>
      <dgm:spPr/>
    </dgm:pt>
    <dgm:pt modelId="{F8E619CB-84ED-4F43-9D34-D8A1EB575013}" type="pres">
      <dgm:prSet presAssocID="{70608556-72A2-8849-91C2-93D97EB992CF}" presName="Name37" presStyleLbl="parChTrans1D2" presStyleIdx="0" presStyleCnt="8"/>
      <dgm:spPr/>
      <dgm:t>
        <a:bodyPr/>
        <a:lstStyle/>
        <a:p>
          <a:endParaRPr lang="en-US"/>
        </a:p>
      </dgm:t>
    </dgm:pt>
    <dgm:pt modelId="{D3CAA6AD-17D2-8C4F-915A-19A7C198606A}" type="pres">
      <dgm:prSet presAssocID="{3AB414B4-5F75-974A-8456-C0C8570FFA90}" presName="hierRoot2" presStyleCnt="0">
        <dgm:presLayoutVars>
          <dgm:hierBranch val="init"/>
        </dgm:presLayoutVars>
      </dgm:prSet>
      <dgm:spPr/>
    </dgm:pt>
    <dgm:pt modelId="{8B534BF6-7B73-BA49-854F-79096226136B}" type="pres">
      <dgm:prSet presAssocID="{3AB414B4-5F75-974A-8456-C0C8570FFA90}" presName="rootComposite" presStyleCnt="0"/>
      <dgm:spPr/>
    </dgm:pt>
    <dgm:pt modelId="{B05C8449-76D4-5642-88B3-7BBA41448491}" type="pres">
      <dgm:prSet presAssocID="{3AB414B4-5F75-974A-8456-C0C8570FFA90}" presName="rootText" presStyleLbl="node2" presStyleIdx="0" presStyleCnt="3" custLinFactY="-4319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510303-113B-5947-9057-2BD46C2F0481}" type="pres">
      <dgm:prSet presAssocID="{3AB414B4-5F75-974A-8456-C0C8570FFA90}" presName="rootConnector" presStyleLbl="node2" presStyleIdx="0" presStyleCnt="3"/>
      <dgm:spPr/>
      <dgm:t>
        <a:bodyPr/>
        <a:lstStyle/>
        <a:p>
          <a:endParaRPr lang="en-US"/>
        </a:p>
      </dgm:t>
    </dgm:pt>
    <dgm:pt modelId="{CED28840-0F7D-F240-B24C-EF6016D84255}" type="pres">
      <dgm:prSet presAssocID="{3AB414B4-5F75-974A-8456-C0C8570FFA90}" presName="hierChild4" presStyleCnt="0"/>
      <dgm:spPr/>
    </dgm:pt>
    <dgm:pt modelId="{C511A33B-48E5-A941-BB75-F948364FE029}" type="pres">
      <dgm:prSet presAssocID="{DCA86DDE-C2F2-1343-A2FB-9716F9CFB003}" presName="Name37" presStyleLbl="parChTrans1D3" presStyleIdx="0" presStyleCnt="9"/>
      <dgm:spPr/>
      <dgm:t>
        <a:bodyPr/>
        <a:lstStyle/>
        <a:p>
          <a:endParaRPr lang="en-US"/>
        </a:p>
      </dgm:t>
    </dgm:pt>
    <dgm:pt modelId="{91662728-B122-EF4B-B0AA-29CADE5637B3}" type="pres">
      <dgm:prSet presAssocID="{864CABD0-1C09-0444-8E6D-DB1D62665AA4}" presName="hierRoot2" presStyleCnt="0">
        <dgm:presLayoutVars>
          <dgm:hierBranch val="init"/>
        </dgm:presLayoutVars>
      </dgm:prSet>
      <dgm:spPr/>
    </dgm:pt>
    <dgm:pt modelId="{86C4F7AA-8804-5544-985A-CC721487B0AC}" type="pres">
      <dgm:prSet presAssocID="{864CABD0-1C09-0444-8E6D-DB1D62665AA4}" presName="rootComposite" presStyleCnt="0"/>
      <dgm:spPr/>
    </dgm:pt>
    <dgm:pt modelId="{7A1F66CC-E767-3C42-82DC-03E9261F0143}" type="pres">
      <dgm:prSet presAssocID="{864CABD0-1C09-0444-8E6D-DB1D62665AA4}" presName="rootText" presStyleLbl="node3" presStyleIdx="0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2FE250-AA93-BB48-A72A-61B6AF5CD136}" type="pres">
      <dgm:prSet presAssocID="{864CABD0-1C09-0444-8E6D-DB1D62665AA4}" presName="rootConnector" presStyleLbl="node3" presStyleIdx="0" presStyleCnt="9"/>
      <dgm:spPr/>
      <dgm:t>
        <a:bodyPr/>
        <a:lstStyle/>
        <a:p>
          <a:endParaRPr lang="en-US"/>
        </a:p>
      </dgm:t>
    </dgm:pt>
    <dgm:pt modelId="{6777847F-31BB-0D4B-8816-D2FC70E266C3}" type="pres">
      <dgm:prSet presAssocID="{864CABD0-1C09-0444-8E6D-DB1D62665AA4}" presName="hierChild4" presStyleCnt="0"/>
      <dgm:spPr/>
    </dgm:pt>
    <dgm:pt modelId="{DA8DE1D4-12A8-3C4C-ACE0-0F6096FBA876}" type="pres">
      <dgm:prSet presAssocID="{864CABD0-1C09-0444-8E6D-DB1D62665AA4}" presName="hierChild5" presStyleCnt="0"/>
      <dgm:spPr/>
    </dgm:pt>
    <dgm:pt modelId="{8537B71F-EB42-4B7F-B417-DB3FE2AD380D}" type="pres">
      <dgm:prSet presAssocID="{E45ABB34-DAA7-4669-80F1-0B1B1B023101}" presName="Name37" presStyleLbl="parChTrans1D3" presStyleIdx="1" presStyleCnt="9"/>
      <dgm:spPr/>
      <dgm:t>
        <a:bodyPr/>
        <a:lstStyle/>
        <a:p>
          <a:endParaRPr lang="en-US"/>
        </a:p>
      </dgm:t>
    </dgm:pt>
    <dgm:pt modelId="{8EA06988-4D54-4A01-9163-2664F5AFD13E}" type="pres">
      <dgm:prSet presAssocID="{C0BA074E-37C5-41CC-8E23-C88EEE94A91C}" presName="hierRoot2" presStyleCnt="0">
        <dgm:presLayoutVars>
          <dgm:hierBranch val="init"/>
        </dgm:presLayoutVars>
      </dgm:prSet>
      <dgm:spPr/>
    </dgm:pt>
    <dgm:pt modelId="{3F42BECA-2C91-483F-BB94-668579862AFB}" type="pres">
      <dgm:prSet presAssocID="{C0BA074E-37C5-41CC-8E23-C88EEE94A91C}" presName="rootComposite" presStyleCnt="0"/>
      <dgm:spPr/>
    </dgm:pt>
    <dgm:pt modelId="{C7909C68-B09E-4ECB-9EDD-1AD4DDA5DDD3}" type="pres">
      <dgm:prSet presAssocID="{C0BA074E-37C5-41CC-8E23-C88EEE94A91C}" presName="rootText" presStyleLbl="node3" presStyleIdx="1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CABED56-80C5-4442-AFFC-42BEF372D051}" type="pres">
      <dgm:prSet presAssocID="{C0BA074E-37C5-41CC-8E23-C88EEE94A91C}" presName="rootConnector" presStyleLbl="node3" presStyleIdx="1" presStyleCnt="9"/>
      <dgm:spPr/>
      <dgm:t>
        <a:bodyPr/>
        <a:lstStyle/>
        <a:p>
          <a:endParaRPr lang="sv-SE"/>
        </a:p>
      </dgm:t>
    </dgm:pt>
    <dgm:pt modelId="{FCD15A3A-1FD0-4972-99F7-97FA4DD544FC}" type="pres">
      <dgm:prSet presAssocID="{C0BA074E-37C5-41CC-8E23-C88EEE94A91C}" presName="hierChild4" presStyleCnt="0"/>
      <dgm:spPr/>
    </dgm:pt>
    <dgm:pt modelId="{E25D760F-6B3F-4CCA-823A-E4816790BF01}" type="pres">
      <dgm:prSet presAssocID="{C0BA074E-37C5-41CC-8E23-C88EEE94A91C}" presName="hierChild5" presStyleCnt="0"/>
      <dgm:spPr/>
    </dgm:pt>
    <dgm:pt modelId="{86BE26A3-F4AD-4DB6-985E-0C9AFFA32BE5}" type="pres">
      <dgm:prSet presAssocID="{32774C54-49C2-4F7B-A512-F313512F266F}" presName="Name37" presStyleLbl="parChTrans1D3" presStyleIdx="2" presStyleCnt="9"/>
      <dgm:spPr/>
      <dgm:t>
        <a:bodyPr/>
        <a:lstStyle/>
        <a:p>
          <a:endParaRPr lang="en-US"/>
        </a:p>
      </dgm:t>
    </dgm:pt>
    <dgm:pt modelId="{74FE9963-F893-45A0-B9BD-69BBC938D910}" type="pres">
      <dgm:prSet presAssocID="{E76EF841-58CB-4576-BA32-A7E35EAA763A}" presName="hierRoot2" presStyleCnt="0">
        <dgm:presLayoutVars>
          <dgm:hierBranch val="init"/>
        </dgm:presLayoutVars>
      </dgm:prSet>
      <dgm:spPr/>
    </dgm:pt>
    <dgm:pt modelId="{AA2483F4-C251-4E2C-BCBB-F0038A1EA3D4}" type="pres">
      <dgm:prSet presAssocID="{E76EF841-58CB-4576-BA32-A7E35EAA763A}" presName="rootComposite" presStyleCnt="0"/>
      <dgm:spPr/>
    </dgm:pt>
    <dgm:pt modelId="{DA217619-8B7C-45EB-8BB2-95935251B63A}" type="pres">
      <dgm:prSet presAssocID="{E76EF841-58CB-4576-BA32-A7E35EAA763A}" presName="rootText" presStyleLbl="node3" presStyleIdx="2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C97CCFE-96AE-4963-ABF4-34CDE04ABA69}" type="pres">
      <dgm:prSet presAssocID="{E76EF841-58CB-4576-BA32-A7E35EAA763A}" presName="rootConnector" presStyleLbl="node3" presStyleIdx="2" presStyleCnt="9"/>
      <dgm:spPr/>
      <dgm:t>
        <a:bodyPr/>
        <a:lstStyle/>
        <a:p>
          <a:endParaRPr lang="sv-SE"/>
        </a:p>
      </dgm:t>
    </dgm:pt>
    <dgm:pt modelId="{E7926940-B46C-4469-A410-67A64DEA2AF4}" type="pres">
      <dgm:prSet presAssocID="{E76EF841-58CB-4576-BA32-A7E35EAA763A}" presName="hierChild4" presStyleCnt="0"/>
      <dgm:spPr/>
    </dgm:pt>
    <dgm:pt modelId="{3CBCC1BC-FB47-42F7-940E-7A5EB9F6955B}" type="pres">
      <dgm:prSet presAssocID="{E76EF841-58CB-4576-BA32-A7E35EAA763A}" presName="hierChild5" presStyleCnt="0"/>
      <dgm:spPr/>
    </dgm:pt>
    <dgm:pt modelId="{0D6C68DB-AED5-6C42-AC42-73F864B73FE6}" type="pres">
      <dgm:prSet presAssocID="{3AB414B4-5F75-974A-8456-C0C8570FFA90}" presName="hierChild5" presStyleCnt="0"/>
      <dgm:spPr/>
    </dgm:pt>
    <dgm:pt modelId="{45FEE2B0-CFD1-DF4B-BBE8-9D3284019819}" type="pres">
      <dgm:prSet presAssocID="{D862E3BB-6E86-DC43-B8E6-4CEA7A8DD028}" presName="Name37" presStyleLbl="parChTrans1D2" presStyleIdx="1" presStyleCnt="8"/>
      <dgm:spPr/>
      <dgm:t>
        <a:bodyPr/>
        <a:lstStyle/>
        <a:p>
          <a:endParaRPr lang="en-US"/>
        </a:p>
      </dgm:t>
    </dgm:pt>
    <dgm:pt modelId="{279918D6-62AB-1B45-8308-BB0792DDE14B}" type="pres">
      <dgm:prSet presAssocID="{08CA4861-EB3C-0149-8BC6-F3F119D3D6AD}" presName="hierRoot2" presStyleCnt="0">
        <dgm:presLayoutVars>
          <dgm:hierBranch val="init"/>
        </dgm:presLayoutVars>
      </dgm:prSet>
      <dgm:spPr/>
    </dgm:pt>
    <dgm:pt modelId="{EAE5875E-DF0E-E74C-9A63-7C7A39EEE290}" type="pres">
      <dgm:prSet presAssocID="{08CA4861-EB3C-0149-8BC6-F3F119D3D6AD}" presName="rootComposite" presStyleCnt="0"/>
      <dgm:spPr/>
    </dgm:pt>
    <dgm:pt modelId="{017B8E52-A718-A841-8D26-6708BB0C01E9}" type="pres">
      <dgm:prSet presAssocID="{08CA4861-EB3C-0149-8BC6-F3F119D3D6AD}" presName="rootText" presStyleLbl="node2" presStyleIdx="1" presStyleCnt="3" custLinFactY="-43194" custLinFactNeighborX="2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DAD131-8F01-904D-8E36-32F6F9196C89}" type="pres">
      <dgm:prSet presAssocID="{08CA4861-EB3C-0149-8BC6-F3F119D3D6AD}" presName="rootConnector" presStyleLbl="node2" presStyleIdx="1" presStyleCnt="3"/>
      <dgm:spPr/>
      <dgm:t>
        <a:bodyPr/>
        <a:lstStyle/>
        <a:p>
          <a:endParaRPr lang="en-US"/>
        </a:p>
      </dgm:t>
    </dgm:pt>
    <dgm:pt modelId="{B219F340-940A-AC43-A530-54AA0EE44212}" type="pres">
      <dgm:prSet presAssocID="{08CA4861-EB3C-0149-8BC6-F3F119D3D6AD}" presName="hierChild4" presStyleCnt="0"/>
      <dgm:spPr/>
    </dgm:pt>
    <dgm:pt modelId="{EFA2B6AD-F7DA-A445-B6F3-15A093842F69}" type="pres">
      <dgm:prSet presAssocID="{5E3A8D6E-D6EC-F346-ACF0-BC1BAA9C8C91}" presName="Name37" presStyleLbl="parChTrans1D3" presStyleIdx="3" presStyleCnt="9"/>
      <dgm:spPr/>
      <dgm:t>
        <a:bodyPr/>
        <a:lstStyle/>
        <a:p>
          <a:endParaRPr lang="en-US"/>
        </a:p>
      </dgm:t>
    </dgm:pt>
    <dgm:pt modelId="{696CDAFB-E202-4545-8B64-5BC7002903D5}" type="pres">
      <dgm:prSet presAssocID="{7816E7F8-7012-9942-9D31-2D9542258883}" presName="hierRoot2" presStyleCnt="0">
        <dgm:presLayoutVars>
          <dgm:hierBranch val="init"/>
        </dgm:presLayoutVars>
      </dgm:prSet>
      <dgm:spPr/>
    </dgm:pt>
    <dgm:pt modelId="{3FD6A0AB-BC38-A149-8A27-ED4DF452E571}" type="pres">
      <dgm:prSet presAssocID="{7816E7F8-7012-9942-9D31-2D9542258883}" presName="rootComposite" presStyleCnt="0"/>
      <dgm:spPr/>
    </dgm:pt>
    <dgm:pt modelId="{526286A0-3D5A-C64A-A8E2-8F484FC11962}" type="pres">
      <dgm:prSet presAssocID="{7816E7F8-7012-9942-9D31-2D9542258883}" presName="rootText" presStyleLbl="node3" presStyleIdx="3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2C38B9-3C12-1A4C-91F8-96373E180B65}" type="pres">
      <dgm:prSet presAssocID="{7816E7F8-7012-9942-9D31-2D9542258883}" presName="rootConnector" presStyleLbl="node3" presStyleIdx="3" presStyleCnt="9"/>
      <dgm:spPr/>
      <dgm:t>
        <a:bodyPr/>
        <a:lstStyle/>
        <a:p>
          <a:endParaRPr lang="en-US"/>
        </a:p>
      </dgm:t>
    </dgm:pt>
    <dgm:pt modelId="{CE161433-8464-8E41-91F5-065EBA26857F}" type="pres">
      <dgm:prSet presAssocID="{7816E7F8-7012-9942-9D31-2D9542258883}" presName="hierChild4" presStyleCnt="0"/>
      <dgm:spPr/>
    </dgm:pt>
    <dgm:pt modelId="{49E7DA73-04B5-834E-8145-7AE27D61FBB5}" type="pres">
      <dgm:prSet presAssocID="{7816E7F8-7012-9942-9D31-2D9542258883}" presName="hierChild5" presStyleCnt="0"/>
      <dgm:spPr/>
    </dgm:pt>
    <dgm:pt modelId="{CFE0A0EB-17E9-40C2-8B69-E7D3225D1DD2}" type="pres">
      <dgm:prSet presAssocID="{E6B8D1C9-E3E0-4FA6-B71E-8FD345860E0F}" presName="Name37" presStyleLbl="parChTrans1D3" presStyleIdx="4" presStyleCnt="9"/>
      <dgm:spPr/>
      <dgm:t>
        <a:bodyPr/>
        <a:lstStyle/>
        <a:p>
          <a:endParaRPr lang="en-US"/>
        </a:p>
      </dgm:t>
    </dgm:pt>
    <dgm:pt modelId="{4B352E45-2915-49D5-A1FE-E2E7D15A4B4D}" type="pres">
      <dgm:prSet presAssocID="{6DE79607-C57A-418A-A831-880705DDB942}" presName="hierRoot2" presStyleCnt="0">
        <dgm:presLayoutVars>
          <dgm:hierBranch val="init"/>
        </dgm:presLayoutVars>
      </dgm:prSet>
      <dgm:spPr/>
    </dgm:pt>
    <dgm:pt modelId="{7F2DF792-9D25-4177-973A-6E339B9AF1C4}" type="pres">
      <dgm:prSet presAssocID="{6DE79607-C57A-418A-A831-880705DDB942}" presName="rootComposite" presStyleCnt="0"/>
      <dgm:spPr/>
    </dgm:pt>
    <dgm:pt modelId="{26E82AD2-96ED-4990-A53C-A0D674885C50}" type="pres">
      <dgm:prSet presAssocID="{6DE79607-C57A-418A-A831-880705DDB942}" presName="rootText" presStyleLbl="node3" presStyleIdx="4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7F93F41-50AF-4214-B1C3-A1D243D54DF4}" type="pres">
      <dgm:prSet presAssocID="{6DE79607-C57A-418A-A831-880705DDB942}" presName="rootConnector" presStyleLbl="node3" presStyleIdx="4" presStyleCnt="9"/>
      <dgm:spPr/>
      <dgm:t>
        <a:bodyPr/>
        <a:lstStyle/>
        <a:p>
          <a:endParaRPr lang="sv-SE"/>
        </a:p>
      </dgm:t>
    </dgm:pt>
    <dgm:pt modelId="{98C120A7-4803-4FB3-A871-7A33BBC19AF9}" type="pres">
      <dgm:prSet presAssocID="{6DE79607-C57A-418A-A831-880705DDB942}" presName="hierChild4" presStyleCnt="0"/>
      <dgm:spPr/>
    </dgm:pt>
    <dgm:pt modelId="{B479F558-871F-47C2-9075-1DF666D7EB2E}" type="pres">
      <dgm:prSet presAssocID="{6DE79607-C57A-418A-A831-880705DDB942}" presName="hierChild5" presStyleCnt="0"/>
      <dgm:spPr/>
    </dgm:pt>
    <dgm:pt modelId="{E950A78A-1D92-40D4-8772-92750828215B}" type="pres">
      <dgm:prSet presAssocID="{90635259-6886-4B18-80A7-A5AE180811A7}" presName="Name37" presStyleLbl="parChTrans1D3" presStyleIdx="5" presStyleCnt="9"/>
      <dgm:spPr/>
      <dgm:t>
        <a:bodyPr/>
        <a:lstStyle/>
        <a:p>
          <a:endParaRPr lang="en-US"/>
        </a:p>
      </dgm:t>
    </dgm:pt>
    <dgm:pt modelId="{C1254B78-EB82-4F24-ACCE-45A675FF4414}" type="pres">
      <dgm:prSet presAssocID="{0B343974-45BF-4AEF-A69F-25A2ED80E101}" presName="hierRoot2" presStyleCnt="0">
        <dgm:presLayoutVars>
          <dgm:hierBranch val="init"/>
        </dgm:presLayoutVars>
      </dgm:prSet>
      <dgm:spPr/>
    </dgm:pt>
    <dgm:pt modelId="{DE759604-6E76-4D81-8811-EE9546F0FDA6}" type="pres">
      <dgm:prSet presAssocID="{0B343974-45BF-4AEF-A69F-25A2ED80E101}" presName="rootComposite" presStyleCnt="0"/>
      <dgm:spPr/>
    </dgm:pt>
    <dgm:pt modelId="{A7291C16-45B6-431B-912F-3BA91D991671}" type="pres">
      <dgm:prSet presAssocID="{0B343974-45BF-4AEF-A69F-25A2ED80E101}" presName="rootText" presStyleLbl="node3" presStyleIdx="5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C1A7B1F-33C9-4C2A-A5F3-BEA2E0AD2DAF}" type="pres">
      <dgm:prSet presAssocID="{0B343974-45BF-4AEF-A69F-25A2ED80E101}" presName="rootConnector" presStyleLbl="node3" presStyleIdx="5" presStyleCnt="9"/>
      <dgm:spPr/>
      <dgm:t>
        <a:bodyPr/>
        <a:lstStyle/>
        <a:p>
          <a:endParaRPr lang="sv-SE"/>
        </a:p>
      </dgm:t>
    </dgm:pt>
    <dgm:pt modelId="{EE7B95A2-604B-402E-A453-14F695095860}" type="pres">
      <dgm:prSet presAssocID="{0B343974-45BF-4AEF-A69F-25A2ED80E101}" presName="hierChild4" presStyleCnt="0"/>
      <dgm:spPr/>
    </dgm:pt>
    <dgm:pt modelId="{C25F1849-9034-46FF-AA0F-77D642E3E296}" type="pres">
      <dgm:prSet presAssocID="{0B343974-45BF-4AEF-A69F-25A2ED80E101}" presName="hierChild5" presStyleCnt="0"/>
      <dgm:spPr/>
    </dgm:pt>
    <dgm:pt modelId="{8F78951B-45F5-8845-B143-E2C19332FDE0}" type="pres">
      <dgm:prSet presAssocID="{08CA4861-EB3C-0149-8BC6-F3F119D3D6AD}" presName="hierChild5" presStyleCnt="0"/>
      <dgm:spPr/>
    </dgm:pt>
    <dgm:pt modelId="{6B6522C2-A14E-2746-A6EF-6BA341BCAAD9}" type="pres">
      <dgm:prSet presAssocID="{8A8FF329-542C-E64E-9682-AE0804B419A8}" presName="Name37" presStyleLbl="parChTrans1D2" presStyleIdx="2" presStyleCnt="8"/>
      <dgm:spPr/>
      <dgm:t>
        <a:bodyPr/>
        <a:lstStyle/>
        <a:p>
          <a:endParaRPr lang="en-US"/>
        </a:p>
      </dgm:t>
    </dgm:pt>
    <dgm:pt modelId="{9FEE8274-2899-6A42-8815-C4B898151165}" type="pres">
      <dgm:prSet presAssocID="{5ED1640F-2C59-7042-9DAA-9ADF8E9A2059}" presName="hierRoot2" presStyleCnt="0">
        <dgm:presLayoutVars>
          <dgm:hierBranch val="init"/>
        </dgm:presLayoutVars>
      </dgm:prSet>
      <dgm:spPr/>
    </dgm:pt>
    <dgm:pt modelId="{713C23E6-28F6-3D4F-8A37-E821C29FC4C1}" type="pres">
      <dgm:prSet presAssocID="{5ED1640F-2C59-7042-9DAA-9ADF8E9A2059}" presName="rootComposite" presStyleCnt="0"/>
      <dgm:spPr/>
    </dgm:pt>
    <dgm:pt modelId="{DEF69E1A-CAAB-084A-9E60-43EACACFCABC}" type="pres">
      <dgm:prSet presAssocID="{5ED1640F-2C59-7042-9DAA-9ADF8E9A2059}" presName="rootText" presStyleLbl="node2" presStyleIdx="2" presStyleCnt="3" custLinFactY="-43194" custLinFactNeighborX="-91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F5E736-FB69-BF44-9F3A-FC68F450BDAE}" type="pres">
      <dgm:prSet presAssocID="{5ED1640F-2C59-7042-9DAA-9ADF8E9A2059}" presName="rootConnector" presStyleLbl="node2" presStyleIdx="2" presStyleCnt="3"/>
      <dgm:spPr/>
      <dgm:t>
        <a:bodyPr/>
        <a:lstStyle/>
        <a:p>
          <a:endParaRPr lang="en-US"/>
        </a:p>
      </dgm:t>
    </dgm:pt>
    <dgm:pt modelId="{68BB92F9-F740-784E-9081-6E332744B536}" type="pres">
      <dgm:prSet presAssocID="{5ED1640F-2C59-7042-9DAA-9ADF8E9A2059}" presName="hierChild4" presStyleCnt="0"/>
      <dgm:spPr/>
    </dgm:pt>
    <dgm:pt modelId="{BDE31366-DA00-B348-8D13-0D1F4F8F0D11}" type="pres">
      <dgm:prSet presAssocID="{B384FE7F-2E66-C34A-8E1F-AAF90C650AFD}" presName="Name37" presStyleLbl="parChTrans1D3" presStyleIdx="6" presStyleCnt="9"/>
      <dgm:spPr/>
      <dgm:t>
        <a:bodyPr/>
        <a:lstStyle/>
        <a:p>
          <a:endParaRPr lang="en-US"/>
        </a:p>
      </dgm:t>
    </dgm:pt>
    <dgm:pt modelId="{B21351EE-5CBC-FE4D-BFFC-6DC2B7F007ED}" type="pres">
      <dgm:prSet presAssocID="{564AC298-7295-3D4B-B803-D80B32D4ACE5}" presName="hierRoot2" presStyleCnt="0">
        <dgm:presLayoutVars>
          <dgm:hierBranch val="init"/>
        </dgm:presLayoutVars>
      </dgm:prSet>
      <dgm:spPr/>
    </dgm:pt>
    <dgm:pt modelId="{60DF0E73-FB1C-E148-A31B-842BCFCE50DC}" type="pres">
      <dgm:prSet presAssocID="{564AC298-7295-3D4B-B803-D80B32D4ACE5}" presName="rootComposite" presStyleCnt="0"/>
      <dgm:spPr/>
    </dgm:pt>
    <dgm:pt modelId="{473A28FB-88FC-804D-9A3A-9B8FD01082A0}" type="pres">
      <dgm:prSet presAssocID="{564AC298-7295-3D4B-B803-D80B32D4ACE5}" presName="rootText" presStyleLbl="node3" presStyleIdx="6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9AEB15-F680-A64B-9B33-98C5CBB1368C}" type="pres">
      <dgm:prSet presAssocID="{564AC298-7295-3D4B-B803-D80B32D4ACE5}" presName="rootConnector" presStyleLbl="node3" presStyleIdx="6" presStyleCnt="9"/>
      <dgm:spPr/>
      <dgm:t>
        <a:bodyPr/>
        <a:lstStyle/>
        <a:p>
          <a:endParaRPr lang="en-US"/>
        </a:p>
      </dgm:t>
    </dgm:pt>
    <dgm:pt modelId="{F51DA910-1373-A845-B996-C6C2E3319918}" type="pres">
      <dgm:prSet presAssocID="{564AC298-7295-3D4B-B803-D80B32D4ACE5}" presName="hierChild4" presStyleCnt="0"/>
      <dgm:spPr/>
    </dgm:pt>
    <dgm:pt modelId="{F9289492-74E2-CF42-8BD2-0F1483BC99D9}" type="pres">
      <dgm:prSet presAssocID="{564AC298-7295-3D4B-B803-D80B32D4ACE5}" presName="hierChild5" presStyleCnt="0"/>
      <dgm:spPr/>
    </dgm:pt>
    <dgm:pt modelId="{B98CD2F9-4BC4-4EE0-9525-45968D7C4FA0}" type="pres">
      <dgm:prSet presAssocID="{A62110CD-BA3A-4EE3-95BB-360CD36029A7}" presName="Name37" presStyleLbl="parChTrans1D3" presStyleIdx="7" presStyleCnt="9"/>
      <dgm:spPr/>
      <dgm:t>
        <a:bodyPr/>
        <a:lstStyle/>
        <a:p>
          <a:endParaRPr lang="en-US"/>
        </a:p>
      </dgm:t>
    </dgm:pt>
    <dgm:pt modelId="{21EE5AED-F26F-420E-86B3-2E97FF592527}" type="pres">
      <dgm:prSet presAssocID="{08E161E6-1730-403E-86A6-D33768B6FAAC}" presName="hierRoot2" presStyleCnt="0">
        <dgm:presLayoutVars>
          <dgm:hierBranch val="init"/>
        </dgm:presLayoutVars>
      </dgm:prSet>
      <dgm:spPr/>
    </dgm:pt>
    <dgm:pt modelId="{67530D6A-DCDC-418F-8398-D152BBA61113}" type="pres">
      <dgm:prSet presAssocID="{08E161E6-1730-403E-86A6-D33768B6FAAC}" presName="rootComposite" presStyleCnt="0"/>
      <dgm:spPr/>
    </dgm:pt>
    <dgm:pt modelId="{36ECACD5-9D35-47CB-A9DE-1001E66E4366}" type="pres">
      <dgm:prSet presAssocID="{08E161E6-1730-403E-86A6-D33768B6FAAC}" presName="rootText" presStyleLbl="node3" presStyleIdx="7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315ED89A-0E56-4B22-8CCE-C2A0D73FBF90}" type="pres">
      <dgm:prSet presAssocID="{08E161E6-1730-403E-86A6-D33768B6FAAC}" presName="rootConnector" presStyleLbl="node3" presStyleIdx="7" presStyleCnt="9"/>
      <dgm:spPr/>
      <dgm:t>
        <a:bodyPr/>
        <a:lstStyle/>
        <a:p>
          <a:endParaRPr lang="sv-SE"/>
        </a:p>
      </dgm:t>
    </dgm:pt>
    <dgm:pt modelId="{015519F7-2C6F-4907-AD64-E9E0844F62B4}" type="pres">
      <dgm:prSet presAssocID="{08E161E6-1730-403E-86A6-D33768B6FAAC}" presName="hierChild4" presStyleCnt="0"/>
      <dgm:spPr/>
    </dgm:pt>
    <dgm:pt modelId="{3FC82AEB-3D56-4300-8088-C34BA6F53F92}" type="pres">
      <dgm:prSet presAssocID="{08E161E6-1730-403E-86A6-D33768B6FAAC}" presName="hierChild5" presStyleCnt="0"/>
      <dgm:spPr/>
    </dgm:pt>
    <dgm:pt modelId="{072FD227-0064-4E27-A628-6BDAEA5FBD60}" type="pres">
      <dgm:prSet presAssocID="{654D563A-F728-4911-BDF8-D5DD1CBC79BC}" presName="Name37" presStyleLbl="parChTrans1D3" presStyleIdx="8" presStyleCnt="9"/>
      <dgm:spPr/>
      <dgm:t>
        <a:bodyPr/>
        <a:lstStyle/>
        <a:p>
          <a:endParaRPr lang="en-US"/>
        </a:p>
      </dgm:t>
    </dgm:pt>
    <dgm:pt modelId="{98CE31B9-9A04-4229-B8BF-F91D34D4E159}" type="pres">
      <dgm:prSet presAssocID="{CB9B2C8F-A00D-42EE-92D2-D99F215EFB72}" presName="hierRoot2" presStyleCnt="0">
        <dgm:presLayoutVars>
          <dgm:hierBranch val="init"/>
        </dgm:presLayoutVars>
      </dgm:prSet>
      <dgm:spPr/>
    </dgm:pt>
    <dgm:pt modelId="{8534C001-6C1F-4346-82CB-D2DF40D5399D}" type="pres">
      <dgm:prSet presAssocID="{CB9B2C8F-A00D-42EE-92D2-D99F215EFB72}" presName="rootComposite" presStyleCnt="0"/>
      <dgm:spPr/>
    </dgm:pt>
    <dgm:pt modelId="{1D0EEDE6-8AB1-4297-9930-83DEC5CC7B72}" type="pres">
      <dgm:prSet presAssocID="{CB9B2C8F-A00D-42EE-92D2-D99F215EFB72}" presName="rootText" presStyleLbl="node3" presStyleIdx="8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77161252-AFD6-4689-AFDD-7935AA687C56}" type="pres">
      <dgm:prSet presAssocID="{CB9B2C8F-A00D-42EE-92D2-D99F215EFB72}" presName="rootConnector" presStyleLbl="node3" presStyleIdx="8" presStyleCnt="9"/>
      <dgm:spPr/>
      <dgm:t>
        <a:bodyPr/>
        <a:lstStyle/>
        <a:p>
          <a:endParaRPr lang="sv-SE"/>
        </a:p>
      </dgm:t>
    </dgm:pt>
    <dgm:pt modelId="{DDEA7E80-8488-4AFD-ADBA-B7341EE8147E}" type="pres">
      <dgm:prSet presAssocID="{CB9B2C8F-A00D-42EE-92D2-D99F215EFB72}" presName="hierChild4" presStyleCnt="0"/>
      <dgm:spPr/>
    </dgm:pt>
    <dgm:pt modelId="{5621B638-D9D3-4D20-985E-DFE1CAD216FC}" type="pres">
      <dgm:prSet presAssocID="{CB9B2C8F-A00D-42EE-92D2-D99F215EFB72}" presName="hierChild5" presStyleCnt="0"/>
      <dgm:spPr/>
    </dgm:pt>
    <dgm:pt modelId="{08849785-E20B-CC48-A732-E4C4C0E27A4B}" type="pres">
      <dgm:prSet presAssocID="{5ED1640F-2C59-7042-9DAA-9ADF8E9A2059}" presName="hierChild5" presStyleCnt="0"/>
      <dgm:spPr/>
    </dgm:pt>
    <dgm:pt modelId="{AE72BA7D-E2E3-6B46-9F87-D7B246575E76}" type="pres">
      <dgm:prSet presAssocID="{76D030E8-0353-1D42-B1E4-07BF06B3A554}" presName="hierChild3" presStyleCnt="0"/>
      <dgm:spPr/>
    </dgm:pt>
    <dgm:pt modelId="{60159387-BC03-3A41-8D73-489E8B976E57}" type="pres">
      <dgm:prSet presAssocID="{19D1ECD0-C33B-524D-9B86-7AC9A045C09C}" presName="Name111" presStyleLbl="parChTrans1D2" presStyleIdx="3" presStyleCnt="8"/>
      <dgm:spPr/>
      <dgm:t>
        <a:bodyPr/>
        <a:lstStyle/>
        <a:p>
          <a:endParaRPr lang="en-US"/>
        </a:p>
      </dgm:t>
    </dgm:pt>
    <dgm:pt modelId="{2147329A-A2A4-8E46-96F8-B6229854E2F6}" type="pres">
      <dgm:prSet presAssocID="{B630AD17-5CA4-AB47-BE48-0D3C81661B34}" presName="hierRoot3" presStyleCnt="0">
        <dgm:presLayoutVars>
          <dgm:hierBranch val="init"/>
        </dgm:presLayoutVars>
      </dgm:prSet>
      <dgm:spPr/>
    </dgm:pt>
    <dgm:pt modelId="{09806DDC-E8E7-F641-BE21-BA9BFF90435B}" type="pres">
      <dgm:prSet presAssocID="{B630AD17-5CA4-AB47-BE48-0D3C81661B34}" presName="rootComposite3" presStyleCnt="0"/>
      <dgm:spPr/>
    </dgm:pt>
    <dgm:pt modelId="{3FFBF6A6-89AD-9F48-9FFB-95BCD31CC584}" type="pres">
      <dgm:prSet presAssocID="{B630AD17-5CA4-AB47-BE48-0D3C81661B34}" presName="rootText3" presStyleLbl="asst1" presStyleIdx="0" presStyleCnt="5" custScaleX="93572" custScaleY="118661" custLinFactNeighborX="-15547" custLinFactNeighborY="634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9B45D-8D57-0841-8161-182160249047}" type="pres">
      <dgm:prSet presAssocID="{B630AD17-5CA4-AB47-BE48-0D3C81661B34}" presName="rootConnector3" presStyleLbl="asst1" presStyleIdx="0" presStyleCnt="5"/>
      <dgm:spPr/>
      <dgm:t>
        <a:bodyPr/>
        <a:lstStyle/>
        <a:p>
          <a:endParaRPr lang="en-US"/>
        </a:p>
      </dgm:t>
    </dgm:pt>
    <dgm:pt modelId="{90A45B95-8342-AD41-A8AB-6A29B8526AAE}" type="pres">
      <dgm:prSet presAssocID="{B630AD17-5CA4-AB47-BE48-0D3C81661B34}" presName="hierChild6" presStyleCnt="0"/>
      <dgm:spPr/>
    </dgm:pt>
    <dgm:pt modelId="{760D3E8C-4D1F-B44D-A50E-037807DA8825}" type="pres">
      <dgm:prSet presAssocID="{B630AD17-5CA4-AB47-BE48-0D3C81661B34}" presName="hierChild7" presStyleCnt="0"/>
      <dgm:spPr/>
    </dgm:pt>
    <dgm:pt modelId="{806C0648-2FD5-C04C-B6B4-84E4278AFCB4}" type="pres">
      <dgm:prSet presAssocID="{CC6B98DE-495B-8E49-B193-34DD947F11DA}" presName="Name111" presStyleLbl="parChTrans1D2" presStyleIdx="4" presStyleCnt="8"/>
      <dgm:spPr/>
      <dgm:t>
        <a:bodyPr/>
        <a:lstStyle/>
        <a:p>
          <a:endParaRPr lang="en-US"/>
        </a:p>
      </dgm:t>
    </dgm:pt>
    <dgm:pt modelId="{867D78A6-58E1-0F46-9927-BEAD32A479AB}" type="pres">
      <dgm:prSet presAssocID="{E3E2DC1C-BF67-A34F-AF03-379CBF8A2B42}" presName="hierRoot3" presStyleCnt="0">
        <dgm:presLayoutVars>
          <dgm:hierBranch val="init"/>
        </dgm:presLayoutVars>
      </dgm:prSet>
      <dgm:spPr/>
    </dgm:pt>
    <dgm:pt modelId="{1250A8E0-D688-3149-8E79-F426A7F2C871}" type="pres">
      <dgm:prSet presAssocID="{E3E2DC1C-BF67-A34F-AF03-379CBF8A2B42}" presName="rootComposite3" presStyleCnt="0"/>
      <dgm:spPr/>
    </dgm:pt>
    <dgm:pt modelId="{901A9638-6169-F045-A379-1EFD00BAC2E1}" type="pres">
      <dgm:prSet presAssocID="{E3E2DC1C-BF67-A34F-AF03-379CBF8A2B42}" presName="rootText3" presStyleLbl="asst1" presStyleIdx="1" presStyleCnt="5" custScaleX="78363" custScaleY="118011" custLinFactNeighborX="620" custLinFactNeighborY="32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68C6C1-522A-234B-8A8C-730C17E2D5BC}" type="pres">
      <dgm:prSet presAssocID="{E3E2DC1C-BF67-A34F-AF03-379CBF8A2B42}" presName="rootConnector3" presStyleLbl="asst1" presStyleIdx="1" presStyleCnt="5"/>
      <dgm:spPr/>
      <dgm:t>
        <a:bodyPr/>
        <a:lstStyle/>
        <a:p>
          <a:endParaRPr lang="en-US"/>
        </a:p>
      </dgm:t>
    </dgm:pt>
    <dgm:pt modelId="{83652F00-9827-7049-9AE3-AEE2103F5A31}" type="pres">
      <dgm:prSet presAssocID="{E3E2DC1C-BF67-A34F-AF03-379CBF8A2B42}" presName="hierChild6" presStyleCnt="0"/>
      <dgm:spPr/>
    </dgm:pt>
    <dgm:pt modelId="{C389308F-B918-E348-A994-29C2BE4F098E}" type="pres">
      <dgm:prSet presAssocID="{E3E2DC1C-BF67-A34F-AF03-379CBF8A2B42}" presName="hierChild7" presStyleCnt="0"/>
      <dgm:spPr/>
    </dgm:pt>
    <dgm:pt modelId="{58B88A86-5100-9742-AD97-4F343B928ACD}" type="pres">
      <dgm:prSet presAssocID="{7560A753-3EC3-3C4B-8B6B-A86C6874E36C}" presName="Name111" presStyleLbl="parChTrans1D2" presStyleIdx="5" presStyleCnt="8"/>
      <dgm:spPr/>
      <dgm:t>
        <a:bodyPr/>
        <a:lstStyle/>
        <a:p>
          <a:endParaRPr lang="en-US"/>
        </a:p>
      </dgm:t>
    </dgm:pt>
    <dgm:pt modelId="{C2F21B0B-21DE-E44B-92A7-FFFF8F2FDB3E}" type="pres">
      <dgm:prSet presAssocID="{49CC47BF-D961-0C4D-94D0-4179038D60D5}" presName="hierRoot3" presStyleCnt="0">
        <dgm:presLayoutVars>
          <dgm:hierBranch val="init"/>
        </dgm:presLayoutVars>
      </dgm:prSet>
      <dgm:spPr/>
    </dgm:pt>
    <dgm:pt modelId="{2E5ED43D-6A50-8E4F-9B14-CB48312BB8A0}" type="pres">
      <dgm:prSet presAssocID="{49CC47BF-D961-0C4D-94D0-4179038D60D5}" presName="rootComposite3" presStyleCnt="0"/>
      <dgm:spPr/>
    </dgm:pt>
    <dgm:pt modelId="{69CD0E03-2C63-0B4A-A153-AF0FAB283A0A}" type="pres">
      <dgm:prSet presAssocID="{49CC47BF-D961-0C4D-94D0-4179038D60D5}" presName="rootText3" presStyleLbl="asst1" presStyleIdx="2" presStyleCnt="5" custLinFactY="-100000" custLinFactNeighborX="-76031" custLinFactNeighborY="-1213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59DD46-181E-4C41-9361-F90A54A56F67}" type="pres">
      <dgm:prSet presAssocID="{49CC47BF-D961-0C4D-94D0-4179038D60D5}" presName="rootConnector3" presStyleLbl="asst1" presStyleIdx="2" presStyleCnt="5"/>
      <dgm:spPr/>
      <dgm:t>
        <a:bodyPr/>
        <a:lstStyle/>
        <a:p>
          <a:endParaRPr lang="en-US"/>
        </a:p>
      </dgm:t>
    </dgm:pt>
    <dgm:pt modelId="{8F90CC94-C046-834C-A475-8E81BA8A0BBB}" type="pres">
      <dgm:prSet presAssocID="{49CC47BF-D961-0C4D-94D0-4179038D60D5}" presName="hierChild6" presStyleCnt="0"/>
      <dgm:spPr/>
    </dgm:pt>
    <dgm:pt modelId="{A2563AFD-6D7B-A840-9A2A-26186F37994F}" type="pres">
      <dgm:prSet presAssocID="{49CC47BF-D961-0C4D-94D0-4179038D60D5}" presName="hierChild7" presStyleCnt="0"/>
      <dgm:spPr/>
    </dgm:pt>
    <dgm:pt modelId="{919FCBAF-F5AA-0146-BCF7-3F837E2A3E15}" type="pres">
      <dgm:prSet presAssocID="{303E58F5-2DD0-E94B-9C35-92F38EB81888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A60578FC-89C5-1547-8422-41EDCB8E9E1F}" type="pres">
      <dgm:prSet presAssocID="{8D9D6E2A-8429-D64D-AABC-FF6F89AB48BB}" presName="hierRoot3" presStyleCnt="0">
        <dgm:presLayoutVars>
          <dgm:hierBranch val="init"/>
        </dgm:presLayoutVars>
      </dgm:prSet>
      <dgm:spPr/>
    </dgm:pt>
    <dgm:pt modelId="{C26B29A6-29AF-6746-8A79-E0CED86675E2}" type="pres">
      <dgm:prSet presAssocID="{8D9D6E2A-8429-D64D-AABC-FF6F89AB48BB}" presName="rootComposite3" presStyleCnt="0"/>
      <dgm:spPr/>
    </dgm:pt>
    <dgm:pt modelId="{4BE8A630-A19E-974C-8801-3DFA312479C1}" type="pres">
      <dgm:prSet presAssocID="{8D9D6E2A-8429-D64D-AABC-FF6F89AB48BB}" presName="rootText3" presStyleLbl="asst1" presStyleIdx="3" presStyleCnt="5" custLinFactY="-100000" custLinFactNeighborX="72916" custLinFactNeighborY="-1384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158A62-3A6A-4543-8C1A-D54BF39DFD88}" type="pres">
      <dgm:prSet presAssocID="{8D9D6E2A-8429-D64D-AABC-FF6F89AB48BB}" presName="rootConnector3" presStyleLbl="asst1" presStyleIdx="3" presStyleCnt="5"/>
      <dgm:spPr/>
      <dgm:t>
        <a:bodyPr/>
        <a:lstStyle/>
        <a:p>
          <a:endParaRPr lang="en-US"/>
        </a:p>
      </dgm:t>
    </dgm:pt>
    <dgm:pt modelId="{C95D6BF2-EDBD-F74F-BB88-959DF038C136}" type="pres">
      <dgm:prSet presAssocID="{8D9D6E2A-8429-D64D-AABC-FF6F89AB48BB}" presName="hierChild6" presStyleCnt="0"/>
      <dgm:spPr/>
    </dgm:pt>
    <dgm:pt modelId="{BB9B293E-C606-EE49-9D03-AFCBFF9CD50D}" type="pres">
      <dgm:prSet presAssocID="{8D9D6E2A-8429-D64D-AABC-FF6F89AB48BB}" presName="hierChild7" presStyleCnt="0"/>
      <dgm:spPr/>
    </dgm:pt>
    <dgm:pt modelId="{67C0D05D-9A58-2942-B4BC-0CB645476E81}" type="pres">
      <dgm:prSet presAssocID="{98A35B51-7382-1B48-8B69-DA08A9A594AA}" presName="Name111" presStyleLbl="parChTrans1D2" presStyleIdx="7" presStyleCnt="8"/>
      <dgm:spPr/>
      <dgm:t>
        <a:bodyPr/>
        <a:lstStyle/>
        <a:p>
          <a:endParaRPr lang="en-US"/>
        </a:p>
      </dgm:t>
    </dgm:pt>
    <dgm:pt modelId="{3E07D854-9B75-1A4B-8797-432EC5C874D0}" type="pres">
      <dgm:prSet presAssocID="{2DFBE585-9C9A-A746-8092-1331EFA519FF}" presName="hierRoot3" presStyleCnt="0">
        <dgm:presLayoutVars>
          <dgm:hierBranch val="init"/>
        </dgm:presLayoutVars>
      </dgm:prSet>
      <dgm:spPr/>
    </dgm:pt>
    <dgm:pt modelId="{FC6FB2B7-C625-1E47-81B1-8444AC30A3A0}" type="pres">
      <dgm:prSet presAssocID="{2DFBE585-9C9A-A746-8092-1331EFA519FF}" presName="rootComposite3" presStyleCnt="0"/>
      <dgm:spPr/>
    </dgm:pt>
    <dgm:pt modelId="{ED2B9D2A-C010-4D41-AEEE-DD85104C3BF3}" type="pres">
      <dgm:prSet presAssocID="{2DFBE585-9C9A-A746-8092-1331EFA519FF}" presName="rootText3" presStyleLbl="asst1" presStyleIdx="4" presStyleCnt="5" custScaleX="81409" custScaleY="114561" custLinFactX="100000" custLinFactY="-98171" custLinFactNeighborX="10847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4A8DC3-ED0F-D64C-9DF0-C25F8DA9E8A9}" type="pres">
      <dgm:prSet presAssocID="{2DFBE585-9C9A-A746-8092-1331EFA519FF}" presName="rootConnector3" presStyleLbl="asst1" presStyleIdx="4" presStyleCnt="5"/>
      <dgm:spPr/>
      <dgm:t>
        <a:bodyPr/>
        <a:lstStyle/>
        <a:p>
          <a:endParaRPr lang="en-US"/>
        </a:p>
      </dgm:t>
    </dgm:pt>
    <dgm:pt modelId="{BE510848-7440-4049-B230-9E3901197E90}" type="pres">
      <dgm:prSet presAssocID="{2DFBE585-9C9A-A746-8092-1331EFA519FF}" presName="hierChild6" presStyleCnt="0"/>
      <dgm:spPr/>
    </dgm:pt>
    <dgm:pt modelId="{3CC4B98A-62E4-E743-9213-3C58875EDFED}" type="pres">
      <dgm:prSet presAssocID="{2DFBE585-9C9A-A746-8092-1331EFA519FF}" presName="hierChild7" presStyleCnt="0"/>
      <dgm:spPr/>
    </dgm:pt>
  </dgm:ptLst>
  <dgm:cxnLst>
    <dgm:cxn modelId="{AF71EEAC-F9B4-5A40-AD4C-55999BD90BF2}" type="presOf" srcId="{E3E2DC1C-BF67-A34F-AF03-379CBF8A2B42}" destId="{5F68C6C1-522A-234B-8A8C-730C17E2D5BC}" srcOrd="1" destOrd="0" presId="urn:microsoft.com/office/officeart/2005/8/layout/orgChart1"/>
    <dgm:cxn modelId="{2E7CE940-800D-1F4E-B9BD-A76DE5AE0ECB}" type="presOf" srcId="{303E58F5-2DD0-E94B-9C35-92F38EB81888}" destId="{919FCBAF-F5AA-0146-BCF7-3F837E2A3E15}" srcOrd="0" destOrd="0" presId="urn:microsoft.com/office/officeart/2005/8/layout/orgChart1"/>
    <dgm:cxn modelId="{EB2DA60B-804D-7241-A454-7BC4E77857EA}" type="presOf" srcId="{76D030E8-0353-1D42-B1E4-07BF06B3A554}" destId="{6D513C35-63A5-624B-A5A9-625B41834BC2}" srcOrd="1" destOrd="0" presId="urn:microsoft.com/office/officeart/2005/8/layout/orgChart1"/>
    <dgm:cxn modelId="{BCC5A3BC-F965-4F42-BE85-29D9F9A02B18}" type="presOf" srcId="{0B343974-45BF-4AEF-A69F-25A2ED80E101}" destId="{8C1A7B1F-33C9-4C2A-A5F3-BEA2E0AD2DAF}" srcOrd="1" destOrd="0" presId="urn:microsoft.com/office/officeart/2005/8/layout/orgChart1"/>
    <dgm:cxn modelId="{00F8623D-AFA2-6544-988B-1A997CC38A1E}" type="presOf" srcId="{564AC298-7295-3D4B-B803-D80B32D4ACE5}" destId="{473A28FB-88FC-804D-9A3A-9B8FD01082A0}" srcOrd="0" destOrd="0" presId="urn:microsoft.com/office/officeart/2005/8/layout/orgChart1"/>
    <dgm:cxn modelId="{262056B1-0F3F-40A8-9A0E-054AABB43BE4}" srcId="{3AB414B4-5F75-974A-8456-C0C8570FFA90}" destId="{E76EF841-58CB-4576-BA32-A7E35EAA763A}" srcOrd="2" destOrd="0" parTransId="{32774C54-49C2-4F7B-A512-F313512F266F}" sibTransId="{33AD4FCC-A949-4223-BC71-651563EDFD7F}"/>
    <dgm:cxn modelId="{5827E926-3156-434E-9455-3A82752302BC}" type="presOf" srcId="{E76EF841-58CB-4576-BA32-A7E35EAA763A}" destId="{DA217619-8B7C-45EB-8BB2-95935251B63A}" srcOrd="0" destOrd="0" presId="urn:microsoft.com/office/officeart/2005/8/layout/orgChart1"/>
    <dgm:cxn modelId="{78AF3998-68DB-D44C-8854-337FCAF09E89}" type="presOf" srcId="{76D030E8-0353-1D42-B1E4-07BF06B3A554}" destId="{099951B0-450C-7648-91D1-2D9CAD445030}" srcOrd="0" destOrd="0" presId="urn:microsoft.com/office/officeart/2005/8/layout/orgChart1"/>
    <dgm:cxn modelId="{25AFDFED-7BFC-7C4B-8688-17D3CF589268}" srcId="{76D030E8-0353-1D42-B1E4-07BF06B3A554}" destId="{3AB414B4-5F75-974A-8456-C0C8570FFA90}" srcOrd="5" destOrd="0" parTransId="{70608556-72A2-8849-91C2-93D97EB992CF}" sibTransId="{E720CE7C-CF2F-5341-99B2-93AB41A4E9BB}"/>
    <dgm:cxn modelId="{94D9898D-BBC7-F94C-9816-85AEC7C37379}" type="presOf" srcId="{08CA4861-EB3C-0149-8BC6-F3F119D3D6AD}" destId="{017B8E52-A718-A841-8D26-6708BB0C01E9}" srcOrd="0" destOrd="0" presId="urn:microsoft.com/office/officeart/2005/8/layout/orgChart1"/>
    <dgm:cxn modelId="{8E35EF76-988C-45FB-BF72-B5C48F0029F6}" srcId="{5ED1640F-2C59-7042-9DAA-9ADF8E9A2059}" destId="{CB9B2C8F-A00D-42EE-92D2-D99F215EFB72}" srcOrd="2" destOrd="0" parTransId="{654D563A-F728-4911-BDF8-D5DD1CBC79BC}" sibTransId="{8C8E0272-F371-4F92-A740-0ABAF335A743}"/>
    <dgm:cxn modelId="{A091C211-1CA8-494D-A29C-3EB9193397C6}" type="presOf" srcId="{D862E3BB-6E86-DC43-B8E6-4CEA7A8DD028}" destId="{45FEE2B0-CFD1-DF4B-BBE8-9D3284019819}" srcOrd="0" destOrd="0" presId="urn:microsoft.com/office/officeart/2005/8/layout/orgChart1"/>
    <dgm:cxn modelId="{2A906F70-D09E-5642-8FD6-8929AE3DF231}" type="presOf" srcId="{08E161E6-1730-403E-86A6-D33768B6FAAC}" destId="{315ED89A-0E56-4B22-8CCE-C2A0D73FBF90}" srcOrd="1" destOrd="0" presId="urn:microsoft.com/office/officeart/2005/8/layout/orgChart1"/>
    <dgm:cxn modelId="{9C1890AA-D274-4192-9EF4-F18D3954C7DA}" srcId="{3AB414B4-5F75-974A-8456-C0C8570FFA90}" destId="{C0BA074E-37C5-41CC-8E23-C88EEE94A91C}" srcOrd="1" destOrd="0" parTransId="{E45ABB34-DAA7-4669-80F1-0B1B1B023101}" sibTransId="{C956D608-0675-4B40-955A-0BA630FDB59B}"/>
    <dgm:cxn modelId="{4034FC37-4602-034D-918C-378C8397A8AE}" type="presOf" srcId="{B630AD17-5CA4-AB47-BE48-0D3C81661B34}" destId="{E569B45D-8D57-0841-8161-182160249047}" srcOrd="1" destOrd="0" presId="urn:microsoft.com/office/officeart/2005/8/layout/orgChart1"/>
    <dgm:cxn modelId="{3DE7AD59-6E7B-0E4A-A7C6-80857A98908D}" type="presOf" srcId="{864CABD0-1C09-0444-8E6D-DB1D62665AA4}" destId="{7E2FE250-AA93-BB48-A72A-61B6AF5CD136}" srcOrd="1" destOrd="0" presId="urn:microsoft.com/office/officeart/2005/8/layout/orgChart1"/>
    <dgm:cxn modelId="{CC839FED-CAB3-1245-BF20-3FBB58B75B27}" type="presOf" srcId="{08E161E6-1730-403E-86A6-D33768B6FAAC}" destId="{36ECACD5-9D35-47CB-A9DE-1001E66E4366}" srcOrd="0" destOrd="0" presId="urn:microsoft.com/office/officeart/2005/8/layout/orgChart1"/>
    <dgm:cxn modelId="{FCEBF668-F91E-FA4C-9D18-00C4190AE543}" type="presOf" srcId="{32774C54-49C2-4F7B-A512-F313512F266F}" destId="{86BE26A3-F4AD-4DB6-985E-0C9AFFA32BE5}" srcOrd="0" destOrd="0" presId="urn:microsoft.com/office/officeart/2005/8/layout/orgChart1"/>
    <dgm:cxn modelId="{73D33BAD-E2FE-194D-BFDB-AF37AE629A05}" type="presOf" srcId="{0B343974-45BF-4AEF-A69F-25A2ED80E101}" destId="{A7291C16-45B6-431B-912F-3BA91D991671}" srcOrd="0" destOrd="0" presId="urn:microsoft.com/office/officeart/2005/8/layout/orgChart1"/>
    <dgm:cxn modelId="{F75638DC-CDCC-F341-B614-ED5DC5DA7E8F}" type="presOf" srcId="{8D9D6E2A-8429-D64D-AABC-FF6F89AB48BB}" destId="{56158A62-3A6A-4543-8C1A-D54BF39DFD88}" srcOrd="1" destOrd="0" presId="urn:microsoft.com/office/officeart/2005/8/layout/orgChart1"/>
    <dgm:cxn modelId="{FCA167A8-4D36-47D5-A4A3-10DBEE9F2997}" srcId="{08CA4861-EB3C-0149-8BC6-F3F119D3D6AD}" destId="{6DE79607-C57A-418A-A831-880705DDB942}" srcOrd="1" destOrd="0" parTransId="{E6B8D1C9-E3E0-4FA6-B71E-8FD345860E0F}" sibTransId="{35126DA9-8484-4BBF-AA3C-9053375E5A79}"/>
    <dgm:cxn modelId="{A1B82D0F-A168-415D-90FA-8ADF234F47FC}" srcId="{5ED1640F-2C59-7042-9DAA-9ADF8E9A2059}" destId="{08E161E6-1730-403E-86A6-D33768B6FAAC}" srcOrd="1" destOrd="0" parTransId="{A62110CD-BA3A-4EE3-95BB-360CD36029A7}" sibTransId="{ED50F2C2-FAF6-44EF-9A76-84730EAC2D95}"/>
    <dgm:cxn modelId="{D3B5B32C-FD63-CB48-BE3B-DD24BD6364D5}" type="presOf" srcId="{C8A6C709-82CA-E04D-A271-04C55B8F826A}" destId="{D0F57CAA-42E3-BB4A-9200-D00754527E6E}" srcOrd="0" destOrd="0" presId="urn:microsoft.com/office/officeart/2005/8/layout/orgChart1"/>
    <dgm:cxn modelId="{F5AECF21-E8E2-CB43-A49D-07422C7A347C}" type="presOf" srcId="{CB9B2C8F-A00D-42EE-92D2-D99F215EFB72}" destId="{77161252-AFD6-4689-AFDD-7935AA687C56}" srcOrd="1" destOrd="0" presId="urn:microsoft.com/office/officeart/2005/8/layout/orgChart1"/>
    <dgm:cxn modelId="{B3741390-3B1A-8447-9DEA-25485B664A9A}" srcId="{C8A6C709-82CA-E04D-A271-04C55B8F826A}" destId="{76D030E8-0353-1D42-B1E4-07BF06B3A554}" srcOrd="0" destOrd="0" parTransId="{FD194BF3-0C58-3345-BB22-9409F9E066C3}" sibTransId="{54766A0C-F0BD-A14A-9E2F-9D564A63BFB6}"/>
    <dgm:cxn modelId="{B5C2A77F-AFB7-0C47-8571-FE56A7232CD2}" type="presOf" srcId="{E6B8D1C9-E3E0-4FA6-B71E-8FD345860E0F}" destId="{CFE0A0EB-17E9-40C2-8B69-E7D3225D1DD2}" srcOrd="0" destOrd="0" presId="urn:microsoft.com/office/officeart/2005/8/layout/orgChart1"/>
    <dgm:cxn modelId="{C17DB7DD-2C30-D44F-9312-7737B11E0070}" srcId="{76D030E8-0353-1D42-B1E4-07BF06B3A554}" destId="{E3E2DC1C-BF67-A34F-AF03-379CBF8A2B42}" srcOrd="1" destOrd="0" parTransId="{CC6B98DE-495B-8E49-B193-34DD947F11DA}" sibTransId="{CEA133D2-A748-704C-9931-12475D2F762E}"/>
    <dgm:cxn modelId="{03DF81EB-E22A-0647-BE61-CE20864E23B7}" srcId="{5ED1640F-2C59-7042-9DAA-9ADF8E9A2059}" destId="{564AC298-7295-3D4B-B803-D80B32D4ACE5}" srcOrd="0" destOrd="0" parTransId="{B384FE7F-2E66-C34A-8E1F-AAF90C650AFD}" sibTransId="{8C0139F0-BFA0-9642-999D-F1D1E9480E44}"/>
    <dgm:cxn modelId="{D1FF20CE-C81E-034D-83E7-25D7EE3FB37E}" type="presOf" srcId="{49CC47BF-D961-0C4D-94D0-4179038D60D5}" destId="{69CD0E03-2C63-0B4A-A153-AF0FAB283A0A}" srcOrd="0" destOrd="0" presId="urn:microsoft.com/office/officeart/2005/8/layout/orgChart1"/>
    <dgm:cxn modelId="{86407916-96E6-4743-9E32-4320E2FDCD9B}" type="presOf" srcId="{864CABD0-1C09-0444-8E6D-DB1D62665AA4}" destId="{7A1F66CC-E767-3C42-82DC-03E9261F0143}" srcOrd="0" destOrd="0" presId="urn:microsoft.com/office/officeart/2005/8/layout/orgChart1"/>
    <dgm:cxn modelId="{A48FB0A5-EE21-D740-8C8F-10BB85ED7951}" srcId="{76D030E8-0353-1D42-B1E4-07BF06B3A554}" destId="{49CC47BF-D961-0C4D-94D0-4179038D60D5}" srcOrd="2" destOrd="0" parTransId="{7560A753-3EC3-3C4B-8B6B-A86C6874E36C}" sibTransId="{2352CEAE-C1D1-B64E-A7BA-BC9DD79C3263}"/>
    <dgm:cxn modelId="{6E7C908B-2AE4-0F4F-AC16-99BBDD195168}" type="presOf" srcId="{08CA4861-EB3C-0149-8BC6-F3F119D3D6AD}" destId="{C2DAD131-8F01-904D-8E36-32F6F9196C89}" srcOrd="1" destOrd="0" presId="urn:microsoft.com/office/officeart/2005/8/layout/orgChart1"/>
    <dgm:cxn modelId="{09A62627-6432-6D4A-8DB4-1892E63F1CDE}" type="presOf" srcId="{5ED1640F-2C59-7042-9DAA-9ADF8E9A2059}" destId="{DEF69E1A-CAAB-084A-9E60-43EACACFCABC}" srcOrd="0" destOrd="0" presId="urn:microsoft.com/office/officeart/2005/8/layout/orgChart1"/>
    <dgm:cxn modelId="{4C8BEB9D-2099-D94A-9075-BD54BE3D62CC}" type="presOf" srcId="{7816E7F8-7012-9942-9D31-2D9542258883}" destId="{062C38B9-3C12-1A4C-91F8-96373E180B65}" srcOrd="1" destOrd="0" presId="urn:microsoft.com/office/officeart/2005/8/layout/orgChart1"/>
    <dgm:cxn modelId="{33B362D4-2B4E-2445-8BDA-B6E41096F5F0}" type="presOf" srcId="{564AC298-7295-3D4B-B803-D80B32D4ACE5}" destId="{429AEB15-F680-A64B-9B33-98C5CBB1368C}" srcOrd="1" destOrd="0" presId="urn:microsoft.com/office/officeart/2005/8/layout/orgChart1"/>
    <dgm:cxn modelId="{3B107BAB-73C9-2049-85ED-47688058A251}" type="presOf" srcId="{7560A753-3EC3-3C4B-8B6B-A86C6874E36C}" destId="{58B88A86-5100-9742-AD97-4F343B928ACD}" srcOrd="0" destOrd="0" presId="urn:microsoft.com/office/officeart/2005/8/layout/orgChart1"/>
    <dgm:cxn modelId="{51B4D89D-9885-A34F-98D8-0EE80785727D}" type="presOf" srcId="{70608556-72A2-8849-91C2-93D97EB992CF}" destId="{F8E619CB-84ED-4F43-9D34-D8A1EB575013}" srcOrd="0" destOrd="0" presId="urn:microsoft.com/office/officeart/2005/8/layout/orgChart1"/>
    <dgm:cxn modelId="{3A59B244-6F0D-804D-AE04-8096296BDD51}" srcId="{76D030E8-0353-1D42-B1E4-07BF06B3A554}" destId="{2DFBE585-9C9A-A746-8092-1331EFA519FF}" srcOrd="4" destOrd="0" parTransId="{98A35B51-7382-1B48-8B69-DA08A9A594AA}" sibTransId="{45CA2AA2-B93B-6349-A0B7-6EC0A68F084D}"/>
    <dgm:cxn modelId="{E5881893-9323-ED4A-9694-9CE5C89813C9}" srcId="{76D030E8-0353-1D42-B1E4-07BF06B3A554}" destId="{5ED1640F-2C59-7042-9DAA-9ADF8E9A2059}" srcOrd="7" destOrd="0" parTransId="{8A8FF329-542C-E64E-9682-AE0804B419A8}" sibTransId="{7F44BF36-8FF0-F84C-9B13-0FDE05D3FF14}"/>
    <dgm:cxn modelId="{CA627935-71BF-E143-945E-7CFDAAD65EAB}" srcId="{08CA4861-EB3C-0149-8BC6-F3F119D3D6AD}" destId="{7816E7F8-7012-9942-9D31-2D9542258883}" srcOrd="0" destOrd="0" parTransId="{5E3A8D6E-D6EC-F346-ACF0-BC1BAA9C8C91}" sibTransId="{15124601-BDB9-7740-821A-4C1DF8A173FE}"/>
    <dgm:cxn modelId="{17220911-74AB-9741-B0E2-2E9A16BE2786}" type="presOf" srcId="{654D563A-F728-4911-BDF8-D5DD1CBC79BC}" destId="{072FD227-0064-4E27-A628-6BDAEA5FBD60}" srcOrd="0" destOrd="0" presId="urn:microsoft.com/office/officeart/2005/8/layout/orgChart1"/>
    <dgm:cxn modelId="{1F2F21BB-5EA8-084B-9E9A-AE0F1FDA65AF}" type="presOf" srcId="{E45ABB34-DAA7-4669-80F1-0B1B1B023101}" destId="{8537B71F-EB42-4B7F-B417-DB3FE2AD380D}" srcOrd="0" destOrd="0" presId="urn:microsoft.com/office/officeart/2005/8/layout/orgChart1"/>
    <dgm:cxn modelId="{73C7CF23-1EF5-F240-A85F-5C8F5AED57E0}" type="presOf" srcId="{90635259-6886-4B18-80A7-A5AE180811A7}" destId="{E950A78A-1D92-40D4-8772-92750828215B}" srcOrd="0" destOrd="0" presId="urn:microsoft.com/office/officeart/2005/8/layout/orgChart1"/>
    <dgm:cxn modelId="{3C4AFBC4-8C90-FE4F-99E2-217FC9007A1A}" type="presOf" srcId="{CC6B98DE-495B-8E49-B193-34DD947F11DA}" destId="{806C0648-2FD5-C04C-B6B4-84E4278AFCB4}" srcOrd="0" destOrd="0" presId="urn:microsoft.com/office/officeart/2005/8/layout/orgChart1"/>
    <dgm:cxn modelId="{308C8260-6864-D140-8227-6C9B76D3ECDB}" type="presOf" srcId="{3AB414B4-5F75-974A-8456-C0C8570FFA90}" destId="{2B510303-113B-5947-9057-2BD46C2F0481}" srcOrd="1" destOrd="0" presId="urn:microsoft.com/office/officeart/2005/8/layout/orgChart1"/>
    <dgm:cxn modelId="{6AED4463-D356-EA48-A17B-B421A785116F}" type="presOf" srcId="{6DE79607-C57A-418A-A831-880705DDB942}" destId="{87F93F41-50AF-4214-B1C3-A1D243D54DF4}" srcOrd="1" destOrd="0" presId="urn:microsoft.com/office/officeart/2005/8/layout/orgChart1"/>
    <dgm:cxn modelId="{27F2BE67-B97D-8642-A2A5-B23746915F6F}" srcId="{76D030E8-0353-1D42-B1E4-07BF06B3A554}" destId="{8D9D6E2A-8429-D64D-AABC-FF6F89AB48BB}" srcOrd="3" destOrd="0" parTransId="{303E58F5-2DD0-E94B-9C35-92F38EB81888}" sibTransId="{3FA6B4E8-F856-A14C-8982-7E2A0AD527D4}"/>
    <dgm:cxn modelId="{360068CF-761A-2D44-8AC5-540F78E88351}" type="presOf" srcId="{CB9B2C8F-A00D-42EE-92D2-D99F215EFB72}" destId="{1D0EEDE6-8AB1-4297-9930-83DEC5CC7B72}" srcOrd="0" destOrd="0" presId="urn:microsoft.com/office/officeart/2005/8/layout/orgChart1"/>
    <dgm:cxn modelId="{7B030745-2C85-3448-A2F1-2601FA8AA93F}" type="presOf" srcId="{B384FE7F-2E66-C34A-8E1F-AAF90C650AFD}" destId="{BDE31366-DA00-B348-8D13-0D1F4F8F0D11}" srcOrd="0" destOrd="0" presId="urn:microsoft.com/office/officeart/2005/8/layout/orgChart1"/>
    <dgm:cxn modelId="{9D5F284D-85E9-FD40-AD71-832F1373CC73}" type="presOf" srcId="{6DE79607-C57A-418A-A831-880705DDB942}" destId="{26E82AD2-96ED-4990-A53C-A0D674885C50}" srcOrd="0" destOrd="0" presId="urn:microsoft.com/office/officeart/2005/8/layout/orgChart1"/>
    <dgm:cxn modelId="{DAEA1D2B-4A40-4940-8839-688D3FAE9342}" type="presOf" srcId="{C0BA074E-37C5-41CC-8E23-C88EEE94A91C}" destId="{9CABED56-80C5-4442-AFFC-42BEF372D051}" srcOrd="1" destOrd="0" presId="urn:microsoft.com/office/officeart/2005/8/layout/orgChart1"/>
    <dgm:cxn modelId="{78C19133-9597-3F40-81A0-D1875D6EAEE2}" type="presOf" srcId="{5ED1640F-2C59-7042-9DAA-9ADF8E9A2059}" destId="{FCF5E736-FB69-BF44-9F3A-FC68F450BDAE}" srcOrd="1" destOrd="0" presId="urn:microsoft.com/office/officeart/2005/8/layout/orgChart1"/>
    <dgm:cxn modelId="{9E4B81B7-50BE-D342-B697-52C0F0E603B6}" type="presOf" srcId="{B630AD17-5CA4-AB47-BE48-0D3C81661B34}" destId="{3FFBF6A6-89AD-9F48-9FFB-95BCD31CC584}" srcOrd="0" destOrd="0" presId="urn:microsoft.com/office/officeart/2005/8/layout/orgChart1"/>
    <dgm:cxn modelId="{0208673E-A4CC-BC4E-8F22-C3D8DE600D36}" srcId="{76D030E8-0353-1D42-B1E4-07BF06B3A554}" destId="{B630AD17-5CA4-AB47-BE48-0D3C81661B34}" srcOrd="0" destOrd="0" parTransId="{19D1ECD0-C33B-524D-9B86-7AC9A045C09C}" sibTransId="{ED7BE853-F068-B748-BEDF-C49B80C0FAAF}"/>
    <dgm:cxn modelId="{88AA905B-8D04-D441-96E2-22D012187DCE}" type="presOf" srcId="{8D9D6E2A-8429-D64D-AABC-FF6F89AB48BB}" destId="{4BE8A630-A19E-974C-8801-3DFA312479C1}" srcOrd="0" destOrd="0" presId="urn:microsoft.com/office/officeart/2005/8/layout/orgChart1"/>
    <dgm:cxn modelId="{2EC88449-AFE1-BE4F-BDFB-F5383C2BD13F}" type="presOf" srcId="{2DFBE585-9C9A-A746-8092-1331EFA519FF}" destId="{E24A8DC3-ED0F-D64C-9DF0-C25F8DA9E8A9}" srcOrd="1" destOrd="0" presId="urn:microsoft.com/office/officeart/2005/8/layout/orgChart1"/>
    <dgm:cxn modelId="{E0C696FF-DC16-DE4B-8414-BC46E8E6FF13}" type="presOf" srcId="{A62110CD-BA3A-4EE3-95BB-360CD36029A7}" destId="{B98CD2F9-4BC4-4EE0-9525-45968D7C4FA0}" srcOrd="0" destOrd="0" presId="urn:microsoft.com/office/officeart/2005/8/layout/orgChart1"/>
    <dgm:cxn modelId="{90BCDD62-3DAD-8D41-AA6F-E969535C34B3}" type="presOf" srcId="{7816E7F8-7012-9942-9D31-2D9542258883}" destId="{526286A0-3D5A-C64A-A8E2-8F484FC11962}" srcOrd="0" destOrd="0" presId="urn:microsoft.com/office/officeart/2005/8/layout/orgChart1"/>
    <dgm:cxn modelId="{63ECCD16-BE71-D440-A3C9-F08BA41CD98E}" type="presOf" srcId="{49CC47BF-D961-0C4D-94D0-4179038D60D5}" destId="{A059DD46-181E-4C41-9361-F90A54A56F67}" srcOrd="1" destOrd="0" presId="urn:microsoft.com/office/officeart/2005/8/layout/orgChart1"/>
    <dgm:cxn modelId="{13097E28-A560-474D-B238-6571230D7103}" srcId="{76D030E8-0353-1D42-B1E4-07BF06B3A554}" destId="{08CA4861-EB3C-0149-8BC6-F3F119D3D6AD}" srcOrd="6" destOrd="0" parTransId="{D862E3BB-6E86-DC43-B8E6-4CEA7A8DD028}" sibTransId="{343AC02D-3897-2945-BAD9-ED01C6ECD358}"/>
    <dgm:cxn modelId="{8AA83B73-2F06-AA40-8D28-8530F52827E0}" type="presOf" srcId="{E76EF841-58CB-4576-BA32-A7E35EAA763A}" destId="{CC97CCFE-96AE-4963-ABF4-34CDE04ABA69}" srcOrd="1" destOrd="0" presId="urn:microsoft.com/office/officeart/2005/8/layout/orgChart1"/>
    <dgm:cxn modelId="{6318568D-3A82-874E-9A6A-67BE6D38307D}" type="presOf" srcId="{98A35B51-7382-1B48-8B69-DA08A9A594AA}" destId="{67C0D05D-9A58-2942-B4BC-0CB645476E81}" srcOrd="0" destOrd="0" presId="urn:microsoft.com/office/officeart/2005/8/layout/orgChart1"/>
    <dgm:cxn modelId="{8F725D0F-29C0-134D-B459-0BA7F6141560}" type="presOf" srcId="{E3E2DC1C-BF67-A34F-AF03-379CBF8A2B42}" destId="{901A9638-6169-F045-A379-1EFD00BAC2E1}" srcOrd="0" destOrd="0" presId="urn:microsoft.com/office/officeart/2005/8/layout/orgChart1"/>
    <dgm:cxn modelId="{DA9663C8-EBE0-6049-B1BB-8E00B4029045}" type="presOf" srcId="{2DFBE585-9C9A-A746-8092-1331EFA519FF}" destId="{ED2B9D2A-C010-4D41-AEEE-DD85104C3BF3}" srcOrd="0" destOrd="0" presId="urn:microsoft.com/office/officeart/2005/8/layout/orgChart1"/>
    <dgm:cxn modelId="{CD25EA63-99B1-BC48-9755-2BF9889D4161}" type="presOf" srcId="{C0BA074E-37C5-41CC-8E23-C88EEE94A91C}" destId="{C7909C68-B09E-4ECB-9EDD-1AD4DDA5DDD3}" srcOrd="0" destOrd="0" presId="urn:microsoft.com/office/officeart/2005/8/layout/orgChart1"/>
    <dgm:cxn modelId="{E8257684-B205-E342-A524-B9CBE34980CD}" type="presOf" srcId="{3AB414B4-5F75-974A-8456-C0C8570FFA90}" destId="{B05C8449-76D4-5642-88B3-7BBA41448491}" srcOrd="0" destOrd="0" presId="urn:microsoft.com/office/officeart/2005/8/layout/orgChart1"/>
    <dgm:cxn modelId="{1C3D416F-1114-284A-A67E-A57CB1921EA0}" type="presOf" srcId="{5E3A8D6E-D6EC-F346-ACF0-BC1BAA9C8C91}" destId="{EFA2B6AD-F7DA-A445-B6F3-15A093842F69}" srcOrd="0" destOrd="0" presId="urn:microsoft.com/office/officeart/2005/8/layout/orgChart1"/>
    <dgm:cxn modelId="{E3247C9C-3335-8B4D-B44A-6090594F0D15}" type="presOf" srcId="{8A8FF329-542C-E64E-9682-AE0804B419A8}" destId="{6B6522C2-A14E-2746-A6EF-6BA341BCAAD9}" srcOrd="0" destOrd="0" presId="urn:microsoft.com/office/officeart/2005/8/layout/orgChart1"/>
    <dgm:cxn modelId="{FE2EDD57-0EFC-A449-AFAC-0EBC1DA780A5}" srcId="{3AB414B4-5F75-974A-8456-C0C8570FFA90}" destId="{864CABD0-1C09-0444-8E6D-DB1D62665AA4}" srcOrd="0" destOrd="0" parTransId="{DCA86DDE-C2F2-1343-A2FB-9716F9CFB003}" sibTransId="{B6BE5C51-A0D0-AE4B-AAD1-FEBAC918721F}"/>
    <dgm:cxn modelId="{D39E709C-CF35-46E3-B888-69D01ECE1892}" srcId="{08CA4861-EB3C-0149-8BC6-F3F119D3D6AD}" destId="{0B343974-45BF-4AEF-A69F-25A2ED80E101}" srcOrd="2" destOrd="0" parTransId="{90635259-6886-4B18-80A7-A5AE180811A7}" sibTransId="{2FC488A8-DDD4-44F2-A5BB-1EC1168A7525}"/>
    <dgm:cxn modelId="{E8916837-32DD-084B-84A2-71A7B4104BA6}" type="presOf" srcId="{DCA86DDE-C2F2-1343-A2FB-9716F9CFB003}" destId="{C511A33B-48E5-A941-BB75-F948364FE029}" srcOrd="0" destOrd="0" presId="urn:microsoft.com/office/officeart/2005/8/layout/orgChart1"/>
    <dgm:cxn modelId="{9EAA8704-B876-4B45-88DF-0E455974FD39}" type="presOf" srcId="{19D1ECD0-C33B-524D-9B86-7AC9A045C09C}" destId="{60159387-BC03-3A41-8D73-489E8B976E57}" srcOrd="0" destOrd="0" presId="urn:microsoft.com/office/officeart/2005/8/layout/orgChart1"/>
    <dgm:cxn modelId="{184AAD7D-CBAF-6B47-BD0D-7DCE58E11446}" type="presParOf" srcId="{D0F57CAA-42E3-BB4A-9200-D00754527E6E}" destId="{375E8400-F065-6841-86B0-364ADDDBE2CB}" srcOrd="0" destOrd="0" presId="urn:microsoft.com/office/officeart/2005/8/layout/orgChart1"/>
    <dgm:cxn modelId="{A9F9601F-5713-4F4D-880D-289816C82571}" type="presParOf" srcId="{375E8400-F065-6841-86B0-364ADDDBE2CB}" destId="{F9D70426-72F4-6D40-8565-3B8EA5111643}" srcOrd="0" destOrd="0" presId="urn:microsoft.com/office/officeart/2005/8/layout/orgChart1"/>
    <dgm:cxn modelId="{4F82F5B9-C499-8C4E-93C6-4FB227CCEF19}" type="presParOf" srcId="{F9D70426-72F4-6D40-8565-3B8EA5111643}" destId="{099951B0-450C-7648-91D1-2D9CAD445030}" srcOrd="0" destOrd="0" presId="urn:microsoft.com/office/officeart/2005/8/layout/orgChart1"/>
    <dgm:cxn modelId="{7ED0FE86-8CF8-CA42-B8FA-0BFB6DFF4E99}" type="presParOf" srcId="{F9D70426-72F4-6D40-8565-3B8EA5111643}" destId="{6D513C35-63A5-624B-A5A9-625B41834BC2}" srcOrd="1" destOrd="0" presId="urn:microsoft.com/office/officeart/2005/8/layout/orgChart1"/>
    <dgm:cxn modelId="{C55AA576-429A-D24B-927E-0A22568EDB27}" type="presParOf" srcId="{375E8400-F065-6841-86B0-364ADDDBE2CB}" destId="{D0C48283-82A4-AD4E-9846-B318D5851489}" srcOrd="1" destOrd="0" presId="urn:microsoft.com/office/officeart/2005/8/layout/orgChart1"/>
    <dgm:cxn modelId="{C19E648D-237D-9C44-8D90-A557D91A1E77}" type="presParOf" srcId="{D0C48283-82A4-AD4E-9846-B318D5851489}" destId="{F8E619CB-84ED-4F43-9D34-D8A1EB575013}" srcOrd="0" destOrd="0" presId="urn:microsoft.com/office/officeart/2005/8/layout/orgChart1"/>
    <dgm:cxn modelId="{4816A489-5938-3848-9BAC-3886E89B7D71}" type="presParOf" srcId="{D0C48283-82A4-AD4E-9846-B318D5851489}" destId="{D3CAA6AD-17D2-8C4F-915A-19A7C198606A}" srcOrd="1" destOrd="0" presId="urn:microsoft.com/office/officeart/2005/8/layout/orgChart1"/>
    <dgm:cxn modelId="{B6D20B18-CD8F-C74F-8826-AD56248E5305}" type="presParOf" srcId="{D3CAA6AD-17D2-8C4F-915A-19A7C198606A}" destId="{8B534BF6-7B73-BA49-854F-79096226136B}" srcOrd="0" destOrd="0" presId="urn:microsoft.com/office/officeart/2005/8/layout/orgChart1"/>
    <dgm:cxn modelId="{5B840978-2E0D-6941-952F-C64A5D0C1805}" type="presParOf" srcId="{8B534BF6-7B73-BA49-854F-79096226136B}" destId="{B05C8449-76D4-5642-88B3-7BBA41448491}" srcOrd="0" destOrd="0" presId="urn:microsoft.com/office/officeart/2005/8/layout/orgChart1"/>
    <dgm:cxn modelId="{2CEDEA4A-A903-5D4F-9AB6-CBA559838654}" type="presParOf" srcId="{8B534BF6-7B73-BA49-854F-79096226136B}" destId="{2B510303-113B-5947-9057-2BD46C2F0481}" srcOrd="1" destOrd="0" presId="urn:microsoft.com/office/officeart/2005/8/layout/orgChart1"/>
    <dgm:cxn modelId="{44EC1DFE-A632-5C4C-9531-D42D09D0F809}" type="presParOf" srcId="{D3CAA6AD-17D2-8C4F-915A-19A7C198606A}" destId="{CED28840-0F7D-F240-B24C-EF6016D84255}" srcOrd="1" destOrd="0" presId="urn:microsoft.com/office/officeart/2005/8/layout/orgChart1"/>
    <dgm:cxn modelId="{9103AAAC-F199-2340-8817-FB321854A262}" type="presParOf" srcId="{CED28840-0F7D-F240-B24C-EF6016D84255}" destId="{C511A33B-48E5-A941-BB75-F948364FE029}" srcOrd="0" destOrd="0" presId="urn:microsoft.com/office/officeart/2005/8/layout/orgChart1"/>
    <dgm:cxn modelId="{0D8561BE-8F5C-F146-9A5B-488606D721FB}" type="presParOf" srcId="{CED28840-0F7D-F240-B24C-EF6016D84255}" destId="{91662728-B122-EF4B-B0AA-29CADE5637B3}" srcOrd="1" destOrd="0" presId="urn:microsoft.com/office/officeart/2005/8/layout/orgChart1"/>
    <dgm:cxn modelId="{32300BA0-A5AB-CF4E-A7C6-B26AE0487235}" type="presParOf" srcId="{91662728-B122-EF4B-B0AA-29CADE5637B3}" destId="{86C4F7AA-8804-5544-985A-CC721487B0AC}" srcOrd="0" destOrd="0" presId="urn:microsoft.com/office/officeart/2005/8/layout/orgChart1"/>
    <dgm:cxn modelId="{661955D7-874D-8D40-A86E-8E2058D4DA9C}" type="presParOf" srcId="{86C4F7AA-8804-5544-985A-CC721487B0AC}" destId="{7A1F66CC-E767-3C42-82DC-03E9261F0143}" srcOrd="0" destOrd="0" presId="urn:microsoft.com/office/officeart/2005/8/layout/orgChart1"/>
    <dgm:cxn modelId="{009013DF-2A58-334E-B963-03A61CEA0705}" type="presParOf" srcId="{86C4F7AA-8804-5544-985A-CC721487B0AC}" destId="{7E2FE250-AA93-BB48-A72A-61B6AF5CD136}" srcOrd="1" destOrd="0" presId="urn:microsoft.com/office/officeart/2005/8/layout/orgChart1"/>
    <dgm:cxn modelId="{5F0FB44A-59FF-9440-A31F-B2E8B4448D77}" type="presParOf" srcId="{91662728-B122-EF4B-B0AA-29CADE5637B3}" destId="{6777847F-31BB-0D4B-8816-D2FC70E266C3}" srcOrd="1" destOrd="0" presId="urn:microsoft.com/office/officeart/2005/8/layout/orgChart1"/>
    <dgm:cxn modelId="{7C8B8A09-EF88-3D4C-AD3B-02CF6BDEAB23}" type="presParOf" srcId="{91662728-B122-EF4B-B0AA-29CADE5637B3}" destId="{DA8DE1D4-12A8-3C4C-ACE0-0F6096FBA876}" srcOrd="2" destOrd="0" presId="urn:microsoft.com/office/officeart/2005/8/layout/orgChart1"/>
    <dgm:cxn modelId="{047C37F1-E122-0E4C-B3B8-E99A1744F7F3}" type="presParOf" srcId="{CED28840-0F7D-F240-B24C-EF6016D84255}" destId="{8537B71F-EB42-4B7F-B417-DB3FE2AD380D}" srcOrd="2" destOrd="0" presId="urn:microsoft.com/office/officeart/2005/8/layout/orgChart1"/>
    <dgm:cxn modelId="{78ACDF2A-B5F4-5644-8238-BB892223C771}" type="presParOf" srcId="{CED28840-0F7D-F240-B24C-EF6016D84255}" destId="{8EA06988-4D54-4A01-9163-2664F5AFD13E}" srcOrd="3" destOrd="0" presId="urn:microsoft.com/office/officeart/2005/8/layout/orgChart1"/>
    <dgm:cxn modelId="{D36DA394-C466-4042-9689-01804E29129D}" type="presParOf" srcId="{8EA06988-4D54-4A01-9163-2664F5AFD13E}" destId="{3F42BECA-2C91-483F-BB94-668579862AFB}" srcOrd="0" destOrd="0" presId="urn:microsoft.com/office/officeart/2005/8/layout/orgChart1"/>
    <dgm:cxn modelId="{9EB59980-76E7-A54B-B1FD-79F08BE95647}" type="presParOf" srcId="{3F42BECA-2C91-483F-BB94-668579862AFB}" destId="{C7909C68-B09E-4ECB-9EDD-1AD4DDA5DDD3}" srcOrd="0" destOrd="0" presId="urn:microsoft.com/office/officeart/2005/8/layout/orgChart1"/>
    <dgm:cxn modelId="{35380286-580A-394D-A5C8-6BAF8C6E9F7C}" type="presParOf" srcId="{3F42BECA-2C91-483F-BB94-668579862AFB}" destId="{9CABED56-80C5-4442-AFFC-42BEF372D051}" srcOrd="1" destOrd="0" presId="urn:microsoft.com/office/officeart/2005/8/layout/orgChart1"/>
    <dgm:cxn modelId="{F80280C6-CF14-554B-AEF2-30B069A839F0}" type="presParOf" srcId="{8EA06988-4D54-4A01-9163-2664F5AFD13E}" destId="{FCD15A3A-1FD0-4972-99F7-97FA4DD544FC}" srcOrd="1" destOrd="0" presId="urn:microsoft.com/office/officeart/2005/8/layout/orgChart1"/>
    <dgm:cxn modelId="{CE023389-E393-C84F-984D-5BB76B0A1CAF}" type="presParOf" srcId="{8EA06988-4D54-4A01-9163-2664F5AFD13E}" destId="{E25D760F-6B3F-4CCA-823A-E4816790BF01}" srcOrd="2" destOrd="0" presId="urn:microsoft.com/office/officeart/2005/8/layout/orgChart1"/>
    <dgm:cxn modelId="{283CED7B-AE7E-DD48-BB03-F483DAC7F996}" type="presParOf" srcId="{CED28840-0F7D-F240-B24C-EF6016D84255}" destId="{86BE26A3-F4AD-4DB6-985E-0C9AFFA32BE5}" srcOrd="4" destOrd="0" presId="urn:microsoft.com/office/officeart/2005/8/layout/orgChart1"/>
    <dgm:cxn modelId="{1E08A750-ADF1-6446-8A05-5C7E41543B18}" type="presParOf" srcId="{CED28840-0F7D-F240-B24C-EF6016D84255}" destId="{74FE9963-F893-45A0-B9BD-69BBC938D910}" srcOrd="5" destOrd="0" presId="urn:microsoft.com/office/officeart/2005/8/layout/orgChart1"/>
    <dgm:cxn modelId="{FA3F9874-A8F6-0447-B07D-C2578AB8FA27}" type="presParOf" srcId="{74FE9963-F893-45A0-B9BD-69BBC938D910}" destId="{AA2483F4-C251-4E2C-BCBB-F0038A1EA3D4}" srcOrd="0" destOrd="0" presId="urn:microsoft.com/office/officeart/2005/8/layout/orgChart1"/>
    <dgm:cxn modelId="{22257006-99C7-0047-B6FD-42488A443B65}" type="presParOf" srcId="{AA2483F4-C251-4E2C-BCBB-F0038A1EA3D4}" destId="{DA217619-8B7C-45EB-8BB2-95935251B63A}" srcOrd="0" destOrd="0" presId="urn:microsoft.com/office/officeart/2005/8/layout/orgChart1"/>
    <dgm:cxn modelId="{A61A7CE0-DABC-6F40-89CA-D3F9A253EFF8}" type="presParOf" srcId="{AA2483F4-C251-4E2C-BCBB-F0038A1EA3D4}" destId="{CC97CCFE-96AE-4963-ABF4-34CDE04ABA69}" srcOrd="1" destOrd="0" presId="urn:microsoft.com/office/officeart/2005/8/layout/orgChart1"/>
    <dgm:cxn modelId="{1A05B499-C963-DE4A-8215-6F4A1043B17F}" type="presParOf" srcId="{74FE9963-F893-45A0-B9BD-69BBC938D910}" destId="{E7926940-B46C-4469-A410-67A64DEA2AF4}" srcOrd="1" destOrd="0" presId="urn:microsoft.com/office/officeart/2005/8/layout/orgChart1"/>
    <dgm:cxn modelId="{606C1397-6B67-D247-A6F0-FAB92CDD9E21}" type="presParOf" srcId="{74FE9963-F893-45A0-B9BD-69BBC938D910}" destId="{3CBCC1BC-FB47-42F7-940E-7A5EB9F6955B}" srcOrd="2" destOrd="0" presId="urn:microsoft.com/office/officeart/2005/8/layout/orgChart1"/>
    <dgm:cxn modelId="{B9D2D3EB-2B92-E54C-B94C-567A098330C2}" type="presParOf" srcId="{D3CAA6AD-17D2-8C4F-915A-19A7C198606A}" destId="{0D6C68DB-AED5-6C42-AC42-73F864B73FE6}" srcOrd="2" destOrd="0" presId="urn:microsoft.com/office/officeart/2005/8/layout/orgChart1"/>
    <dgm:cxn modelId="{E9CBD381-D4FA-CA45-881C-060EC30B9C40}" type="presParOf" srcId="{D0C48283-82A4-AD4E-9846-B318D5851489}" destId="{45FEE2B0-CFD1-DF4B-BBE8-9D3284019819}" srcOrd="2" destOrd="0" presId="urn:microsoft.com/office/officeart/2005/8/layout/orgChart1"/>
    <dgm:cxn modelId="{DD9CA746-1DB2-994A-BC02-525923A79F27}" type="presParOf" srcId="{D0C48283-82A4-AD4E-9846-B318D5851489}" destId="{279918D6-62AB-1B45-8308-BB0792DDE14B}" srcOrd="3" destOrd="0" presId="urn:microsoft.com/office/officeart/2005/8/layout/orgChart1"/>
    <dgm:cxn modelId="{5A0A0CFE-56D7-9F49-B65F-44DA56262ABF}" type="presParOf" srcId="{279918D6-62AB-1B45-8308-BB0792DDE14B}" destId="{EAE5875E-DF0E-E74C-9A63-7C7A39EEE290}" srcOrd="0" destOrd="0" presId="urn:microsoft.com/office/officeart/2005/8/layout/orgChart1"/>
    <dgm:cxn modelId="{D8E93833-3E36-F548-AC2A-D79BB9DA51DE}" type="presParOf" srcId="{EAE5875E-DF0E-E74C-9A63-7C7A39EEE290}" destId="{017B8E52-A718-A841-8D26-6708BB0C01E9}" srcOrd="0" destOrd="0" presId="urn:microsoft.com/office/officeart/2005/8/layout/orgChart1"/>
    <dgm:cxn modelId="{3C38668E-528C-D94A-87CA-6FC74FA0278B}" type="presParOf" srcId="{EAE5875E-DF0E-E74C-9A63-7C7A39EEE290}" destId="{C2DAD131-8F01-904D-8E36-32F6F9196C89}" srcOrd="1" destOrd="0" presId="urn:microsoft.com/office/officeart/2005/8/layout/orgChart1"/>
    <dgm:cxn modelId="{59FAF76E-FB54-2744-85C3-2BC75D1F59AE}" type="presParOf" srcId="{279918D6-62AB-1B45-8308-BB0792DDE14B}" destId="{B219F340-940A-AC43-A530-54AA0EE44212}" srcOrd="1" destOrd="0" presId="urn:microsoft.com/office/officeart/2005/8/layout/orgChart1"/>
    <dgm:cxn modelId="{DECED7BC-92A7-2143-ADBB-062134B16430}" type="presParOf" srcId="{B219F340-940A-AC43-A530-54AA0EE44212}" destId="{EFA2B6AD-F7DA-A445-B6F3-15A093842F69}" srcOrd="0" destOrd="0" presId="urn:microsoft.com/office/officeart/2005/8/layout/orgChart1"/>
    <dgm:cxn modelId="{23523574-0926-F74A-B0F1-3FC261E03581}" type="presParOf" srcId="{B219F340-940A-AC43-A530-54AA0EE44212}" destId="{696CDAFB-E202-4545-8B64-5BC7002903D5}" srcOrd="1" destOrd="0" presId="urn:microsoft.com/office/officeart/2005/8/layout/orgChart1"/>
    <dgm:cxn modelId="{22965AB2-633D-CE44-9B8C-32ED40C97683}" type="presParOf" srcId="{696CDAFB-E202-4545-8B64-5BC7002903D5}" destId="{3FD6A0AB-BC38-A149-8A27-ED4DF452E571}" srcOrd="0" destOrd="0" presId="urn:microsoft.com/office/officeart/2005/8/layout/orgChart1"/>
    <dgm:cxn modelId="{CDA55E6D-9BAF-8840-BC30-236C3438870C}" type="presParOf" srcId="{3FD6A0AB-BC38-A149-8A27-ED4DF452E571}" destId="{526286A0-3D5A-C64A-A8E2-8F484FC11962}" srcOrd="0" destOrd="0" presId="urn:microsoft.com/office/officeart/2005/8/layout/orgChart1"/>
    <dgm:cxn modelId="{9392B7D1-EDB3-A14C-B979-8E449E270FEA}" type="presParOf" srcId="{3FD6A0AB-BC38-A149-8A27-ED4DF452E571}" destId="{062C38B9-3C12-1A4C-91F8-96373E180B65}" srcOrd="1" destOrd="0" presId="urn:microsoft.com/office/officeart/2005/8/layout/orgChart1"/>
    <dgm:cxn modelId="{69108080-9D9F-C049-948D-BD95940D831F}" type="presParOf" srcId="{696CDAFB-E202-4545-8B64-5BC7002903D5}" destId="{CE161433-8464-8E41-91F5-065EBA26857F}" srcOrd="1" destOrd="0" presId="urn:microsoft.com/office/officeart/2005/8/layout/orgChart1"/>
    <dgm:cxn modelId="{6290C43D-C09A-1A4C-92A7-32D5B5BF09A8}" type="presParOf" srcId="{696CDAFB-E202-4545-8B64-5BC7002903D5}" destId="{49E7DA73-04B5-834E-8145-7AE27D61FBB5}" srcOrd="2" destOrd="0" presId="urn:microsoft.com/office/officeart/2005/8/layout/orgChart1"/>
    <dgm:cxn modelId="{18572F1B-C398-4146-A499-2D79CF9B4628}" type="presParOf" srcId="{B219F340-940A-AC43-A530-54AA0EE44212}" destId="{CFE0A0EB-17E9-40C2-8B69-E7D3225D1DD2}" srcOrd="2" destOrd="0" presId="urn:microsoft.com/office/officeart/2005/8/layout/orgChart1"/>
    <dgm:cxn modelId="{DB6019C4-AC47-054E-AE10-EFE4042E2A05}" type="presParOf" srcId="{B219F340-940A-AC43-A530-54AA0EE44212}" destId="{4B352E45-2915-49D5-A1FE-E2E7D15A4B4D}" srcOrd="3" destOrd="0" presId="urn:microsoft.com/office/officeart/2005/8/layout/orgChart1"/>
    <dgm:cxn modelId="{F49B2317-E064-3746-9EE4-79681BCBE130}" type="presParOf" srcId="{4B352E45-2915-49D5-A1FE-E2E7D15A4B4D}" destId="{7F2DF792-9D25-4177-973A-6E339B9AF1C4}" srcOrd="0" destOrd="0" presId="urn:microsoft.com/office/officeart/2005/8/layout/orgChart1"/>
    <dgm:cxn modelId="{20779053-6AC1-C748-BDE3-C1E11AD4CEFC}" type="presParOf" srcId="{7F2DF792-9D25-4177-973A-6E339B9AF1C4}" destId="{26E82AD2-96ED-4990-A53C-A0D674885C50}" srcOrd="0" destOrd="0" presId="urn:microsoft.com/office/officeart/2005/8/layout/orgChart1"/>
    <dgm:cxn modelId="{DA61A17E-F396-084C-B2C1-4BC9DFE04E33}" type="presParOf" srcId="{7F2DF792-9D25-4177-973A-6E339B9AF1C4}" destId="{87F93F41-50AF-4214-B1C3-A1D243D54DF4}" srcOrd="1" destOrd="0" presId="urn:microsoft.com/office/officeart/2005/8/layout/orgChart1"/>
    <dgm:cxn modelId="{BEB11BD0-49A7-7E40-B4EA-7775531FC34C}" type="presParOf" srcId="{4B352E45-2915-49D5-A1FE-E2E7D15A4B4D}" destId="{98C120A7-4803-4FB3-A871-7A33BBC19AF9}" srcOrd="1" destOrd="0" presId="urn:microsoft.com/office/officeart/2005/8/layout/orgChart1"/>
    <dgm:cxn modelId="{D56345A2-3011-DB4B-8B74-15AD2215E632}" type="presParOf" srcId="{4B352E45-2915-49D5-A1FE-E2E7D15A4B4D}" destId="{B479F558-871F-47C2-9075-1DF666D7EB2E}" srcOrd="2" destOrd="0" presId="urn:microsoft.com/office/officeart/2005/8/layout/orgChart1"/>
    <dgm:cxn modelId="{C0244302-BDEB-7444-8C25-232ED2E46F79}" type="presParOf" srcId="{B219F340-940A-AC43-A530-54AA0EE44212}" destId="{E950A78A-1D92-40D4-8772-92750828215B}" srcOrd="4" destOrd="0" presId="urn:microsoft.com/office/officeart/2005/8/layout/orgChart1"/>
    <dgm:cxn modelId="{7066BD09-E02C-C044-A6E1-790F83F89EA3}" type="presParOf" srcId="{B219F340-940A-AC43-A530-54AA0EE44212}" destId="{C1254B78-EB82-4F24-ACCE-45A675FF4414}" srcOrd="5" destOrd="0" presId="urn:microsoft.com/office/officeart/2005/8/layout/orgChart1"/>
    <dgm:cxn modelId="{004FB565-05AC-7146-8902-C762A50C38C8}" type="presParOf" srcId="{C1254B78-EB82-4F24-ACCE-45A675FF4414}" destId="{DE759604-6E76-4D81-8811-EE9546F0FDA6}" srcOrd="0" destOrd="0" presId="urn:microsoft.com/office/officeart/2005/8/layout/orgChart1"/>
    <dgm:cxn modelId="{9B2C02DE-6410-F547-9566-8F52245C9C5B}" type="presParOf" srcId="{DE759604-6E76-4D81-8811-EE9546F0FDA6}" destId="{A7291C16-45B6-431B-912F-3BA91D991671}" srcOrd="0" destOrd="0" presId="urn:microsoft.com/office/officeart/2005/8/layout/orgChart1"/>
    <dgm:cxn modelId="{DEF1EDF7-B5FE-0942-A4CD-6729C385361C}" type="presParOf" srcId="{DE759604-6E76-4D81-8811-EE9546F0FDA6}" destId="{8C1A7B1F-33C9-4C2A-A5F3-BEA2E0AD2DAF}" srcOrd="1" destOrd="0" presId="urn:microsoft.com/office/officeart/2005/8/layout/orgChart1"/>
    <dgm:cxn modelId="{FFD73A7F-C564-004A-9EA3-99363B73F91B}" type="presParOf" srcId="{C1254B78-EB82-4F24-ACCE-45A675FF4414}" destId="{EE7B95A2-604B-402E-A453-14F695095860}" srcOrd="1" destOrd="0" presId="urn:microsoft.com/office/officeart/2005/8/layout/orgChart1"/>
    <dgm:cxn modelId="{83D7082C-77EB-2849-9FF5-41B98DCD4AF7}" type="presParOf" srcId="{C1254B78-EB82-4F24-ACCE-45A675FF4414}" destId="{C25F1849-9034-46FF-AA0F-77D642E3E296}" srcOrd="2" destOrd="0" presId="urn:microsoft.com/office/officeart/2005/8/layout/orgChart1"/>
    <dgm:cxn modelId="{81ADAE63-59B9-824B-B6CB-92F19324B798}" type="presParOf" srcId="{279918D6-62AB-1B45-8308-BB0792DDE14B}" destId="{8F78951B-45F5-8845-B143-E2C19332FDE0}" srcOrd="2" destOrd="0" presId="urn:microsoft.com/office/officeart/2005/8/layout/orgChart1"/>
    <dgm:cxn modelId="{F987DD06-A1A6-D64E-85FA-F352D1377321}" type="presParOf" srcId="{D0C48283-82A4-AD4E-9846-B318D5851489}" destId="{6B6522C2-A14E-2746-A6EF-6BA341BCAAD9}" srcOrd="4" destOrd="0" presId="urn:microsoft.com/office/officeart/2005/8/layout/orgChart1"/>
    <dgm:cxn modelId="{D16FCD55-0111-0B4B-B281-B4C0694BDEAC}" type="presParOf" srcId="{D0C48283-82A4-AD4E-9846-B318D5851489}" destId="{9FEE8274-2899-6A42-8815-C4B898151165}" srcOrd="5" destOrd="0" presId="urn:microsoft.com/office/officeart/2005/8/layout/orgChart1"/>
    <dgm:cxn modelId="{ECB2F7B2-C938-C24F-AA51-7403454C71D6}" type="presParOf" srcId="{9FEE8274-2899-6A42-8815-C4B898151165}" destId="{713C23E6-28F6-3D4F-8A37-E821C29FC4C1}" srcOrd="0" destOrd="0" presId="urn:microsoft.com/office/officeart/2005/8/layout/orgChart1"/>
    <dgm:cxn modelId="{05746A47-4F37-BF46-B257-8608B230ACC6}" type="presParOf" srcId="{713C23E6-28F6-3D4F-8A37-E821C29FC4C1}" destId="{DEF69E1A-CAAB-084A-9E60-43EACACFCABC}" srcOrd="0" destOrd="0" presId="urn:microsoft.com/office/officeart/2005/8/layout/orgChart1"/>
    <dgm:cxn modelId="{F1A9749A-300D-1244-BDDA-84C5BE541C08}" type="presParOf" srcId="{713C23E6-28F6-3D4F-8A37-E821C29FC4C1}" destId="{FCF5E736-FB69-BF44-9F3A-FC68F450BDAE}" srcOrd="1" destOrd="0" presId="urn:microsoft.com/office/officeart/2005/8/layout/orgChart1"/>
    <dgm:cxn modelId="{97754BA5-920F-5549-A7FC-26E90EE735B2}" type="presParOf" srcId="{9FEE8274-2899-6A42-8815-C4B898151165}" destId="{68BB92F9-F740-784E-9081-6E332744B536}" srcOrd="1" destOrd="0" presId="urn:microsoft.com/office/officeart/2005/8/layout/orgChart1"/>
    <dgm:cxn modelId="{1DF4CDB4-2E78-8E4E-9D30-6698FA3ED70C}" type="presParOf" srcId="{68BB92F9-F740-784E-9081-6E332744B536}" destId="{BDE31366-DA00-B348-8D13-0D1F4F8F0D11}" srcOrd="0" destOrd="0" presId="urn:microsoft.com/office/officeart/2005/8/layout/orgChart1"/>
    <dgm:cxn modelId="{D3D26615-0EAD-5E4F-BAF9-677437091D0A}" type="presParOf" srcId="{68BB92F9-F740-784E-9081-6E332744B536}" destId="{B21351EE-5CBC-FE4D-BFFC-6DC2B7F007ED}" srcOrd="1" destOrd="0" presId="urn:microsoft.com/office/officeart/2005/8/layout/orgChart1"/>
    <dgm:cxn modelId="{328A0AAA-16E0-F948-B2F8-CF6FB0944D3C}" type="presParOf" srcId="{B21351EE-5CBC-FE4D-BFFC-6DC2B7F007ED}" destId="{60DF0E73-FB1C-E148-A31B-842BCFCE50DC}" srcOrd="0" destOrd="0" presId="urn:microsoft.com/office/officeart/2005/8/layout/orgChart1"/>
    <dgm:cxn modelId="{82E2EACC-B271-BD47-8E79-749373BB33B9}" type="presParOf" srcId="{60DF0E73-FB1C-E148-A31B-842BCFCE50DC}" destId="{473A28FB-88FC-804D-9A3A-9B8FD01082A0}" srcOrd="0" destOrd="0" presId="urn:microsoft.com/office/officeart/2005/8/layout/orgChart1"/>
    <dgm:cxn modelId="{2180B136-E715-DE43-A05E-A5E6FFFC3D7B}" type="presParOf" srcId="{60DF0E73-FB1C-E148-A31B-842BCFCE50DC}" destId="{429AEB15-F680-A64B-9B33-98C5CBB1368C}" srcOrd="1" destOrd="0" presId="urn:microsoft.com/office/officeart/2005/8/layout/orgChart1"/>
    <dgm:cxn modelId="{7AECD83A-9D64-7E4E-B6B9-3FAD4EC0A7EF}" type="presParOf" srcId="{B21351EE-5CBC-FE4D-BFFC-6DC2B7F007ED}" destId="{F51DA910-1373-A845-B996-C6C2E3319918}" srcOrd="1" destOrd="0" presId="urn:microsoft.com/office/officeart/2005/8/layout/orgChart1"/>
    <dgm:cxn modelId="{7FF0DCB1-2126-114D-A38D-8E694DFC1999}" type="presParOf" srcId="{B21351EE-5CBC-FE4D-BFFC-6DC2B7F007ED}" destId="{F9289492-74E2-CF42-8BD2-0F1483BC99D9}" srcOrd="2" destOrd="0" presId="urn:microsoft.com/office/officeart/2005/8/layout/orgChart1"/>
    <dgm:cxn modelId="{6E500B5D-890D-2047-8FDF-20BAC59C8CD7}" type="presParOf" srcId="{68BB92F9-F740-784E-9081-6E332744B536}" destId="{B98CD2F9-4BC4-4EE0-9525-45968D7C4FA0}" srcOrd="2" destOrd="0" presId="urn:microsoft.com/office/officeart/2005/8/layout/orgChart1"/>
    <dgm:cxn modelId="{B315C9FD-2F31-E74E-86FB-155911235BC2}" type="presParOf" srcId="{68BB92F9-F740-784E-9081-6E332744B536}" destId="{21EE5AED-F26F-420E-86B3-2E97FF592527}" srcOrd="3" destOrd="0" presId="urn:microsoft.com/office/officeart/2005/8/layout/orgChart1"/>
    <dgm:cxn modelId="{BC3D689F-648C-2E44-B1D6-308B1DA24D70}" type="presParOf" srcId="{21EE5AED-F26F-420E-86B3-2E97FF592527}" destId="{67530D6A-DCDC-418F-8398-D152BBA61113}" srcOrd="0" destOrd="0" presId="urn:microsoft.com/office/officeart/2005/8/layout/orgChart1"/>
    <dgm:cxn modelId="{2DE902DA-4074-C94B-8419-2124FDDD48D3}" type="presParOf" srcId="{67530D6A-DCDC-418F-8398-D152BBA61113}" destId="{36ECACD5-9D35-47CB-A9DE-1001E66E4366}" srcOrd="0" destOrd="0" presId="urn:microsoft.com/office/officeart/2005/8/layout/orgChart1"/>
    <dgm:cxn modelId="{7D9EF6B1-9A54-C64C-B138-A46F61583DF9}" type="presParOf" srcId="{67530D6A-DCDC-418F-8398-D152BBA61113}" destId="{315ED89A-0E56-4B22-8CCE-C2A0D73FBF90}" srcOrd="1" destOrd="0" presId="urn:microsoft.com/office/officeart/2005/8/layout/orgChart1"/>
    <dgm:cxn modelId="{889850E5-08A9-3140-B251-ADACF3709A00}" type="presParOf" srcId="{21EE5AED-F26F-420E-86B3-2E97FF592527}" destId="{015519F7-2C6F-4907-AD64-E9E0844F62B4}" srcOrd="1" destOrd="0" presId="urn:microsoft.com/office/officeart/2005/8/layout/orgChart1"/>
    <dgm:cxn modelId="{9F18316B-A234-C24B-A144-8A9431BC693B}" type="presParOf" srcId="{21EE5AED-F26F-420E-86B3-2E97FF592527}" destId="{3FC82AEB-3D56-4300-8088-C34BA6F53F92}" srcOrd="2" destOrd="0" presId="urn:microsoft.com/office/officeart/2005/8/layout/orgChart1"/>
    <dgm:cxn modelId="{29E94B14-FE3D-0E49-877C-8A08BF644C97}" type="presParOf" srcId="{68BB92F9-F740-784E-9081-6E332744B536}" destId="{072FD227-0064-4E27-A628-6BDAEA5FBD60}" srcOrd="4" destOrd="0" presId="urn:microsoft.com/office/officeart/2005/8/layout/orgChart1"/>
    <dgm:cxn modelId="{71D07D5F-6164-8A49-8FC5-7ACEB0C77057}" type="presParOf" srcId="{68BB92F9-F740-784E-9081-6E332744B536}" destId="{98CE31B9-9A04-4229-B8BF-F91D34D4E159}" srcOrd="5" destOrd="0" presId="urn:microsoft.com/office/officeart/2005/8/layout/orgChart1"/>
    <dgm:cxn modelId="{035CE69F-B89A-C640-B652-F933343AF189}" type="presParOf" srcId="{98CE31B9-9A04-4229-B8BF-F91D34D4E159}" destId="{8534C001-6C1F-4346-82CB-D2DF40D5399D}" srcOrd="0" destOrd="0" presId="urn:microsoft.com/office/officeart/2005/8/layout/orgChart1"/>
    <dgm:cxn modelId="{1BD3D4BE-94C5-804A-9E2F-EC503139BDA7}" type="presParOf" srcId="{8534C001-6C1F-4346-82CB-D2DF40D5399D}" destId="{1D0EEDE6-8AB1-4297-9930-83DEC5CC7B72}" srcOrd="0" destOrd="0" presId="urn:microsoft.com/office/officeart/2005/8/layout/orgChart1"/>
    <dgm:cxn modelId="{B7621F8E-0B7C-924F-BB54-471728093BA2}" type="presParOf" srcId="{8534C001-6C1F-4346-82CB-D2DF40D5399D}" destId="{77161252-AFD6-4689-AFDD-7935AA687C56}" srcOrd="1" destOrd="0" presId="urn:microsoft.com/office/officeart/2005/8/layout/orgChart1"/>
    <dgm:cxn modelId="{90AF47FA-52D2-074E-BF56-BD73463A109E}" type="presParOf" srcId="{98CE31B9-9A04-4229-B8BF-F91D34D4E159}" destId="{DDEA7E80-8488-4AFD-ADBA-B7341EE8147E}" srcOrd="1" destOrd="0" presId="urn:microsoft.com/office/officeart/2005/8/layout/orgChart1"/>
    <dgm:cxn modelId="{E47F8969-B4E1-5E49-BC1A-EC9C4FB45095}" type="presParOf" srcId="{98CE31B9-9A04-4229-B8BF-F91D34D4E159}" destId="{5621B638-D9D3-4D20-985E-DFE1CAD216FC}" srcOrd="2" destOrd="0" presId="urn:microsoft.com/office/officeart/2005/8/layout/orgChart1"/>
    <dgm:cxn modelId="{52547814-E4FC-674F-A81D-A1696DE51811}" type="presParOf" srcId="{9FEE8274-2899-6A42-8815-C4B898151165}" destId="{08849785-E20B-CC48-A732-E4C4C0E27A4B}" srcOrd="2" destOrd="0" presId="urn:microsoft.com/office/officeart/2005/8/layout/orgChart1"/>
    <dgm:cxn modelId="{D983996D-0E28-1D42-B307-11777CEF6E5C}" type="presParOf" srcId="{375E8400-F065-6841-86B0-364ADDDBE2CB}" destId="{AE72BA7D-E2E3-6B46-9F87-D7B246575E76}" srcOrd="2" destOrd="0" presId="urn:microsoft.com/office/officeart/2005/8/layout/orgChart1"/>
    <dgm:cxn modelId="{4C8642AE-5212-A245-8970-B1C85814031C}" type="presParOf" srcId="{AE72BA7D-E2E3-6B46-9F87-D7B246575E76}" destId="{60159387-BC03-3A41-8D73-489E8B976E57}" srcOrd="0" destOrd="0" presId="urn:microsoft.com/office/officeart/2005/8/layout/orgChart1"/>
    <dgm:cxn modelId="{B5197B7E-030C-694D-AE5F-4312ABBE9251}" type="presParOf" srcId="{AE72BA7D-E2E3-6B46-9F87-D7B246575E76}" destId="{2147329A-A2A4-8E46-96F8-B6229854E2F6}" srcOrd="1" destOrd="0" presId="urn:microsoft.com/office/officeart/2005/8/layout/orgChart1"/>
    <dgm:cxn modelId="{8AE4B638-922C-E248-A431-5958DEAA5B12}" type="presParOf" srcId="{2147329A-A2A4-8E46-96F8-B6229854E2F6}" destId="{09806DDC-E8E7-F641-BE21-BA9BFF90435B}" srcOrd="0" destOrd="0" presId="urn:microsoft.com/office/officeart/2005/8/layout/orgChart1"/>
    <dgm:cxn modelId="{6F9BEE6B-2CB6-CD4A-9F32-8F961A187594}" type="presParOf" srcId="{09806DDC-E8E7-F641-BE21-BA9BFF90435B}" destId="{3FFBF6A6-89AD-9F48-9FFB-95BCD31CC584}" srcOrd="0" destOrd="0" presId="urn:microsoft.com/office/officeart/2005/8/layout/orgChart1"/>
    <dgm:cxn modelId="{C3CFD17C-F3F6-744A-B964-27418D81F339}" type="presParOf" srcId="{09806DDC-E8E7-F641-BE21-BA9BFF90435B}" destId="{E569B45D-8D57-0841-8161-182160249047}" srcOrd="1" destOrd="0" presId="urn:microsoft.com/office/officeart/2005/8/layout/orgChart1"/>
    <dgm:cxn modelId="{D31FD374-C11D-2847-8A1A-F3C851C9B38C}" type="presParOf" srcId="{2147329A-A2A4-8E46-96F8-B6229854E2F6}" destId="{90A45B95-8342-AD41-A8AB-6A29B8526AAE}" srcOrd="1" destOrd="0" presId="urn:microsoft.com/office/officeart/2005/8/layout/orgChart1"/>
    <dgm:cxn modelId="{759E09DC-6CA5-C641-95D0-B8F282BF1268}" type="presParOf" srcId="{2147329A-A2A4-8E46-96F8-B6229854E2F6}" destId="{760D3E8C-4D1F-B44D-A50E-037807DA8825}" srcOrd="2" destOrd="0" presId="urn:microsoft.com/office/officeart/2005/8/layout/orgChart1"/>
    <dgm:cxn modelId="{BE3E67A9-D6F8-9F40-90C3-6609219102BE}" type="presParOf" srcId="{AE72BA7D-E2E3-6B46-9F87-D7B246575E76}" destId="{806C0648-2FD5-C04C-B6B4-84E4278AFCB4}" srcOrd="2" destOrd="0" presId="urn:microsoft.com/office/officeart/2005/8/layout/orgChart1"/>
    <dgm:cxn modelId="{579C2ADF-1C66-AD45-88BE-11C6DA5D1A3F}" type="presParOf" srcId="{AE72BA7D-E2E3-6B46-9F87-D7B246575E76}" destId="{867D78A6-58E1-0F46-9927-BEAD32A479AB}" srcOrd="3" destOrd="0" presId="urn:microsoft.com/office/officeart/2005/8/layout/orgChart1"/>
    <dgm:cxn modelId="{D03F874F-388D-574D-A85E-275A09F27D47}" type="presParOf" srcId="{867D78A6-58E1-0F46-9927-BEAD32A479AB}" destId="{1250A8E0-D688-3149-8E79-F426A7F2C871}" srcOrd="0" destOrd="0" presId="urn:microsoft.com/office/officeart/2005/8/layout/orgChart1"/>
    <dgm:cxn modelId="{20451C27-5DEF-6447-A69B-32AE61B0A94D}" type="presParOf" srcId="{1250A8E0-D688-3149-8E79-F426A7F2C871}" destId="{901A9638-6169-F045-A379-1EFD00BAC2E1}" srcOrd="0" destOrd="0" presId="urn:microsoft.com/office/officeart/2005/8/layout/orgChart1"/>
    <dgm:cxn modelId="{ABA93390-798E-3F48-B9E0-B4E5C19C2997}" type="presParOf" srcId="{1250A8E0-D688-3149-8E79-F426A7F2C871}" destId="{5F68C6C1-522A-234B-8A8C-730C17E2D5BC}" srcOrd="1" destOrd="0" presId="urn:microsoft.com/office/officeart/2005/8/layout/orgChart1"/>
    <dgm:cxn modelId="{6F8F72AD-9CCB-D54B-AFB4-5726311E5500}" type="presParOf" srcId="{867D78A6-58E1-0F46-9927-BEAD32A479AB}" destId="{83652F00-9827-7049-9AE3-AEE2103F5A31}" srcOrd="1" destOrd="0" presId="urn:microsoft.com/office/officeart/2005/8/layout/orgChart1"/>
    <dgm:cxn modelId="{FE3AD49D-8B23-0B4C-B925-489246D8AACD}" type="presParOf" srcId="{867D78A6-58E1-0F46-9927-BEAD32A479AB}" destId="{C389308F-B918-E348-A994-29C2BE4F098E}" srcOrd="2" destOrd="0" presId="urn:microsoft.com/office/officeart/2005/8/layout/orgChart1"/>
    <dgm:cxn modelId="{7C91777A-178A-4A4F-A4B1-1125B169672B}" type="presParOf" srcId="{AE72BA7D-E2E3-6B46-9F87-D7B246575E76}" destId="{58B88A86-5100-9742-AD97-4F343B928ACD}" srcOrd="4" destOrd="0" presId="urn:microsoft.com/office/officeart/2005/8/layout/orgChart1"/>
    <dgm:cxn modelId="{D082FB14-57D8-BA4F-AAE6-590ED6045372}" type="presParOf" srcId="{AE72BA7D-E2E3-6B46-9F87-D7B246575E76}" destId="{C2F21B0B-21DE-E44B-92A7-FFFF8F2FDB3E}" srcOrd="5" destOrd="0" presId="urn:microsoft.com/office/officeart/2005/8/layout/orgChart1"/>
    <dgm:cxn modelId="{AB143BA7-A4AF-D04D-B014-67FED58FC8F0}" type="presParOf" srcId="{C2F21B0B-21DE-E44B-92A7-FFFF8F2FDB3E}" destId="{2E5ED43D-6A50-8E4F-9B14-CB48312BB8A0}" srcOrd="0" destOrd="0" presId="urn:microsoft.com/office/officeart/2005/8/layout/orgChart1"/>
    <dgm:cxn modelId="{24C8D789-CADF-2142-B298-24F657A84A33}" type="presParOf" srcId="{2E5ED43D-6A50-8E4F-9B14-CB48312BB8A0}" destId="{69CD0E03-2C63-0B4A-A153-AF0FAB283A0A}" srcOrd="0" destOrd="0" presId="urn:microsoft.com/office/officeart/2005/8/layout/orgChart1"/>
    <dgm:cxn modelId="{B2FCA987-381D-454A-A8A3-9D85EAD29E27}" type="presParOf" srcId="{2E5ED43D-6A50-8E4F-9B14-CB48312BB8A0}" destId="{A059DD46-181E-4C41-9361-F90A54A56F67}" srcOrd="1" destOrd="0" presId="urn:microsoft.com/office/officeart/2005/8/layout/orgChart1"/>
    <dgm:cxn modelId="{EE6FF31C-0A23-084F-9FB1-0BBEC3DC53E9}" type="presParOf" srcId="{C2F21B0B-21DE-E44B-92A7-FFFF8F2FDB3E}" destId="{8F90CC94-C046-834C-A475-8E81BA8A0BBB}" srcOrd="1" destOrd="0" presId="urn:microsoft.com/office/officeart/2005/8/layout/orgChart1"/>
    <dgm:cxn modelId="{6CCF5ABB-E1AC-CE46-AEC9-A49ED4D2D974}" type="presParOf" srcId="{C2F21B0B-21DE-E44B-92A7-FFFF8F2FDB3E}" destId="{A2563AFD-6D7B-A840-9A2A-26186F37994F}" srcOrd="2" destOrd="0" presId="urn:microsoft.com/office/officeart/2005/8/layout/orgChart1"/>
    <dgm:cxn modelId="{637C4190-5786-A247-9FCD-FFEE22AEBF86}" type="presParOf" srcId="{AE72BA7D-E2E3-6B46-9F87-D7B246575E76}" destId="{919FCBAF-F5AA-0146-BCF7-3F837E2A3E15}" srcOrd="6" destOrd="0" presId="urn:microsoft.com/office/officeart/2005/8/layout/orgChart1"/>
    <dgm:cxn modelId="{F7F50E22-5ED3-8C45-B111-EAE91A6A3ED4}" type="presParOf" srcId="{AE72BA7D-E2E3-6B46-9F87-D7B246575E76}" destId="{A60578FC-89C5-1547-8422-41EDCB8E9E1F}" srcOrd="7" destOrd="0" presId="urn:microsoft.com/office/officeart/2005/8/layout/orgChart1"/>
    <dgm:cxn modelId="{2CCF74CA-FADA-AB44-BE5B-EF30C60438E8}" type="presParOf" srcId="{A60578FC-89C5-1547-8422-41EDCB8E9E1F}" destId="{C26B29A6-29AF-6746-8A79-E0CED86675E2}" srcOrd="0" destOrd="0" presId="urn:microsoft.com/office/officeart/2005/8/layout/orgChart1"/>
    <dgm:cxn modelId="{6506FB97-840F-DB4E-BAA0-A0BE71E1D974}" type="presParOf" srcId="{C26B29A6-29AF-6746-8A79-E0CED86675E2}" destId="{4BE8A630-A19E-974C-8801-3DFA312479C1}" srcOrd="0" destOrd="0" presId="urn:microsoft.com/office/officeart/2005/8/layout/orgChart1"/>
    <dgm:cxn modelId="{D75C99CC-A1A8-D54E-A2EB-83F798F9D037}" type="presParOf" srcId="{C26B29A6-29AF-6746-8A79-E0CED86675E2}" destId="{56158A62-3A6A-4543-8C1A-D54BF39DFD88}" srcOrd="1" destOrd="0" presId="urn:microsoft.com/office/officeart/2005/8/layout/orgChart1"/>
    <dgm:cxn modelId="{9DBC2703-DE61-7249-A46B-1841DE264E14}" type="presParOf" srcId="{A60578FC-89C5-1547-8422-41EDCB8E9E1F}" destId="{C95D6BF2-EDBD-F74F-BB88-959DF038C136}" srcOrd="1" destOrd="0" presId="urn:microsoft.com/office/officeart/2005/8/layout/orgChart1"/>
    <dgm:cxn modelId="{CACDF827-4D39-B748-8292-09061C337E5B}" type="presParOf" srcId="{A60578FC-89C5-1547-8422-41EDCB8E9E1F}" destId="{BB9B293E-C606-EE49-9D03-AFCBFF9CD50D}" srcOrd="2" destOrd="0" presId="urn:microsoft.com/office/officeart/2005/8/layout/orgChart1"/>
    <dgm:cxn modelId="{2FDECE9E-D8DF-9F40-B56E-D43572271D77}" type="presParOf" srcId="{AE72BA7D-E2E3-6B46-9F87-D7B246575E76}" destId="{67C0D05D-9A58-2942-B4BC-0CB645476E81}" srcOrd="8" destOrd="0" presId="urn:microsoft.com/office/officeart/2005/8/layout/orgChart1"/>
    <dgm:cxn modelId="{D2CA089A-97AF-0D42-9DE9-8D7AC8FD4BE4}" type="presParOf" srcId="{AE72BA7D-E2E3-6B46-9F87-D7B246575E76}" destId="{3E07D854-9B75-1A4B-8797-432EC5C874D0}" srcOrd="9" destOrd="0" presId="urn:microsoft.com/office/officeart/2005/8/layout/orgChart1"/>
    <dgm:cxn modelId="{CD9FBE09-8172-4349-8D2B-CE81AABF36BB}" type="presParOf" srcId="{3E07D854-9B75-1A4B-8797-432EC5C874D0}" destId="{FC6FB2B7-C625-1E47-81B1-8444AC30A3A0}" srcOrd="0" destOrd="0" presId="urn:microsoft.com/office/officeart/2005/8/layout/orgChart1"/>
    <dgm:cxn modelId="{5F4F0722-C0F0-6345-8617-61F7583D5D38}" type="presParOf" srcId="{FC6FB2B7-C625-1E47-81B1-8444AC30A3A0}" destId="{ED2B9D2A-C010-4D41-AEEE-DD85104C3BF3}" srcOrd="0" destOrd="0" presId="urn:microsoft.com/office/officeart/2005/8/layout/orgChart1"/>
    <dgm:cxn modelId="{EFC4AE68-551F-3E4D-B222-0577B931879D}" type="presParOf" srcId="{FC6FB2B7-C625-1E47-81B1-8444AC30A3A0}" destId="{E24A8DC3-ED0F-D64C-9DF0-C25F8DA9E8A9}" srcOrd="1" destOrd="0" presId="urn:microsoft.com/office/officeart/2005/8/layout/orgChart1"/>
    <dgm:cxn modelId="{66F2FE04-9553-F74A-B0E4-DDF26C0AFE74}" type="presParOf" srcId="{3E07D854-9B75-1A4B-8797-432EC5C874D0}" destId="{BE510848-7440-4049-B230-9E3901197E90}" srcOrd="1" destOrd="0" presId="urn:microsoft.com/office/officeart/2005/8/layout/orgChart1"/>
    <dgm:cxn modelId="{C9F31626-F42A-C944-ADC8-1FE7339697F7}" type="presParOf" srcId="{3E07D854-9B75-1A4B-8797-432EC5C874D0}" destId="{3CC4B98A-62E4-E743-9213-3C58875EDFED}" srcOrd="2" destOrd="0" presId="urn:microsoft.com/office/officeart/2005/8/layout/orgChart1"/>
  </dgm:cxnLst>
  <dgm:bg/>
  <dgm:whole>
    <a:ln>
      <a:miter lim="800000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0D05D-9A58-2942-B4BC-0CB645476E81}">
      <dsp:nvSpPr>
        <dsp:cNvPr id="0" name=""/>
        <dsp:cNvSpPr/>
      </dsp:nvSpPr>
      <dsp:spPr>
        <a:xfrm>
          <a:off x="4114800" y="877709"/>
          <a:ext cx="1357811" cy="128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646"/>
              </a:lnTo>
              <a:lnTo>
                <a:pt x="1357811" y="12896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FCBAF-F5AA-0146-BCF7-3F837E2A3E15}">
      <dsp:nvSpPr>
        <dsp:cNvPr id="0" name=""/>
        <dsp:cNvSpPr/>
      </dsp:nvSpPr>
      <dsp:spPr>
        <a:xfrm>
          <a:off x="4114800" y="831989"/>
          <a:ext cx="1055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135691"/>
              </a:lnTo>
              <a:lnTo>
                <a:pt x="1055865" y="13569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88A86-5100-9742-AD97-4F343B928ACD}">
      <dsp:nvSpPr>
        <dsp:cNvPr id="0" name=""/>
        <dsp:cNvSpPr/>
      </dsp:nvSpPr>
      <dsp:spPr>
        <a:xfrm>
          <a:off x="3019505" y="877709"/>
          <a:ext cx="1095294" cy="198082"/>
        </a:xfrm>
        <a:custGeom>
          <a:avLst/>
          <a:gdLst/>
          <a:ahLst/>
          <a:cxnLst/>
          <a:rect l="0" t="0" r="0" b="0"/>
          <a:pathLst>
            <a:path>
              <a:moveTo>
                <a:pt x="1095294" y="0"/>
              </a:moveTo>
              <a:lnTo>
                <a:pt x="1095294" y="198082"/>
              </a:lnTo>
              <a:lnTo>
                <a:pt x="0" y="19808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C0648-2FD5-C04C-B6B4-84E4278AFCB4}">
      <dsp:nvSpPr>
        <dsp:cNvPr id="0" name=""/>
        <dsp:cNvSpPr/>
      </dsp:nvSpPr>
      <dsp:spPr>
        <a:xfrm>
          <a:off x="4114800" y="877709"/>
          <a:ext cx="277693" cy="843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742"/>
              </a:lnTo>
              <a:lnTo>
                <a:pt x="277693" y="8437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59387-BC03-3A41-8D73-489E8B976E57}">
      <dsp:nvSpPr>
        <dsp:cNvPr id="0" name=""/>
        <dsp:cNvSpPr/>
      </dsp:nvSpPr>
      <dsp:spPr>
        <a:xfrm>
          <a:off x="3744419" y="877709"/>
          <a:ext cx="370380" cy="1042628"/>
        </a:xfrm>
        <a:custGeom>
          <a:avLst/>
          <a:gdLst/>
          <a:ahLst/>
          <a:cxnLst/>
          <a:rect l="0" t="0" r="0" b="0"/>
          <a:pathLst>
            <a:path>
              <a:moveTo>
                <a:pt x="370380" y="0"/>
              </a:moveTo>
              <a:lnTo>
                <a:pt x="370380" y="1042628"/>
              </a:lnTo>
              <a:lnTo>
                <a:pt x="0" y="104262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FD227-0064-4E27-A628-6BDAEA5FBD60}">
      <dsp:nvSpPr>
        <dsp:cNvPr id="0" name=""/>
        <dsp:cNvSpPr/>
      </dsp:nvSpPr>
      <dsp:spPr>
        <a:xfrm>
          <a:off x="5128527" y="3776529"/>
          <a:ext cx="201424" cy="1820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917"/>
              </a:lnTo>
              <a:lnTo>
                <a:pt x="201424" y="18209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CD2F9-4BC4-4EE0-9525-45968D7C4FA0}">
      <dsp:nvSpPr>
        <dsp:cNvPr id="0" name=""/>
        <dsp:cNvSpPr/>
      </dsp:nvSpPr>
      <dsp:spPr>
        <a:xfrm>
          <a:off x="5128527" y="3776529"/>
          <a:ext cx="201424" cy="1322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110"/>
              </a:lnTo>
              <a:lnTo>
                <a:pt x="201424" y="13221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31366-DA00-B348-8D13-0D1F4F8F0D11}">
      <dsp:nvSpPr>
        <dsp:cNvPr id="0" name=""/>
        <dsp:cNvSpPr/>
      </dsp:nvSpPr>
      <dsp:spPr>
        <a:xfrm>
          <a:off x="5128527" y="3776529"/>
          <a:ext cx="201424" cy="82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03"/>
              </a:lnTo>
              <a:lnTo>
                <a:pt x="201424" y="82330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522C2-A14E-2746-A6EF-6BA341BCAAD9}">
      <dsp:nvSpPr>
        <dsp:cNvPr id="0" name=""/>
        <dsp:cNvSpPr/>
      </dsp:nvSpPr>
      <dsp:spPr>
        <a:xfrm>
          <a:off x="4114800" y="877709"/>
          <a:ext cx="1520041" cy="2265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3021"/>
              </a:lnTo>
              <a:lnTo>
                <a:pt x="1520041" y="2133021"/>
              </a:lnTo>
              <a:lnTo>
                <a:pt x="1520041" y="226592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0A78A-1D92-40D4-8772-92750828215B}">
      <dsp:nvSpPr>
        <dsp:cNvPr id="0" name=""/>
        <dsp:cNvSpPr/>
      </dsp:nvSpPr>
      <dsp:spPr>
        <a:xfrm>
          <a:off x="3633802" y="3776529"/>
          <a:ext cx="164551" cy="1820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917"/>
              </a:lnTo>
              <a:lnTo>
                <a:pt x="164551" y="18209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0A0EB-17E9-40C2-8B69-E7D3225D1DD2}">
      <dsp:nvSpPr>
        <dsp:cNvPr id="0" name=""/>
        <dsp:cNvSpPr/>
      </dsp:nvSpPr>
      <dsp:spPr>
        <a:xfrm>
          <a:off x="3633802" y="3776529"/>
          <a:ext cx="164551" cy="1322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110"/>
              </a:lnTo>
              <a:lnTo>
                <a:pt x="164551" y="13221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2B6AD-F7DA-A445-B6F3-15A093842F69}">
      <dsp:nvSpPr>
        <dsp:cNvPr id="0" name=""/>
        <dsp:cNvSpPr/>
      </dsp:nvSpPr>
      <dsp:spPr>
        <a:xfrm>
          <a:off x="3633802" y="3776529"/>
          <a:ext cx="164551" cy="82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03"/>
              </a:lnTo>
              <a:lnTo>
                <a:pt x="164551" y="82330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EE2B0-CFD1-DF4B-BBE8-9D3284019819}">
      <dsp:nvSpPr>
        <dsp:cNvPr id="0" name=""/>
        <dsp:cNvSpPr/>
      </dsp:nvSpPr>
      <dsp:spPr>
        <a:xfrm>
          <a:off x="4069080" y="877709"/>
          <a:ext cx="91440" cy="22659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3021"/>
              </a:lnTo>
              <a:lnTo>
                <a:pt x="71035" y="2133021"/>
              </a:lnTo>
              <a:lnTo>
                <a:pt x="71035" y="226592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E26A3-F4AD-4DB6-985E-0C9AFFA32BE5}">
      <dsp:nvSpPr>
        <dsp:cNvPr id="0" name=""/>
        <dsp:cNvSpPr/>
      </dsp:nvSpPr>
      <dsp:spPr>
        <a:xfrm>
          <a:off x="2076889" y="3776529"/>
          <a:ext cx="189867" cy="1820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917"/>
              </a:lnTo>
              <a:lnTo>
                <a:pt x="189867" y="18209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37B71F-EB42-4B7F-B417-DB3FE2AD380D}">
      <dsp:nvSpPr>
        <dsp:cNvPr id="0" name=""/>
        <dsp:cNvSpPr/>
      </dsp:nvSpPr>
      <dsp:spPr>
        <a:xfrm>
          <a:off x="2076889" y="3776529"/>
          <a:ext cx="189867" cy="1322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110"/>
              </a:lnTo>
              <a:lnTo>
                <a:pt x="189867" y="13221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1A33B-48E5-A941-BB75-F948364FE029}">
      <dsp:nvSpPr>
        <dsp:cNvPr id="0" name=""/>
        <dsp:cNvSpPr/>
      </dsp:nvSpPr>
      <dsp:spPr>
        <a:xfrm>
          <a:off x="2076889" y="3776529"/>
          <a:ext cx="189867" cy="82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03"/>
              </a:lnTo>
              <a:lnTo>
                <a:pt x="189867" y="82330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619CB-84ED-4F43-9D34-D8A1EB575013}">
      <dsp:nvSpPr>
        <dsp:cNvPr id="0" name=""/>
        <dsp:cNvSpPr/>
      </dsp:nvSpPr>
      <dsp:spPr>
        <a:xfrm>
          <a:off x="2583202" y="877709"/>
          <a:ext cx="1531597" cy="2265929"/>
        </a:xfrm>
        <a:custGeom>
          <a:avLst/>
          <a:gdLst/>
          <a:ahLst/>
          <a:cxnLst/>
          <a:rect l="0" t="0" r="0" b="0"/>
          <a:pathLst>
            <a:path>
              <a:moveTo>
                <a:pt x="1531597" y="0"/>
              </a:moveTo>
              <a:lnTo>
                <a:pt x="1531597" y="2133021"/>
              </a:lnTo>
              <a:lnTo>
                <a:pt x="0" y="2133021"/>
              </a:lnTo>
              <a:lnTo>
                <a:pt x="0" y="226592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951B0-450C-7648-91D1-2D9CAD445030}">
      <dsp:nvSpPr>
        <dsp:cNvPr id="0" name=""/>
        <dsp:cNvSpPr/>
      </dsp:nvSpPr>
      <dsp:spPr>
        <a:xfrm>
          <a:off x="3168348" y="2932"/>
          <a:ext cx="1892902" cy="874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Accelerator Installation </a:t>
          </a:r>
          <a:br>
            <a:rPr lang="en-US" sz="1200" kern="1200" dirty="0" smtClean="0"/>
          </a:br>
          <a:r>
            <a:rPr lang="en-US" sz="1200" kern="1200" dirty="0" smtClean="0"/>
            <a:t>Manager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Nick Gazis</a:t>
          </a:r>
        </a:p>
      </dsp:txBody>
      <dsp:txXfrm>
        <a:off x="3168348" y="2932"/>
        <a:ext cx="1892902" cy="874776"/>
      </dsp:txXfrm>
    </dsp:sp>
    <dsp:sp modelId="{B05C8449-76D4-5642-88B3-7BBA41448491}">
      <dsp:nvSpPr>
        <dsp:cNvPr id="0" name=""/>
        <dsp:cNvSpPr/>
      </dsp:nvSpPr>
      <dsp:spPr>
        <a:xfrm>
          <a:off x="1950310" y="3143638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 Supervisor Tunnel (</a:t>
          </a:r>
          <a:r>
            <a:rPr lang="en-US" sz="1000" kern="1200" smtClean="0"/>
            <a:t>G01) </a:t>
          </a:r>
          <a:r>
            <a:rPr lang="en-US" sz="1000" kern="1200" dirty="0" smtClean="0"/>
            <a:t>&amp; </a:t>
          </a:r>
          <a:br>
            <a:rPr lang="en-US" sz="1000" kern="1200" dirty="0" smtClean="0"/>
          </a:br>
          <a:r>
            <a:rPr lang="en-US" sz="1000" kern="1200" dirty="0" smtClean="0"/>
            <a:t>FEB (levels 090 &amp; 100)</a:t>
          </a:r>
          <a:br>
            <a:rPr lang="en-US" sz="1000" kern="1200" dirty="0" smtClean="0"/>
          </a:br>
          <a:r>
            <a:rPr lang="en-US" sz="1000" b="1" kern="1200" dirty="0" smtClean="0"/>
            <a:t>Dennis de Wit</a:t>
          </a:r>
          <a:endParaRPr lang="en-US" sz="1000" b="1" kern="1200" dirty="0"/>
        </a:p>
      </dsp:txBody>
      <dsp:txXfrm>
        <a:off x="1950310" y="3143638"/>
        <a:ext cx="1265783" cy="632891"/>
      </dsp:txXfrm>
    </dsp:sp>
    <dsp:sp modelId="{7A1F66CC-E767-3C42-82DC-03E9261F0143}">
      <dsp:nvSpPr>
        <dsp:cNvPr id="0" name=""/>
        <dsp:cNvSpPr/>
      </dsp:nvSpPr>
      <dsp:spPr>
        <a:xfrm>
          <a:off x="2266756" y="4483336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Mechanical </a:t>
          </a:r>
        </a:p>
      </dsp:txBody>
      <dsp:txXfrm>
        <a:off x="2266756" y="4483336"/>
        <a:ext cx="600525" cy="232992"/>
      </dsp:txXfrm>
    </dsp:sp>
    <dsp:sp modelId="{C7909C68-B09E-4ECB-9EDD-1AD4DDA5DDD3}">
      <dsp:nvSpPr>
        <dsp:cNvPr id="0" name=""/>
        <dsp:cNvSpPr/>
      </dsp:nvSpPr>
      <dsp:spPr>
        <a:xfrm>
          <a:off x="2266756" y="4982144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Electrical</a:t>
          </a:r>
        </a:p>
      </dsp:txBody>
      <dsp:txXfrm>
        <a:off x="2266756" y="4982144"/>
        <a:ext cx="600525" cy="232992"/>
      </dsp:txXfrm>
    </dsp:sp>
    <dsp:sp modelId="{DA217619-8B7C-45EB-8BB2-95935251B63A}">
      <dsp:nvSpPr>
        <dsp:cNvPr id="0" name=""/>
        <dsp:cNvSpPr/>
      </dsp:nvSpPr>
      <dsp:spPr>
        <a:xfrm>
          <a:off x="2266756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Utilities </a:t>
          </a:r>
        </a:p>
      </dsp:txBody>
      <dsp:txXfrm>
        <a:off x="2266756" y="5480951"/>
        <a:ext cx="600525" cy="232992"/>
      </dsp:txXfrm>
    </dsp:sp>
    <dsp:sp modelId="{017B8E52-A718-A841-8D26-6708BB0C01E9}">
      <dsp:nvSpPr>
        <dsp:cNvPr id="0" name=""/>
        <dsp:cNvSpPr/>
      </dsp:nvSpPr>
      <dsp:spPr>
        <a:xfrm>
          <a:off x="3507224" y="3143638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Supervisor Gallery (G02 </a:t>
          </a:r>
          <a:r>
            <a:rPr lang="en-US" sz="1000" kern="1200" dirty="0" err="1" smtClean="0"/>
            <a:t>incl.Test</a:t>
          </a:r>
          <a:r>
            <a:rPr lang="en-US" sz="1000" kern="1200" dirty="0" smtClean="0"/>
            <a:t> Stand 2) </a:t>
          </a:r>
          <a:br>
            <a:rPr lang="en-US" sz="1000" kern="1200" dirty="0" smtClean="0"/>
          </a:br>
          <a:r>
            <a:rPr lang="en-US" sz="1000" b="1" kern="1200" dirty="0" smtClean="0"/>
            <a:t>Marcus Green</a:t>
          </a:r>
        </a:p>
      </dsp:txBody>
      <dsp:txXfrm>
        <a:off x="3507224" y="3143638"/>
        <a:ext cx="1265783" cy="632891"/>
      </dsp:txXfrm>
    </dsp:sp>
    <dsp:sp modelId="{526286A0-3D5A-C64A-A8E2-8F484FC11962}">
      <dsp:nvSpPr>
        <dsp:cNvPr id="0" name=""/>
        <dsp:cNvSpPr/>
      </dsp:nvSpPr>
      <dsp:spPr>
        <a:xfrm>
          <a:off x="3798354" y="4483336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Mechanical</a:t>
          </a:r>
          <a:endParaRPr lang="en-US" sz="900" kern="1200" dirty="0" smtClean="0"/>
        </a:p>
      </dsp:txBody>
      <dsp:txXfrm>
        <a:off x="3798354" y="4483336"/>
        <a:ext cx="600525" cy="232992"/>
      </dsp:txXfrm>
    </dsp:sp>
    <dsp:sp modelId="{26E82AD2-96ED-4990-A53C-A0D674885C50}">
      <dsp:nvSpPr>
        <dsp:cNvPr id="0" name=""/>
        <dsp:cNvSpPr/>
      </dsp:nvSpPr>
      <dsp:spPr>
        <a:xfrm>
          <a:off x="3798354" y="4982144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Electrical</a:t>
          </a:r>
          <a:endParaRPr lang="en-US" sz="900" kern="1200" dirty="0" smtClean="0"/>
        </a:p>
      </dsp:txBody>
      <dsp:txXfrm>
        <a:off x="3798354" y="4982144"/>
        <a:ext cx="600525" cy="232992"/>
      </dsp:txXfrm>
    </dsp:sp>
    <dsp:sp modelId="{A7291C16-45B6-431B-912F-3BA91D991671}">
      <dsp:nvSpPr>
        <dsp:cNvPr id="0" name=""/>
        <dsp:cNvSpPr/>
      </dsp:nvSpPr>
      <dsp:spPr>
        <a:xfrm>
          <a:off x="3798354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Utilities</a:t>
          </a:r>
        </a:p>
      </dsp:txBody>
      <dsp:txXfrm>
        <a:off x="3798354" y="5480951"/>
        <a:ext cx="600525" cy="232992"/>
      </dsp:txXfrm>
    </dsp:sp>
    <dsp:sp modelId="{DEF69E1A-CAAB-084A-9E60-43EACACFCABC}">
      <dsp:nvSpPr>
        <dsp:cNvPr id="0" name=""/>
        <dsp:cNvSpPr/>
      </dsp:nvSpPr>
      <dsp:spPr>
        <a:xfrm>
          <a:off x="5001949" y="3143638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Supervisor </a:t>
          </a:r>
          <a:r>
            <a:rPr lang="en-US" sz="1000" kern="1200" dirty="0" err="1" smtClean="0"/>
            <a:t>Cryobuildings</a:t>
          </a:r>
          <a:r>
            <a:rPr lang="en-US" sz="1000" kern="1200" dirty="0" smtClean="0"/>
            <a:t> (G04)</a:t>
          </a:r>
          <a:br>
            <a:rPr lang="en-US" sz="1000" kern="1200" dirty="0" smtClean="0"/>
          </a:br>
          <a:r>
            <a:rPr lang="en-US" sz="1000" b="1" kern="1200" dirty="0" err="1" smtClean="0"/>
            <a:t>Ila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Sjoholm</a:t>
          </a:r>
          <a:endParaRPr lang="en-US" sz="1000" b="1" kern="1200" dirty="0"/>
        </a:p>
      </dsp:txBody>
      <dsp:txXfrm>
        <a:off x="5001949" y="3143638"/>
        <a:ext cx="1265783" cy="632891"/>
      </dsp:txXfrm>
    </dsp:sp>
    <dsp:sp modelId="{473A28FB-88FC-804D-9A3A-9B8FD01082A0}">
      <dsp:nvSpPr>
        <dsp:cNvPr id="0" name=""/>
        <dsp:cNvSpPr/>
      </dsp:nvSpPr>
      <dsp:spPr>
        <a:xfrm>
          <a:off x="5329951" y="4483336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Mechanical</a:t>
          </a:r>
          <a:endParaRPr lang="en-US" sz="900" kern="1200" dirty="0"/>
        </a:p>
      </dsp:txBody>
      <dsp:txXfrm>
        <a:off x="5329951" y="4483336"/>
        <a:ext cx="600525" cy="232992"/>
      </dsp:txXfrm>
    </dsp:sp>
    <dsp:sp modelId="{36ECACD5-9D35-47CB-A9DE-1001E66E4366}">
      <dsp:nvSpPr>
        <dsp:cNvPr id="0" name=""/>
        <dsp:cNvSpPr/>
      </dsp:nvSpPr>
      <dsp:spPr>
        <a:xfrm>
          <a:off x="5329951" y="4982144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Electrical</a:t>
          </a:r>
          <a:endParaRPr lang="en-US" sz="900" kern="1200" dirty="0"/>
        </a:p>
      </dsp:txBody>
      <dsp:txXfrm>
        <a:off x="5329951" y="4982144"/>
        <a:ext cx="600525" cy="232992"/>
      </dsp:txXfrm>
    </dsp:sp>
    <dsp:sp modelId="{1D0EEDE6-8AB1-4297-9930-83DEC5CC7B72}">
      <dsp:nvSpPr>
        <dsp:cNvPr id="0" name=""/>
        <dsp:cNvSpPr/>
      </dsp:nvSpPr>
      <dsp:spPr>
        <a:xfrm>
          <a:off x="5329951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Utilities</a:t>
          </a:r>
          <a:endParaRPr lang="en-US" sz="900" kern="1200" dirty="0"/>
        </a:p>
      </dsp:txBody>
      <dsp:txXfrm>
        <a:off x="5329951" y="5480951"/>
        <a:ext cx="600525" cy="232992"/>
      </dsp:txXfrm>
    </dsp:sp>
    <dsp:sp modelId="{3FFBF6A6-89AD-9F48-9FFB-95BCD31CC584}">
      <dsp:nvSpPr>
        <dsp:cNvPr id="0" name=""/>
        <dsp:cNvSpPr/>
      </dsp:nvSpPr>
      <dsp:spPr>
        <a:xfrm>
          <a:off x="2560000" y="1544840"/>
          <a:ext cx="1184418" cy="7509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Safety Team  </a:t>
          </a:r>
          <a:br>
            <a:rPr lang="en-US" sz="1200" kern="1200" dirty="0" smtClean="0"/>
          </a:br>
          <a:r>
            <a:rPr lang="en-US" sz="1200" b="1" kern="1200" dirty="0" smtClean="0"/>
            <a:t>Duy </a:t>
          </a:r>
          <a:r>
            <a:rPr lang="en-US" sz="1200" b="1" kern="1200" dirty="0" err="1" smtClean="0"/>
            <a:t>Phan</a:t>
          </a:r>
          <a:r>
            <a:rPr lang="en-US" sz="1200" b="1" kern="1200" dirty="0" smtClean="0"/>
            <a:t> </a:t>
          </a:r>
          <a:br>
            <a:rPr lang="en-US" sz="1200" b="1" kern="1200" dirty="0" smtClean="0"/>
          </a:br>
          <a:r>
            <a:rPr lang="en-US" sz="1200" b="0" kern="1200" dirty="0" smtClean="0"/>
            <a:t>Area Supervisors </a:t>
          </a:r>
          <a:r>
            <a:rPr lang="en-US" sz="1200" b="1" kern="1200" dirty="0" smtClean="0"/>
            <a:t/>
          </a:r>
          <a:br>
            <a:rPr lang="en-US" sz="1200" b="1" kern="1200" dirty="0" smtClean="0"/>
          </a:br>
          <a:r>
            <a:rPr lang="en-US" sz="1200" kern="1200" dirty="0" smtClean="0"/>
            <a:t>and ES&amp;H</a:t>
          </a:r>
        </a:p>
      </dsp:txBody>
      <dsp:txXfrm>
        <a:off x="2560000" y="1544840"/>
        <a:ext cx="1184418" cy="750995"/>
      </dsp:txXfrm>
    </dsp:sp>
    <dsp:sp modelId="{901A9638-6169-F045-A379-1EFD00BAC2E1}">
      <dsp:nvSpPr>
        <dsp:cNvPr id="0" name=""/>
        <dsp:cNvSpPr/>
      </dsp:nvSpPr>
      <dsp:spPr>
        <a:xfrm>
          <a:off x="4392493" y="1348010"/>
          <a:ext cx="991905" cy="7468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Inst-Test-</a:t>
          </a:r>
          <a:r>
            <a:rPr lang="en-US" sz="1200" kern="1200" dirty="0" err="1" smtClean="0"/>
            <a:t>Commis</a:t>
          </a:r>
          <a:r>
            <a:rPr lang="en-US" sz="1200" kern="1200" dirty="0" smtClean="0"/>
            <a:t>. Plan </a:t>
          </a:r>
          <a:br>
            <a:rPr lang="en-US" sz="1200" kern="1200" dirty="0" smtClean="0"/>
          </a:br>
          <a:r>
            <a:rPr lang="en-US" sz="1200" kern="1200" dirty="0" smtClean="0"/>
            <a:t>(MS Project)</a:t>
          </a:r>
          <a:br>
            <a:rPr lang="en-US" sz="1200" kern="1200" dirty="0" smtClean="0"/>
          </a:br>
          <a:r>
            <a:rPr lang="en-US" sz="1200" b="1" kern="1200" dirty="0" smtClean="0"/>
            <a:t>Eugene Tanke</a:t>
          </a:r>
        </a:p>
      </dsp:txBody>
      <dsp:txXfrm>
        <a:off x="4392493" y="1348010"/>
        <a:ext cx="991905" cy="746881"/>
      </dsp:txXfrm>
    </dsp:sp>
    <dsp:sp modelId="{69CD0E03-2C63-0B4A-A153-AF0FAB283A0A}">
      <dsp:nvSpPr>
        <dsp:cNvPr id="0" name=""/>
        <dsp:cNvSpPr/>
      </dsp:nvSpPr>
      <dsp:spPr>
        <a:xfrm>
          <a:off x="1753721" y="759345"/>
          <a:ext cx="1265783" cy="6328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AD and ESS central Installation Services </a:t>
          </a:r>
          <a:br>
            <a:rPr lang="en-US" sz="1200" kern="1200" dirty="0" smtClean="0">
              <a:solidFill>
                <a:schemeClr val="bg1"/>
              </a:solidFill>
            </a:rPr>
          </a:br>
          <a:r>
            <a:rPr lang="en-US" sz="1100" kern="1200" dirty="0" smtClean="0">
              <a:solidFill>
                <a:schemeClr val="bg1"/>
              </a:solidFill>
            </a:rPr>
            <a:t>(ISC workgroup, etc.)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1753721" y="759345"/>
        <a:ext cx="1265783" cy="632891"/>
      </dsp:txXfrm>
    </dsp:sp>
    <dsp:sp modelId="{4BE8A630-A19E-974C-8801-3DFA312479C1}">
      <dsp:nvSpPr>
        <dsp:cNvPr id="0" name=""/>
        <dsp:cNvSpPr/>
      </dsp:nvSpPr>
      <dsp:spPr>
        <a:xfrm>
          <a:off x="5170665" y="651235"/>
          <a:ext cx="1265783" cy="6328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RATS </a:t>
          </a:r>
          <a:r>
            <a:rPr lang="en-US" sz="1200" kern="1200" dirty="0" err="1" smtClean="0"/>
            <a:t>AreaSuper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b="1" i="1" kern="1200" dirty="0" smtClean="0"/>
            <a:t>hiring process</a:t>
          </a:r>
          <a:endParaRPr lang="en-US" sz="1200" b="1" i="1" kern="1200" dirty="0"/>
        </a:p>
      </dsp:txBody>
      <dsp:txXfrm>
        <a:off x="5170665" y="651235"/>
        <a:ext cx="1265783" cy="632891"/>
      </dsp:txXfrm>
    </dsp:sp>
    <dsp:sp modelId="{ED2B9D2A-C010-4D41-AEEE-DD85104C3BF3}">
      <dsp:nvSpPr>
        <dsp:cNvPr id="0" name=""/>
        <dsp:cNvSpPr/>
      </dsp:nvSpPr>
      <dsp:spPr>
        <a:xfrm>
          <a:off x="5472611" y="1804832"/>
          <a:ext cx="1030461" cy="7250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QA/QC  </a:t>
          </a:r>
          <a:br>
            <a:rPr lang="en-US" sz="1200" kern="1200" dirty="0" smtClean="0"/>
          </a:br>
          <a:r>
            <a:rPr lang="en-US" sz="1200" b="1" kern="1200" dirty="0" smtClean="0"/>
            <a:t>Kent </a:t>
          </a:r>
          <a:r>
            <a:rPr lang="en-US" sz="1200" b="1" kern="1200" dirty="0" err="1" smtClean="0"/>
            <a:t>Wigren</a:t>
          </a:r>
          <a:endParaRPr lang="en-US" sz="1200" b="1" kern="1200" dirty="0"/>
        </a:p>
      </dsp:txBody>
      <dsp:txXfrm>
        <a:off x="5472611" y="1804832"/>
        <a:ext cx="1030461" cy="725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4077A-2A53-5E4F-A948-EF36275980EC}" type="datetimeFigureOut">
              <a:rPr lang="en-US" smtClean="0"/>
              <a:t>6/11/17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0237-65E6-CB4A-ACFB-27E3E417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9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15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31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47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61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76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93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07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24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1F480-989D-FF4E-9EF6-BBDF8B10CA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123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smtClean="0">
                <a:ea typeface="ＭＳ Ｐゴシック" charset="-128"/>
                <a:cs typeface="ＭＳ Ｐゴシック" charset="-128"/>
              </a:rPr>
              <a:t>Högsta temp: 118 GWH</a:t>
            </a:r>
          </a:p>
          <a:p>
            <a:pPr>
              <a:defRPr/>
            </a:pPr>
            <a:r>
              <a:rPr lang="en-US" smtClean="0">
                <a:ea typeface="ＭＳ Ｐゴシック" charset="-128"/>
                <a:cs typeface="ＭＳ Ｐゴシック" charset="-128"/>
              </a:rPr>
              <a:t>All värme: 215 GWh = 10 000 villor</a:t>
            </a:r>
          </a:p>
          <a:p>
            <a:pPr>
              <a:defRPr/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27785-E8F3-E348-856B-9F60F3FA39BD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57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1% would be 1.7 Billion Dollars in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pPr>
              <a:defRPr/>
            </a:pPr>
            <a:fld id="{40989013-FCDB-6349-AA28-0ABEC6310B1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81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1F480-989D-FF4E-9EF6-BBDF8B10CA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3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b="1" u="sng" dirty="0" smtClean="0">
                <a:latin typeface="Calibri" charset="0"/>
                <a:ea typeface="+mn-ea"/>
                <a:cs typeface="+mn-cs"/>
              </a:rPr>
              <a:t>Short version of manuscript: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Carbonic anhydrase (CA) is a major player in some cancers, glaucoma (an eye disease), obesity and some types of high blood pressure. The image shows CA in green.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 2012, a study showed that Carbonic Anhydrase interaction with the drug </a:t>
            </a:r>
            <a:r>
              <a:rPr lang="en-US" dirty="0" err="1" smtClean="0">
                <a:ea typeface="+mn-ea"/>
                <a:cs typeface="+mn-cs"/>
              </a:rPr>
              <a:t>azetazolamide</a:t>
            </a:r>
            <a:r>
              <a:rPr lang="en-US" dirty="0" smtClean="0">
                <a:ea typeface="+mn-ea"/>
                <a:cs typeface="+mn-cs"/>
              </a:rPr>
              <a:t> by using both x-ray and neutron scattering. In CA there is an “active site” where </a:t>
            </a:r>
            <a:r>
              <a:rPr lang="en-US" dirty="0" err="1" smtClean="0">
                <a:ea typeface="+mn-ea"/>
                <a:cs typeface="+mn-cs"/>
              </a:rPr>
              <a:t>Azetazolamide</a:t>
            </a:r>
            <a:r>
              <a:rPr lang="en-US" dirty="0" smtClean="0">
                <a:ea typeface="+mn-ea"/>
                <a:cs typeface="+mn-cs"/>
              </a:rPr>
              <a:t> can bind and exert its pharmaceutical function. </a:t>
            </a:r>
            <a:r>
              <a:rPr lang="en-US" dirty="0" err="1" smtClean="0">
                <a:ea typeface="+mn-ea"/>
                <a:cs typeface="+mn-cs"/>
              </a:rPr>
              <a:t>Actazolamide</a:t>
            </a:r>
            <a:r>
              <a:rPr lang="en-US" dirty="0" smtClean="0">
                <a:ea typeface="+mn-ea"/>
                <a:cs typeface="+mn-cs"/>
              </a:rPr>
              <a:t> can be seen in this image as a stick model interacting with other atoms in the CA protein.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Acetazolamide can be seen in better detail binding with important hydrogen bindings in the active site. This represents the first determined neutron structure of a clinically used drug bound to its target. The little grey ball, is a zinc, and the rest of bindings are hydrogen bonds between CA, Acetazolamide and water. These bindings could not have been disclosed without neutron crystallography.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ESS will enable:</a:t>
            </a:r>
            <a:r>
              <a:rPr lang="en-US" dirty="0" smtClean="0">
                <a:ea typeface="+mn-ea"/>
                <a:cs typeface="+mn-cs"/>
              </a:rPr>
              <a:t> </a:t>
            </a:r>
            <a:r>
              <a:rPr lang="en-US" b="1" dirty="0" smtClean="0">
                <a:ea typeface="+mn-ea"/>
                <a:cs typeface="+mn-cs"/>
              </a:rPr>
              <a:t>At ESS, it will be possible to investigate smaller crystals that might give us answers about drug targets, answers that are not accessible by neutrons today. 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US" b="1" u="sng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 smtClean="0">
                <a:latin typeface="Calibri" charset="0"/>
                <a:ea typeface="+mn-ea"/>
                <a:cs typeface="+mn-cs"/>
              </a:rPr>
              <a:t>Long version of manuscript: </a:t>
            </a:r>
            <a:r>
              <a:rPr lang="en-US" b="1" dirty="0" smtClean="0">
                <a:latin typeface="Calibri" charset="0"/>
                <a:ea typeface="+mn-ea"/>
                <a:cs typeface="+mn-cs"/>
              </a:rPr>
              <a:t>Slide 8: Drug-target interactions are visible with neutrons and x-ray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Full disclosure of drug-target interactions are very much wanted by pharmaceutical companies developing better drugs.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Carbonic anhydrase (CA) is a major player in some cancers, glaucoma (an eye disease), obesity and some types of high blood pressure.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Image 1: 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CA inhibitors have been used for decades to treat the health issues I mentioned before. The image shows the carbonic anhydrase protein in green.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n-ea"/>
                <a:cs typeface="+mn-cs"/>
              </a:rPr>
              <a:t>In 2012, a study was published in which the authors showed that we can understand the Carbonic Anhydrase interaction with the drug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by using both x-ray and neutron scattering. In CA, there is a so called “active site” where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can bind and exert its pharmaceutical function.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Actazolamide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can be seen in this image as a stick model interacting with other atoms in the CA protein.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is a CA inhibitor, and there are several X-ray structures available of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azetazolamide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bound to various Carbonic Anhydrase isoforms, but these complexes do not show the functional hydrogen atoms. The functional </a:t>
            </a:r>
            <a:r>
              <a:rPr lang="en-US" dirty="0" err="1" smtClean="0">
                <a:latin typeface="Calibri" charset="0"/>
                <a:ea typeface="+mn-ea"/>
                <a:cs typeface="+mn-cs"/>
              </a:rPr>
              <a:t>hydrogens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 are the atoms that contribute to the important drug-target interactions.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Image 2: 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Zooming in on this image, we can see the Acetazolamide in better detail binding with important hydrogen bindings in the active site. This represents the first determined neutron structure of a clinically used drug bound to its target. The little grey ball, is a zinc, and the rest of bindings are hydrogen bonds between CA, Acetazolamide and water. These bindings could not have been disclosed without neutron crystallography.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ESS Bubble:</a:t>
            </a:r>
            <a:r>
              <a:rPr lang="en-US" dirty="0" smtClean="0">
                <a:latin typeface="Calibri" charset="0"/>
                <a:ea typeface="+mn-ea"/>
                <a:cs typeface="+mn-cs"/>
              </a:rPr>
              <a:t> </a:t>
            </a:r>
            <a:r>
              <a:rPr lang="en-US" b="1" dirty="0" smtClean="0">
                <a:latin typeface="Calibri" charset="0"/>
                <a:ea typeface="+mn-ea"/>
                <a:cs typeface="+mn-cs"/>
              </a:rPr>
              <a:t>At ESS, it will be possible to use even smaller samples than we can at other facilities today.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Calibri" charset="0"/>
                <a:ea typeface="+mn-ea"/>
                <a:cs typeface="+mn-cs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Calibri" charset="0"/>
              <a:ea typeface="+mn-ea"/>
              <a:cs typeface="+mn-cs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90DF2487-F30F-3E4C-81A1-5E358A24AA1B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8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CP-1		Chicago						USA</a:t>
            </a:r>
          </a:p>
          <a:p>
            <a:r>
              <a:rPr lang="en-US" dirty="0" smtClean="0"/>
              <a:t>CP-2		Chicago						USA</a:t>
            </a:r>
          </a:p>
          <a:p>
            <a:r>
              <a:rPr lang="en-US" dirty="0" smtClean="0"/>
              <a:t>X-10: 		Oak Ridge, 						USA</a:t>
            </a:r>
          </a:p>
          <a:p>
            <a:r>
              <a:rPr lang="en-US" dirty="0" smtClean="0"/>
              <a:t>NRX: 		Chalk River, 						USA</a:t>
            </a:r>
          </a:p>
          <a:p>
            <a:r>
              <a:rPr lang="en-US" dirty="0" smtClean="0"/>
              <a:t>MTR: 		Idaho, 						USA</a:t>
            </a:r>
          </a:p>
          <a:p>
            <a:r>
              <a:rPr lang="en-US" dirty="0" smtClean="0"/>
              <a:t>LVR: 		</a:t>
            </a:r>
            <a:r>
              <a:rPr lang="en-US" dirty="0" err="1" smtClean="0"/>
              <a:t>Rez</a:t>
            </a:r>
            <a:r>
              <a:rPr lang="en-US" dirty="0" smtClean="0"/>
              <a:t>, 							Czech</a:t>
            </a:r>
            <a:r>
              <a:rPr lang="en-US" baseline="0" dirty="0" smtClean="0"/>
              <a:t> Republic</a:t>
            </a:r>
            <a:endParaRPr lang="en-US" dirty="0" smtClean="0"/>
          </a:p>
          <a:p>
            <a:r>
              <a:rPr lang="en-US" dirty="0" smtClean="0"/>
              <a:t>HIFAR: 	Sydney</a:t>
            </a:r>
            <a:r>
              <a:rPr lang="en-US" baseline="0" dirty="0" smtClean="0"/>
              <a:t> 						Australia</a:t>
            </a:r>
            <a:endParaRPr lang="en-US" dirty="0" smtClean="0"/>
          </a:p>
          <a:p>
            <a:r>
              <a:rPr lang="en-US" dirty="0" smtClean="0"/>
              <a:t>NRU: 		Chalk River, 						USA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HOR		Delft							Netherlands</a:t>
            </a:r>
            <a:endParaRPr lang="en-US" dirty="0" smtClean="0"/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SAFARI-1	Pretoria						South Africa</a:t>
            </a:r>
          </a:p>
          <a:p>
            <a:r>
              <a:rPr lang="en-US" dirty="0" smtClean="0"/>
              <a:t>HFBR: 	Brookhaven,						USA</a:t>
            </a:r>
          </a:p>
          <a:p>
            <a:r>
              <a:rPr lang="en-US" dirty="0" smtClean="0"/>
              <a:t>HFIR:</a:t>
            </a:r>
            <a:r>
              <a:rPr lang="en-US" baseline="0" dirty="0" smtClean="0"/>
              <a:t> 		ORNL, Oa</a:t>
            </a:r>
            <a:r>
              <a:rPr lang="en-US" dirty="0" smtClean="0"/>
              <a:t>k Ridge, 					USA</a:t>
            </a:r>
          </a:p>
          <a:p>
            <a:r>
              <a:rPr lang="en-US" dirty="0" smtClean="0"/>
              <a:t>NIST: 		National Inst. for </a:t>
            </a:r>
            <a:r>
              <a:rPr lang="en-US" dirty="0" err="1" smtClean="0"/>
              <a:t>Stds</a:t>
            </a:r>
            <a:r>
              <a:rPr lang="en-US" dirty="0" smtClean="0"/>
              <a:t> and Tech. Gaithersburg,</a:t>
            </a:r>
            <a:r>
              <a:rPr lang="en-US" baseline="0" dirty="0" smtClean="0"/>
              <a:t> 	USA</a:t>
            </a:r>
            <a:endParaRPr lang="en-US" dirty="0" smtClean="0"/>
          </a:p>
          <a:p>
            <a:r>
              <a:rPr lang="en-US" dirty="0" smtClean="0"/>
              <a:t>ILL: 		Grenoble,</a:t>
            </a:r>
            <a:r>
              <a:rPr lang="en-US" baseline="0" dirty="0" smtClean="0"/>
              <a:t> 						France</a:t>
            </a:r>
          </a:p>
          <a:p>
            <a:r>
              <a:rPr lang="en-US" baseline="0" dirty="0" smtClean="0"/>
              <a:t>JEEP II	</a:t>
            </a:r>
            <a:r>
              <a:rPr lang="en-US" baseline="0" dirty="0" err="1" smtClean="0"/>
              <a:t>Kjeller</a:t>
            </a:r>
            <a:r>
              <a:rPr lang="en-US" baseline="0" dirty="0" smtClean="0"/>
              <a:t>							Norway</a:t>
            </a:r>
          </a:p>
          <a:p>
            <a:r>
              <a:rPr lang="en-US" baseline="0" dirty="0" smtClean="0"/>
              <a:t>MARIA	</a:t>
            </a:r>
            <a:r>
              <a:rPr lang="en-US" baseline="0" dirty="0" err="1" smtClean="0"/>
              <a:t>Swierk</a:t>
            </a:r>
            <a:r>
              <a:rPr lang="en-US" baseline="0" dirty="0" smtClean="0"/>
              <a:t>						Poland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ORPHEE	LLB </a:t>
            </a:r>
            <a:r>
              <a:rPr lang="en-US" baseline="0" dirty="0" err="1" smtClean="0"/>
              <a:t>Saclay</a:t>
            </a:r>
            <a:r>
              <a:rPr lang="en-US" baseline="0" dirty="0" smtClean="0"/>
              <a:t>						France</a:t>
            </a:r>
            <a:endParaRPr lang="en-US" dirty="0" smtClean="0"/>
          </a:p>
          <a:p>
            <a:r>
              <a:rPr lang="en-US" dirty="0" err="1" smtClean="0"/>
              <a:t>Dhruva</a:t>
            </a:r>
            <a:r>
              <a:rPr lang="en-US" dirty="0" smtClean="0"/>
              <a:t>: 	Mumbai, 						India</a:t>
            </a:r>
          </a:p>
          <a:p>
            <a:r>
              <a:rPr lang="en-US" dirty="0" smtClean="0"/>
              <a:t>RSG: 		</a:t>
            </a:r>
            <a:r>
              <a:rPr lang="en-US" dirty="0" err="1" smtClean="0"/>
              <a:t>serpong</a:t>
            </a:r>
            <a:r>
              <a:rPr lang="en-US" dirty="0" smtClean="0"/>
              <a:t>, 						Indonesia</a:t>
            </a:r>
          </a:p>
          <a:p>
            <a:r>
              <a:rPr lang="en-US" dirty="0" smtClean="0"/>
              <a:t>SINQ: 	PSI, 							Switzerland</a:t>
            </a:r>
          </a:p>
          <a:p>
            <a:r>
              <a:rPr lang="en-US" dirty="0" smtClean="0"/>
              <a:t>JRR-3: 	Tokai, 							Japan</a:t>
            </a:r>
          </a:p>
          <a:p>
            <a:r>
              <a:rPr lang="en-US" dirty="0" smtClean="0"/>
              <a:t>ES-Salam	Algiers						Algeria</a:t>
            </a:r>
          </a:p>
          <a:p>
            <a:r>
              <a:rPr lang="en-US" dirty="0" smtClean="0"/>
              <a:t>HANARO:</a:t>
            </a:r>
            <a:r>
              <a:rPr lang="en-US" baseline="0" dirty="0" smtClean="0"/>
              <a:t> 	</a:t>
            </a:r>
            <a:r>
              <a:rPr lang="en-US" baseline="0" dirty="0" err="1" smtClean="0"/>
              <a:t>Daejon</a:t>
            </a:r>
            <a:r>
              <a:rPr lang="en-US" baseline="0" dirty="0" smtClean="0"/>
              <a:t> KAERI, 					South Chorea 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ETERR-2	Cairo							Egypt</a:t>
            </a:r>
            <a:endParaRPr lang="en-US" baseline="0" dirty="0" smtClean="0"/>
          </a:p>
          <a:p>
            <a:r>
              <a:rPr lang="en-US" baseline="0" dirty="0" smtClean="0"/>
              <a:t>FRM-II: 	Munich, 						Germany</a:t>
            </a:r>
          </a:p>
          <a:p>
            <a:r>
              <a:rPr lang="en-US" baseline="0" dirty="0" smtClean="0"/>
              <a:t>OPAL: 	Sydney,						Australia</a:t>
            </a:r>
          </a:p>
          <a:p>
            <a:r>
              <a:rPr lang="en-US" baseline="0" dirty="0" smtClean="0"/>
              <a:t>CARR: 	Beijing 						China</a:t>
            </a:r>
          </a:p>
          <a:p>
            <a:r>
              <a:rPr lang="en-US" baseline="0" dirty="0" smtClean="0"/>
              <a:t>PIK: 		</a:t>
            </a:r>
            <a:r>
              <a:rPr lang="en-US" baseline="0" dirty="0" err="1" smtClean="0"/>
              <a:t>Gatchina</a:t>
            </a:r>
            <a:r>
              <a:rPr lang="en-US" baseline="0" dirty="0" smtClean="0"/>
              <a:t>, 						Russia</a:t>
            </a:r>
          </a:p>
          <a:p>
            <a:r>
              <a:rPr lang="en-US" baseline="0" dirty="0" smtClean="0"/>
              <a:t>ZING-P	Argonne						USA</a:t>
            </a:r>
          </a:p>
          <a:p>
            <a:r>
              <a:rPr lang="en-US" baseline="0" dirty="0" smtClean="0"/>
              <a:t>WNR		Los Alamos						USA</a:t>
            </a:r>
          </a:p>
          <a:p>
            <a:r>
              <a:rPr lang="en-US" baseline="0" dirty="0" smtClean="0"/>
              <a:t>KENS		Tsukuba						Japan</a:t>
            </a:r>
          </a:p>
          <a:p>
            <a:r>
              <a:rPr lang="en-US" baseline="0" dirty="0" smtClean="0"/>
              <a:t>IPNS		Argonne 						USA</a:t>
            </a:r>
          </a:p>
          <a:p>
            <a:r>
              <a:rPr lang="en-US" baseline="0" dirty="0" smtClean="0"/>
              <a:t>IBR-II		</a:t>
            </a:r>
            <a:r>
              <a:rPr lang="en-US" baseline="0" dirty="0" err="1" smtClean="0"/>
              <a:t>Dubna</a:t>
            </a:r>
            <a:r>
              <a:rPr lang="en-US" baseline="0" dirty="0" smtClean="0"/>
              <a:t>							Russia</a:t>
            </a:r>
          </a:p>
          <a:p>
            <a:r>
              <a:rPr lang="en-US" baseline="0" dirty="0" smtClean="0"/>
              <a:t>LANSCE	Los Alamos						USA</a:t>
            </a:r>
          </a:p>
          <a:p>
            <a:r>
              <a:rPr lang="en-US" baseline="0" dirty="0" smtClean="0"/>
              <a:t>ISIS		</a:t>
            </a:r>
            <a:r>
              <a:rPr lang="en-US" baseline="0" dirty="0" err="1" smtClean="0"/>
              <a:t>Oxfordshire</a:t>
            </a:r>
            <a:r>
              <a:rPr lang="en-US" baseline="0" dirty="0" smtClean="0"/>
              <a:t>						UK</a:t>
            </a:r>
          </a:p>
          <a:p>
            <a:r>
              <a:rPr lang="en-US" baseline="0" dirty="0" smtClean="0"/>
              <a:t>SNS		Oak Ridge						USA</a:t>
            </a:r>
          </a:p>
          <a:p>
            <a:r>
              <a:rPr lang="en-US" baseline="0" dirty="0" smtClean="0"/>
              <a:t>JPARC	Tokai							Japan			</a:t>
            </a:r>
          </a:p>
          <a:p>
            <a:r>
              <a:rPr lang="en-US" baseline="0" dirty="0" smtClean="0"/>
              <a:t>CSNS		Beijing						China</a:t>
            </a:r>
          </a:p>
          <a:p>
            <a:r>
              <a:rPr lang="en-US" baseline="0" dirty="0" smtClean="0"/>
              <a:t>ESS		Lund							Sweden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More reactor sources exist across the world….</a:t>
            </a:r>
          </a:p>
          <a:p>
            <a:endParaRPr lang="en-US" dirty="0" smtClean="0"/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7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CP-1		Chicago						USA</a:t>
            </a:r>
          </a:p>
          <a:p>
            <a:r>
              <a:rPr lang="en-US" dirty="0" smtClean="0"/>
              <a:t>CP-2		Chicago						USA</a:t>
            </a:r>
          </a:p>
          <a:p>
            <a:r>
              <a:rPr lang="en-US" dirty="0" smtClean="0"/>
              <a:t>X-10: 		Oak Ridge, 						USA</a:t>
            </a:r>
          </a:p>
          <a:p>
            <a:r>
              <a:rPr lang="en-US" dirty="0" smtClean="0"/>
              <a:t>NRX: 		Chalk River, 						USA</a:t>
            </a:r>
          </a:p>
          <a:p>
            <a:r>
              <a:rPr lang="en-US" dirty="0" smtClean="0"/>
              <a:t>MTR: 		Idaho, 						USA</a:t>
            </a:r>
          </a:p>
          <a:p>
            <a:r>
              <a:rPr lang="en-US" dirty="0" smtClean="0"/>
              <a:t>LVR: 		</a:t>
            </a:r>
            <a:r>
              <a:rPr lang="en-US" dirty="0" err="1" smtClean="0"/>
              <a:t>Rez</a:t>
            </a:r>
            <a:r>
              <a:rPr lang="en-US" dirty="0" smtClean="0"/>
              <a:t>, 							Czech</a:t>
            </a:r>
            <a:r>
              <a:rPr lang="en-US" baseline="0" dirty="0" smtClean="0"/>
              <a:t> Republic</a:t>
            </a:r>
            <a:endParaRPr lang="en-US" dirty="0" smtClean="0"/>
          </a:p>
          <a:p>
            <a:r>
              <a:rPr lang="en-US" dirty="0" smtClean="0"/>
              <a:t>HIFAR: 	Sydney</a:t>
            </a:r>
            <a:r>
              <a:rPr lang="en-US" baseline="0" dirty="0" smtClean="0"/>
              <a:t> 						Australia</a:t>
            </a:r>
            <a:endParaRPr lang="en-US" dirty="0" smtClean="0"/>
          </a:p>
          <a:p>
            <a:r>
              <a:rPr lang="en-US" dirty="0" smtClean="0"/>
              <a:t>NRU: 		Chalk River, 						USA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HOR		Delft							Netherlands</a:t>
            </a:r>
            <a:endParaRPr lang="en-US" dirty="0" smtClean="0"/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SAFARI-1	Pretoria						South Africa</a:t>
            </a:r>
          </a:p>
          <a:p>
            <a:r>
              <a:rPr lang="en-US" dirty="0" smtClean="0"/>
              <a:t>HFBR: 	Brookhaven,						USA</a:t>
            </a:r>
          </a:p>
          <a:p>
            <a:r>
              <a:rPr lang="en-US" dirty="0" smtClean="0"/>
              <a:t>HFIR:</a:t>
            </a:r>
            <a:r>
              <a:rPr lang="en-US" baseline="0" dirty="0" smtClean="0"/>
              <a:t> 		ORNL, Oa</a:t>
            </a:r>
            <a:r>
              <a:rPr lang="en-US" dirty="0" smtClean="0"/>
              <a:t>k Ridge, 					USA</a:t>
            </a:r>
          </a:p>
          <a:p>
            <a:r>
              <a:rPr lang="en-US" dirty="0" smtClean="0"/>
              <a:t>NIST: 		National Inst. for </a:t>
            </a:r>
            <a:r>
              <a:rPr lang="en-US" dirty="0" err="1" smtClean="0"/>
              <a:t>Stds</a:t>
            </a:r>
            <a:r>
              <a:rPr lang="en-US" dirty="0" smtClean="0"/>
              <a:t> and Tech. Gaithersburg,</a:t>
            </a:r>
            <a:r>
              <a:rPr lang="en-US" baseline="0" dirty="0" smtClean="0"/>
              <a:t> 	USA</a:t>
            </a:r>
            <a:endParaRPr lang="en-US" dirty="0" smtClean="0"/>
          </a:p>
          <a:p>
            <a:r>
              <a:rPr lang="en-US" dirty="0" smtClean="0"/>
              <a:t>ILL: 		Grenoble,</a:t>
            </a:r>
            <a:r>
              <a:rPr lang="en-US" baseline="0" dirty="0" smtClean="0"/>
              <a:t> 						France</a:t>
            </a:r>
          </a:p>
          <a:p>
            <a:r>
              <a:rPr lang="en-US" baseline="0" dirty="0" smtClean="0"/>
              <a:t>JEEP II	</a:t>
            </a:r>
            <a:r>
              <a:rPr lang="en-US" baseline="0" dirty="0" err="1" smtClean="0"/>
              <a:t>Kjeller</a:t>
            </a:r>
            <a:r>
              <a:rPr lang="en-US" baseline="0" dirty="0" smtClean="0"/>
              <a:t>							Norway</a:t>
            </a:r>
          </a:p>
          <a:p>
            <a:r>
              <a:rPr lang="en-US" baseline="0" dirty="0" smtClean="0"/>
              <a:t>MARIA	</a:t>
            </a:r>
            <a:r>
              <a:rPr lang="en-US" baseline="0" dirty="0" err="1" smtClean="0"/>
              <a:t>Swierk</a:t>
            </a:r>
            <a:r>
              <a:rPr lang="en-US" baseline="0" dirty="0" smtClean="0"/>
              <a:t>						Poland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ORPHEE	LLB </a:t>
            </a:r>
            <a:r>
              <a:rPr lang="en-US" baseline="0" dirty="0" err="1" smtClean="0"/>
              <a:t>Saclay</a:t>
            </a:r>
            <a:r>
              <a:rPr lang="en-US" baseline="0" dirty="0" smtClean="0"/>
              <a:t>						France</a:t>
            </a:r>
            <a:endParaRPr lang="en-US" dirty="0" smtClean="0"/>
          </a:p>
          <a:p>
            <a:r>
              <a:rPr lang="en-US" dirty="0" err="1" smtClean="0"/>
              <a:t>Dhruva</a:t>
            </a:r>
            <a:r>
              <a:rPr lang="en-US" dirty="0" smtClean="0"/>
              <a:t>: 	Mumbai, 						India</a:t>
            </a:r>
          </a:p>
          <a:p>
            <a:r>
              <a:rPr lang="en-US" dirty="0" smtClean="0"/>
              <a:t>RSG: 		</a:t>
            </a:r>
            <a:r>
              <a:rPr lang="en-US" dirty="0" err="1" smtClean="0"/>
              <a:t>serpong</a:t>
            </a:r>
            <a:r>
              <a:rPr lang="en-US" dirty="0" smtClean="0"/>
              <a:t>, 						Indonesia</a:t>
            </a:r>
          </a:p>
          <a:p>
            <a:r>
              <a:rPr lang="en-US" dirty="0" smtClean="0"/>
              <a:t>SINQ: 	PSI, 							Switzerland</a:t>
            </a:r>
          </a:p>
          <a:p>
            <a:r>
              <a:rPr lang="en-US" dirty="0" smtClean="0"/>
              <a:t>JRR-3: 	Tokai, 							Japan</a:t>
            </a:r>
          </a:p>
          <a:p>
            <a:r>
              <a:rPr lang="en-US" dirty="0" smtClean="0"/>
              <a:t>ES-Salam	Algiers						Algeria</a:t>
            </a:r>
          </a:p>
          <a:p>
            <a:r>
              <a:rPr lang="en-US" dirty="0" smtClean="0"/>
              <a:t>HANARO:</a:t>
            </a:r>
            <a:r>
              <a:rPr lang="en-US" baseline="0" dirty="0" smtClean="0"/>
              <a:t> 	</a:t>
            </a:r>
            <a:r>
              <a:rPr lang="en-US" baseline="0" dirty="0" err="1" smtClean="0"/>
              <a:t>Daejon</a:t>
            </a:r>
            <a:r>
              <a:rPr lang="en-US" baseline="0" dirty="0" smtClean="0"/>
              <a:t> KAERI, 					South Chorea 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ETERR-2	Cairo							Egypt</a:t>
            </a:r>
            <a:endParaRPr lang="en-US" baseline="0" dirty="0" smtClean="0"/>
          </a:p>
          <a:p>
            <a:r>
              <a:rPr lang="en-US" baseline="0" dirty="0" smtClean="0"/>
              <a:t>FRM-II: 	Munich, 						Germany</a:t>
            </a:r>
          </a:p>
          <a:p>
            <a:r>
              <a:rPr lang="en-US" baseline="0" dirty="0" smtClean="0"/>
              <a:t>OPAL: 	Sydney,						Australia</a:t>
            </a:r>
          </a:p>
          <a:p>
            <a:r>
              <a:rPr lang="en-US" baseline="0" dirty="0" smtClean="0"/>
              <a:t>CARR: 	Beijing 						China</a:t>
            </a:r>
          </a:p>
          <a:p>
            <a:r>
              <a:rPr lang="en-US" baseline="0" dirty="0" smtClean="0"/>
              <a:t>PIK: 		</a:t>
            </a:r>
            <a:r>
              <a:rPr lang="en-US" baseline="0" dirty="0" err="1" smtClean="0"/>
              <a:t>Gatchina</a:t>
            </a:r>
            <a:r>
              <a:rPr lang="en-US" baseline="0" dirty="0" smtClean="0"/>
              <a:t>, 						Russia</a:t>
            </a:r>
          </a:p>
          <a:p>
            <a:r>
              <a:rPr lang="en-US" baseline="0" dirty="0" smtClean="0"/>
              <a:t>ZING-P	Argonne						USA</a:t>
            </a:r>
          </a:p>
          <a:p>
            <a:r>
              <a:rPr lang="en-US" baseline="0" dirty="0" smtClean="0"/>
              <a:t>WNR		Los Alamos						USA</a:t>
            </a:r>
          </a:p>
          <a:p>
            <a:r>
              <a:rPr lang="en-US" baseline="0" dirty="0" smtClean="0"/>
              <a:t>KENS		Tsukuba						Japan</a:t>
            </a:r>
          </a:p>
          <a:p>
            <a:r>
              <a:rPr lang="en-US" baseline="0" dirty="0" smtClean="0"/>
              <a:t>IPNS		Argonne 						USA</a:t>
            </a:r>
          </a:p>
          <a:p>
            <a:r>
              <a:rPr lang="en-US" baseline="0" dirty="0" smtClean="0"/>
              <a:t>IBR-II		</a:t>
            </a:r>
            <a:r>
              <a:rPr lang="en-US" baseline="0" dirty="0" err="1" smtClean="0"/>
              <a:t>Dubna</a:t>
            </a:r>
            <a:r>
              <a:rPr lang="en-US" baseline="0" dirty="0" smtClean="0"/>
              <a:t>							Russia</a:t>
            </a:r>
          </a:p>
          <a:p>
            <a:r>
              <a:rPr lang="en-US" baseline="0" dirty="0" smtClean="0"/>
              <a:t>LANSCE	Los Alamos						USA</a:t>
            </a:r>
          </a:p>
          <a:p>
            <a:r>
              <a:rPr lang="en-US" baseline="0" dirty="0" smtClean="0"/>
              <a:t>ISIS		</a:t>
            </a:r>
            <a:r>
              <a:rPr lang="en-US" baseline="0" dirty="0" err="1" smtClean="0"/>
              <a:t>Oxfordshire</a:t>
            </a:r>
            <a:r>
              <a:rPr lang="en-US" baseline="0" dirty="0" smtClean="0"/>
              <a:t>						UK</a:t>
            </a:r>
          </a:p>
          <a:p>
            <a:r>
              <a:rPr lang="en-US" baseline="0" dirty="0" smtClean="0"/>
              <a:t>SNS		Oak Ridge						USA</a:t>
            </a:r>
          </a:p>
          <a:p>
            <a:r>
              <a:rPr lang="en-US" baseline="0" dirty="0" smtClean="0"/>
              <a:t>JPARC	Tokai							Japan			</a:t>
            </a:r>
          </a:p>
          <a:p>
            <a:r>
              <a:rPr lang="en-US" baseline="0" dirty="0" smtClean="0"/>
              <a:t>CSNS		Beijing						China</a:t>
            </a:r>
          </a:p>
          <a:p>
            <a:r>
              <a:rPr lang="en-US" baseline="0" dirty="0" smtClean="0"/>
              <a:t>ESS		Lund							Sweden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More reactor sources exist across the world….</a:t>
            </a:r>
          </a:p>
          <a:p>
            <a:endParaRPr lang="en-US" dirty="0" smtClean="0"/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0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13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70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441EC-47C7-364A-9713-3D1D102393F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77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6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600" dirty="0" smtClean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ssembly room in </a:t>
            </a:r>
            <a:r>
              <a:rPr lang="en-US" sz="1600" dirty="0" err="1" smtClean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Saclay</a:t>
            </a:r>
            <a:endParaRPr lang="en-US" sz="1600" dirty="0" smtClean="0" bmk="">
              <a:solidFill>
                <a:srgbClr val="000000"/>
              </a:solidFill>
              <a:latin typeface="Arial"/>
              <a:ea typeface="ヒラギノ角ゴ ProN W3" charset="0"/>
              <a:cs typeface="Arial"/>
              <a:sym typeface="Lucida Grande" charset="0"/>
            </a:endParaRP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Uses the current infrastructure of XFEL</a:t>
            </a:r>
            <a:endParaRPr lang="en-US" sz="1600" dirty="0" smtClean="0" bmk="">
              <a:solidFill>
                <a:srgbClr val="000000"/>
              </a:solidFill>
              <a:latin typeface="Arial"/>
              <a:cs typeface="Arial"/>
            </a:endParaRP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Benefits from the experience of the XFEL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cryomodule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assembly (ALSYOM)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984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A4BDC-B033-443E-A19F-40D061C680D9}" type="slidenum">
              <a:rPr lang="sv-SE" smtClean="0">
                <a:solidFill>
                  <a:prstClr val="black"/>
                </a:solidFill>
              </a:rPr>
              <a:pPr/>
              <a:t>29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58"/>
            <a:ext cx="1656184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67" y="1452400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97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94625" marR="0" indent="-340948" algn="l" defTabSz="45458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4290" marR="0" indent="-232660" algn="l" defTabSz="454582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7" y="1452400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24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57205" y="6356416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FD117B30-06C9-AA4B-9198-6E5216341B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6/11/17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356416"/>
            <a:ext cx="2895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4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5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5" y="6356417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6/11/17</a:t>
            </a:fld>
            <a:endParaRPr lang="en-US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17"/>
            <a:ext cx="2895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endParaRPr lang="en-US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417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42DFE335-1676-CD4D-ADC2-4D8741C093F6}" type="slidenum">
              <a:rPr lang="en-US" smtClean="0">
                <a:solidFill>
                  <a:prstClr val="black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‹#›</a:t>
            </a:fld>
            <a:endParaRPr lang="en-US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7" y="1614493"/>
            <a:ext cx="4265613" cy="3784600"/>
          </a:xfrm>
        </p:spPr>
        <p:txBody>
          <a:bodyPr/>
          <a:lstStyle>
            <a:lvl4pPr marL="1363873" indent="0">
              <a:buNone/>
              <a:defRPr/>
            </a:lvl4pPr>
            <a:lvl5pPr marL="1818484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6130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2334" y="6467475"/>
            <a:ext cx="244475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CBD1C7-3C66-504C-8F7D-7FCE90B09C2E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7747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1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40555" indent="-340555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1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5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15" tIns="45408" rIns="90815" bIns="45408" rtlCol="0" anchor="ctr"/>
          <a:lstStyle/>
          <a:p>
            <a:pPr algn="ctr" defTabSz="454066"/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730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94172" marR="0" indent="-340555" algn="l" defTabSz="45406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3554" marR="0" indent="-232393" algn="l" defTabSz="45406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1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0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94172" marR="0" indent="-340555" algn="l" defTabSz="45406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3554" marR="0" indent="-232393" algn="l" defTabSz="45406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1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46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81" y="69"/>
            <a:ext cx="6067427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0065" y="1964948"/>
            <a:ext cx="6536399" cy="4038982"/>
          </a:xfrm>
        </p:spPr>
        <p:txBody>
          <a:bodyPr/>
          <a:lstStyle>
            <a:lvl1pPr marL="0" indent="0">
              <a:buNone/>
              <a:defRPr/>
            </a:lvl1pPr>
            <a:lvl2pPr marL="454066" indent="0">
              <a:buNone/>
              <a:defRPr/>
            </a:lvl2pPr>
            <a:lvl3pPr marL="908123" indent="0">
              <a:buNone/>
              <a:defRPr/>
            </a:lvl3pPr>
            <a:lvl4pPr marL="1362198" indent="0">
              <a:buNone/>
              <a:defRPr/>
            </a:lvl4pPr>
            <a:lvl5pPr marL="1816247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75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4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1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4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6923"/>
            <a:ext cx="77724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4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0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0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4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2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58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547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6" y="153512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66" indent="0">
              <a:buNone/>
              <a:defRPr sz="2000" b="1"/>
            </a:lvl2pPr>
            <a:lvl3pPr marL="908123" indent="0">
              <a:buNone/>
              <a:defRPr sz="1800" b="1"/>
            </a:lvl3pPr>
            <a:lvl4pPr marL="1362198" indent="0">
              <a:buNone/>
              <a:defRPr sz="1600" b="1"/>
            </a:lvl4pPr>
            <a:lvl5pPr marL="1816247" indent="0">
              <a:buNone/>
              <a:defRPr sz="1600" b="1"/>
            </a:lvl5pPr>
            <a:lvl6pPr marL="2270305" indent="0">
              <a:buNone/>
              <a:defRPr sz="1600" b="1"/>
            </a:lvl6pPr>
            <a:lvl7pPr marL="2724374" indent="0">
              <a:buNone/>
              <a:defRPr sz="1600" b="1"/>
            </a:lvl7pPr>
            <a:lvl8pPr marL="3178426" indent="0">
              <a:buNone/>
              <a:defRPr sz="1600" b="1"/>
            </a:lvl8pPr>
            <a:lvl9pPr marL="3632488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6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48" y="153512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66" indent="0">
              <a:buNone/>
              <a:defRPr sz="2000" b="1"/>
            </a:lvl2pPr>
            <a:lvl3pPr marL="908123" indent="0">
              <a:buNone/>
              <a:defRPr sz="1800" b="1"/>
            </a:lvl3pPr>
            <a:lvl4pPr marL="1362198" indent="0">
              <a:buNone/>
              <a:defRPr sz="1600" b="1"/>
            </a:lvl4pPr>
            <a:lvl5pPr marL="1816247" indent="0">
              <a:buNone/>
              <a:defRPr sz="1600" b="1"/>
            </a:lvl5pPr>
            <a:lvl6pPr marL="2270305" indent="0">
              <a:buNone/>
              <a:defRPr sz="1600" b="1"/>
            </a:lvl6pPr>
            <a:lvl7pPr marL="2724374" indent="0">
              <a:buNone/>
              <a:defRPr sz="1600" b="1"/>
            </a:lvl7pPr>
            <a:lvl8pPr marL="3178426" indent="0">
              <a:buNone/>
              <a:defRPr sz="1600" b="1"/>
            </a:lvl8pPr>
            <a:lvl9pPr marL="3632488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48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93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7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171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17" y="27305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118" y="27310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17" y="143511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066" indent="0">
              <a:buNone/>
              <a:defRPr sz="1200"/>
            </a:lvl2pPr>
            <a:lvl3pPr marL="908123" indent="0">
              <a:buNone/>
              <a:defRPr sz="1000"/>
            </a:lvl3pPr>
            <a:lvl4pPr marL="1362198" indent="0">
              <a:buNone/>
              <a:defRPr sz="900"/>
            </a:lvl4pPr>
            <a:lvl5pPr marL="1816247" indent="0">
              <a:buNone/>
              <a:defRPr sz="900"/>
            </a:lvl5pPr>
            <a:lvl6pPr marL="2270305" indent="0">
              <a:buNone/>
              <a:defRPr sz="900"/>
            </a:lvl6pPr>
            <a:lvl7pPr marL="2724374" indent="0">
              <a:buNone/>
              <a:defRPr sz="900"/>
            </a:lvl7pPr>
            <a:lvl8pPr marL="3178426" indent="0">
              <a:buNone/>
              <a:defRPr sz="900"/>
            </a:lvl8pPr>
            <a:lvl9pPr marL="3632488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19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066" indent="0">
              <a:buNone/>
              <a:defRPr sz="2800"/>
            </a:lvl2pPr>
            <a:lvl3pPr marL="908123" indent="0">
              <a:buNone/>
              <a:defRPr sz="2400"/>
            </a:lvl3pPr>
            <a:lvl4pPr marL="1362198" indent="0">
              <a:buNone/>
              <a:defRPr sz="2000"/>
            </a:lvl4pPr>
            <a:lvl5pPr marL="1816247" indent="0">
              <a:buNone/>
              <a:defRPr sz="2000"/>
            </a:lvl5pPr>
            <a:lvl6pPr marL="2270305" indent="0">
              <a:buNone/>
              <a:defRPr sz="2000"/>
            </a:lvl6pPr>
            <a:lvl7pPr marL="2724374" indent="0">
              <a:buNone/>
              <a:defRPr sz="2000"/>
            </a:lvl7pPr>
            <a:lvl8pPr marL="3178426" indent="0">
              <a:buNone/>
              <a:defRPr sz="2000"/>
            </a:lvl8pPr>
            <a:lvl9pPr marL="3632488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066" indent="0">
              <a:buNone/>
              <a:defRPr sz="1200"/>
            </a:lvl2pPr>
            <a:lvl3pPr marL="908123" indent="0">
              <a:buNone/>
              <a:defRPr sz="1000"/>
            </a:lvl3pPr>
            <a:lvl4pPr marL="1362198" indent="0">
              <a:buNone/>
              <a:defRPr sz="900"/>
            </a:lvl4pPr>
            <a:lvl5pPr marL="1816247" indent="0">
              <a:buNone/>
              <a:defRPr sz="900"/>
            </a:lvl5pPr>
            <a:lvl6pPr marL="2270305" indent="0">
              <a:buNone/>
              <a:defRPr sz="900"/>
            </a:lvl6pPr>
            <a:lvl7pPr marL="2724374" indent="0">
              <a:buNone/>
              <a:defRPr sz="900"/>
            </a:lvl7pPr>
            <a:lvl8pPr marL="3178426" indent="0">
              <a:buNone/>
              <a:defRPr sz="900"/>
            </a:lvl8pPr>
            <a:lvl9pPr marL="3632488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25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747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97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97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493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4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15" tIns="45408" rIns="90815" bIns="45408" rtlCol="0" anchor="ctr"/>
          <a:lstStyle/>
          <a:p>
            <a:pPr algn="ctr" defTabSz="454066"/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>
                <a:latin typeface="Calibri"/>
              </a:rPr>
              <a:pPr/>
              <a:t>6/11/17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58" y="130787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196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4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1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66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7618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40073" indent="-340073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314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0497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744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F9349A-E89C-B948-9787-66E804B9853F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DF68EE-0DA7-384D-8DF6-E1F18113F7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96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8804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12" y="1085278"/>
            <a:ext cx="8229599" cy="45535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8749"/>
            <a:ext cx="8229600" cy="73687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39" y="1615038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7" y="1614503"/>
            <a:ext cx="4265613" cy="3784600"/>
          </a:xfrm>
        </p:spPr>
        <p:txBody>
          <a:bodyPr/>
          <a:lstStyle>
            <a:lvl4pPr marL="1357368" indent="0">
              <a:buNone/>
              <a:defRPr/>
            </a:lvl4pPr>
            <a:lvl5pPr marL="1809794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5828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50" tIns="45325" rIns="90650" bIns="45325" anchor="ctr"/>
          <a:lstStyle/>
          <a:p>
            <a:pPr algn="ctr" defTabSz="45325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 lIns="0" tIns="0" rIns="0" bIns="0">
            <a:noAutofit/>
          </a:bodyPr>
          <a:lstStyle>
            <a:lvl1pPr marL="339952" indent="-33995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5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541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91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5" indent="0">
              <a:buNone/>
              <a:defRPr sz="2000" b="1"/>
            </a:lvl2pPr>
            <a:lvl3pPr marL="913431" indent="0">
              <a:buNone/>
              <a:defRPr sz="1800" b="1"/>
            </a:lvl3pPr>
            <a:lvl4pPr marL="1370147" indent="0">
              <a:buNone/>
              <a:defRPr sz="1600" b="1"/>
            </a:lvl4pPr>
            <a:lvl5pPr marL="1826861" indent="0">
              <a:buNone/>
              <a:defRPr sz="1600" b="1"/>
            </a:lvl5pPr>
            <a:lvl6pPr marL="2283576" indent="0">
              <a:buNone/>
              <a:defRPr sz="1600" b="1"/>
            </a:lvl6pPr>
            <a:lvl7pPr marL="2740293" indent="0">
              <a:buNone/>
              <a:defRPr sz="1600" b="1"/>
            </a:lvl7pPr>
            <a:lvl8pPr marL="3197007" indent="0">
              <a:buNone/>
              <a:defRPr sz="1600" b="1"/>
            </a:lvl8pPr>
            <a:lvl9pPr marL="365372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5" indent="0">
              <a:buNone/>
              <a:defRPr sz="2000" b="1"/>
            </a:lvl2pPr>
            <a:lvl3pPr marL="913431" indent="0">
              <a:buNone/>
              <a:defRPr sz="1800" b="1"/>
            </a:lvl3pPr>
            <a:lvl4pPr marL="1370147" indent="0">
              <a:buNone/>
              <a:defRPr sz="1600" b="1"/>
            </a:lvl4pPr>
            <a:lvl5pPr marL="1826861" indent="0">
              <a:buNone/>
              <a:defRPr sz="1600" b="1"/>
            </a:lvl5pPr>
            <a:lvl6pPr marL="2283576" indent="0">
              <a:buNone/>
              <a:defRPr sz="1600" b="1"/>
            </a:lvl6pPr>
            <a:lvl7pPr marL="2740293" indent="0">
              <a:buNone/>
              <a:defRPr sz="1600" b="1"/>
            </a:lvl7pPr>
            <a:lvl8pPr marL="3197007" indent="0">
              <a:buNone/>
              <a:defRPr sz="1600" b="1"/>
            </a:lvl8pPr>
            <a:lvl9pPr marL="365372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4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1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39592" indent="-33959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0865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0707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363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A79773-FC84-AC4D-9D28-F5B786E3C95F}" type="datetime1">
              <a:rPr lang="sv-SE"/>
              <a:pPr>
                <a:defRPr/>
              </a:pPr>
              <a:t>2017-06-11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BEA2653-79E1-CC47-9382-BAB566F8A1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8004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5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9072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9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996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1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63945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9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2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14454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4" descr="LundUniversity_C2line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45" y="5598988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01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27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30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7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marR="0" indent="0" algn="l" defTabSz="906934" rtl="0" eaLnBrk="1" fontAlgn="base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52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4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9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6101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3125" y="1662593"/>
            <a:ext cx="4441370" cy="372960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31655" y="1662593"/>
            <a:ext cx="2964139" cy="3729604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100"/>
            </a:lvl3pPr>
            <a:lvl4pPr>
              <a:spcAft>
                <a:spcPts val="0"/>
              </a:spcAft>
              <a:buClr>
                <a:schemeClr val="tx2"/>
              </a:buClr>
              <a:defRPr sz="21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1434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93536" y="1785807"/>
            <a:ext cx="7582935" cy="359850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 dirty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3564" y="284585"/>
            <a:ext cx="7709927" cy="1142735"/>
          </a:xfrm>
        </p:spPr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45190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sv-SE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5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674" y="1284392"/>
            <a:ext cx="3160081" cy="416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469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6"/>
          <p:cNvSpPr/>
          <p:nvPr/>
        </p:nvSpPr>
        <p:spPr>
          <a:xfrm>
            <a:off x="0" y="0"/>
            <a:ext cx="9144000" cy="1434703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5091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sz="1700">
              <a:solidFill>
                <a:srgbClr val="0094CA"/>
              </a:solidFill>
              <a:uFill>
                <a:solidFill>
                  <a:srgbClr val="0094CA"/>
                </a:solidFill>
              </a:uFill>
              <a:latin typeface="Calibri"/>
              <a:ea typeface="ヒラギノ角ゴ ProN W3" charset="0"/>
              <a:cs typeface="ヒラギノ角ゴ ProN W3" charset="0"/>
              <a:sym typeface="Calibri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201" y="256815"/>
            <a:ext cx="7139138" cy="1178656"/>
          </a:xfrm>
          <a:prstGeom prst="rect">
            <a:avLst/>
          </a:prstGeom>
        </p:spPr>
        <p:txBody>
          <a:bodyPr lIns="0" tIns="0" rIns="0" bIns="0"/>
          <a:lstStyle>
            <a:lvl1pPr algn="l" defTabSz="85091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6606722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237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42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330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40073" indent="-340073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40564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7442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2293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415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93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0090" y="1964948"/>
            <a:ext cx="6536399" cy="4038982"/>
          </a:xfrm>
        </p:spPr>
        <p:txBody>
          <a:bodyPr/>
          <a:lstStyle>
            <a:lvl1pPr marL="0" indent="0">
              <a:buNone/>
              <a:defRPr/>
            </a:lvl1pPr>
            <a:lvl2pPr marL="453411" indent="0">
              <a:buNone/>
              <a:defRPr/>
            </a:lvl2pPr>
            <a:lvl3pPr marL="906814" indent="0">
              <a:buNone/>
              <a:defRPr/>
            </a:lvl3pPr>
            <a:lvl4pPr marL="1360234" indent="0">
              <a:buNone/>
              <a:defRPr/>
            </a:lvl4pPr>
            <a:lvl5pPr marL="1813625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9CC0C22-9EDB-E14B-9D1D-02359A0D0385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FAA373-ECB7-5643-84AC-0AF21765AAC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465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4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6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3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7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04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38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7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FA5BB91-6E5D-4E44-A313-B74B25380F86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363BA7C-040C-7F40-9008-6E45558D2F6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6235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C0FE33-BB3B-F54C-A8F8-03B587A53342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E232100-CDD8-E54B-9CBD-9EEB012C08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256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7" y="153512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11" indent="0">
              <a:buNone/>
              <a:defRPr sz="2000" b="1"/>
            </a:lvl2pPr>
            <a:lvl3pPr marL="906814" indent="0">
              <a:buNone/>
              <a:defRPr sz="1800" b="1"/>
            </a:lvl3pPr>
            <a:lvl4pPr marL="1360234" indent="0">
              <a:buNone/>
              <a:defRPr sz="1600" b="1"/>
            </a:lvl4pPr>
            <a:lvl5pPr marL="1813625" indent="0">
              <a:buNone/>
              <a:defRPr sz="1600" b="1"/>
            </a:lvl5pPr>
            <a:lvl6pPr marL="2267033" indent="0">
              <a:buNone/>
              <a:defRPr sz="1600" b="1"/>
            </a:lvl6pPr>
            <a:lvl7pPr marL="2720447" indent="0">
              <a:buNone/>
              <a:defRPr sz="1600" b="1"/>
            </a:lvl7pPr>
            <a:lvl8pPr marL="3173842" indent="0">
              <a:buNone/>
              <a:defRPr sz="1600" b="1"/>
            </a:lvl8pPr>
            <a:lvl9pPr marL="3627257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7" y="217488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33" y="153512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11" indent="0">
              <a:buNone/>
              <a:defRPr sz="2000" b="1"/>
            </a:lvl2pPr>
            <a:lvl3pPr marL="906814" indent="0">
              <a:buNone/>
              <a:defRPr sz="1800" b="1"/>
            </a:lvl3pPr>
            <a:lvl4pPr marL="1360234" indent="0">
              <a:buNone/>
              <a:defRPr sz="1600" b="1"/>
            </a:lvl4pPr>
            <a:lvl5pPr marL="1813625" indent="0">
              <a:buNone/>
              <a:defRPr sz="1600" b="1"/>
            </a:lvl5pPr>
            <a:lvl6pPr marL="2267033" indent="0">
              <a:buNone/>
              <a:defRPr sz="1600" b="1"/>
            </a:lvl6pPr>
            <a:lvl7pPr marL="2720447" indent="0">
              <a:buNone/>
              <a:defRPr sz="1600" b="1"/>
            </a:lvl7pPr>
            <a:lvl8pPr marL="3173842" indent="0">
              <a:buNone/>
              <a:defRPr sz="1600" b="1"/>
            </a:lvl8pPr>
            <a:lvl9pPr marL="3627257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33" y="217488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8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D0B4D03-6436-924D-BD12-1D8F540DD88C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9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BB1D2A7-31F1-4D46-A3F0-2805DA69B36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1947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4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F81278-4430-4444-9D70-1555BC514269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E572FEE-B54C-EF44-B8F4-6E2CBB3D404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8129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4B6CE20-AFC7-3F45-B0E0-5A45C0AF0FEF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78C826-1CA6-B64D-BED8-D9B4789D99E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81357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14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4" y="143514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411" indent="0">
              <a:buNone/>
              <a:defRPr sz="1200"/>
            </a:lvl2pPr>
            <a:lvl3pPr marL="906814" indent="0">
              <a:buNone/>
              <a:defRPr sz="1000"/>
            </a:lvl3pPr>
            <a:lvl4pPr marL="1360234" indent="0">
              <a:buNone/>
              <a:defRPr sz="900"/>
            </a:lvl4pPr>
            <a:lvl5pPr marL="1813625" indent="0">
              <a:buNone/>
              <a:defRPr sz="900"/>
            </a:lvl5pPr>
            <a:lvl6pPr marL="2267033" indent="0">
              <a:buNone/>
              <a:defRPr sz="900"/>
            </a:lvl6pPr>
            <a:lvl7pPr marL="2720447" indent="0">
              <a:buNone/>
              <a:defRPr sz="900"/>
            </a:lvl7pPr>
            <a:lvl8pPr marL="3173842" indent="0">
              <a:buNone/>
              <a:defRPr sz="900"/>
            </a:lvl8pPr>
            <a:lvl9pPr marL="3627257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3D1E751-A629-5E4A-A202-65D0E0233AA2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4D06C8E-D4FD-1246-AE3F-5BB129E4297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433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3411" indent="0">
              <a:buNone/>
              <a:defRPr sz="2800"/>
            </a:lvl2pPr>
            <a:lvl3pPr marL="906814" indent="0">
              <a:buNone/>
              <a:defRPr sz="2400"/>
            </a:lvl3pPr>
            <a:lvl4pPr marL="1360234" indent="0">
              <a:buNone/>
              <a:defRPr sz="2000"/>
            </a:lvl4pPr>
            <a:lvl5pPr marL="1813625" indent="0">
              <a:buNone/>
              <a:defRPr sz="2000"/>
            </a:lvl5pPr>
            <a:lvl6pPr marL="2267033" indent="0">
              <a:buNone/>
              <a:defRPr sz="2000"/>
            </a:lvl6pPr>
            <a:lvl7pPr marL="2720447" indent="0">
              <a:buNone/>
              <a:defRPr sz="2000"/>
            </a:lvl7pPr>
            <a:lvl8pPr marL="3173842" indent="0">
              <a:buNone/>
              <a:defRPr sz="2000"/>
            </a:lvl8pPr>
            <a:lvl9pPr marL="3627257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411" indent="0">
              <a:buNone/>
              <a:defRPr sz="1200"/>
            </a:lvl2pPr>
            <a:lvl3pPr marL="906814" indent="0">
              <a:buNone/>
              <a:defRPr sz="1000"/>
            </a:lvl3pPr>
            <a:lvl4pPr marL="1360234" indent="0">
              <a:buNone/>
              <a:defRPr sz="900"/>
            </a:lvl4pPr>
            <a:lvl5pPr marL="1813625" indent="0">
              <a:buNone/>
              <a:defRPr sz="900"/>
            </a:lvl5pPr>
            <a:lvl6pPr marL="2267033" indent="0">
              <a:buNone/>
              <a:defRPr sz="900"/>
            </a:lvl6pPr>
            <a:lvl7pPr marL="2720447" indent="0">
              <a:buNone/>
              <a:defRPr sz="900"/>
            </a:lvl7pPr>
            <a:lvl8pPr marL="3173842" indent="0">
              <a:buNone/>
              <a:defRPr sz="900"/>
            </a:lvl8pPr>
            <a:lvl9pPr marL="3627257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D8524D-C923-984C-AA4B-C3BB39D88DE4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C6C0D65-8063-114B-9F5C-01A608DD3F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6875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54AD09B-6E0E-F342-90BC-7E5749EEA10B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06C1FDA-A888-4D45-A416-BBBD0723B6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29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73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733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BDF2D1-8BC8-2440-AB2E-6BB6C9E19346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AAF6C7E-ABB7-2649-BC91-D554CF7C173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30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48562" y="1434358"/>
            <a:ext cx="6809638" cy="1823566"/>
          </a:xfrm>
        </p:spPr>
        <p:txBody>
          <a:bodyPr lIns="0" tIns="0" b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648562" y="3605010"/>
            <a:ext cx="6809638" cy="2973936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4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cxnSp>
        <p:nvCxnSpPr>
          <p:cNvPr id="8" name="Rak 7"/>
          <p:cNvCxnSpPr/>
          <p:nvPr userDrawn="1"/>
        </p:nvCxnSpPr>
        <p:spPr>
          <a:xfrm>
            <a:off x="0" y="143435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566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F9349A-E89C-B948-9787-66E804B9853F}" type="datetime1">
              <a:rPr lang="en-US"/>
              <a:pPr>
                <a:defRPr/>
              </a:pPr>
              <a:t>6/11/17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DF68EE-0DA7-384D-8DF6-E1F18113F7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77414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50330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12" y="1085278"/>
            <a:ext cx="8229599" cy="45535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8749"/>
            <a:ext cx="8229600" cy="73687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39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39" y="1615038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7" y="1614503"/>
            <a:ext cx="4265613" cy="3784600"/>
          </a:xfrm>
        </p:spPr>
        <p:txBody>
          <a:bodyPr/>
          <a:lstStyle>
            <a:lvl4pPr marL="1357368" indent="0">
              <a:buNone/>
              <a:defRPr/>
            </a:lvl4pPr>
            <a:lvl5pPr marL="1809794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7852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50" tIns="45325" rIns="90650" bIns="45325" anchor="ctr"/>
          <a:lstStyle/>
          <a:p>
            <a:pPr algn="ctr" defTabSz="45325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 lIns="0" tIns="0" rIns="0" bIns="0">
            <a:noAutofit/>
          </a:bodyPr>
          <a:lstStyle>
            <a:lvl1pPr marL="339952" indent="-33995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5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01654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0769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39592" indent="-33959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1149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6058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2532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A79773-FC84-AC4D-9D28-F5B786E3C95F}" type="datetime1">
              <a:rPr lang="sv-SE"/>
              <a:pPr>
                <a:defRPr/>
              </a:pPr>
              <a:t>2017-06-11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BEA2653-79E1-CC47-9382-BAB566F8A1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588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6" name="Rak 5"/>
          <p:cNvCxnSpPr/>
          <p:nvPr userDrawn="1"/>
        </p:nvCxnSpPr>
        <p:spPr>
          <a:xfrm>
            <a:off x="0" y="3242236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7"/>
          <p:cNvCxnSpPr/>
          <p:nvPr userDrawn="1"/>
        </p:nvCxnSpPr>
        <p:spPr>
          <a:xfrm>
            <a:off x="0" y="5050118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 userDrawn="1"/>
        </p:nvCxnSpPr>
        <p:spPr>
          <a:xfrm>
            <a:off x="2275967" y="1417640"/>
            <a:ext cx="0" cy="5440362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10"/>
          <p:cNvCxnSpPr>
            <a:endCxn id="3" idx="2"/>
          </p:cNvCxnSpPr>
          <p:nvPr userDrawn="1"/>
        </p:nvCxnSpPr>
        <p:spPr>
          <a:xfrm>
            <a:off x="4565378" y="1434356"/>
            <a:ext cx="6689" cy="5423646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ak 11"/>
          <p:cNvCxnSpPr/>
          <p:nvPr userDrawn="1"/>
        </p:nvCxnSpPr>
        <p:spPr>
          <a:xfrm>
            <a:off x="6854655" y="1434356"/>
            <a:ext cx="0" cy="5423646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110432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5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9411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9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8084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1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5690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9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2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302284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4" descr="LundUniversity_C2line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45" y="5598988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4909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27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30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7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marR="0" indent="0" algn="l" defTabSz="906934" rtl="0" eaLnBrk="1" fontAlgn="base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870224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dobjekt 9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8602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3125" y="1662593"/>
            <a:ext cx="4441370" cy="372960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31655" y="1662593"/>
            <a:ext cx="2964139" cy="3729604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100"/>
            </a:lvl3pPr>
            <a:lvl4pPr>
              <a:spcAft>
                <a:spcPts val="0"/>
              </a:spcAft>
              <a:buClr>
                <a:schemeClr val="tx2"/>
              </a:buClr>
              <a:defRPr sz="21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45239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93536" y="1785807"/>
            <a:ext cx="7582935" cy="359850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 dirty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3564" y="284585"/>
            <a:ext cx="7709927" cy="1142735"/>
          </a:xfrm>
        </p:spPr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150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sv-SE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5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674" y="1284392"/>
            <a:ext cx="3160081" cy="416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28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359" y="2492806"/>
            <a:ext cx="3028403" cy="16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88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6"/>
          <p:cNvSpPr/>
          <p:nvPr/>
        </p:nvSpPr>
        <p:spPr>
          <a:xfrm>
            <a:off x="0" y="0"/>
            <a:ext cx="9144000" cy="1434703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5091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sz="1700">
              <a:solidFill>
                <a:srgbClr val="0094CA"/>
              </a:solidFill>
              <a:uFill>
                <a:solidFill>
                  <a:srgbClr val="0094CA"/>
                </a:solidFill>
              </a:uFill>
              <a:latin typeface="Calibri"/>
              <a:ea typeface="ヒラギノ角ゴ ProN W3" charset="0"/>
              <a:cs typeface="ヒラギノ角ゴ ProN W3" charset="0"/>
              <a:sym typeface="Calibri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201" y="256815"/>
            <a:ext cx="7139138" cy="1178656"/>
          </a:xfrm>
          <a:prstGeom prst="rect">
            <a:avLst/>
          </a:prstGeom>
        </p:spPr>
        <p:txBody>
          <a:bodyPr lIns="0" tIns="0" rIns="0" bIns="0"/>
          <a:lstStyle>
            <a:lvl1pPr algn="l" defTabSz="85091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982696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65428"/>
            <a:ext cx="9144000" cy="705600"/>
          </a:xfrm>
          <a:prstGeom prst="rect">
            <a:avLst/>
          </a:prstGeom>
          <a:gradFill flip="none" rotWithShape="1">
            <a:gsLst>
              <a:gs pos="72000">
                <a:schemeClr val="tx2">
                  <a:lumMod val="40000"/>
                  <a:lumOff val="60000"/>
                </a:schemeClr>
              </a:gs>
              <a:gs pos="8000">
                <a:srgbClr val="FFFFFF">
                  <a:alpha val="52000"/>
                </a:srgbClr>
              </a:gs>
            </a:gsLst>
            <a:lin ang="206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4">
              <a:solidFill>
                <a:prstClr val="white"/>
              </a:solidFill>
            </a:endParaRPr>
          </a:p>
        </p:txBody>
      </p:sp>
      <p:pic>
        <p:nvPicPr>
          <p:cNvPr id="8" name="Picture 7" descr="ess_logo_frugal_blue_cmy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199718"/>
            <a:ext cx="1151468" cy="6195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63824" y="6292963"/>
            <a:ext cx="33137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b="1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AD Safety Group – Accelerator Installation Team</a:t>
            </a:r>
          </a:p>
          <a:p>
            <a:pPr defTabSz="914400"/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D.Phan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&amp; </a:t>
            </a:r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N.Gazis</a:t>
            </a:r>
            <a:endParaRPr lang="en-US" sz="1100" kern="0" spc="-70" dirty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3" y="274638"/>
            <a:ext cx="7139100" cy="1143300"/>
          </a:xfrm>
          <a:prstGeom prst="rect">
            <a:avLst/>
          </a:prstGeom>
        </p:spPr>
        <p:txBody>
          <a:bodyPr lIns="91399" tIns="91399" rIns="91399" bIns="91399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017075" y="6356350"/>
            <a:ext cx="669600" cy="365100"/>
          </a:xfrm>
          <a:prstGeom prst="rect">
            <a:avLst/>
          </a:prstGeom>
        </p:spPr>
        <p:txBody>
          <a:bodyPr lIns="91399" tIns="45687" rIns="91399" bIns="45687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Arial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>
              <a:solidFill>
                <a:srgbClr val="000000"/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55576" y="1124744"/>
            <a:ext cx="7777237" cy="4391819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theme" Target="../theme/theme2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55.xml"/><Relationship Id="rId42" Type="http://schemas.openxmlformats.org/officeDocument/2006/relationships/theme" Target="../theme/theme3.xml"/><Relationship Id="rId43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87.xml"/><Relationship Id="rId9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0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74.xml"/><Relationship Id="rId37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7139136" cy="1143000"/>
          </a:xfrm>
          <a:prstGeom prst="rect">
            <a:avLst/>
          </a:prstGeom>
        </p:spPr>
        <p:txBody>
          <a:bodyPr vert="horz" lIns="91344" tIns="45672" rIns="91344" bIns="45672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44" tIns="45672" rIns="91344" bIns="4567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5" y="6356373"/>
            <a:ext cx="21336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1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431"/>
              <a:t>2017-06-11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3"/>
            <a:ext cx="28956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1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3"/>
            <a:ext cx="21336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1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431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906" r:id="rId5"/>
    <p:sldLayoutId id="2147483907" r:id="rId6"/>
  </p:sldLayoutIdLst>
  <p:hf hdr="0" ftr="0" dt="0"/>
  <p:txStyles>
    <p:titleStyle>
      <a:lvl1pPr algn="l" defTabSz="913431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540" indent="-342540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162" indent="-285448" algn="l" defTabSz="913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1788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8503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5220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35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53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6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6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1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7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1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6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3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7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24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ak 14"/>
          <p:cNvCxnSpPr/>
          <p:nvPr userDrawn="1"/>
        </p:nvCxnSpPr>
        <p:spPr>
          <a:xfrm>
            <a:off x="-410206" y="1434354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20"/>
          <p:cNvCxnSpPr/>
          <p:nvPr userDrawn="1"/>
        </p:nvCxnSpPr>
        <p:spPr>
          <a:xfrm>
            <a:off x="0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 userDrawn="1"/>
        </p:nvCxnSpPr>
        <p:spPr>
          <a:xfrm>
            <a:off x="-410206" y="3242236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 userDrawn="1"/>
        </p:nvCxnSpPr>
        <p:spPr>
          <a:xfrm>
            <a:off x="-410206" y="6858000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 userDrawn="1"/>
        </p:nvCxnSpPr>
        <p:spPr>
          <a:xfrm>
            <a:off x="-410206" y="5050118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/>
          <p:nvPr userDrawn="1"/>
        </p:nvCxnSpPr>
        <p:spPr>
          <a:xfrm>
            <a:off x="2275967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ak 22"/>
          <p:cNvCxnSpPr/>
          <p:nvPr userDrawn="1"/>
        </p:nvCxnSpPr>
        <p:spPr>
          <a:xfrm>
            <a:off x="4565311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/>
          <p:nvPr userDrawn="1"/>
        </p:nvCxnSpPr>
        <p:spPr>
          <a:xfrm>
            <a:off x="6854655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k 24"/>
          <p:cNvCxnSpPr/>
          <p:nvPr userDrawn="1"/>
        </p:nvCxnSpPr>
        <p:spPr>
          <a:xfrm>
            <a:off x="9144000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 userDrawn="1"/>
        </p:nvSpPr>
        <p:spPr>
          <a:xfrm>
            <a:off x="0" y="2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35" tIns="45468" rIns="90935" bIns="45468" rtlCol="0" anchor="ctr"/>
          <a:lstStyle/>
          <a:p>
            <a:pPr algn="ctr" defTabSz="454663"/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35495" y="2"/>
            <a:ext cx="6519169" cy="1417638"/>
          </a:xfrm>
          <a:prstGeom prst="rect">
            <a:avLst/>
          </a:prstGeom>
        </p:spPr>
        <p:txBody>
          <a:bodyPr vert="horz" lIns="0" tIns="0" rIns="0" bIns="0" rtlCol="0" anchor="ctr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0" y="1434356"/>
            <a:ext cx="9144000" cy="5423646"/>
          </a:xfrm>
          <a:prstGeom prst="rect">
            <a:avLst/>
          </a:prstGeom>
        </p:spPr>
        <p:txBody>
          <a:bodyPr vert="horz" lIns="358005" tIns="358005" rIns="358005" bIns="358005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7530" y="315580"/>
            <a:ext cx="13604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20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908" r:id="rId8"/>
  </p:sldLayoutIdLst>
  <p:txStyles>
    <p:titleStyle>
      <a:lvl1pPr algn="l" defTabSz="454663" rtl="0" eaLnBrk="1" latinLnBrk="0" hangingPunct="1">
        <a:spcBef>
          <a:spcPct val="0"/>
        </a:spcBef>
        <a:buNone/>
        <a:defRPr sz="2400" b="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1pPr>
      <a:lvl2pPr marL="454663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2pPr>
      <a:lvl3pPr marL="909324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3pPr>
      <a:lvl4pPr marL="1363993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4pPr>
      <a:lvl5pPr marL="1818645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5pPr>
      <a:lvl6pPr marL="2500638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301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63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617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3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24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993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645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305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975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627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298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82" y="1964948"/>
            <a:ext cx="6536399" cy="40389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5" y="6356419"/>
            <a:ext cx="2133600" cy="365125"/>
          </a:xfrm>
          <a:prstGeom prst="rect">
            <a:avLst/>
          </a:prstGeom>
        </p:spPr>
        <p:txBody>
          <a:bodyPr vert="horz" lIns="90815" tIns="45408" rIns="90815" bIns="45408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4066"/>
            <a:fld id="{8F5C681F-1FB5-764D-BC0F-BB7944416E1E}" type="datetime1">
              <a:rPr lang="en-US" smtClean="0"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066"/>
              <a:t>6/11/17</a:t>
            </a:fld>
            <a:endParaRPr lang="sv-SE"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3" y="6356419"/>
            <a:ext cx="2895600" cy="365125"/>
          </a:xfrm>
          <a:prstGeom prst="rect">
            <a:avLst/>
          </a:prstGeom>
        </p:spPr>
        <p:txBody>
          <a:bodyPr vert="horz" lIns="90815" tIns="45408" rIns="90815" bIns="45408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4066"/>
            <a:endParaRPr lang="sv-SE"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419"/>
            <a:ext cx="2133600" cy="365125"/>
          </a:xfrm>
          <a:prstGeom prst="rect">
            <a:avLst/>
          </a:prstGeom>
        </p:spPr>
        <p:txBody>
          <a:bodyPr vert="horz" lIns="90815" tIns="45408" rIns="90815" bIns="45408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4066"/>
            <a:fld id="{038C62C7-F79B-CD4A-A5DF-5683BBEC4A65}" type="slidenum">
              <a:rPr lang="sv-SE" smtClean="0"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066"/>
              <a:t>‹#›</a:t>
            </a:fld>
            <a:endParaRPr lang="sv-SE"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2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15" tIns="45408" rIns="90815" bIns="45408" rtlCol="0" anchor="ctr"/>
          <a:lstStyle/>
          <a:p>
            <a:pPr algn="ctr" defTabSz="454066"/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83" y="378814"/>
            <a:ext cx="1359827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15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409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25" r:id="rId16"/>
    <p:sldLayoutId id="2147483726" r:id="rId17"/>
    <p:sldLayoutId id="2147483727" r:id="rId18"/>
    <p:sldLayoutId id="214748372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  <p:sldLayoutId id="2147483758" r:id="rId39"/>
    <p:sldLayoutId id="2147483759" r:id="rId40"/>
    <p:sldLayoutId id="2147483671" r:id="rId41"/>
  </p:sldLayoutIdLst>
  <p:hf sldNum="0" hdr="0" ftr="0" dt="0"/>
  <p:txStyles>
    <p:titleStyle>
      <a:lvl1pPr algn="l" defTabSz="454066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4066" rtl="0" eaLnBrk="1" latinLnBrk="0" hangingPunct="1">
        <a:lnSpc>
          <a:spcPts val="2399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4066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08123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62198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16247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497337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395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5459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9519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66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123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198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247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305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374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8426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2488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593639" y="1964602"/>
            <a:ext cx="6535891" cy="40391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6829" y="6356451"/>
            <a:ext cx="2133501" cy="364628"/>
          </a:xfrm>
          <a:prstGeom prst="rect">
            <a:avLst/>
          </a:prstGeom>
        </p:spPr>
        <p:txBody>
          <a:bodyPr vert="horz" lIns="90684" tIns="45341" rIns="90684" bIns="45341" rtlCol="0" anchor="ctr"/>
          <a:lstStyle>
            <a:lvl1pPr algn="l" defTabSz="453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8F5C681F-1FB5-764D-BC0F-BB7944416E1E}" type="datetime1">
              <a:rPr lang="en-US">
                <a:ea typeface="ヒラギノ角ゴ ProN W3" charset="0"/>
                <a:cs typeface="ヒラギノ角ゴ ProN W3" charset="0"/>
                <a:sym typeface="Gill Sans" charset="0"/>
              </a:rPr>
              <a:pPr>
                <a:defRPr/>
              </a:pPr>
              <a:t>6/11/17</a:t>
            </a:fld>
            <a:endParaRPr lang="sv-SE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448" y="6356451"/>
            <a:ext cx="2895253" cy="364628"/>
          </a:xfrm>
          <a:prstGeom prst="rect">
            <a:avLst/>
          </a:prstGeom>
        </p:spPr>
        <p:txBody>
          <a:bodyPr vert="horz" lIns="90684" tIns="45341" rIns="90684" bIns="45341" rtlCol="0" anchor="ctr"/>
          <a:lstStyle>
            <a:lvl1pPr algn="ctr" defTabSz="453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endParaRPr lang="sv-SE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820" y="6356451"/>
            <a:ext cx="2133501" cy="364628"/>
          </a:xfrm>
          <a:prstGeom prst="rect">
            <a:avLst/>
          </a:prstGeom>
        </p:spPr>
        <p:txBody>
          <a:bodyPr vert="horz" lIns="90684" tIns="45341" rIns="90684" bIns="45341" rtlCol="0" anchor="ctr"/>
          <a:lstStyle>
            <a:lvl1pPr algn="r" defTabSz="453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103937C2-6D05-8247-B26B-92165EB2F2FB}" type="slidenum">
              <a:rPr lang="sv-SE">
                <a:ea typeface="ヒラギノ角ゴ ProN W3" charset="0"/>
                <a:cs typeface="ヒラギノ角ゴ ProN W3" charset="0"/>
                <a:sym typeface="Gill Sans" charset="0"/>
              </a:rPr>
              <a:pPr>
                <a:defRPr/>
              </a:pPr>
              <a:t>‹#›</a:t>
            </a:fld>
            <a:endParaRPr lang="sv-SE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3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111625" name="Bildobjekt 7" descr="ESS-vit-logga.png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401" y="379513"/>
            <a:ext cx="1359846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6" name="Platshållare för rubrik 10"/>
          <p:cNvSpPr>
            <a:spLocks noGrp="1"/>
          </p:cNvSpPr>
          <p:nvPr>
            <p:ph type="title"/>
          </p:nvPr>
        </p:nvSpPr>
        <p:spPr bwMode="auto">
          <a:xfrm>
            <a:off x="593706" y="11"/>
            <a:ext cx="5762237" cy="14421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08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  <p:sldLayoutId id="2147483841" r:id="rId29"/>
    <p:sldLayoutId id="2147483842" r:id="rId30"/>
    <p:sldLayoutId id="2147483843" r:id="rId31"/>
    <p:sldLayoutId id="2147483844" r:id="rId32"/>
    <p:sldLayoutId id="2147483845" r:id="rId33"/>
    <p:sldLayoutId id="2147483846" r:id="rId34"/>
    <p:sldLayoutId id="2147483847" r:id="rId35"/>
  </p:sldLayoutIdLst>
  <p:hf sldNum="0" hdr="0" ftr="0" dt="0"/>
  <p:txStyles>
    <p:titleStyle>
      <a:lvl1pPr algn="l" defTabSz="449547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25592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851179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276741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702328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17937" indent="-317937" algn="l" defTabSz="449547" rtl="0" eaLnBrk="0" fontAlgn="base" hangingPunct="0">
        <a:lnSpc>
          <a:spcPts val="2399"/>
        </a:lnSpc>
        <a:spcBef>
          <a:spcPct val="20000"/>
        </a:spcBef>
        <a:spcAft>
          <a:spcPts val="1195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ＭＳ Ｐゴシック" charset="0"/>
        </a:defRPr>
      </a:lvl1pPr>
      <a:lvl2pPr marL="449547" indent="-23660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2pPr>
      <a:lvl3pPr marL="903542" indent="-51759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3pPr>
      <a:lvl4pPr marL="1357539" indent="-79836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4pPr>
      <a:lvl5pPr marL="1811516" indent="-107950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5pPr>
      <a:lvl6pPr marL="2493734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149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553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949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11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814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234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625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033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447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842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257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2017-06-11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Relationship Id="rId3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gif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1.jpeg"/><Relationship Id="rId21" Type="http://schemas.openxmlformats.org/officeDocument/2006/relationships/image" Target="../media/image72.png"/><Relationship Id="rId22" Type="http://schemas.openxmlformats.org/officeDocument/2006/relationships/image" Target="../media/image73.png"/><Relationship Id="rId23" Type="http://schemas.openxmlformats.org/officeDocument/2006/relationships/image" Target="../media/image74.png"/><Relationship Id="rId24" Type="http://schemas.openxmlformats.org/officeDocument/2006/relationships/image" Target="../media/image75.png"/><Relationship Id="rId25" Type="http://schemas.openxmlformats.org/officeDocument/2006/relationships/image" Target="../media/image76.png"/><Relationship Id="rId26" Type="http://schemas.openxmlformats.org/officeDocument/2006/relationships/image" Target="../media/image77.png"/><Relationship Id="rId27" Type="http://schemas.openxmlformats.org/officeDocument/2006/relationships/image" Target="../media/image78.png"/><Relationship Id="rId28" Type="http://schemas.openxmlformats.org/officeDocument/2006/relationships/image" Target="../media/image79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30" Type="http://schemas.openxmlformats.org/officeDocument/2006/relationships/image" Target="../media/image81.png"/><Relationship Id="rId31" Type="http://schemas.openxmlformats.org/officeDocument/2006/relationships/image" Target="../media/image82.png"/><Relationship Id="rId32" Type="http://schemas.openxmlformats.org/officeDocument/2006/relationships/image" Target="../media/image83.png"/><Relationship Id="rId9" Type="http://schemas.openxmlformats.org/officeDocument/2006/relationships/image" Target="../media/image60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33" Type="http://schemas.openxmlformats.org/officeDocument/2006/relationships/image" Target="../media/image84.png"/><Relationship Id="rId34" Type="http://schemas.openxmlformats.org/officeDocument/2006/relationships/image" Target="../media/image85.jpeg"/><Relationship Id="rId35" Type="http://schemas.openxmlformats.org/officeDocument/2006/relationships/image" Target="../media/image86.emf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7.png"/><Relationship Id="rId17" Type="http://schemas.openxmlformats.org/officeDocument/2006/relationships/image" Target="../media/image68.png"/><Relationship Id="rId18" Type="http://schemas.openxmlformats.org/officeDocument/2006/relationships/image" Target="../media/image69.png"/><Relationship Id="rId1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0.png"/><Relationship Id="rId21" Type="http://schemas.openxmlformats.org/officeDocument/2006/relationships/image" Target="../media/image101.jpeg"/><Relationship Id="rId22" Type="http://schemas.openxmlformats.org/officeDocument/2006/relationships/image" Target="../media/image102.png"/><Relationship Id="rId23" Type="http://schemas.openxmlformats.org/officeDocument/2006/relationships/image" Target="../media/image103.jpeg"/><Relationship Id="rId24" Type="http://schemas.openxmlformats.org/officeDocument/2006/relationships/image" Target="../media/image104.png"/><Relationship Id="rId25" Type="http://schemas.openxmlformats.org/officeDocument/2006/relationships/image" Target="../media/image105.png"/><Relationship Id="rId26" Type="http://schemas.openxmlformats.org/officeDocument/2006/relationships/image" Target="../media/image106.jpeg"/><Relationship Id="rId27" Type="http://schemas.openxmlformats.org/officeDocument/2006/relationships/image" Target="../media/image107.png"/><Relationship Id="rId28" Type="http://schemas.openxmlformats.org/officeDocument/2006/relationships/image" Target="../media/image108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30" Type="http://schemas.openxmlformats.org/officeDocument/2006/relationships/image" Target="../media/image110.png"/><Relationship Id="rId31" Type="http://schemas.openxmlformats.org/officeDocument/2006/relationships/image" Target="../media/image111.png"/><Relationship Id="rId32" Type="http://schemas.openxmlformats.org/officeDocument/2006/relationships/image" Target="../media/image112.jpeg"/><Relationship Id="rId9" Type="http://schemas.openxmlformats.org/officeDocument/2006/relationships/image" Target="../media/image90.jpeg"/><Relationship Id="rId6" Type="http://schemas.openxmlformats.org/officeDocument/2006/relationships/image" Target="../media/image61.png"/><Relationship Id="rId7" Type="http://schemas.openxmlformats.org/officeDocument/2006/relationships/image" Target="../media/image89.jpeg"/><Relationship Id="rId8" Type="http://schemas.openxmlformats.org/officeDocument/2006/relationships/image" Target="../media/image69.png"/><Relationship Id="rId33" Type="http://schemas.openxmlformats.org/officeDocument/2006/relationships/image" Target="../media/image113.png"/><Relationship Id="rId34" Type="http://schemas.openxmlformats.org/officeDocument/2006/relationships/image" Target="../media/image114.png"/><Relationship Id="rId35" Type="http://schemas.openxmlformats.org/officeDocument/2006/relationships/image" Target="../media/image115.png"/><Relationship Id="rId36" Type="http://schemas.openxmlformats.org/officeDocument/2006/relationships/image" Target="../media/image116.png"/><Relationship Id="rId10" Type="http://schemas.openxmlformats.org/officeDocument/2006/relationships/image" Target="../media/image91.png"/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png"/><Relationship Id="rId15" Type="http://schemas.openxmlformats.org/officeDocument/2006/relationships/image" Target="../media/image78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37" Type="http://schemas.openxmlformats.org/officeDocument/2006/relationships/image" Target="../media/image117.png"/><Relationship Id="rId38" Type="http://schemas.openxmlformats.org/officeDocument/2006/relationships/image" Target="../media/image118.png"/><Relationship Id="rId39" Type="http://schemas.openxmlformats.org/officeDocument/2006/relationships/image" Target="../media/image119.jpeg"/><Relationship Id="rId40" Type="http://schemas.openxmlformats.org/officeDocument/2006/relationships/image" Target="../media/image1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jpeg"/><Relationship Id="rId7" Type="http://schemas.openxmlformats.org/officeDocument/2006/relationships/image" Target="../media/image125.jpeg"/><Relationship Id="rId8" Type="http://schemas.openxmlformats.org/officeDocument/2006/relationships/image" Target="../media/image126.jpeg"/><Relationship Id="rId9" Type="http://schemas.openxmlformats.org/officeDocument/2006/relationships/image" Target="../media/image127.jpeg"/><Relationship Id="rId10" Type="http://schemas.openxmlformats.org/officeDocument/2006/relationships/image" Target="../media/image128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jp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image" Target="../media/image136.jpe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jpeg"/><Relationship Id="rId6" Type="http://schemas.openxmlformats.org/officeDocument/2006/relationships/image" Target="../media/image143.jpeg"/><Relationship Id="rId7" Type="http://schemas.openxmlformats.org/officeDocument/2006/relationships/image" Target="../media/image144.png"/><Relationship Id="rId8" Type="http://schemas.openxmlformats.org/officeDocument/2006/relationships/image" Target="../media/image145.jp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4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92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15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emf"/><Relationship Id="rId13" Type="http://schemas.openxmlformats.org/officeDocument/2006/relationships/image" Target="../media/image28.emf"/><Relationship Id="rId14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The groundbreaking activities of the European spallation Source</a:t>
            </a:r>
            <a:endParaRPr lang="sv-SE" sz="2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72119"/>
            <a:ext cx="6400800" cy="1752600"/>
          </a:xfrm>
        </p:spPr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Mats Lindroos</a:t>
            </a:r>
          </a:p>
          <a:p>
            <a:r>
              <a:rPr lang="sv-SE" sz="2000" dirty="0" err="1" smtClean="0">
                <a:solidFill>
                  <a:schemeClr val="bg1"/>
                </a:solidFill>
              </a:rPr>
              <a:t>Head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of</a:t>
            </a:r>
            <a:r>
              <a:rPr lang="sv-SE" sz="2000" dirty="0" smtClean="0">
                <a:solidFill>
                  <a:schemeClr val="bg1"/>
                </a:solidFill>
              </a:rPr>
              <a:t> Accelerator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 err="1" smtClean="0">
                <a:solidFill>
                  <a:schemeClr val="bg1"/>
                </a:solidFill>
              </a:rPr>
              <a:t>Adjungated</a:t>
            </a:r>
            <a:r>
              <a:rPr lang="sv-SE" sz="2000" dirty="0" smtClean="0">
                <a:solidFill>
                  <a:schemeClr val="bg1"/>
                </a:solidFill>
              </a:rPr>
              <a:t> Professor at Lund University, </a:t>
            </a:r>
            <a:r>
              <a:rPr lang="sv-SE" sz="2000" dirty="0" err="1" smtClean="0">
                <a:solidFill>
                  <a:schemeClr val="bg1"/>
                </a:solidFill>
              </a:rPr>
              <a:t>Physics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department</a:t>
            </a:r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a</a:t>
            </a:r>
            <a:r>
              <a:rPr lang="sv-SE" sz="2000" dirty="0" smtClean="0">
                <a:solidFill>
                  <a:schemeClr val="bg1"/>
                </a:solidFill>
              </a:rPr>
              <a:t>nd the ESS Accelerator </a:t>
            </a:r>
            <a:r>
              <a:rPr lang="sv-SE" sz="2000" dirty="0" err="1" smtClean="0">
                <a:solidFill>
                  <a:schemeClr val="bg1"/>
                </a:solidFill>
              </a:rPr>
              <a:t>Collaboration</a:t>
            </a:r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1"/>
            <a:ext cx="4572000" cy="603169"/>
          </a:xfrm>
          <a:prstGeom prst="rect">
            <a:avLst/>
          </a:prstGeom>
        </p:spPr>
        <p:txBody>
          <a:bodyPr lIns="91344" tIns="45672" rIns="91344" bIns="45672">
            <a:spAutoFit/>
          </a:bodyPr>
          <a:lstStyle/>
          <a:p>
            <a:pPr algn="ctr" defTabSz="913431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  <a:hlinkClick r:id="rId2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  <a:p>
            <a:pPr algn="ctr" defTabSz="913431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June 2017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08" y="287656"/>
            <a:ext cx="1873055" cy="15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ubrik 7"/>
          <p:cNvSpPr txBox="1">
            <a:spLocks/>
          </p:cNvSpPr>
          <p:nvPr/>
        </p:nvSpPr>
        <p:spPr>
          <a:xfrm>
            <a:off x="607405" y="263944"/>
            <a:ext cx="6586690" cy="13305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954" dirty="0" smtClean="0">
                <a:solidFill>
                  <a:prstClr val="white"/>
                </a:solidFill>
                <a:latin typeface="Calibri"/>
              </a:rPr>
              <a:t>ESS </a:t>
            </a:r>
            <a:r>
              <a:rPr lang="mr-IN" sz="2954" dirty="0" smtClean="0">
                <a:solidFill>
                  <a:prstClr val="white"/>
                </a:solidFill>
                <a:latin typeface="Calibri"/>
              </a:rPr>
              <a:t>–</a:t>
            </a:r>
            <a:r>
              <a:rPr lang="sv-SE" sz="2954" dirty="0" smtClean="0">
                <a:solidFill>
                  <a:prstClr val="white"/>
                </a:solidFill>
                <a:latin typeface="Calibri"/>
              </a:rPr>
              <a:t> the </a:t>
            </a:r>
            <a:r>
              <a:rPr lang="sv-SE" sz="2954" dirty="0" err="1" smtClean="0">
                <a:solidFill>
                  <a:prstClr val="white"/>
                </a:solidFill>
                <a:latin typeface="Calibri"/>
              </a:rPr>
              <a:t>sale</a:t>
            </a:r>
            <a:r>
              <a:rPr lang="sv-SE" sz="2954" dirty="0" smtClean="0">
                <a:solidFill>
                  <a:prstClr val="white"/>
                </a:solidFill>
                <a:latin typeface="Calibri"/>
              </a:rPr>
              <a:t> pitch!</a:t>
            </a:r>
            <a:endParaRPr lang="sv-SE" sz="2954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1700504" y="2019908"/>
            <a:ext cx="5504301" cy="3829171"/>
            <a:chOff x="1842210" y="1902483"/>
            <a:chExt cx="5962993" cy="4148269"/>
          </a:xfrm>
        </p:grpSpPr>
        <p:sp>
          <p:nvSpPr>
            <p:cNvPr id="50" name="AutoShape 46"/>
            <p:cNvSpPr>
              <a:spLocks/>
            </p:cNvSpPr>
            <p:nvPr/>
          </p:nvSpPr>
          <p:spPr bwMode="auto">
            <a:xfrm>
              <a:off x="4577398" y="4887879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ISIS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4" name="AutoShape 60"/>
            <p:cNvSpPr>
              <a:spLocks/>
            </p:cNvSpPr>
            <p:nvPr/>
          </p:nvSpPr>
          <p:spPr bwMode="auto">
            <a:xfrm>
              <a:off x="3026301" y="4899506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477" b="1" dirty="0">
                  <a:solidFill>
                    <a:srgbClr val="0000FF"/>
                  </a:solidFill>
                  <a:cs typeface="Calibri" charset="0"/>
                  <a:sym typeface="Calibri" charset="0"/>
                </a:rPr>
                <a:t>ILL</a:t>
              </a:r>
              <a:endParaRPr lang="en-US" sz="1477" dirty="0">
                <a:solidFill>
                  <a:srgbClr val="0000FF"/>
                </a:solidFill>
                <a:cs typeface="Arial" charset="0"/>
              </a:endParaRPr>
            </a:p>
          </p:txBody>
        </p:sp>
        <p:grpSp>
          <p:nvGrpSpPr>
            <p:cNvPr id="90" name="Group 86"/>
            <p:cNvGrpSpPr>
              <a:grpSpLocks/>
            </p:cNvGrpSpPr>
            <p:nvPr/>
          </p:nvGrpSpPr>
          <p:grpSpPr bwMode="auto">
            <a:xfrm rot="16200000">
              <a:off x="119971" y="3683466"/>
              <a:ext cx="3688654" cy="244176"/>
              <a:chOff x="711" y="-1"/>
              <a:chExt cx="4343871" cy="263520"/>
            </a:xfrm>
          </p:grpSpPr>
          <p:sp>
            <p:nvSpPr>
              <p:cNvPr id="117" name="AutoShape 87"/>
              <p:cNvSpPr>
                <a:spLocks/>
              </p:cNvSpPr>
              <p:nvPr/>
            </p:nvSpPr>
            <p:spPr bwMode="auto">
              <a:xfrm>
                <a:off x="711" y="0"/>
                <a:ext cx="3725863" cy="2635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5169" tIns="35169" rIns="35169" bIns="35169"/>
              <a:lstStyle/>
              <a:p>
                <a:pPr algn="ctr" defTabSz="483294">
                  <a:buClr>
                    <a:srgbClr val="000000"/>
                  </a:buClr>
                  <a:defRPr/>
                </a:pPr>
                <a:endParaRPr lang="en-US" sz="1477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alibri" charset="0"/>
                  <a:sym typeface="Calibri" charset="0"/>
                </a:endParaRPr>
              </a:p>
            </p:txBody>
          </p:sp>
          <p:sp>
            <p:nvSpPr>
              <p:cNvPr id="118" name="AutoShape 88"/>
              <p:cNvSpPr>
                <a:spLocks/>
              </p:cNvSpPr>
              <p:nvPr/>
            </p:nvSpPr>
            <p:spPr bwMode="auto">
              <a:xfrm>
                <a:off x="712" y="-1"/>
                <a:ext cx="4343870" cy="26352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32838" defTabSz="378228">
                  <a:buClr>
                    <a:srgbClr val="929292"/>
                  </a:buClr>
                  <a:defRPr/>
                </a:pPr>
                <a:r>
                  <a:rPr lang="en-US" sz="1477" dirty="0">
                    <a:solidFill>
                      <a:srgbClr val="000000"/>
                    </a:solidFill>
                    <a:cs typeface="Calibri" charset="0"/>
                    <a:sym typeface="Calibri" charset="0"/>
                  </a:rPr>
                  <a:t>Effective thermal neutron flux n/cm</a:t>
                </a:r>
                <a:r>
                  <a:rPr lang="en-US" sz="1477" baseline="31000" dirty="0">
                    <a:solidFill>
                      <a:srgbClr val="000000"/>
                    </a:solidFill>
                    <a:cs typeface="Calibri" charset="0"/>
                    <a:sym typeface="Calibri" charset="0"/>
                  </a:rPr>
                  <a:t>2</a:t>
                </a:r>
                <a:r>
                  <a:rPr lang="en-US" sz="1477" dirty="0">
                    <a:solidFill>
                      <a:srgbClr val="000000"/>
                    </a:solidFill>
                    <a:cs typeface="Calibri" charset="0"/>
                    <a:sym typeface="Calibri" charset="0"/>
                  </a:rPr>
                  <a:t>-s</a:t>
                </a:r>
                <a:endParaRPr lang="en-US" sz="1477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4" name="AutoShape 92"/>
            <p:cNvSpPr>
              <a:spLocks/>
            </p:cNvSpPr>
            <p:nvPr/>
          </p:nvSpPr>
          <p:spPr bwMode="auto">
            <a:xfrm>
              <a:off x="5051163" y="4924866"/>
              <a:ext cx="1021421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477" b="1" dirty="0">
                  <a:solidFill>
                    <a:srgbClr val="0000FF"/>
                  </a:solidFill>
                  <a:cs typeface="Calibri" charset="0"/>
                  <a:sym typeface="Calibri" charset="0"/>
                </a:rPr>
                <a:t>FRM-II</a:t>
              </a:r>
              <a:endParaRPr lang="en-US" sz="1477" b="1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99" name="AutoShape 97"/>
            <p:cNvSpPr>
              <a:spLocks/>
            </p:cNvSpPr>
            <p:nvPr/>
          </p:nvSpPr>
          <p:spPr bwMode="auto">
            <a:xfrm>
              <a:off x="6072584" y="5010467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SNS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08" name="AutoShape 104"/>
            <p:cNvSpPr>
              <a:spLocks/>
            </p:cNvSpPr>
            <p:nvPr/>
          </p:nvSpPr>
          <p:spPr bwMode="auto">
            <a:xfrm>
              <a:off x="6137406" y="4578850"/>
              <a:ext cx="929620" cy="1509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J-PARC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12" name="AutoShape 108"/>
            <p:cNvSpPr>
              <a:spLocks/>
            </p:cNvSpPr>
            <p:nvPr/>
          </p:nvSpPr>
          <p:spPr bwMode="auto">
            <a:xfrm>
              <a:off x="3657100" y="4966049"/>
              <a:ext cx="761773" cy="1566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LANSCE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39" name="AutoShape 60"/>
            <p:cNvSpPr>
              <a:spLocks/>
            </p:cNvSpPr>
            <p:nvPr/>
          </p:nvSpPr>
          <p:spPr bwMode="auto">
            <a:xfrm>
              <a:off x="2606020" y="4960460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477" b="1" dirty="0">
                  <a:solidFill>
                    <a:srgbClr val="0000FF"/>
                  </a:solidFill>
                  <a:cs typeface="Calibri" charset="0"/>
                  <a:sym typeface="Calibri" charset="0"/>
                </a:rPr>
                <a:t>NIST</a:t>
              </a:r>
              <a:endParaRPr lang="en-US" sz="1477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178" name="AutoShape 88"/>
            <p:cNvSpPr>
              <a:spLocks/>
            </p:cNvSpPr>
            <p:nvPr/>
          </p:nvSpPr>
          <p:spPr bwMode="auto">
            <a:xfrm>
              <a:off x="4828497" y="5669526"/>
              <a:ext cx="1948192" cy="3812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929292"/>
                </a:buClr>
                <a:defRPr/>
              </a:pPr>
              <a:r>
                <a:rPr lang="en-US" sz="1477" dirty="0">
                  <a:solidFill>
                    <a:srgbClr val="000000"/>
                  </a:solidFill>
                  <a:cs typeface="Calibri" charset="0"/>
                  <a:sym typeface="Calibri" charset="0"/>
                </a:rPr>
                <a:t>Year</a:t>
              </a:r>
              <a:endParaRPr lang="en-US" sz="1477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6" name="AutoShape 104"/>
            <p:cNvSpPr>
              <a:spLocks/>
            </p:cNvSpPr>
            <p:nvPr/>
          </p:nvSpPr>
          <p:spPr bwMode="auto">
            <a:xfrm>
              <a:off x="6548743" y="2335462"/>
              <a:ext cx="455891" cy="1509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ESS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graphicFrame>
          <p:nvGraphicFramePr>
            <p:cNvPr id="180" name="Chart 179"/>
            <p:cNvGraphicFramePr>
              <a:graphicFrameLocks/>
            </p:cNvGraphicFramePr>
            <p:nvPr>
              <p:extLst/>
            </p:nvPr>
          </p:nvGraphicFramePr>
          <p:xfrm>
            <a:off x="2145652" y="1902483"/>
            <a:ext cx="5659551" cy="3747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3" name="TextBox 122"/>
            <p:cNvSpPr txBox="1"/>
            <p:nvPr/>
          </p:nvSpPr>
          <p:spPr>
            <a:xfrm>
              <a:off x="2878019" y="2335462"/>
              <a:ext cx="2416495" cy="592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77" dirty="0">
                  <a:solidFill>
                    <a:srgbClr val="0000FF"/>
                  </a:solidFill>
                </a:rPr>
                <a:t>Reactor sources</a:t>
              </a:r>
            </a:p>
            <a:p>
              <a:r>
                <a:rPr lang="en-US" sz="1477" dirty="0">
                  <a:solidFill>
                    <a:srgbClr val="FF0000"/>
                  </a:solidFill>
                </a:rPr>
                <a:t>Accelerator-driven sources</a:t>
              </a:r>
            </a:p>
          </p:txBody>
        </p:sp>
        <p:sp>
          <p:nvSpPr>
            <p:cNvPr id="183" name="AutoShape 104"/>
            <p:cNvSpPr>
              <a:spLocks/>
            </p:cNvSpPr>
            <p:nvPr/>
          </p:nvSpPr>
          <p:spPr bwMode="auto">
            <a:xfrm>
              <a:off x="6722730" y="5002323"/>
              <a:ext cx="687889" cy="2868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CSNS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604196" y="4943670"/>
              <a:ext cx="131233" cy="1312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77"/>
            </a:p>
          </p:txBody>
        </p:sp>
      </p:grpSp>
      <p:sp>
        <p:nvSpPr>
          <p:cNvPr id="6" name="Freeform 5"/>
          <p:cNvSpPr/>
          <p:nvPr/>
        </p:nvSpPr>
        <p:spPr>
          <a:xfrm rot="21119190">
            <a:off x="4174324" y="2889472"/>
            <a:ext cx="2533380" cy="2083675"/>
          </a:xfrm>
          <a:custGeom>
            <a:avLst/>
            <a:gdLst>
              <a:gd name="connsiteX0" fmla="*/ 0 w 2106397"/>
              <a:gd name="connsiteY0" fmla="*/ 2013263 h 2059297"/>
              <a:gd name="connsiteX1" fmla="*/ 1393939 w 2106397"/>
              <a:gd name="connsiteY1" fmla="*/ 1796450 h 2059297"/>
              <a:gd name="connsiteX2" fmla="*/ 2106397 w 2106397"/>
              <a:gd name="connsiteY2" fmla="*/ 0 h 205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397" h="2059297">
                <a:moveTo>
                  <a:pt x="0" y="2013263"/>
                </a:moveTo>
                <a:cubicBezTo>
                  <a:pt x="521436" y="2072628"/>
                  <a:pt x="1042873" y="2131994"/>
                  <a:pt x="1393939" y="1796450"/>
                </a:cubicBezTo>
                <a:cubicBezTo>
                  <a:pt x="1745005" y="1460906"/>
                  <a:pt x="1925701" y="730453"/>
                  <a:pt x="2106397" y="0"/>
                </a:cubicBezTo>
              </a:path>
            </a:pathLst>
          </a:custGeom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516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ESS: The worlds first long pulse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51520" y="1700809"/>
            <a:ext cx="8892480" cy="4752528"/>
            <a:chOff x="477294" y="1578637"/>
            <a:chExt cx="7332548" cy="3973102"/>
          </a:xfrm>
        </p:grpSpPr>
        <p:sp>
          <p:nvSpPr>
            <p:cNvPr id="5" name="Freeform 4"/>
            <p:cNvSpPr/>
            <p:nvPr/>
          </p:nvSpPr>
          <p:spPr>
            <a:xfrm>
              <a:off x="1225858" y="4117471"/>
              <a:ext cx="6095331" cy="1091949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solidFill>
              <a:srgbClr val="0094CA"/>
            </a:solidFill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38"/>
            <p:cNvSpPr>
              <a:spLocks/>
            </p:cNvSpPr>
            <p:nvPr/>
          </p:nvSpPr>
          <p:spPr bwMode="auto">
            <a:xfrm>
              <a:off x="6389671" y="5240818"/>
              <a:ext cx="201585" cy="3015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14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>
              <a:off x="6506401" y="5207860"/>
              <a:ext cx="0" cy="9414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048" indent="-20552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0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15276" y="1811920"/>
              <a:ext cx="56959" cy="75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1105540" y="1971174"/>
              <a:ext cx="117319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endParaRPr lang="en-US" sz="16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0" name="AutoShape 25"/>
            <p:cNvSpPr>
              <a:spLocks/>
            </p:cNvSpPr>
            <p:nvPr/>
          </p:nvSpPr>
          <p:spPr bwMode="auto">
            <a:xfrm>
              <a:off x="827805" y="1819526"/>
              <a:ext cx="342696" cy="3015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en-US" sz="14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58317" y="1786029"/>
              <a:ext cx="56959" cy="75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6239" y="2048904"/>
              <a:ext cx="6095331" cy="3156355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568345" y="5010565"/>
              <a:ext cx="118293" cy="201277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FF0000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433889" y="4663871"/>
              <a:ext cx="118294" cy="547970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660066"/>
            </a:solidFill>
            <a:ln w="63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260021" y="3800351"/>
              <a:ext cx="118294" cy="1419533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260021" y="4506579"/>
              <a:ext cx="118294" cy="709766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109788" y="2580491"/>
              <a:ext cx="118294" cy="2620675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110690" y="4419907"/>
              <a:ext cx="118294" cy="791662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000090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>
              <a:off x="1209777" y="5203827"/>
              <a:ext cx="5934448" cy="94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048" indent="-20552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0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77294" y="1578637"/>
              <a:ext cx="7332548" cy="3973102"/>
              <a:chOff x="235947" y="972624"/>
              <a:chExt cx="10134138" cy="5869003"/>
            </a:xfrm>
          </p:grpSpPr>
          <p:sp>
            <p:nvSpPr>
              <p:cNvPr id="22" name="AutoShape 9"/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14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14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14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24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7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14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14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14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29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0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1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2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14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3" name="AutoShape 28"/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4" name="AutoShape 29"/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35" name="AutoShape 30"/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AutoShape 31"/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7" name="AutoShape 32"/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8" name="AutoShape 34"/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39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3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44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7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0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1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2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3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31"/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6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5" name="AutoShape 34"/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56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10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5195225" y="2440848"/>
              <a:ext cx="2165522" cy="1279873"/>
              <a:chOff x="6183724" y="2715671"/>
              <a:chExt cx="2636093" cy="1687823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6621933" y="3109221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62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68904">
                    <a:defRPr/>
                  </a:pPr>
                  <a:endParaRPr lang="en-US" sz="40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6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64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59" name="Trapezoid 58"/>
              <p:cNvSpPr/>
              <p:nvPr/>
            </p:nvSpPr>
            <p:spPr>
              <a:xfrm>
                <a:off x="7315435" y="3196719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183724" y="2715671"/>
                <a:ext cx="2055673" cy="286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360"/>
                <a:r>
                  <a:rPr lang="en-US" sz="1100" b="1" dirty="0">
                    <a:solidFill>
                      <a:prstClr val="black"/>
                    </a:solidFill>
                    <a:latin typeface="Helvetica Light"/>
                    <a:cs typeface="Helvetica Light"/>
                  </a:rPr>
                  <a:t>Possibilities of pulse shaping</a:t>
                </a:r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>
                <a:off x="7037589" y="3219749"/>
                <a:ext cx="210899" cy="1174466"/>
              </a:xfrm>
              <a:prstGeom prst="triangle">
                <a:avLst/>
              </a:prstGeom>
              <a:solidFill>
                <a:srgbClr val="44A1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65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Instrument: En </a:t>
            </a:r>
            <a:r>
              <a:rPr lang="en-US" dirty="0" err="1" smtClean="0"/>
              <a:t>ny</a:t>
            </a:r>
            <a:r>
              <a:rPr lang="en-US" dirty="0" smtClean="0"/>
              <a:t> generation instrument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321724" y="-1194852"/>
            <a:ext cx="6445053" cy="1031875"/>
          </a:xfrm>
          <a:prstGeom prst="rect">
            <a:avLst/>
          </a:prstGeom>
        </p:spPr>
        <p:txBody>
          <a:bodyPr vert="horz" lIns="93105" tIns="46553" rIns="93105" bIns="46553" rtlCol="0" anchor="ctr">
            <a:normAutofit/>
          </a:bodyPr>
          <a:lstStyle>
            <a:lvl1pPr algn="l" defTabSz="91433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endParaRPr lang="en-US" sz="2889" dirty="0">
              <a:solidFill>
                <a:prstClr val="white"/>
              </a:solidFill>
            </a:endParaRPr>
          </a:p>
        </p:txBody>
      </p:sp>
      <p:pic>
        <p:nvPicPr>
          <p:cNvPr id="1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"/>
          <a:stretch/>
        </p:blipFill>
        <p:spPr>
          <a:xfrm>
            <a:off x="-3" y="0"/>
            <a:ext cx="9432866" cy="68791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6726463" y="6001378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April 2017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056666" y="2819424"/>
            <a:ext cx="710101" cy="11514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75600" y="2424681"/>
            <a:ext cx="1660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Klystron Gallery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29997" y="1938866"/>
            <a:ext cx="859682" cy="1439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8285" y="1552604"/>
            <a:ext cx="17911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Cryo</a:t>
            </a:r>
            <a:r>
              <a:rPr lang="en-GB" dirty="0" smtClean="0"/>
              <a:t> Compressor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uilding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756644" y="1031740"/>
            <a:ext cx="429841" cy="19146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518" y="645477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Central Utility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uilding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47607" y="568685"/>
            <a:ext cx="1129660" cy="18559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24490" y="182426"/>
            <a:ext cx="1294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Distribution</a:t>
            </a:r>
          </a:p>
          <a:p>
            <a:pPr algn="ctr"/>
            <a:r>
              <a:rPr lang="en-GB" dirty="0" smtClean="0"/>
              <a:t>Substation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26153" y="753351"/>
            <a:ext cx="215259" cy="19051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2160" y="367112"/>
            <a:ext cx="11762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Primary</a:t>
            </a:r>
          </a:p>
          <a:p>
            <a:pPr algn="ctr"/>
            <a:r>
              <a:rPr lang="en-GB" dirty="0" smtClean="0"/>
              <a:t>Substation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28" idx="0"/>
          </p:cNvCxnSpPr>
          <p:nvPr/>
        </p:nvCxnSpPr>
        <p:spPr>
          <a:xfrm flipV="1">
            <a:off x="3357280" y="4343425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31334" y="52388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Target</a:t>
            </a:r>
          </a:p>
          <a:p>
            <a:pPr algn="ctr"/>
            <a:r>
              <a:rPr lang="en-GB" dirty="0" smtClean="0"/>
              <a:t>Monolith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336643" y="2148132"/>
            <a:ext cx="134449" cy="798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41945" y="1496687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Exp. Hall</a:t>
            </a:r>
          </a:p>
          <a:p>
            <a:pPr algn="ctr"/>
            <a:r>
              <a:rPr lang="en-GB" dirty="0" smtClean="0"/>
              <a:t>E01</a:t>
            </a:r>
            <a:endParaRPr lang="en-GB" dirty="0"/>
          </a:p>
        </p:txBody>
      </p:sp>
      <p:sp>
        <p:nvSpPr>
          <p:cNvPr id="36" name="Oval 35"/>
          <p:cNvSpPr/>
          <p:nvPr/>
        </p:nvSpPr>
        <p:spPr>
          <a:xfrm rot="19151101">
            <a:off x="1890113" y="2972605"/>
            <a:ext cx="1241007" cy="431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703069" y="4343426"/>
            <a:ext cx="1265199" cy="895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21723" y="5246690"/>
            <a:ext cx="7627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Active</a:t>
            </a:r>
          </a:p>
          <a:p>
            <a:pPr algn="ctr"/>
            <a:r>
              <a:rPr lang="en-GB" dirty="0" smtClean="0"/>
              <a:t>Cells</a:t>
            </a:r>
            <a:endParaRPr lang="en-GB" dirty="0"/>
          </a:p>
        </p:txBody>
      </p:sp>
      <p:cxnSp>
        <p:nvCxnSpPr>
          <p:cNvPr id="43" name="Straight Arrow Connector 42"/>
          <p:cNvCxnSpPr>
            <a:stCxn id="44" idx="0"/>
          </p:cNvCxnSpPr>
          <p:nvPr/>
        </p:nvCxnSpPr>
        <p:spPr>
          <a:xfrm flipV="1">
            <a:off x="8462007" y="3903157"/>
            <a:ext cx="294168" cy="8879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914934" y="4791133"/>
            <a:ext cx="1094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Front End</a:t>
            </a:r>
          </a:p>
          <a:p>
            <a:r>
              <a:rPr lang="en-GB" dirty="0" smtClean="0"/>
              <a:t>Building</a:t>
            </a:r>
            <a:endParaRPr lang="en-GB" dirty="0"/>
          </a:p>
        </p:txBody>
      </p:sp>
      <p:cxnSp>
        <p:nvCxnSpPr>
          <p:cNvPr id="49" name="Straight Arrow Connector 48"/>
          <p:cNvCxnSpPr>
            <a:stCxn id="50" idx="0"/>
          </p:cNvCxnSpPr>
          <p:nvPr/>
        </p:nvCxnSpPr>
        <p:spPr>
          <a:xfrm flipH="1" flipV="1">
            <a:off x="5530000" y="4436557"/>
            <a:ext cx="859678" cy="790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35236" y="5226655"/>
            <a:ext cx="13088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High Energy</a:t>
            </a:r>
          </a:p>
          <a:p>
            <a:r>
              <a:rPr lang="en-GB" dirty="0" smtClean="0"/>
              <a:t>Loading Bay</a:t>
            </a:r>
            <a:endParaRPr lang="en-GB" dirty="0"/>
          </a:p>
        </p:txBody>
      </p:sp>
      <p:pic>
        <p:nvPicPr>
          <p:cNvPr id="53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704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4470"/>
            <a:ext cx="5256000" cy="3503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tunnel</a:t>
            </a:r>
            <a:endParaRPr lang="en-US" dirty="0"/>
          </a:p>
        </p:txBody>
      </p:sp>
      <p:pic>
        <p:nvPicPr>
          <p:cNvPr id="5" name="Content Placeholder 4" descr="P107046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1743"/>
          <a:stretch>
            <a:fillRect/>
          </a:stretch>
        </p:blipFill>
        <p:spPr>
          <a:xfrm>
            <a:off x="3907270" y="1196752"/>
            <a:ext cx="5236730" cy="288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998" y="202160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Tunnel, view from HEBT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6000" y="53012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Front End Building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Compressor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P108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/>
          <a:stretch/>
        </p:blipFill>
        <p:spPr>
          <a:xfrm>
            <a:off x="0" y="1417638"/>
            <a:ext cx="9144000" cy="54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00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9348"/>
            <a:ext cx="4906888" cy="1143000"/>
          </a:xfrm>
          <a:solidFill>
            <a:schemeClr val="bg1">
              <a:alpha val="49000"/>
            </a:schemeClr>
          </a:solidFill>
          <a:effectLst>
            <a:glow rad="101600">
              <a:schemeClr val="bg1">
                <a:alpha val="75000"/>
              </a:schemeClr>
            </a:glow>
          </a:effectLst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Target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Monolith &amp; Active Cells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 descr="D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15" y="0"/>
            <a:ext cx="428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>
          <a:xfrm>
            <a:off x="516367" y="142152"/>
            <a:ext cx="713913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err="1" smtClean="0">
                <a:latin typeface="+mn-lt"/>
              </a:rPr>
              <a:t>Organisation</a:t>
            </a:r>
            <a:r>
              <a:rPr lang="en-US" sz="3200" dirty="0" smtClean="0">
                <a:latin typeface="+mn-lt"/>
              </a:rPr>
              <a:t> and People</a:t>
            </a:r>
            <a:r>
              <a:rPr lang="en-GB" sz="3200" dirty="0">
                <a:latin typeface="+mn-lt"/>
              </a:rPr>
              <a:t>	</a:t>
            </a:r>
            <a:endParaRPr sz="3200" i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3"/>
          <a:stretch/>
        </p:blipFill>
        <p:spPr>
          <a:xfrm>
            <a:off x="764760" y="815021"/>
            <a:ext cx="7597868" cy="60429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67" y="2475933"/>
            <a:ext cx="3335256" cy="3327327"/>
            <a:chOff x="3735915" y="4618018"/>
            <a:chExt cx="3613194" cy="3327327"/>
          </a:xfrm>
        </p:grpSpPr>
        <p:grpSp>
          <p:nvGrpSpPr>
            <p:cNvPr id="24" name="Group 23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401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3076" name="Picture 4" descr="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017138" y="2475933"/>
            <a:ext cx="3335256" cy="3327327"/>
            <a:chOff x="-949710" y="3908461"/>
            <a:chExt cx="3613194" cy="3327327"/>
          </a:xfrm>
        </p:grpSpPr>
        <p:grpSp>
          <p:nvGrpSpPr>
            <p:cNvPr id="21" name="Group 20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48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3074" name="Picture 2" descr="elated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761364" y="2475933"/>
            <a:ext cx="3335256" cy="3327327"/>
            <a:chOff x="314325" y="2244798"/>
            <a:chExt cx="3613194" cy="3327327"/>
          </a:xfrm>
        </p:grpSpPr>
        <p:grpSp>
          <p:nvGrpSpPr>
            <p:cNvPr id="13" name="Group 12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&gt; 45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307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36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1259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6" name="Picture 5" descr="&lt;CH223_MOVE&gt;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6" r="13704" b="1"/>
          <a:stretch/>
        </p:blipFill>
        <p:spPr>
          <a:xfrm>
            <a:off x="35496" y="1556646"/>
            <a:ext cx="9036496" cy="51574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10367" y="4077149"/>
            <a:ext cx="1981200" cy="21462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056417" y="4291789"/>
            <a:ext cx="2603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56417" y="4704528"/>
            <a:ext cx="260350" cy="0"/>
          </a:xfrm>
          <a:prstGeom prst="line">
            <a:avLst/>
          </a:prstGeom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56417" y="5115151"/>
            <a:ext cx="26035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56417" y="5527893"/>
            <a:ext cx="260350" cy="0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56417" y="5934288"/>
            <a:ext cx="260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08304" y="4177098"/>
            <a:ext cx="1655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Funding (Cumulative)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7308304" y="4504473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Baseline Budget incl. Contingency (Cumulative)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04083" y="4915086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Baseline Budget excl. Contingency (Cumulative)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7304083" y="5327838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Earned Value (Cumulative)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7304095" y="5734258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Actual Cost (Cumulative)</a:t>
            </a:r>
            <a:endParaRPr lang="en-US" sz="1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45017" y="2311674"/>
            <a:ext cx="7910748" cy="4069811"/>
            <a:chOff x="745010" y="2420888"/>
            <a:chExt cx="7910748" cy="4069811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319514" y="3705580"/>
              <a:ext cx="0" cy="648072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TextBox 1"/>
            <p:cNvSpPr txBox="1"/>
            <p:nvPr/>
          </p:nvSpPr>
          <p:spPr>
            <a:xfrm>
              <a:off x="5177583" y="4410969"/>
              <a:ext cx="1865635" cy="66276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spcBef>
                  <a:spcPct val="0"/>
                </a:spcBef>
                <a:spcAft>
                  <a:spcPct val="0"/>
                </a:spcAft>
                <a:buFont typeface="Wingdings" charset="0"/>
                <a:buChar char="t"/>
              </a:pPr>
              <a:r>
                <a:rPr lang="en-US" sz="1200" b="1" kern="0" dirty="0" smtClean="0">
                  <a:solidFill>
                    <a:prstClr val="black"/>
                  </a:solidFill>
                  <a:sym typeface="Wingdings"/>
                </a:rPr>
                <a:t>Machine </a:t>
              </a:r>
              <a:r>
                <a:rPr lang="en-US" sz="1200" b="1" kern="0" dirty="0">
                  <a:solidFill>
                    <a:prstClr val="black"/>
                  </a:solidFill>
                  <a:sym typeface="Wingdings"/>
                </a:rPr>
                <a:t>Ready for Beam on </a:t>
              </a:r>
              <a:r>
                <a:rPr lang="en-US" sz="1200" b="1" kern="0" dirty="0" smtClean="0">
                  <a:solidFill>
                    <a:prstClr val="black"/>
                  </a:solidFill>
                  <a:sym typeface="Wingdings"/>
                </a:rPr>
                <a:t>Target</a:t>
              </a:r>
              <a:endParaRPr lang="en-US" sz="1200" b="1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7583289" y="2420888"/>
              <a:ext cx="0" cy="974889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TextBox 1"/>
            <p:cNvSpPr txBox="1"/>
            <p:nvPr/>
          </p:nvSpPr>
          <p:spPr>
            <a:xfrm>
              <a:off x="7454366" y="3407202"/>
              <a:ext cx="1201392" cy="447174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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Start of user</a:t>
              </a:r>
              <a:r>
                <a:rPr kumimoji="0" lang="en-US" sz="1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programme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745010" y="5338571"/>
              <a:ext cx="1872622" cy="462038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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Construction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    Starts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052624" y="5798735"/>
              <a:ext cx="2651" cy="691964"/>
            </a:xfrm>
            <a:prstGeom prst="straightConnector1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" name="TextBox 1"/>
            <p:cNvSpPr txBox="1"/>
            <p:nvPr/>
          </p:nvSpPr>
          <p:spPr>
            <a:xfrm>
              <a:off x="1792002" y="4407534"/>
              <a:ext cx="1708191" cy="64300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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</a:rPr>
                <a:t>First installations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</a:rPr>
                <a:t>(of Machine Systems)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3355716" y="4532321"/>
              <a:ext cx="461" cy="734242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75181" y="1830090"/>
            <a:ext cx="3107973" cy="2421798"/>
            <a:chOff x="774000" y="2293200"/>
            <a:chExt cx="2407244" cy="1875775"/>
          </a:xfrm>
        </p:grpSpPr>
        <p:pic>
          <p:nvPicPr>
            <p:cNvPr id="36" name="Picture 35" descr="&lt;TX387&gt;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74000" y="2293200"/>
              <a:ext cx="2407244" cy="1875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 descr="&lt;TX266&gt;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21600" y="2293200"/>
              <a:ext cx="2118060" cy="195393"/>
            </a:xfrm>
            <a:prstGeom prst="rect">
              <a:avLst/>
            </a:prstGeom>
          </p:spPr>
        </p:pic>
        <p:pic>
          <p:nvPicPr>
            <p:cNvPr id="38" name="Picture 37" descr="&lt;TX264&gt;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74000" y="2527200"/>
              <a:ext cx="2360350" cy="1641303"/>
            </a:xfrm>
            <a:prstGeom prst="rect">
              <a:avLst/>
            </a:prstGeom>
          </p:spPr>
        </p:pic>
        <p:pic>
          <p:nvPicPr>
            <p:cNvPr id="39" name="Picture 38" descr="&lt;TX265&gt;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27200" y="2527200"/>
              <a:ext cx="648705" cy="1641303"/>
            </a:xfrm>
            <a:prstGeom prst="rect">
              <a:avLst/>
            </a:prstGeom>
          </p:spPr>
        </p:pic>
      </p:grpSp>
      <p:sp>
        <p:nvSpPr>
          <p:cNvPr id="40" name="Title 1"/>
          <p:cNvSpPr txBox="1">
            <a:spLocks/>
          </p:cNvSpPr>
          <p:nvPr/>
        </p:nvSpPr>
        <p:spPr>
          <a:xfrm>
            <a:off x="323528" y="145435"/>
            <a:ext cx="7139136" cy="1143000"/>
          </a:xfrm>
          <a:prstGeom prst="rect">
            <a:avLst/>
          </a:prstGeom>
        </p:spPr>
        <p:txBody>
          <a:bodyPr vert="horz" lIns="90218" tIns="45118" rIns="90218" bIns="45118" rtlCol="0" anchor="ctr">
            <a:noAutofit/>
          </a:bodyPr>
          <a:lstStyle>
            <a:lvl1pPr defTabSz="902230">
              <a:lnSpc>
                <a:spcPct val="150000"/>
              </a:lnSpc>
              <a:spcBef>
                <a:spcPct val="0"/>
              </a:spcBef>
              <a:buNone/>
              <a:defRPr sz="3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>
                <a:latin typeface="+mn-lt"/>
              </a:rPr>
              <a:t>Construction funding &amp; budget profile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510" y="1642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8813" y="1464815"/>
            <a:ext cx="5533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 M€  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5721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ESS </a:t>
            </a:r>
            <a:r>
              <a:rPr lang="en-US" dirty="0" err="1" smtClean="0"/>
              <a:t>linac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Average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 power of 5 MW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Peak beam power of 125 MW 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Acceleration to 2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GeV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Peak proton beam current of 62.5 mA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Pulse length of 2.86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at a rate of 14 Hz (4% duty factor)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96%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of acceleration will be provided by superconducting cavities supplied by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150 high power RF sources (one per cavity)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80% of the RF power sources delivering over 1.1 MW of peak RF power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kern="0" dirty="0"/>
              <a:t>T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RF system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is </a:t>
            </a:r>
            <a:r>
              <a:rPr kumimoji="0" lang="en-GB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cost driver for the ESS accelerator.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44901" r="1288" b="32089"/>
          <a:stretch/>
        </p:blipFill>
        <p:spPr bwMode="auto">
          <a:xfrm>
            <a:off x="159314" y="3419244"/>
            <a:ext cx="8631168" cy="126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623965" y="1795730"/>
            <a:ext cx="3354079" cy="1323439"/>
            <a:chOff x="5428486" y="2083129"/>
            <a:chExt cx="3354079" cy="1323439"/>
          </a:xfrm>
        </p:grpSpPr>
        <p:sp>
          <p:nvSpPr>
            <p:cNvPr id="18" name="TextBox 17"/>
            <p:cNvSpPr txBox="1"/>
            <p:nvPr/>
          </p:nvSpPr>
          <p:spPr>
            <a:xfrm>
              <a:off x="6221236" y="2083129"/>
              <a:ext cx="2561329" cy="1323439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lvl="2" indent="-285750" defTabSz="1034671" eaLnBrk="0" hangingPunct="0">
                <a:buFont typeface="Arial"/>
                <a:buChar char="•"/>
                <a:defRPr/>
              </a:pP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Low losses</a:t>
              </a:r>
            </a:p>
            <a:p>
              <a:pPr marL="285750" lvl="2" indent="-285750" defTabSz="1034671" eaLnBrk="0" hangingPunct="0">
                <a:buFont typeface="Arial"/>
                <a:buChar char="•"/>
                <a:defRPr/>
              </a:pPr>
              <a:r>
                <a:rPr lang="en-US" sz="1600" kern="0" dirty="0" err="1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Minimimum</a:t>
              </a: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 energy use &amp; energy recovery</a:t>
              </a:r>
            </a:p>
            <a:p>
              <a:pPr marL="285750" lvl="2" indent="-285750" defTabSz="1034671" eaLnBrk="0" hangingPunct="0">
                <a:buFont typeface="Arial"/>
                <a:buChar char="•"/>
                <a:defRPr/>
              </a:pP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Flexibility for </a:t>
              </a:r>
              <a:endPara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endParaRPr>
            </a:p>
            <a:p>
              <a:pPr marL="0" lvl="2" defTabSz="1034671" eaLnBrk="0" hangingPunct="0">
                <a:defRPr/>
              </a:pP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     mitigation or upgrade</a:t>
              </a:r>
              <a:endPara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5428486" y="2372648"/>
              <a:ext cx="667155" cy="655967"/>
            </a:xfrm>
            <a:prstGeom prst="mathPlus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ysClr val="window" lastClr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2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95" y="-5472"/>
            <a:ext cx="7139136" cy="1143000"/>
          </a:xfrm>
        </p:spPr>
        <p:txBody>
          <a:bodyPr/>
          <a:lstStyle/>
          <a:p>
            <a:r>
              <a:rPr lang="en-US" dirty="0" smtClean="0"/>
              <a:t>A European research center</a:t>
            </a:r>
            <a:endParaRPr lang="en-US" dirty="0"/>
          </a:p>
        </p:txBody>
      </p:sp>
      <p:pic>
        <p:nvPicPr>
          <p:cNvPr id="5" name="Content Placeholder 4" descr="Big bird Final new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27522"/>
            <a:ext cx="9144000" cy="50288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288" y="1417638"/>
            <a:ext cx="1420847" cy="521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4909" y="1626213"/>
            <a:ext cx="2140939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677" y="3641204"/>
            <a:ext cx="1420847" cy="75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6" descr="MediconV-logoPms_sto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462" y="872108"/>
            <a:ext cx="931361" cy="91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3458" y="3169837"/>
            <a:ext cx="831609" cy="4573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0" y="3587504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8108" y="2105524"/>
            <a:ext cx="1429320" cy="1481976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715765" y="2238860"/>
            <a:ext cx="878000" cy="755401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0082" y="3045914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985290" y="2105528"/>
            <a:ext cx="1083885" cy="905007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24722" y="2510377"/>
            <a:ext cx="518253" cy="1064525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357691" y="2150653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3" y="2576777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94" y="2830773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59155" y="2774053"/>
            <a:ext cx="1422607" cy="828357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2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580397" y="4897372"/>
            <a:ext cx="995540" cy="1459023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13907" y="5079256"/>
            <a:ext cx="1237032" cy="119801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6" name="Group 65"/>
          <p:cNvGrpSpPr/>
          <p:nvPr/>
        </p:nvGrpSpPr>
        <p:grpSpPr>
          <a:xfrm>
            <a:off x="6592463" y="4829851"/>
            <a:ext cx="1296031" cy="898206"/>
            <a:chOff x="6592460" y="4829850"/>
            <a:chExt cx="1296031" cy="898206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92460" y="4829850"/>
              <a:ext cx="671622" cy="368733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4184" y="4838327"/>
              <a:ext cx="584307" cy="3320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094940" y="5315358"/>
              <a:ext cx="422409" cy="41269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225597" y="4812516"/>
            <a:ext cx="1461654" cy="1311848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5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89" y="5971191"/>
            <a:ext cx="1286020" cy="739461"/>
          </a:xfrm>
          <a:prstGeom prst="rect">
            <a:avLst/>
          </a:prstGeom>
        </p:spPr>
      </p:pic>
      <p:sp>
        <p:nvSpPr>
          <p:cNvPr id="150" name="Rectangle 1"/>
          <p:cNvSpPr>
            <a:spLocks noGrp="1" noChangeArrowheads="1"/>
          </p:cNvSpPr>
          <p:nvPr>
            <p:ph type="title"/>
          </p:nvPr>
        </p:nvSpPr>
        <p:spPr>
          <a:xfrm>
            <a:off x="172332" y="241251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Accelerator components benefit from expert competencies all across Europe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3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8" y="3501011"/>
            <a:ext cx="8316416" cy="162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51266" y="1951838"/>
            <a:ext cx="822509" cy="996441"/>
            <a:chOff x="7851262" y="1951836"/>
            <a:chExt cx="822509" cy="9964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305787" y="2362339"/>
            <a:ext cx="1043138" cy="960520"/>
            <a:chOff x="6305787" y="2362338"/>
            <a:chExt cx="1043138" cy="960520"/>
          </a:xfrm>
        </p:grpSpPr>
        <p:pic>
          <p:nvPicPr>
            <p:cNvPr id="159" name="Picture 158" descr="P1010853.JPG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026775" y="4967378"/>
            <a:ext cx="776590" cy="697995"/>
            <a:chOff x="7019045" y="5545719"/>
            <a:chExt cx="966809" cy="749822"/>
          </a:xfrm>
        </p:grpSpPr>
        <p:pic>
          <p:nvPicPr>
            <p:cNvPr id="168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87" name="Picture 186" descr="/Users/helenebjorkman/Documents/ESS Corporate/ESS Multiple Frugal Logo files 20130923/ESS_Logo_Frugal_Blue_cmyk.pn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8" name="Group 127"/>
          <p:cNvGrpSpPr/>
          <p:nvPr/>
        </p:nvGrpSpPr>
        <p:grpSpPr>
          <a:xfrm>
            <a:off x="7053506" y="5780603"/>
            <a:ext cx="606291" cy="909566"/>
            <a:chOff x="8066565" y="5335229"/>
            <a:chExt cx="1016325" cy="1552866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8290710" y="6336368"/>
              <a:ext cx="792180" cy="551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500" dirty="0">
                  <a:solidFill>
                    <a:prstClr val="black"/>
                  </a:solidFill>
                </a:rPr>
                <a:t>Concept, courtesy of GRE (UK)</a:t>
              </a:r>
            </a:p>
          </p:txBody>
        </p:sp>
        <p:pic>
          <p:nvPicPr>
            <p:cNvPr id="188" name="Picture 187" descr="/Users/helenebjorkman/Documents/ESS Corporate/ESS Multiple Frugal Logo files 20130923/ESS_Logo_Frugal_Blue_cmyk.pn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657450" y="1853423"/>
            <a:ext cx="1118457" cy="1216676"/>
            <a:chOff x="1657447" y="1853423"/>
            <a:chExt cx="1118457" cy="1216676"/>
          </a:xfrm>
        </p:grpSpPr>
        <p:grpSp>
          <p:nvGrpSpPr>
            <p:cNvPr id="5" name="Group 4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53" name="Picture 15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90" name="Picture 189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4160379" y="1805917"/>
            <a:ext cx="1401767" cy="1286013"/>
            <a:chOff x="4160376" y="1805915"/>
            <a:chExt cx="1401767" cy="1286013"/>
          </a:xfrm>
        </p:grpSpPr>
        <p:grpSp>
          <p:nvGrpSpPr>
            <p:cNvPr id="9" name="Group 8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91" name="Picture 190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5774637" y="5302238"/>
            <a:ext cx="1088454" cy="1153870"/>
            <a:chOff x="5774637" y="5302238"/>
            <a:chExt cx="1088454" cy="1153870"/>
          </a:xfrm>
        </p:grpSpPr>
        <p:pic>
          <p:nvPicPr>
            <p:cNvPr id="166" name="Picture 165" descr="Screen Shot 2016-03-08 at 05.09.33 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12148" y="1417638"/>
            <a:ext cx="1202922" cy="851626"/>
            <a:chOff x="6212148" y="1417638"/>
            <a:chExt cx="1202922" cy="851626"/>
          </a:xfrm>
        </p:grpSpPr>
        <p:pic>
          <p:nvPicPr>
            <p:cNvPr id="180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920060" y="5344743"/>
            <a:ext cx="1642085" cy="1116252"/>
            <a:chOff x="3920058" y="5344743"/>
            <a:chExt cx="1642085" cy="1116252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4" name="Group 63"/>
          <p:cNvGrpSpPr/>
          <p:nvPr/>
        </p:nvGrpSpPr>
        <p:grpSpPr>
          <a:xfrm>
            <a:off x="3004796" y="1951549"/>
            <a:ext cx="776592" cy="1174917"/>
            <a:chOff x="3004796" y="1951547"/>
            <a:chExt cx="776592" cy="1174917"/>
          </a:xfrm>
        </p:grpSpPr>
        <p:pic>
          <p:nvPicPr>
            <p:cNvPr id="165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97" name="Picture 196" descr="/Users/helenebjorkman/Documents/ESS Corporate/ESS Multiple Frugal Logo files 20130923/ESS_Logo_Frugal_Blue_cmyk.png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179394" y="5178820"/>
            <a:ext cx="660248" cy="1391591"/>
            <a:chOff x="179394" y="5178818"/>
            <a:chExt cx="660248" cy="1391591"/>
          </a:xfrm>
        </p:grpSpPr>
        <p:pic>
          <p:nvPicPr>
            <p:cNvPr id="163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314134" y="5205175"/>
            <a:ext cx="1416298" cy="1451898"/>
            <a:chOff x="2314134" y="5205173"/>
            <a:chExt cx="1416298" cy="1451898"/>
          </a:xfrm>
        </p:grpSpPr>
        <p:grpSp>
          <p:nvGrpSpPr>
            <p:cNvPr id="155" name="Group 154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156" name="Picture 155" descr="Screen Shot 2016-03-10 at 14.19.44.png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157" name="Rectangle 156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58701" y="5193573"/>
            <a:ext cx="1049550" cy="1490702"/>
            <a:chOff x="1058701" y="5193573"/>
            <a:chExt cx="1049550" cy="1490702"/>
          </a:xfrm>
        </p:grpSpPr>
        <p:pic>
          <p:nvPicPr>
            <p:cNvPr id="154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21894" y="3989356"/>
            <a:ext cx="425330" cy="392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95928" y="3545875"/>
            <a:ext cx="412140" cy="4503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3068" y="2084891"/>
            <a:ext cx="1063885" cy="1079545"/>
            <a:chOff x="313066" y="2084887"/>
            <a:chExt cx="1063885" cy="1079545"/>
          </a:xfrm>
        </p:grpSpPr>
        <p:pic>
          <p:nvPicPr>
            <p:cNvPr id="167" name="Picture 166" descr="2016-03-10 TS2 layout text.jpg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3" name="Picture 182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569" y="5681872"/>
            <a:ext cx="1045473" cy="60114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998" y="1632456"/>
            <a:ext cx="584307" cy="332036"/>
          </a:xfrm>
          <a:prstGeom prst="rect">
            <a:avLst/>
          </a:prstGeom>
        </p:spPr>
      </p:pic>
      <p:sp>
        <p:nvSpPr>
          <p:cNvPr id="69" name="Rectangle 1"/>
          <p:cNvSpPr>
            <a:spLocks noGrp="1" noChangeArrowheads="1"/>
          </p:cNvSpPr>
          <p:nvPr>
            <p:ph type="title"/>
          </p:nvPr>
        </p:nvSpPr>
        <p:spPr>
          <a:xfrm>
            <a:off x="172332" y="241251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Accelerator components benefit from expert competencies all across Europe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399" tIns="91399" rIns="91399" bIns="91399" anchor="ctr" anchorCtr="0">
            <a:noAutofit/>
          </a:bodyPr>
          <a:lstStyle/>
          <a:p>
            <a:r>
              <a:rPr lang="en" dirty="0" smtClean="0"/>
              <a:t>Test Stand</a:t>
            </a:r>
            <a:r>
              <a:rPr lang="sv-SE" dirty="0" smtClean="0"/>
              <a:t>s 1, 2 in Lund and FREIA in Uppsala – Hands-on work has begun!</a:t>
            </a:r>
            <a:endParaRPr lang="e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" name="Shape 4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0" y="3110153"/>
            <a:ext cx="8921776" cy="362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9" y="1517564"/>
            <a:ext cx="1912548" cy="143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75" y="1506662"/>
            <a:ext cx="1075834" cy="143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5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337" y="1506663"/>
            <a:ext cx="1912548" cy="143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336" y="1506689"/>
            <a:ext cx="1912548" cy="143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326" y="1534350"/>
            <a:ext cx="1912548" cy="143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7931224" cy="504714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2455" y="1772816"/>
            <a:ext cx="4801795" cy="480179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93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</a:t>
            </a:r>
            <a:r>
              <a:rPr lang="en-US" dirty="0" err="1" smtClean="0"/>
              <a:t>cryoplant</a:t>
            </a:r>
            <a:r>
              <a:rPr lang="en-US" dirty="0" smtClean="0"/>
              <a:t> being completed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6" y="242841"/>
            <a:ext cx="4860879" cy="1143000"/>
          </a:xfrm>
        </p:spPr>
        <p:txBody>
          <a:bodyPr/>
          <a:lstStyle/>
          <a:p>
            <a:r>
              <a:rPr lang="en-US" dirty="0" smtClean="0"/>
              <a:t>Ion source in Catania at nominal parameters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8667" y="1573237"/>
            <a:ext cx="4710532" cy="28132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9" descr="Testata a colori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4279" y="358683"/>
            <a:ext cx="1404527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80" y="2261112"/>
            <a:ext cx="5668924" cy="42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DTL recent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5 tanks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9" descr="Testata a colori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5880" y="358683"/>
            <a:ext cx="1404527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803452" y="1600206"/>
            <a:ext cx="2888041" cy="2443084"/>
            <a:chOff x="1803452" y="1600206"/>
            <a:chExt cx="2888041" cy="24430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3452" y="1600206"/>
              <a:ext cx="2888041" cy="21353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03452" y="3735513"/>
              <a:ext cx="2888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</a:rPr>
                <a:t>Tank 4: forged 304 L stainless steel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31" y="4220375"/>
            <a:ext cx="5837750" cy="213605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74" y="4224851"/>
            <a:ext cx="3797748" cy="21315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117" y="4237043"/>
            <a:ext cx="984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Drift tube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prototypes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149571" y="2195638"/>
            <a:ext cx="1614487" cy="13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DTL design work at ESS and in Legnaro, 3.6 -&gt;90 MeV.</a:t>
            </a:r>
          </a:p>
          <a:p>
            <a:pPr algn="l" eaLnBrk="1" hangingPunct="1"/>
            <a:endParaRPr lang="sv-SE" sz="14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[Picture </a:t>
            </a:r>
            <a:r>
              <a:rPr lang="sv-SE" sz="1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from CERN </a:t>
            </a:r>
            <a:r>
              <a:rPr lang="sv-SE" sz="1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Linac4]</a:t>
            </a:r>
            <a:endParaRPr lang="sv-SE" sz="14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" descr="DT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04" y="1600206"/>
            <a:ext cx="2069267" cy="21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62" y="172053"/>
            <a:ext cx="7139136" cy="1143000"/>
          </a:xfrm>
        </p:spPr>
        <p:txBody>
          <a:bodyPr/>
          <a:lstStyle/>
          <a:p>
            <a:r>
              <a:rPr lang="en-US" dirty="0" smtClean="0"/>
              <a:t>Spoke Cavities design &amp; prototype performances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2011" y="1454725"/>
            <a:ext cx="8964487" cy="800219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defTabSz="914400"/>
            <a:r>
              <a:rPr lang="en-US" sz="2200" b="1" dirty="0">
                <a:solidFill>
                  <a:srgbClr val="5F2987"/>
                </a:solidFill>
                <a:cs typeface="Calibri" pitchFamily="34" charset="0"/>
              </a:rPr>
              <a:t>Spoke cavity prototype test results (Jan15 – Feb16):</a:t>
            </a:r>
            <a:endParaRPr lang="en-US" sz="2200" b="1" dirty="0">
              <a:solidFill>
                <a:prstClr val="black"/>
              </a:solidFill>
              <a:cs typeface="Calibri" pitchFamily="34" charset="0"/>
            </a:endParaRPr>
          </a:p>
          <a:p>
            <a:pPr marL="360261" defTabSz="9144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C0504D">
                    <a:lumMod val="75000"/>
                  </a:srgbClr>
                </a:solidFill>
                <a:cs typeface="Calibri" pitchFamily="34" charset="0"/>
              </a:rPr>
              <a:t>Excellent performances</a:t>
            </a: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, well within specifications (both on </a:t>
            </a:r>
            <a:r>
              <a:rPr lang="en-US" sz="2000" dirty="0" err="1">
                <a:solidFill>
                  <a:prstClr val="black"/>
                </a:solidFill>
                <a:cs typeface="Calibri" pitchFamily="34" charset="0"/>
              </a:rPr>
              <a:t>Eacc</a:t>
            </a: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 &amp; </a:t>
            </a:r>
            <a:r>
              <a:rPr lang="en-US" sz="2000" dirty="0" err="1">
                <a:solidFill>
                  <a:prstClr val="black"/>
                </a:solidFill>
                <a:cs typeface="Calibri" pitchFamily="34" charset="0"/>
              </a:rPr>
              <a:t>Qo</a:t>
            </a: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02" y="2382984"/>
            <a:ext cx="5342046" cy="35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648001" y="3645026"/>
            <a:ext cx="224210" cy="64807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368153" y="3356996"/>
            <a:ext cx="1363354" cy="279895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defTabSz="914400"/>
            <a:r>
              <a:rPr lang="fr-FR" sz="1200" b="1" dirty="0" err="1">
                <a:solidFill>
                  <a:srgbClr val="FF0000"/>
                </a:solidFill>
              </a:rPr>
              <a:t>Pcav</a:t>
            </a:r>
            <a:r>
              <a:rPr lang="fr-FR" sz="1200" b="1" dirty="0">
                <a:solidFill>
                  <a:srgbClr val="FF0000"/>
                </a:solidFill>
              </a:rPr>
              <a:t>&lt;0.5W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4173" y="5904722"/>
            <a:ext cx="1727330" cy="467447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  <a:cs typeface="Calibri" pitchFamily="34" charset="0"/>
              </a:rPr>
              <a:t>Ultra pure water </a:t>
            </a:r>
          </a:p>
          <a:p>
            <a:pPr algn="ctr" defTabSz="914400"/>
            <a:r>
              <a:rPr lang="en-US" sz="1200" b="1" dirty="0">
                <a:solidFill>
                  <a:prstClr val="white"/>
                </a:solidFill>
                <a:cs typeface="Calibri" pitchFamily="34" charset="0"/>
              </a:rPr>
              <a:t>high pressure rinsing</a:t>
            </a:r>
            <a:endParaRPr lang="fr-FR" sz="12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5736" y="3816099"/>
            <a:ext cx="1727330" cy="279895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  <a:cs typeface="Calibri" pitchFamily="34" charset="0"/>
              </a:rPr>
              <a:t>Chemical etching</a:t>
            </a:r>
            <a:endParaRPr lang="fr-FR" sz="1200" b="1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855" y="271479"/>
            <a:ext cx="866716" cy="7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209" y="6002979"/>
            <a:ext cx="8300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THOBB3</a:t>
            </a:r>
            <a:r>
              <a:rPr lang="en-GB" sz="1400" dirty="0"/>
              <a:t>  ESS SRF Linear Accelerator </a:t>
            </a:r>
            <a:r>
              <a:rPr lang="en-GB" sz="1400" dirty="0" smtClean="0"/>
              <a:t>Components Preliminary </a:t>
            </a:r>
            <a:r>
              <a:rPr lang="en-GB" sz="1400" dirty="0"/>
              <a:t>Results and Integration (C. Darve (ESS</a:t>
            </a:r>
            <a:r>
              <a:rPr lang="en-GB" sz="1400" dirty="0" smtClean="0"/>
              <a:t>)</a:t>
            </a:r>
          </a:p>
          <a:p>
            <a:r>
              <a:rPr lang="en-GB" sz="1400" b="1" dirty="0"/>
              <a:t>MOPVA090  </a:t>
            </a:r>
            <a:r>
              <a:rPr lang="en-GB" sz="1400" dirty="0"/>
              <a:t>ESS Superconducting RF Collaboration (C. Darve – ESS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018419" y="2606430"/>
            <a:ext cx="2736304" cy="2979128"/>
            <a:chOff x="6075199" y="2382984"/>
            <a:chExt cx="2736304" cy="2979128"/>
          </a:xfrm>
        </p:grpSpPr>
        <p:pic>
          <p:nvPicPr>
            <p:cNvPr id="13" name="Picture 2" descr="C:\Users\reynet.IPN\Desktop\Salle Blanche\cryomo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199" y="2382984"/>
              <a:ext cx="2736304" cy="2585488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6075199" y="5054335"/>
              <a:ext cx="25692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 err="1" smtClean="0">
                  <a:solidFill>
                    <a:prstClr val="black"/>
                  </a:solidFill>
                </a:rPr>
                <a:t>Cryomodule</a:t>
              </a:r>
              <a:r>
                <a:rPr lang="en-US" sz="1400" dirty="0" smtClean="0">
                  <a:solidFill>
                    <a:prstClr val="black"/>
                  </a:solidFill>
                </a:rPr>
                <a:t> with 2 cavities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86" y="3826633"/>
            <a:ext cx="1367286" cy="14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9971"/>
            <a:ext cx="69951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Cleanroom, RF Station, Assembly hall, Test Stand are ready in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192" y="1485106"/>
            <a:ext cx="3745259" cy="3024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120061"/>
            <a:ext cx="4572000" cy="2601414"/>
          </a:xfrm>
          <a:prstGeom prst="rect">
            <a:avLst/>
          </a:prstGeom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4" y="4776471"/>
            <a:ext cx="2170119" cy="1446746"/>
          </a:xfrm>
          <a:prstGeom prst="rect">
            <a:avLst/>
          </a:prstGeom>
        </p:spPr>
      </p:pic>
      <p:pic>
        <p:nvPicPr>
          <p:cNvPr id="11" name="Image 3" descr="000_138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8546" y="4776472"/>
            <a:ext cx="2378868" cy="144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04853" y="4324454"/>
            <a:ext cx="1703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Arial" charset="0"/>
                <a:cs typeface="Arial" charset="0"/>
              </a:rPr>
              <a:t>RF station: Power-coupler conditioning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87288" y="6223218"/>
            <a:ext cx="3150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1400" dirty="0" smtClean="0">
                <a:solidFill>
                  <a:srgbClr val="000000"/>
                </a:solidFill>
                <a:cs typeface="Arial"/>
              </a:rPr>
              <a:t>Re-use 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the current infrastructure of XFEL</a:t>
            </a:r>
            <a:endParaRPr lang="en-US" sz="1400" dirty="0" bmk="">
              <a:solidFill>
                <a:srgbClr val="000000"/>
              </a:solidFill>
              <a:cs typeface="Arial"/>
            </a:endParaRPr>
          </a:p>
        </p:txBody>
      </p:sp>
      <p:pic>
        <p:nvPicPr>
          <p:cNvPr id="14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b="31511"/>
          <a:stretch>
            <a:fillRect/>
          </a:stretch>
        </p:blipFill>
        <p:spPr>
          <a:xfrm>
            <a:off x="6553200" y="316525"/>
            <a:ext cx="810598" cy="7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4286250" y="1485105"/>
            <a:ext cx="18641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Medium </a:t>
            </a:r>
            <a:r>
              <a:rPr lang="en-US" sz="1400" dirty="0" smtClean="0">
                <a:latin typeface="Symbol" panose="05050102010706020507" pitchFamily="18" charset="2"/>
              </a:rPr>
              <a:t>b</a:t>
            </a:r>
            <a:r>
              <a:rPr lang="en-US" sz="1400" dirty="0" smtClean="0"/>
              <a:t> String in CEA </a:t>
            </a:r>
            <a:r>
              <a:rPr lang="en-US" sz="1400" dirty="0" err="1" smtClean="0"/>
              <a:t>Saclay</a:t>
            </a:r>
            <a:r>
              <a:rPr lang="en-US" sz="1400" dirty="0" smtClean="0"/>
              <a:t> Cleanroom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" y="1485105"/>
            <a:ext cx="4173868" cy="31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7370" y="168275"/>
            <a:ext cx="6977763" cy="1143000"/>
          </a:xfrm>
        </p:spPr>
        <p:txBody>
          <a:bodyPr/>
          <a:lstStyle/>
          <a:p>
            <a:r>
              <a:rPr lang="en-US" dirty="0" smtClean="0"/>
              <a:t>Klystrons and MB-IOT prototypes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8996" y="4927632"/>
            <a:ext cx="490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Klystron Prototypes (resp. CPI, Thales and Toshiba)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249" y="4333638"/>
            <a:ext cx="168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Thales/CPI IOT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" y="1417638"/>
            <a:ext cx="2344647" cy="2916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81810" y="2951209"/>
            <a:ext cx="2045672" cy="3257989"/>
            <a:chOff x="1958462" y="3404310"/>
            <a:chExt cx="2045672" cy="3257989"/>
          </a:xfrm>
        </p:grpSpPr>
        <p:sp>
          <p:nvSpPr>
            <p:cNvPr id="13" name="TextBox 12"/>
            <p:cNvSpPr txBox="1"/>
            <p:nvPr/>
          </p:nvSpPr>
          <p:spPr>
            <a:xfrm>
              <a:off x="2626182" y="3404310"/>
              <a:ext cx="768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L3 IOT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8462" y="3749492"/>
              <a:ext cx="2045672" cy="2912807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147" y="1434572"/>
            <a:ext cx="1362106" cy="324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77" y="1443039"/>
            <a:ext cx="1424728" cy="324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15162" r="22885"/>
          <a:stretch/>
        </p:blipFill>
        <p:spPr>
          <a:xfrm>
            <a:off x="4317413" y="1443039"/>
            <a:ext cx="1642533" cy="32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7413" y="4658296"/>
            <a:ext cx="470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Height: 3.8 m   			4.5 m			3.5 m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1174" y="4799976"/>
            <a:ext cx="22224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THPIK084</a:t>
            </a:r>
            <a:r>
              <a:rPr lang="en-GB" sz="1400" dirty="0"/>
              <a:t>  Results </a:t>
            </a:r>
            <a:r>
              <a:rPr lang="en-GB" sz="1400" dirty="0" smtClean="0"/>
              <a:t>from  the</a:t>
            </a:r>
          </a:p>
          <a:p>
            <a:r>
              <a:rPr lang="en-GB" sz="1400" dirty="0" smtClean="0"/>
              <a:t>704 </a:t>
            </a:r>
            <a:r>
              <a:rPr lang="en-GB" sz="1400" dirty="0"/>
              <a:t>MHz Klystron and </a:t>
            </a:r>
            <a:endParaRPr lang="en-GB" sz="1400" dirty="0" smtClean="0"/>
          </a:p>
          <a:p>
            <a:r>
              <a:rPr lang="en-GB" sz="1400" dirty="0" smtClean="0"/>
              <a:t>Multi-Beam </a:t>
            </a:r>
            <a:r>
              <a:rPr lang="en-GB" sz="1400" dirty="0"/>
              <a:t>IOT </a:t>
            </a:r>
            <a:r>
              <a:rPr lang="en-GB" sz="1400" dirty="0" smtClean="0"/>
              <a:t>Prototypes</a:t>
            </a:r>
          </a:p>
          <a:p>
            <a:r>
              <a:rPr lang="en-GB" sz="1400" dirty="0" smtClean="0"/>
              <a:t>For the </a:t>
            </a:r>
            <a:r>
              <a:rPr lang="en-GB" sz="1400" dirty="0"/>
              <a:t>European </a:t>
            </a:r>
            <a:r>
              <a:rPr lang="en-GB" sz="1400" dirty="0" smtClean="0"/>
              <a:t>Spallation</a:t>
            </a:r>
          </a:p>
          <a:p>
            <a:r>
              <a:rPr lang="en-GB" sz="1400" dirty="0" smtClean="0"/>
              <a:t>Source </a:t>
            </a:r>
            <a:r>
              <a:rPr lang="en-GB" sz="1400" dirty="0"/>
              <a:t>(M. Jensen – ESS)</a:t>
            </a:r>
          </a:p>
          <a:p>
            <a:endParaRPr lang="en-GB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82" y="3296391"/>
            <a:ext cx="4094112" cy="289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7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/>
          <p:nvPr/>
        </p:nvSpPr>
        <p:spPr>
          <a:xfrm>
            <a:off x="8028384" y="1710036"/>
            <a:ext cx="504056" cy="51402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0272" y="1700808"/>
            <a:ext cx="504056" cy="5157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ubrik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229600" cy="1143000"/>
          </a:xfrm>
        </p:spPr>
        <p:txBody>
          <a:bodyPr>
            <a:normAutofit/>
          </a:bodyPr>
          <a:lstStyle/>
          <a:p>
            <a:r>
              <a:rPr lang="sv-SE" sz="3600" i="1" dirty="0" smtClean="0"/>
              <a:t>Accelerator schedule</a:t>
            </a:r>
            <a:endParaRPr lang="en-US" sz="3600" i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0" y="1385392"/>
            <a:ext cx="9001000" cy="5472608"/>
            <a:chOff x="8446390" y="-2419243"/>
            <a:chExt cx="9001000" cy="5057026"/>
          </a:xfrm>
        </p:grpSpPr>
        <p:sp>
          <p:nvSpPr>
            <p:cNvPr id="21" name="Rectangle 20"/>
            <p:cNvSpPr/>
            <p:nvPr/>
          </p:nvSpPr>
          <p:spPr>
            <a:xfrm>
              <a:off x="10379234" y="-2419243"/>
              <a:ext cx="9839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2016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363222" y="-2419243"/>
              <a:ext cx="936104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2017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299326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2018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307438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2019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15550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2020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323662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2021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331774" y="-2419243"/>
              <a:ext cx="104360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2022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10957462" y="-2059203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0370850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550790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2144924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2732688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3323178" y="-205734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3918998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4507146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5103945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678323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6264129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6857284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447390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8446390" y="-2076728"/>
              <a:ext cx="1932844" cy="0"/>
            </a:xfrm>
            <a:prstGeom prst="line">
              <a:avLst/>
            </a:prstGeom>
            <a:ln w="95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4-Point Star 74"/>
          <p:cNvSpPr/>
          <p:nvPr/>
        </p:nvSpPr>
        <p:spPr>
          <a:xfrm>
            <a:off x="2411760" y="206084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4221088"/>
            <a:ext cx="443138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RF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" y="2852936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" y="3717032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" y="4941168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79512" y="2204865"/>
            <a:ext cx="668760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NCFE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9513" y="5229201"/>
            <a:ext cx="1161367" cy="34119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 err="1">
                <a:solidFill>
                  <a:prstClr val="black"/>
                </a:solidFill>
              </a:rPr>
              <a:t>Cryogenics</a:t>
            </a:r>
            <a:endParaRPr lang="sv-SE" sz="1600" b="1" i="1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8358" y="2895189"/>
            <a:ext cx="1923307" cy="83099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Spoke &amp; Elliptical </a:t>
            </a:r>
          </a:p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cavities and cryomodules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139954" y="4653136"/>
            <a:ext cx="877637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CDS INSTALLATION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STARTS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563888" y="5301209"/>
            <a:ext cx="936104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ACCELERATOR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CRYOPLANT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COMM./READY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2" y="5805264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1437" y="6040130"/>
            <a:ext cx="1539284" cy="34119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 err="1">
                <a:solidFill>
                  <a:prstClr val="black"/>
                </a:solidFill>
              </a:rPr>
              <a:t>Commissioning</a:t>
            </a:r>
            <a:endParaRPr lang="sv-SE" sz="1600" b="1" i="1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203849" y="2564904"/>
            <a:ext cx="864096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SPOKE CM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TESTING STARTS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195736" y="2348880"/>
            <a:ext cx="720080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START RFQ MACHINING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07" name="4-Point Star 106"/>
          <p:cNvSpPr/>
          <p:nvPr/>
        </p:nvSpPr>
        <p:spPr>
          <a:xfrm>
            <a:off x="5148064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11762" y="3140968"/>
            <a:ext cx="889987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SPOKE &amp; MB CM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PRODUCTION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LAUNCHED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12" name="4-Point Star 111"/>
          <p:cNvSpPr/>
          <p:nvPr/>
        </p:nvSpPr>
        <p:spPr>
          <a:xfrm>
            <a:off x="4211960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4-Point Star 112"/>
          <p:cNvSpPr/>
          <p:nvPr/>
        </p:nvSpPr>
        <p:spPr>
          <a:xfrm>
            <a:off x="4427984" y="508518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923928" y="4293096"/>
            <a:ext cx="958814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DECISION IOT OR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KLYSTRON FOR HB LINAC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46" name="4-Point Star 145"/>
          <p:cNvSpPr/>
          <p:nvPr/>
        </p:nvSpPr>
        <p:spPr>
          <a:xfrm>
            <a:off x="7596336" y="6093296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4-Point Star 148"/>
          <p:cNvSpPr/>
          <p:nvPr/>
        </p:nvSpPr>
        <p:spPr>
          <a:xfrm>
            <a:off x="8676456" y="6093296"/>
            <a:ext cx="340338" cy="28803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0" name="4-Point Star 149"/>
          <p:cNvSpPr/>
          <p:nvPr/>
        </p:nvSpPr>
        <p:spPr>
          <a:xfrm>
            <a:off x="4211960" y="508518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236296" y="6381329"/>
            <a:ext cx="1043926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1370 MeV PROTONS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AVAILABLE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004977" y="4293096"/>
            <a:ext cx="646331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 SYSTEM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FOR MB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READY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91" name="4-Point Star 90"/>
          <p:cNvSpPr/>
          <p:nvPr/>
        </p:nvSpPr>
        <p:spPr>
          <a:xfrm>
            <a:off x="5436096" y="2924944"/>
            <a:ext cx="340338" cy="28803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4-Point Star 92"/>
          <p:cNvSpPr/>
          <p:nvPr/>
        </p:nvSpPr>
        <p:spPr>
          <a:xfrm>
            <a:off x="8676456" y="2924944"/>
            <a:ext cx="340338" cy="28803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4-Point Star 98"/>
          <p:cNvSpPr/>
          <p:nvPr/>
        </p:nvSpPr>
        <p:spPr>
          <a:xfrm>
            <a:off x="5436096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494966" y="6371570"/>
            <a:ext cx="648072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2 GeV PROTONS AVAILABLE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292080" y="3284984"/>
            <a:ext cx="595035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SC LINAC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570 MeV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READY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532442" y="2420890"/>
            <a:ext cx="558967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SC LINAC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2 GeV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READY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9" name="4-Point Star 128"/>
          <p:cNvSpPr/>
          <p:nvPr/>
        </p:nvSpPr>
        <p:spPr>
          <a:xfrm>
            <a:off x="5148064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364088" y="6237314"/>
            <a:ext cx="792088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FIRST PROTONS ON TARGET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6454081" y="3995193"/>
            <a:ext cx="1584176" cy="30777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just" defTabSz="914400"/>
            <a:r>
              <a:rPr lang="en-US" sz="1400" b="1" dirty="0">
                <a:solidFill>
                  <a:prstClr val="white">
                    <a:lumMod val="50000"/>
                  </a:prstClr>
                </a:solidFill>
                <a:effectLst>
                  <a:glow rad="101600">
                    <a:prstClr val="white">
                      <a:lumMod val="95000"/>
                      <a:alpha val="75000"/>
                    </a:prstClr>
                  </a:glow>
                </a:effectLst>
              </a:rPr>
              <a:t>TECHNICAL STOP</a:t>
            </a:r>
          </a:p>
        </p:txBody>
      </p:sp>
      <p:sp>
        <p:nvSpPr>
          <p:cNvPr id="134" name="TextBox 133"/>
          <p:cNvSpPr txBox="1"/>
          <p:nvPr/>
        </p:nvSpPr>
        <p:spPr>
          <a:xfrm rot="16200000">
            <a:off x="7583125" y="4067202"/>
            <a:ext cx="1440160" cy="30777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7F7F7F"/>
                </a:solidFill>
                <a:effectLst>
                  <a:glow rad="101600">
                    <a:prstClr val="white">
                      <a:lumMod val="95000"/>
                      <a:alpha val="75000"/>
                    </a:prstClr>
                  </a:glow>
                </a:effectLst>
              </a:rPr>
              <a:t>TECHNICAL STOP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88024" y="5661250"/>
            <a:ext cx="1080120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BEAM COMM. COMPLETED FOR NCFE </a:t>
            </a:r>
            <a:r>
              <a:rPr lang="sv-SE" sz="800" dirty="0" err="1">
                <a:solidFill>
                  <a:prstClr val="black"/>
                </a:solidFill>
              </a:rPr>
              <a:t>but</a:t>
            </a:r>
            <a:r>
              <a:rPr lang="sv-SE" sz="800" dirty="0">
                <a:solidFill>
                  <a:prstClr val="black"/>
                </a:solidFill>
              </a:rPr>
              <a:t> DTL5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499993" y="6261852"/>
            <a:ext cx="792088" cy="58477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BEAM COMM.  COMPLETED FOR ISRC-&gt; MEBT</a:t>
            </a:r>
          </a:p>
        </p:txBody>
      </p:sp>
      <p:sp>
        <p:nvSpPr>
          <p:cNvPr id="120" name="4-Point Star 119"/>
          <p:cNvSpPr/>
          <p:nvPr/>
        </p:nvSpPr>
        <p:spPr>
          <a:xfrm>
            <a:off x="4716016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4-Point Star 80"/>
          <p:cNvSpPr/>
          <p:nvPr/>
        </p:nvSpPr>
        <p:spPr>
          <a:xfrm>
            <a:off x="2555776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72459" y="3717033"/>
            <a:ext cx="1537691" cy="33855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TOSHIBA/CPI/THALES KLYSTRON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PROTOTYPE DELIVERED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87" name="4-Point Star 86"/>
          <p:cNvSpPr/>
          <p:nvPr/>
        </p:nvSpPr>
        <p:spPr>
          <a:xfrm>
            <a:off x="3203848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699793" y="4293097"/>
            <a:ext cx="1212041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CPI/THALES AND L3 IOT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PROTOTYPES DELIVERED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89" name="4-Point Star 88"/>
          <p:cNvSpPr/>
          <p:nvPr/>
        </p:nvSpPr>
        <p:spPr>
          <a:xfrm>
            <a:off x="3491880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4-Point Star 89"/>
          <p:cNvSpPr/>
          <p:nvPr/>
        </p:nvSpPr>
        <p:spPr>
          <a:xfrm>
            <a:off x="3779912" y="2924944"/>
            <a:ext cx="340338" cy="288032"/>
          </a:xfrm>
          <a:prstGeom prst="star4">
            <a:avLst>
              <a:gd name="adj" fmla="val 14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563888" y="3212977"/>
            <a:ext cx="720080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MB CM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TESTING STARTS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96" name="4-Point Star 95"/>
          <p:cNvSpPr/>
          <p:nvPr/>
        </p:nvSpPr>
        <p:spPr>
          <a:xfrm>
            <a:off x="4283968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707904" y="6165306"/>
            <a:ext cx="936104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START RFQ COMMISIONING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9" name="4-Point Star 78"/>
          <p:cNvSpPr/>
          <p:nvPr/>
        </p:nvSpPr>
        <p:spPr>
          <a:xfrm>
            <a:off x="7596336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380314" y="3212976"/>
            <a:ext cx="757405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1-11 HB CM INSTALLED</a:t>
            </a:r>
          </a:p>
        </p:txBody>
      </p:sp>
      <p:sp>
        <p:nvSpPr>
          <p:cNvPr id="95" name="4-Point Star 94"/>
          <p:cNvSpPr/>
          <p:nvPr/>
        </p:nvSpPr>
        <p:spPr>
          <a:xfrm>
            <a:off x="8460432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244409" y="3212976"/>
            <a:ext cx="731763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12-21 HB CM INSTALLED</a:t>
            </a:r>
          </a:p>
        </p:txBody>
      </p:sp>
      <p:sp>
        <p:nvSpPr>
          <p:cNvPr id="108" name="4-Point Star 107"/>
          <p:cNvSpPr/>
          <p:nvPr/>
        </p:nvSpPr>
        <p:spPr>
          <a:xfrm>
            <a:off x="2843808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4-Point Star 108"/>
          <p:cNvSpPr/>
          <p:nvPr/>
        </p:nvSpPr>
        <p:spPr>
          <a:xfrm>
            <a:off x="4716016" y="5085184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27986" y="5373216"/>
            <a:ext cx="877637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CDS COMMISSIONED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15" name="4-Point Star 114"/>
          <p:cNvSpPr/>
          <p:nvPr/>
        </p:nvSpPr>
        <p:spPr>
          <a:xfrm>
            <a:off x="3707904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19872" y="2204865"/>
            <a:ext cx="576064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ISRC &amp; LEBT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18" name="4-Point Star 117"/>
          <p:cNvSpPr/>
          <p:nvPr/>
        </p:nvSpPr>
        <p:spPr>
          <a:xfrm>
            <a:off x="4067944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851920" y="2348880"/>
            <a:ext cx="432048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RFQ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3" name="4-Point Star 122"/>
          <p:cNvSpPr/>
          <p:nvPr/>
        </p:nvSpPr>
        <p:spPr>
          <a:xfrm>
            <a:off x="3923928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139952" y="2276872"/>
            <a:ext cx="432048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MEBT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6" name="4-Point Star 125"/>
          <p:cNvSpPr/>
          <p:nvPr/>
        </p:nvSpPr>
        <p:spPr>
          <a:xfrm>
            <a:off x="5148064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076056" y="2348880"/>
            <a:ext cx="432048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DTL5 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90" y="6529"/>
            <a:ext cx="63494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Neutrons &amp; x-rays: similar methods, sensitive to different elements.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30" y="1723717"/>
            <a:ext cx="7535488" cy="46268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00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128191" y="5002634"/>
            <a:ext cx="7344817" cy="14401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2" name="TextBox 71"/>
          <p:cNvSpPr txBox="1"/>
          <p:nvPr/>
        </p:nvSpPr>
        <p:spPr>
          <a:xfrm rot="16200000">
            <a:off x="-347527" y="5259769"/>
            <a:ext cx="187476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/>
              <a:t>Task masters (Installation Support Team)</a:t>
            </a:r>
            <a:endParaRPr lang="sv-SE" b="1" dirty="0"/>
          </a:p>
        </p:txBody>
      </p:sp>
      <p:sp>
        <p:nvSpPr>
          <p:cNvPr id="73" name="Rectangle 72"/>
          <p:cNvSpPr/>
          <p:nvPr/>
        </p:nvSpPr>
        <p:spPr>
          <a:xfrm>
            <a:off x="416223" y="3202434"/>
            <a:ext cx="6840761" cy="15816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51538" y="3788170"/>
            <a:ext cx="108011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/>
              <a:t>AREAS</a:t>
            </a:r>
            <a:endParaRPr lang="sv-SE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Accelerator Division (AD) </a:t>
            </a:r>
            <a:br>
              <a:rPr lang="en-US" dirty="0" smtClean="0"/>
            </a:br>
            <a:r>
              <a:rPr lang="en-US" dirty="0" smtClean="0"/>
              <a:t>– Site Organization </a:t>
            </a:r>
            <a:endParaRPr lang="en-US" dirty="0"/>
          </a:p>
        </p:txBody>
      </p:sp>
      <p:graphicFrame>
        <p:nvGraphicFramePr>
          <p:cNvPr id="70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-108520" y="620688"/>
          <a:ext cx="8229600" cy="618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January 2017</a:t>
            </a:r>
            <a:endParaRPr lang="sv-SE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320480" cy="365125"/>
          </a:xfrm>
        </p:spPr>
        <p:txBody>
          <a:bodyPr/>
          <a:lstStyle/>
          <a:p>
            <a:r>
              <a:rPr lang="en-US" smtClean="0"/>
              <a:t>AD installation &amp; WSCP - N.Gazis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sp>
        <p:nvSpPr>
          <p:cNvPr id="52" name="Rounded Rectangle 51"/>
          <p:cNvSpPr/>
          <p:nvPr/>
        </p:nvSpPr>
        <p:spPr>
          <a:xfrm>
            <a:off x="35496" y="83764"/>
            <a:ext cx="1368152" cy="8969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BAS-U framework</a:t>
            </a:r>
            <a:endParaRPr lang="en-US" sz="1600" dirty="0"/>
          </a:p>
        </p:txBody>
      </p:sp>
      <p:sp>
        <p:nvSpPr>
          <p:cNvPr id="53" name="Rounded Rectangle 52"/>
          <p:cNvSpPr/>
          <p:nvPr/>
        </p:nvSpPr>
        <p:spPr>
          <a:xfrm>
            <a:off x="1475656" y="83764"/>
            <a:ext cx="1368152" cy="8969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ESS management</a:t>
            </a:r>
            <a:endParaRPr lang="en-US" sz="16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7174549" y="2830661"/>
            <a:ext cx="2026650" cy="1546022"/>
            <a:chOff x="6290431" y="1240282"/>
            <a:chExt cx="2026650" cy="1546022"/>
          </a:xfrm>
        </p:grpSpPr>
        <p:sp>
          <p:nvSpPr>
            <p:cNvPr id="55" name="Curved Right Arrow 54"/>
            <p:cNvSpPr/>
            <p:nvPr/>
          </p:nvSpPr>
          <p:spPr>
            <a:xfrm rot="3738621" flipH="1">
              <a:off x="6754294" y="2016114"/>
              <a:ext cx="306327" cy="1234054"/>
            </a:xfrm>
            <a:prstGeom prst="curv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907456" y="1240282"/>
              <a:ext cx="1409625" cy="1214703"/>
              <a:chOff x="7563642" y="2223392"/>
              <a:chExt cx="2164399" cy="1716368"/>
            </a:xfrm>
          </p:grpSpPr>
          <p:cxnSp>
            <p:nvCxnSpPr>
              <p:cNvPr id="57" name="Straight Connector 56"/>
              <p:cNvCxnSpPr>
                <a:stCxn id="63" idx="0"/>
                <a:endCxn id="62" idx="2"/>
              </p:cNvCxnSpPr>
              <p:nvPr/>
            </p:nvCxnSpPr>
            <p:spPr>
              <a:xfrm flipV="1">
                <a:off x="8809040" y="2675413"/>
                <a:ext cx="459501" cy="5742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63" idx="0"/>
                <a:endCxn id="61" idx="2"/>
              </p:cNvCxnSpPr>
              <p:nvPr/>
            </p:nvCxnSpPr>
            <p:spPr>
              <a:xfrm flipH="1" flipV="1">
                <a:off x="8363161" y="2514418"/>
                <a:ext cx="445879" cy="73527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63" idx="0"/>
                <a:endCxn id="60" idx="2"/>
              </p:cNvCxnSpPr>
              <p:nvPr/>
            </p:nvCxnSpPr>
            <p:spPr>
              <a:xfrm flipH="1" flipV="1">
                <a:off x="7963402" y="3028027"/>
                <a:ext cx="845639" cy="22166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7563642" y="2737001"/>
                <a:ext cx="799519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 smtClean="0"/>
                  <a:t>mech</a:t>
                </a:r>
                <a:endParaRPr lang="sv-SE" sz="1000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039124" y="2223392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 smtClean="0"/>
                  <a:t>util</a:t>
                </a:r>
                <a:endParaRPr lang="sv-SE" sz="1000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809041" y="2384387"/>
                <a:ext cx="919000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other..</a:t>
                </a:r>
                <a:endParaRPr lang="sv-SE" sz="100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124965" y="3249687"/>
                <a:ext cx="1368151" cy="69007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45" tIns="4445" rIns="4445" bIns="4445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/>
                  <a:t>System Leader 2</a:t>
                </a:r>
                <a:endParaRPr lang="en-US" sz="1000" b="1" kern="1200" dirty="0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7844370" y="4512896"/>
            <a:ext cx="1256624" cy="1214703"/>
            <a:chOff x="7563642" y="2223392"/>
            <a:chExt cx="1929474" cy="1716368"/>
          </a:xfrm>
        </p:grpSpPr>
        <p:cxnSp>
          <p:nvCxnSpPr>
            <p:cNvPr id="65" name="Straight Connector 64"/>
            <p:cNvCxnSpPr>
              <a:stCxn id="69" idx="0"/>
              <a:endCxn id="68" idx="2"/>
            </p:cNvCxnSpPr>
            <p:nvPr/>
          </p:nvCxnSpPr>
          <p:spPr>
            <a:xfrm flipH="1" flipV="1">
              <a:off x="8496047" y="2514418"/>
              <a:ext cx="312994" cy="73527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9" idx="0"/>
              <a:endCxn id="67" idx="2"/>
            </p:cNvCxnSpPr>
            <p:nvPr/>
          </p:nvCxnSpPr>
          <p:spPr>
            <a:xfrm flipH="1" flipV="1">
              <a:off x="7963402" y="3028027"/>
              <a:ext cx="845639" cy="22166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7563642" y="2737001"/>
              <a:ext cx="799519" cy="2910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other</a:t>
              </a:r>
              <a:endParaRPr lang="sv-SE" sz="10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043901" y="2223392"/>
              <a:ext cx="904291" cy="2910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Other..</a:t>
              </a:r>
              <a:endParaRPr lang="sv-SE" sz="10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24965" y="3249687"/>
              <a:ext cx="1368151" cy="6900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 smtClean="0"/>
                <a:t>System Leader 3, 4..</a:t>
              </a:r>
              <a:endParaRPr lang="en-US" sz="1000" b="1" kern="12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313578" y="1746158"/>
            <a:ext cx="1738351" cy="1390019"/>
            <a:chOff x="6588890" y="1240282"/>
            <a:chExt cx="1738351" cy="1390019"/>
          </a:xfrm>
        </p:grpSpPr>
        <p:sp>
          <p:nvSpPr>
            <p:cNvPr id="76" name="Curved Right Arrow 75"/>
            <p:cNvSpPr/>
            <p:nvPr/>
          </p:nvSpPr>
          <p:spPr>
            <a:xfrm rot="3738621">
              <a:off x="6963188" y="1895229"/>
              <a:ext cx="360774" cy="1109370"/>
            </a:xfrm>
            <a:prstGeom prst="curv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7006091" y="1240282"/>
              <a:ext cx="1321150" cy="1214703"/>
              <a:chOff x="7715089" y="2223392"/>
              <a:chExt cx="2028550" cy="1716368"/>
            </a:xfrm>
          </p:grpSpPr>
          <p:cxnSp>
            <p:nvCxnSpPr>
              <p:cNvPr id="78" name="Straight Connector 77"/>
              <p:cNvCxnSpPr>
                <a:stCxn id="84" idx="0"/>
                <a:endCxn id="83" idx="2"/>
              </p:cNvCxnSpPr>
              <p:nvPr/>
            </p:nvCxnSpPr>
            <p:spPr>
              <a:xfrm flipV="1">
                <a:off x="8809041" y="2675413"/>
                <a:ext cx="525498" cy="5742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84" idx="0"/>
                <a:endCxn id="82" idx="2"/>
              </p:cNvCxnSpPr>
              <p:nvPr/>
            </p:nvCxnSpPr>
            <p:spPr>
              <a:xfrm flipH="1" flipV="1">
                <a:off x="8449001" y="2514418"/>
                <a:ext cx="360040" cy="73526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84" idx="0"/>
                <a:endCxn id="81" idx="2"/>
              </p:cNvCxnSpPr>
              <p:nvPr/>
            </p:nvCxnSpPr>
            <p:spPr>
              <a:xfrm flipH="1" flipV="1">
                <a:off x="8039125" y="3028027"/>
                <a:ext cx="769916" cy="22166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7715089" y="2737001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el</a:t>
                </a:r>
                <a:endParaRPr lang="sv-SE" sz="1000" dirty="0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124965" y="2223392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RF</a:t>
                </a:r>
                <a:endParaRPr lang="sv-SE" sz="1000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25437" y="2384387"/>
                <a:ext cx="81820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other..</a:t>
                </a:r>
                <a:endParaRPr lang="sv-SE" sz="1000" dirty="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124965" y="3249687"/>
                <a:ext cx="1368151" cy="69007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45" tIns="4445" rIns="4445" bIns="4445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/>
                  <a:t>System Leader 1</a:t>
                </a:r>
                <a:endParaRPr lang="en-US" sz="1000" b="1" kern="1200" dirty="0"/>
              </a:p>
            </p:txBody>
          </p:sp>
        </p:grpSp>
      </p:grpSp>
      <p:sp>
        <p:nvSpPr>
          <p:cNvPr id="3" name="Oval 2"/>
          <p:cNvSpPr/>
          <p:nvPr/>
        </p:nvSpPr>
        <p:spPr>
          <a:xfrm>
            <a:off x="2411760" y="2060848"/>
            <a:ext cx="1368152" cy="1008112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2"/>
          </p:cNvCxnSpPr>
          <p:nvPr/>
        </p:nvCxnSpPr>
        <p:spPr>
          <a:xfrm>
            <a:off x="683568" y="2564904"/>
            <a:ext cx="172819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20608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Indeed everyone is responsible for safety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583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Challenging Installation</a:t>
            </a:r>
            <a:r>
              <a:rPr lang="en-US" dirty="0" smtClean="0"/>
              <a:t>, Testing and Commissioning </a:t>
            </a:r>
            <a:r>
              <a:rPr lang="en-US" dirty="0" smtClean="0"/>
              <a:t>(ITC)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ESS Accelerator sub-project today has access to the </a:t>
            </a:r>
            <a:r>
              <a:rPr lang="en-US" dirty="0" err="1" smtClean="0"/>
              <a:t>cryo</a:t>
            </a:r>
            <a:r>
              <a:rPr lang="en-US" dirty="0" smtClean="0"/>
              <a:t>-buildings, test stand area and tunnel</a:t>
            </a:r>
          </a:p>
          <a:p>
            <a:r>
              <a:rPr lang="en-US" dirty="0" smtClean="0"/>
              <a:t>Blue lining and drilling is now starting in the tunnel for the NCFE</a:t>
            </a:r>
          </a:p>
          <a:p>
            <a:r>
              <a:rPr lang="en-US" dirty="0" smtClean="0"/>
              <a:t>Stub installation (RF transfer from gallery to tunnel) has proven very challenging but we are now starting a test installation and we are maintaining the installation schedule</a:t>
            </a:r>
          </a:p>
          <a:p>
            <a:r>
              <a:rPr lang="en-US" dirty="0" smtClean="0"/>
              <a:t>We are seeing delays from several IK partners for the equipment “Ready For Installation” dates</a:t>
            </a:r>
          </a:p>
          <a:p>
            <a:pPr lvl="1"/>
            <a:r>
              <a:rPr lang="en-US" dirty="0" smtClean="0"/>
              <a:t>Technical delays of up to 3 month</a:t>
            </a:r>
          </a:p>
          <a:p>
            <a:pPr lvl="1"/>
            <a:r>
              <a:rPr lang="en-US" dirty="0" smtClean="0"/>
              <a:t>Administrative delays of 6-9 months</a:t>
            </a:r>
          </a:p>
          <a:p>
            <a:r>
              <a:rPr lang="en-US" dirty="0" smtClean="0"/>
              <a:t>We are working on a new ITC schedule which resources will permit us to install efficiently the equipment as we receive it with the ambition of running parts of the </a:t>
            </a:r>
            <a:r>
              <a:rPr lang="en-US" dirty="0" err="1" smtClean="0"/>
              <a:t>linac</a:t>
            </a:r>
            <a:r>
              <a:rPr lang="en-US" dirty="0" smtClean="0"/>
              <a:t> in </a:t>
            </a:r>
            <a:r>
              <a:rPr lang="en-US" dirty="0" smtClean="0"/>
              <a:t>2019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 sustainable research facility</a:t>
            </a:r>
          </a:p>
        </p:txBody>
      </p:sp>
      <p:pic>
        <p:nvPicPr>
          <p:cNvPr id="225282" name="Content Placeholder 3" descr="Illustration, ESS total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09" y="1600200"/>
            <a:ext cx="5747782" cy="4525963"/>
          </a:xfrm>
        </p:spPr>
      </p:pic>
      <p:sp>
        <p:nvSpPr>
          <p:cNvPr id="225283" name="Text Box 5"/>
          <p:cNvSpPr txBox="1">
            <a:spLocks noChangeArrowheads="1"/>
          </p:cNvSpPr>
          <p:nvPr/>
        </p:nvSpPr>
        <p:spPr bwMode="gray">
          <a:xfrm>
            <a:off x="223177" y="2698255"/>
            <a:ext cx="2129038" cy="9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</a:pPr>
            <a:r>
              <a:rPr lang="sv-SE" sz="2000" b="1">
                <a:latin typeface="Tahoma" charset="0"/>
                <a:cs typeface="Tahoma" charset="0"/>
              </a:rPr>
              <a:t>Renewable</a:t>
            </a:r>
          </a:p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</a:pPr>
            <a:r>
              <a:rPr lang="sv-SE" sz="2000">
                <a:latin typeface="Tahoma" charset="0"/>
                <a:cs typeface="Tahoma" charset="0"/>
              </a:rPr>
              <a:t>Carbondioxide: </a:t>
            </a:r>
            <a:br>
              <a:rPr lang="sv-SE" sz="2000">
                <a:latin typeface="Tahoma" charset="0"/>
                <a:cs typeface="Tahoma" charset="0"/>
              </a:rPr>
            </a:br>
            <a:r>
              <a:rPr lang="sv-SE" sz="2000">
                <a:latin typeface="Tahoma" charset="0"/>
                <a:cs typeface="Tahoma" charset="0"/>
              </a:rPr>
              <a:t>- 120 000 ton/year</a:t>
            </a:r>
          </a:p>
        </p:txBody>
      </p:sp>
      <p:sp>
        <p:nvSpPr>
          <p:cNvPr id="225284" name="Text Box 7"/>
          <p:cNvSpPr txBox="1">
            <a:spLocks noChangeArrowheads="1"/>
          </p:cNvSpPr>
          <p:nvPr/>
        </p:nvSpPr>
        <p:spPr bwMode="gray">
          <a:xfrm>
            <a:off x="6452042" y="5203429"/>
            <a:ext cx="1987697" cy="9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2000" b="1">
                <a:latin typeface="Tahoma" charset="0"/>
                <a:cs typeface="Tahoma" charset="0"/>
              </a:rPr>
              <a:t>Recyclable</a:t>
            </a:r>
            <a:endParaRPr lang="sv-SE" sz="2000" b="1" dirty="0">
              <a:latin typeface="Tahoma" charset="0"/>
              <a:cs typeface="Tahoma" charset="0"/>
            </a:endParaRPr>
          </a:p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2000" dirty="0" err="1">
                <a:latin typeface="Tahoma" charset="0"/>
                <a:cs typeface="Tahoma" charset="0"/>
              </a:rPr>
              <a:t>Carbondioxide</a:t>
            </a:r>
            <a:r>
              <a:rPr lang="sv-SE" sz="2000" dirty="0">
                <a:latin typeface="Tahoma" charset="0"/>
                <a:cs typeface="Tahoma" charset="0"/>
              </a:rPr>
              <a:t>:</a:t>
            </a:r>
          </a:p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2000" dirty="0">
                <a:latin typeface="Tahoma" charset="0"/>
                <a:cs typeface="Tahoma" charset="0"/>
              </a:rPr>
              <a:t>- 15 000 ton/</a:t>
            </a:r>
            <a:r>
              <a:rPr lang="sv-SE" sz="2000" dirty="0" err="1">
                <a:latin typeface="Tahoma" charset="0"/>
                <a:cs typeface="Tahoma" charset="0"/>
              </a:rPr>
              <a:t>year</a:t>
            </a:r>
            <a:endParaRPr lang="sv-SE" sz="2000" dirty="0">
              <a:latin typeface="Tahoma" charset="0"/>
              <a:cs typeface="Tahoma" charset="0"/>
            </a:endParaRPr>
          </a:p>
        </p:txBody>
      </p:sp>
      <p:sp>
        <p:nvSpPr>
          <p:cNvPr id="225285" name="Text Box 7"/>
          <p:cNvSpPr txBox="1">
            <a:spLocks noChangeArrowheads="1"/>
          </p:cNvSpPr>
          <p:nvPr/>
        </p:nvSpPr>
        <p:spPr bwMode="gray">
          <a:xfrm>
            <a:off x="7002229" y="1582238"/>
            <a:ext cx="1987697" cy="92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2000" b="1" dirty="0" err="1">
                <a:latin typeface="Tahoma" charset="0"/>
                <a:cs typeface="Tahoma" charset="0"/>
              </a:rPr>
              <a:t>Responsible</a:t>
            </a:r>
            <a:endParaRPr lang="sv-SE" sz="2000" b="1" dirty="0">
              <a:latin typeface="Tahoma" charset="0"/>
              <a:cs typeface="Tahoma" charset="0"/>
            </a:endParaRPr>
          </a:p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2000" dirty="0" err="1">
                <a:latin typeface="Tahoma" charset="0"/>
                <a:cs typeface="Tahoma" charset="0"/>
              </a:rPr>
              <a:t>Carbondioxide</a:t>
            </a:r>
            <a:r>
              <a:rPr lang="sv-SE" sz="2000" dirty="0">
                <a:latin typeface="Tahoma" charset="0"/>
                <a:cs typeface="Tahoma" charset="0"/>
              </a:rPr>
              <a:t>:</a:t>
            </a:r>
          </a:p>
          <a:p>
            <a:pPr algn="ctr" defTabSz="85706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2000" dirty="0">
                <a:latin typeface="Tahoma" charset="0"/>
                <a:cs typeface="Tahoma" charset="0"/>
              </a:rPr>
              <a:t>- 30 000 ton/</a:t>
            </a:r>
            <a:r>
              <a:rPr lang="sv-SE" sz="2000" dirty="0" err="1">
                <a:latin typeface="Tahoma" charset="0"/>
                <a:cs typeface="Tahoma" charset="0"/>
              </a:rPr>
              <a:t>year</a:t>
            </a:r>
            <a:endParaRPr lang="sv-SE" sz="2000" dirty="0"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84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1"/>
          <p:cNvSpPr txBox="1">
            <a:spLocks/>
          </p:cNvSpPr>
          <p:nvPr/>
        </p:nvSpPr>
        <p:spPr>
          <a:xfrm>
            <a:off x="380923" y="83344"/>
            <a:ext cx="8288517" cy="608708"/>
          </a:xfrm>
          <a:prstGeom prst="rect">
            <a:avLst/>
          </a:prstGeom>
        </p:spPr>
        <p:txBody>
          <a:bodyPr lIns="90700" tIns="45350" rIns="90700" bIns="4535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9pPr>
          </a:lstStyle>
          <a:p>
            <a:pPr defTabSz="857067">
              <a:defRPr/>
            </a:pPr>
            <a:r>
              <a:rPr lang="sv-SE" sz="2400" b="1" dirty="0">
                <a:solidFill>
                  <a:srgbClr val="0094CA"/>
                </a:solidFill>
                <a:latin typeface="Calibri"/>
                <a:cs typeface="Arial"/>
                <a:sym typeface="Gill Sans" charset="0"/>
              </a:rPr>
              <a:t>1.8 Billion Euros:</a:t>
            </a:r>
          </a:p>
          <a:p>
            <a:pPr defTabSz="857067">
              <a:defRPr/>
            </a:pPr>
            <a:r>
              <a:rPr lang="sv-SE" sz="2400" b="1" dirty="0" err="1">
                <a:solidFill>
                  <a:srgbClr val="0094CA"/>
                </a:solidFill>
                <a:latin typeface="Calibri"/>
                <a:cs typeface="Arial"/>
                <a:sym typeface="Gill Sans" charset="0"/>
              </a:rPr>
              <a:t>Biggest</a:t>
            </a:r>
            <a:r>
              <a:rPr lang="sv-SE" sz="2400" b="1" dirty="0">
                <a:solidFill>
                  <a:srgbClr val="0094CA"/>
                </a:solidFill>
                <a:latin typeface="Calibri"/>
                <a:cs typeface="Arial"/>
                <a:sym typeface="Gill Sans" charset="0"/>
              </a:rPr>
              <a:t> investment in Science </a:t>
            </a:r>
            <a:r>
              <a:rPr lang="sv-SE" sz="2400" b="1" dirty="0" err="1">
                <a:solidFill>
                  <a:srgbClr val="0094CA"/>
                </a:solidFill>
                <a:latin typeface="Calibri"/>
                <a:cs typeface="Arial"/>
                <a:sym typeface="Gill Sans" charset="0"/>
              </a:rPr>
              <a:t>ever</a:t>
            </a:r>
            <a:r>
              <a:rPr lang="sv-SE" sz="2400" b="1" dirty="0">
                <a:solidFill>
                  <a:srgbClr val="0094CA"/>
                </a:solidFill>
                <a:latin typeface="Calibri"/>
                <a:cs typeface="Arial"/>
                <a:sym typeface="Gill Sans" charset="0"/>
              </a:rPr>
              <a:t> in Scandinavia?</a:t>
            </a:r>
            <a:endParaRPr lang="en-US" sz="2400" b="1" dirty="0">
              <a:solidFill>
                <a:srgbClr val="0094CA"/>
              </a:solidFill>
              <a:latin typeface="Calibri"/>
              <a:cs typeface="Arial"/>
              <a:sym typeface="Gill Sans" charset="0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380876" y="1028403"/>
            <a:ext cx="80772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0" tIns="45350" rIns="90700" bIns="45350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857067"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latin typeface="TitilliumText22L 400 wt" charset="0"/>
                <a:ea typeface="ＭＳ Ｐゴシック" charset="0"/>
                <a:cs typeface="ＭＳ Ｐゴシック" charset="0"/>
              </a:rPr>
              <a:t>In modern time, definitely YES!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80876" y="5086945"/>
            <a:ext cx="8077250" cy="1053703"/>
          </a:xfrm>
          <a:prstGeom prst="rect">
            <a:avLst/>
          </a:prstGeom>
        </p:spPr>
        <p:txBody>
          <a:bodyPr lIns="90700" tIns="45350" rIns="90700" bIns="45350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defTabSz="857067">
              <a:buNone/>
              <a:defRPr/>
            </a:pPr>
            <a:r>
              <a:rPr lang="en-US" sz="1900" dirty="0">
                <a:latin typeface="Calibri"/>
                <a:sym typeface="Gill Sans" charset="0"/>
              </a:rPr>
              <a:t>“With better measurements of the stars positions and movements I can make much better horoscopes for you, your majesty!”</a:t>
            </a:r>
          </a:p>
          <a:p>
            <a:pPr defTabSz="857067">
              <a:defRPr/>
            </a:pPr>
            <a:endParaRPr lang="en-US" sz="1900" dirty="0">
              <a:latin typeface="Calibri"/>
              <a:sym typeface="Gill Sans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92143" y="1741289"/>
            <a:ext cx="8077250" cy="3101578"/>
            <a:chOff x="449274" y="2105025"/>
            <a:chExt cx="8077200" cy="3101975"/>
          </a:xfrm>
        </p:grpSpPr>
        <p:sp>
          <p:nvSpPr>
            <p:cNvPr id="227333" name="Content Placeholder 8"/>
            <p:cNvSpPr txBox="1">
              <a:spLocks/>
            </p:cNvSpPr>
            <p:nvPr/>
          </p:nvSpPr>
          <p:spPr bwMode="auto">
            <a:xfrm>
              <a:off x="449274" y="2105025"/>
              <a:ext cx="8077200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857067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>
                  <a:latin typeface="TitilliumText22L 400 wt" charset="0"/>
                  <a:ea typeface="ＭＳ Ｐゴシック" charset="0"/>
                  <a:cs typeface="ＭＳ Ｐゴシック" charset="0"/>
                </a:rPr>
                <a:t>However, Tycho Brahe’s Stjärneborg costed the Danish king 1% of the state budget in 1580.</a:t>
              </a:r>
            </a:p>
            <a:p>
              <a:pPr defTabSz="857067" fontAlgn="base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latin typeface="TitilliumText22L 400 wt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7334" name="Group 13"/>
            <p:cNvGrpSpPr>
              <a:grpSpLocks/>
            </p:cNvGrpSpPr>
            <p:nvPr/>
          </p:nvGrpSpPr>
          <p:grpSpPr bwMode="auto">
            <a:xfrm>
              <a:off x="694849" y="3039620"/>
              <a:ext cx="6816119" cy="2167380"/>
              <a:chOff x="694849" y="3039620"/>
              <a:chExt cx="6816119" cy="2167380"/>
            </a:xfrm>
          </p:grpSpPr>
          <p:pic>
            <p:nvPicPr>
              <p:cNvPr id="227335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49" y="3172497"/>
                <a:ext cx="2118825" cy="1669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4376" y="3039620"/>
                <a:ext cx="1460498" cy="216738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pic>
            <p:nvPicPr>
              <p:cNvPr id="227337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056" y="3172498"/>
                <a:ext cx="2067912" cy="1669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711218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Collaboration </a:t>
            </a:r>
            <a:r>
              <a:rPr lang="en-US" dirty="0" smtClean="0"/>
              <a:t>has enabled ESS to get construction under way at a green field site while building up an organization for installing, </a:t>
            </a:r>
            <a:r>
              <a:rPr lang="en-US" dirty="0" smtClean="0"/>
              <a:t>testing, commissioning </a:t>
            </a:r>
            <a:r>
              <a:rPr lang="en-US" dirty="0" smtClean="0"/>
              <a:t>and operating the </a:t>
            </a:r>
            <a:r>
              <a:rPr lang="en-US" dirty="0" smtClean="0"/>
              <a:t>facility</a:t>
            </a:r>
          </a:p>
          <a:p>
            <a:r>
              <a:rPr lang="en-US" dirty="0"/>
              <a:t>We continue to welcome new collaborators </a:t>
            </a:r>
            <a:r>
              <a:rPr lang="mr-IN" dirty="0"/>
              <a:t>–</a:t>
            </a:r>
            <a:r>
              <a:rPr lang="en-US" dirty="0"/>
              <a:t> IK bidding for accelerator construction is coming to an end but we will operate and upgrade this facility for at least the 40 coming </a:t>
            </a:r>
            <a:r>
              <a:rPr lang="en-US" dirty="0" smtClean="0"/>
              <a:t>years</a:t>
            </a:r>
            <a:endParaRPr lang="en-US" dirty="0" smtClean="0"/>
          </a:p>
          <a:p>
            <a:r>
              <a:rPr lang="en-US" dirty="0" smtClean="0"/>
              <a:t>Working together we can do what might seem as </a:t>
            </a:r>
            <a:r>
              <a:rPr lang="en-US" dirty="0" smtClean="0"/>
              <a:t>impossible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7"/>
          <p:cNvSpPr>
            <a:spLocks noGrp="1"/>
          </p:cNvSpPr>
          <p:nvPr>
            <p:ph type="title"/>
          </p:nvPr>
        </p:nvSpPr>
        <p:spPr>
          <a:xfrm>
            <a:off x="370924" y="406288"/>
            <a:ext cx="5616624" cy="3960440"/>
          </a:xfrm>
        </p:spPr>
        <p:txBody>
          <a:bodyPr anchor="t">
            <a:normAutofit/>
          </a:bodyPr>
          <a:lstStyle/>
          <a:p>
            <a:pPr marL="35984">
              <a:spcBef>
                <a:spcPts val="300"/>
              </a:spcBef>
              <a:spcAft>
                <a:spcPts val="1500"/>
              </a:spcAft>
            </a:pPr>
            <a:r>
              <a:rPr lang="en-GB" b="1" dirty="0"/>
              <a:t>Many thanks to all my colleagues in the ESS accelerator collaboration</a:t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Thank you for listening!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35</a:t>
            </a:fld>
            <a:endParaRPr lang="sv-SE" dirty="0"/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3"/>
            <a:ext cx="9144000" cy="6999178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2" y="4293099"/>
            <a:ext cx="2952328" cy="1816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14" y="3383773"/>
            <a:ext cx="4517490" cy="3011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989" y="182200"/>
            <a:ext cx="6211225" cy="138499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Thanks to all my colleagues at ESS!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Together we are building ESS</a:t>
            </a:r>
          </a:p>
        </p:txBody>
      </p:sp>
    </p:spTree>
    <p:extLst>
      <p:ext uri="{BB962C8B-B14F-4D97-AF65-F5344CB8AC3E}">
        <p14:creationId xmlns:p14="http://schemas.microsoft.com/office/powerpoint/2010/main" val="16411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en-US"/>
          </a:p>
        </p:txBody>
      </p:sp>
      <p:pic>
        <p:nvPicPr>
          <p:cNvPr id="2" name="20151211_ESS 360 Film with text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7546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ESS: The worlds first long pulse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51520" y="1700809"/>
            <a:ext cx="8892480" cy="4752528"/>
            <a:chOff x="477294" y="1578637"/>
            <a:chExt cx="7332548" cy="3973102"/>
          </a:xfrm>
        </p:grpSpPr>
        <p:sp>
          <p:nvSpPr>
            <p:cNvPr id="5" name="Freeform 4"/>
            <p:cNvSpPr/>
            <p:nvPr/>
          </p:nvSpPr>
          <p:spPr>
            <a:xfrm>
              <a:off x="1225858" y="4117471"/>
              <a:ext cx="6095331" cy="1091949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solidFill>
              <a:srgbClr val="0094CA"/>
            </a:solidFill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38"/>
            <p:cNvSpPr>
              <a:spLocks/>
            </p:cNvSpPr>
            <p:nvPr/>
          </p:nvSpPr>
          <p:spPr bwMode="auto">
            <a:xfrm>
              <a:off x="6389671" y="5240818"/>
              <a:ext cx="201585" cy="3015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14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>
              <a:off x="6506401" y="5207860"/>
              <a:ext cx="0" cy="9414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048" indent="-20552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0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15276" y="1811920"/>
              <a:ext cx="56959" cy="75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1105540" y="1971174"/>
              <a:ext cx="117319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endParaRPr lang="en-US" sz="16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0" name="AutoShape 25"/>
            <p:cNvSpPr>
              <a:spLocks/>
            </p:cNvSpPr>
            <p:nvPr/>
          </p:nvSpPr>
          <p:spPr bwMode="auto">
            <a:xfrm>
              <a:off x="827805" y="1819526"/>
              <a:ext cx="342696" cy="3015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en-US" sz="14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58317" y="1786029"/>
              <a:ext cx="56959" cy="75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6239" y="2048904"/>
              <a:ext cx="6095331" cy="3156355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568345" y="5010565"/>
              <a:ext cx="118293" cy="201277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FF0000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433889" y="4663871"/>
              <a:ext cx="118294" cy="547970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660066"/>
            </a:solidFill>
            <a:ln w="63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260021" y="3800351"/>
              <a:ext cx="118294" cy="1419533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260021" y="4506579"/>
              <a:ext cx="118294" cy="709766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109788" y="2580491"/>
              <a:ext cx="118294" cy="2620675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110690" y="4419907"/>
              <a:ext cx="118294" cy="791662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000090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>
              <a:off x="1209777" y="5203827"/>
              <a:ext cx="5934448" cy="94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048" indent="-20552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0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77294" y="1578637"/>
              <a:ext cx="7332548" cy="3973102"/>
              <a:chOff x="235947" y="972624"/>
              <a:chExt cx="10134138" cy="5869003"/>
            </a:xfrm>
          </p:grpSpPr>
          <p:sp>
            <p:nvSpPr>
              <p:cNvPr id="22" name="AutoShape 9"/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14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14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14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24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7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14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14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14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29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0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1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2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14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3" name="AutoShape 28"/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4" name="AutoShape 29"/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35" name="AutoShape 30"/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AutoShape 31"/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7" name="AutoShape 32"/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8" name="AutoShape 34"/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39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3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44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7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0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1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2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3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31"/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6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5" name="AutoShape 34"/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56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10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5195225" y="2440848"/>
              <a:ext cx="2165522" cy="1279873"/>
              <a:chOff x="6183724" y="2715671"/>
              <a:chExt cx="2636093" cy="1687823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6621933" y="3109221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62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68904">
                    <a:defRPr/>
                  </a:pPr>
                  <a:endParaRPr lang="en-US" sz="40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6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64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59" name="Trapezoid 58"/>
              <p:cNvSpPr/>
              <p:nvPr/>
            </p:nvSpPr>
            <p:spPr>
              <a:xfrm>
                <a:off x="7315435" y="3196719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183724" y="2715671"/>
                <a:ext cx="2055673" cy="286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360"/>
                <a:r>
                  <a:rPr lang="en-US" sz="1100" b="1" dirty="0">
                    <a:solidFill>
                      <a:prstClr val="black"/>
                    </a:solidFill>
                    <a:latin typeface="Helvetica Light"/>
                    <a:cs typeface="Helvetica Light"/>
                  </a:rPr>
                  <a:t>Possibilities of pulse shaping</a:t>
                </a:r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>
                <a:off x="7037589" y="3219749"/>
                <a:ext cx="210899" cy="1174466"/>
              </a:xfrm>
              <a:prstGeom prst="triangle">
                <a:avLst/>
              </a:prstGeom>
              <a:solidFill>
                <a:srgbClr val="44A1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49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0" y="81"/>
            <a:ext cx="9156700" cy="1433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-325369" y="1450975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Imaging - Examples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6" b="12848"/>
          <a:stretch/>
        </p:blipFill>
        <p:spPr>
          <a:xfrm>
            <a:off x="0" y="1597077"/>
            <a:ext cx="9144000" cy="52609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3" y="3989211"/>
            <a:ext cx="2664951" cy="286886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711" tIns="45356" rIns="90711" bIns="45356" numCol="1" spcCol="0" rtlCol="0" anchor="t" anchorCtr="0" compatLnSpc="1">
            <a:prstTxWarp prst="textNoShape">
              <a:avLst/>
            </a:prstTxWarp>
          </a:bodyPr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20" y="4471811"/>
            <a:ext cx="2408791" cy="2188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34" y="3801536"/>
            <a:ext cx="2265072" cy="2208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07" y="5092406"/>
            <a:ext cx="2200660" cy="156803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718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Några</a:t>
            </a:r>
            <a:r>
              <a:rPr lang="en-US" sz="2400" dirty="0"/>
              <a:t> </a:t>
            </a:r>
            <a:r>
              <a:rPr lang="en-US" sz="2400" dirty="0" err="1"/>
              <a:t>visioner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neutronanläggningar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synkrotronljusanläggningar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477000"/>
            <a:ext cx="609600" cy="228600"/>
          </a:xfrm>
        </p:spPr>
        <p:txBody>
          <a:bodyPr/>
          <a:lstStyle/>
          <a:p>
            <a:pPr>
              <a:defRPr/>
            </a:pPr>
            <a:fld id="{3739104A-A2E6-2149-8A06-EB7F67BEA2A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39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922" y="1624631"/>
            <a:ext cx="2084288" cy="174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439" y="4771049"/>
            <a:ext cx="2923913" cy="1934553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7134046" y="3640199"/>
          <a:ext cx="1555581" cy="1100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5" imgW="4646507" imgH="3415453" progId="Origin50.Graph">
                  <p:embed/>
                </p:oleObj>
              </mc:Choice>
              <mc:Fallback>
                <p:oleObj r:id="rId5" imgW="4646507" imgH="341545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73" t="10538" r="7745" b="4214"/>
                      <a:stretch>
                        <a:fillRect/>
                      </a:stretch>
                    </p:blipFill>
                    <p:spPr bwMode="auto">
                      <a:xfrm>
                        <a:off x="7134046" y="3640199"/>
                        <a:ext cx="1555581" cy="1100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11" y="1794707"/>
            <a:ext cx="8077199" cy="4446060"/>
          </a:xfrm>
        </p:spPr>
        <p:txBody>
          <a:bodyPr/>
          <a:lstStyle/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Higher (Room?) </a:t>
            </a:r>
            <a:r>
              <a:rPr lang="en-US" dirty="0">
                <a:solidFill>
                  <a:srgbClr val="3366FF"/>
                </a:solidFill>
              </a:rPr>
              <a:t>Temperature Super Conductors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Hydrogen storage substrate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Efficient </a:t>
            </a:r>
            <a:r>
              <a:rPr lang="en-US" dirty="0">
                <a:solidFill>
                  <a:srgbClr val="3366FF"/>
                </a:solidFill>
              </a:rPr>
              <a:t>membrane for fuel cells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Flexible and highly efficient solar </a:t>
            </a:r>
            <a:r>
              <a:rPr lang="en-US" dirty="0" smtClean="0">
                <a:solidFill>
                  <a:srgbClr val="3366FF"/>
                </a:solidFill>
              </a:rPr>
              <a:t>cells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Understanding liquid membranes</a:t>
            </a:r>
            <a:endParaRPr lang="en-US" dirty="0">
              <a:solidFill>
                <a:srgbClr val="3366FF"/>
              </a:solidFill>
            </a:endParaRP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Nano scaled structures for controlled drug release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Self healing materials – smart materials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err="1" smtClean="0">
                <a:solidFill>
                  <a:srgbClr val="3366FF"/>
                </a:solidFill>
              </a:rPr>
              <a:t>Spintronics</a:t>
            </a:r>
            <a:r>
              <a:rPr lang="en-US" dirty="0" smtClean="0">
                <a:solidFill>
                  <a:srgbClr val="3366FF"/>
                </a:solidFill>
              </a:rPr>
              <a:t> - Spin</a:t>
            </a:r>
            <a:r>
              <a:rPr lang="en-US" dirty="0">
                <a:solidFill>
                  <a:srgbClr val="3366FF"/>
                </a:solidFill>
              </a:rPr>
              <a:t>-state as a storage of data (10</a:t>
            </a:r>
            <a:r>
              <a:rPr lang="en-US" baseline="30000" dirty="0">
                <a:solidFill>
                  <a:srgbClr val="3366FF"/>
                </a:solidFill>
              </a:rPr>
              <a:t>23</a:t>
            </a:r>
            <a:r>
              <a:rPr lang="en-US" dirty="0">
                <a:solidFill>
                  <a:srgbClr val="3366FF"/>
                </a:solidFill>
              </a:rPr>
              <a:t> gain in capacity)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CO</a:t>
            </a:r>
            <a:r>
              <a:rPr lang="en-US" baseline="-25000" dirty="0">
                <a:solidFill>
                  <a:srgbClr val="3366FF"/>
                </a:solidFill>
              </a:rPr>
              <a:t>2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sequestration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Neutron electric dipole </a:t>
            </a:r>
            <a:r>
              <a:rPr lang="en-US" dirty="0" smtClean="0"/>
              <a:t>moment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eutron oscillations</a:t>
            </a:r>
            <a:endParaRPr lang="en-US" dirty="0"/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And much more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-325369" y="1450975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Imaging - Examples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6" b="12848"/>
          <a:stretch/>
        </p:blipFill>
        <p:spPr>
          <a:xfrm>
            <a:off x="0" y="1597077"/>
            <a:ext cx="9144000" cy="52609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3" y="3989211"/>
            <a:ext cx="2664951" cy="286886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711" tIns="45356" rIns="90711" bIns="45356" numCol="1" spcCol="0" rtlCol="0" anchor="t" anchorCtr="0" compatLnSpc="1">
            <a:prstTxWarp prst="textNoShape">
              <a:avLst/>
            </a:prstTxWarp>
          </a:bodyPr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20" y="4471811"/>
            <a:ext cx="2408791" cy="2188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34" y="3801536"/>
            <a:ext cx="2265072" cy="2208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07" y="5092406"/>
            <a:ext cx="2200660" cy="156803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5120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2990" y="414414"/>
            <a:ext cx="4645735" cy="58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73" tIns="45288" rIns="90573" bIns="45288">
            <a:spAutoFit/>
          </a:bodyPr>
          <a:lstStyle>
            <a:lvl1pPr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pple Chancery"/>
                <a:cs typeface="Apple Chancery"/>
              </a:rPr>
              <a:t>Neutrons are beautiful!</a:t>
            </a:r>
            <a:endParaRPr lang="en-GB" dirty="0">
              <a:solidFill>
                <a:prstClr val="white"/>
              </a:solidFill>
              <a:latin typeface="Apple Chancery"/>
              <a:cs typeface="Apple Chancery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27" y="1969507"/>
            <a:ext cx="609997" cy="60870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958" y="1995547"/>
            <a:ext cx="557924" cy="55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eutron_coffe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1818" y="2822881"/>
            <a:ext cx="2184400" cy="2213142"/>
          </a:xfrm>
          <a:prstGeom prst="rect">
            <a:avLst/>
          </a:prstGeom>
        </p:spPr>
      </p:pic>
      <p:pic>
        <p:nvPicPr>
          <p:cNvPr id="7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81" y="1937509"/>
            <a:ext cx="888215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073" y="2822882"/>
            <a:ext cx="2202322" cy="22290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5066" y="1496486"/>
            <a:ext cx="895831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Wave</a:t>
            </a:r>
          </a:p>
        </p:txBody>
      </p:sp>
      <p:pic>
        <p:nvPicPr>
          <p:cNvPr id="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015" y="1854162"/>
            <a:ext cx="1071214" cy="83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552" y="2822878"/>
            <a:ext cx="2202322" cy="21489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8224" y="1496486"/>
            <a:ext cx="2895121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Magnetic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0519" y="1496486"/>
            <a:ext cx="1710663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Particle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6843" y="1496486"/>
            <a:ext cx="1172716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Neutral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756" y="2822882"/>
            <a:ext cx="5332062" cy="3416320"/>
          </a:xfrm>
          <a:prstGeom prst="rect">
            <a:avLst/>
          </a:prstGeom>
          <a:solidFill>
            <a:srgbClr val="FFFFFF"/>
          </a:solidFill>
        </p:spPr>
        <p:txBody>
          <a:bodyPr wrap="square" lIns="91416" tIns="45708" rIns="91416" bIns="4570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10253F"/>
                </a:solidFill>
                <a:latin typeface="Calibri"/>
                <a:cs typeface="Papyrus" charset="0"/>
              </a:rPr>
              <a:t>Diffractometers</a:t>
            </a:r>
            <a:r>
              <a:rPr lang="en-US" sz="2800" dirty="0">
                <a:solidFill>
                  <a:srgbClr val="10253F"/>
                </a:solidFill>
                <a:latin typeface="Calibri"/>
                <a:cs typeface="Papyrus" charset="0"/>
              </a:rPr>
              <a:t> - Measure structures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10253F"/>
                </a:solidFill>
                <a:latin typeface="Calibri"/>
                <a:cs typeface="Papyrus" charset="0"/>
              </a:rPr>
              <a:t>	– </a:t>
            </a:r>
            <a:r>
              <a:rPr lang="en-US" sz="2000" dirty="0">
                <a:solidFill>
                  <a:srgbClr val="10253F"/>
                </a:solidFill>
                <a:latin typeface="Calibri"/>
                <a:cs typeface="Papyrus" charset="0"/>
              </a:rPr>
              <a:t>Where atoms and molecules 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10253F"/>
              </a:solidFill>
              <a:latin typeface="Calibri"/>
              <a:cs typeface="Papyru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10253F"/>
              </a:solidFill>
              <a:latin typeface="Calibri"/>
              <a:cs typeface="Papyru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165518"/>
                </a:solidFill>
                <a:latin typeface="Calibri"/>
                <a:cs typeface="Papyrus" charset="0"/>
              </a:rPr>
              <a:t>Spectrometers -  Measure dynamics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65518"/>
                </a:solidFill>
                <a:latin typeface="Calibri"/>
                <a:cs typeface="Papyrus" charset="0"/>
              </a:rPr>
              <a:t>	– What atoms and molecules do</a:t>
            </a:r>
            <a:endParaRPr lang="en-GB" sz="2000" dirty="0">
              <a:solidFill>
                <a:srgbClr val="165518"/>
              </a:solidFill>
              <a:latin typeface="Calibri"/>
              <a:cs typeface="Papyrus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9778" y="2822882"/>
            <a:ext cx="2184400" cy="2032000"/>
          </a:xfrm>
          <a:prstGeom prst="rect">
            <a:avLst/>
          </a:prstGeom>
        </p:spPr>
      </p:pic>
      <p:pic>
        <p:nvPicPr>
          <p:cNvPr id="19" name="COMPASSMovie4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19775" y="4971813"/>
            <a:ext cx="2781300" cy="17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/>
          </p:nvPr>
        </p:nvSpPr>
        <p:spPr>
          <a:xfrm>
            <a:off x="1106968" y="120557"/>
            <a:ext cx="6704013" cy="604242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Better drugs from detailed protein maps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4" y="1622605"/>
            <a:ext cx="4720779" cy="471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2" y="1622605"/>
            <a:ext cx="4719292" cy="471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Box 7"/>
          <p:cNvSpPr txBox="1">
            <a:spLocks noChangeArrowheads="1"/>
          </p:cNvSpPr>
          <p:nvPr/>
        </p:nvSpPr>
        <p:spPr bwMode="auto">
          <a:xfrm>
            <a:off x="6418521" y="6361950"/>
            <a:ext cx="2094818" cy="29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187" tIns="42592" rIns="85187" bIns="42592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rgbClr val="0084C0"/>
                </a:solidFill>
                <a:latin typeface="Calibri" charset="0"/>
                <a:ea typeface="ＭＳ Ｐゴシック" charset="0"/>
                <a:cs typeface="ＭＳ Ｐゴシック" charset="0"/>
              </a:rPr>
              <a:t>Fisher, S. Z. </a:t>
            </a:r>
            <a:r>
              <a:rPr lang="en-US" sz="1300" i="1" dirty="0">
                <a:solidFill>
                  <a:srgbClr val="0084C0"/>
                </a:solidFill>
                <a:latin typeface="Calibri" charset="0"/>
                <a:ea typeface="ＭＳ Ｐゴシック" charset="0"/>
                <a:cs typeface="ＭＳ Ｐゴシック" charset="0"/>
              </a:rPr>
              <a:t>et al</a:t>
            </a:r>
            <a:r>
              <a:rPr lang="en-US" sz="1300" dirty="0">
                <a:solidFill>
                  <a:srgbClr val="0084C0"/>
                </a:solidFill>
                <a:latin typeface="Calibri" charset="0"/>
                <a:ea typeface="ＭＳ Ｐゴシック" charset="0"/>
                <a:cs typeface="ＭＳ Ｐゴシック" charset="0"/>
              </a:rPr>
              <a:t>. 2012 JACS</a:t>
            </a:r>
          </a:p>
        </p:txBody>
      </p:sp>
      <p:sp>
        <p:nvSpPr>
          <p:cNvPr id="106501" name="TextBox 2"/>
          <p:cNvSpPr txBox="1">
            <a:spLocks noChangeArrowheads="1"/>
          </p:cNvSpPr>
          <p:nvPr/>
        </p:nvSpPr>
        <p:spPr bwMode="auto">
          <a:xfrm>
            <a:off x="6001773" y="2332513"/>
            <a:ext cx="2740522" cy="17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187" tIns="42592" rIns="85187" bIns="42592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This enzyme transports CO</a:t>
            </a:r>
            <a:r>
              <a:rPr lang="en-US" sz="1800" baseline="-250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regulates blood pH. </a:t>
            </a:r>
          </a:p>
          <a:p>
            <a:pPr eaLnBrk="1" hangingPunct="1"/>
            <a:endParaRPr lang="en-US" sz="1800">
              <a:solidFill>
                <a:srgbClr val="7F7F7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It is a major player in some cancers, glaucoma, obesity and high blood pressure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33342" y="5006956"/>
            <a:ext cx="2808961" cy="118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187" tIns="42592" rIns="85187" bIns="42592">
            <a:spAutoFit/>
          </a:bodyPr>
          <a:lstStyle>
            <a:lvl1pPr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73138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7F7F7F"/>
                </a:solidFill>
                <a:latin typeface="Calibri" charset="0"/>
                <a:ea typeface="ＭＳ Ｐゴシック" charset="0"/>
                <a:cs typeface="ＭＳ Ｐゴシック" charset="0"/>
              </a:rPr>
              <a:t>Neutron crystallography pinpoints protons and waters, showing how the drug Acetazolamide binds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51438" y="6623234"/>
            <a:ext cx="1511602" cy="261610"/>
            <a:chOff x="251520" y="6453336"/>
            <a:chExt cx="1512168" cy="262013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251520" y="6453336"/>
              <a:ext cx="15121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425" name="TextBox 13"/>
            <p:cNvSpPr txBox="1">
              <a:spLocks noChangeArrowheads="1"/>
            </p:cNvSpPr>
            <p:nvPr/>
          </p:nvSpPr>
          <p:spPr bwMode="auto">
            <a:xfrm>
              <a:off x="710838" y="6453336"/>
              <a:ext cx="548896" cy="2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973138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97313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17375E"/>
                  </a:solidFill>
                  <a:latin typeface="Calibri" charset="0"/>
                </a:rPr>
                <a:t>10</a:t>
              </a:r>
              <a:r>
                <a:rPr lang="en-US" sz="1100" baseline="30000">
                  <a:solidFill>
                    <a:srgbClr val="17375E"/>
                  </a:solidFill>
                  <a:latin typeface="Calibri" charset="0"/>
                </a:rPr>
                <a:t>-9</a:t>
              </a:r>
              <a:r>
                <a:rPr lang="en-US" sz="1100">
                  <a:solidFill>
                    <a:srgbClr val="17375E"/>
                  </a:solidFill>
                  <a:latin typeface="Calibri" charset="0"/>
                </a:rPr>
                <a:t>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299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Some visions for Neutron and light sources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477000"/>
            <a:ext cx="609600" cy="228600"/>
          </a:xfrm>
        </p:spPr>
        <p:txBody>
          <a:bodyPr/>
          <a:lstStyle/>
          <a:p>
            <a:pPr>
              <a:defRPr/>
            </a:pPr>
            <a:fld id="{3739104A-A2E6-2149-8A06-EB7F67BEA2A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7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922" y="1624631"/>
            <a:ext cx="2084288" cy="174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439" y="4771049"/>
            <a:ext cx="2923913" cy="1934553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7134046" y="3640199"/>
          <a:ext cx="1555581" cy="1100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5" imgW="4646507" imgH="3415453" progId="Origin50.Graph">
                  <p:embed/>
                </p:oleObj>
              </mc:Choice>
              <mc:Fallback>
                <p:oleObj r:id="rId5" imgW="4646507" imgH="341545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73" t="10538" r="7745" b="4214"/>
                      <a:stretch>
                        <a:fillRect/>
                      </a:stretch>
                    </p:blipFill>
                    <p:spPr bwMode="auto">
                      <a:xfrm>
                        <a:off x="7134046" y="3640199"/>
                        <a:ext cx="1555581" cy="1100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11" y="1794707"/>
            <a:ext cx="8077199" cy="4446060"/>
          </a:xfrm>
        </p:spPr>
        <p:txBody>
          <a:bodyPr/>
          <a:lstStyle/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Higher (Room?) </a:t>
            </a:r>
            <a:r>
              <a:rPr lang="en-US" dirty="0">
                <a:solidFill>
                  <a:srgbClr val="3366FF"/>
                </a:solidFill>
              </a:rPr>
              <a:t>Temperature Super Conductors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Hydrogen storage substrate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Efficient </a:t>
            </a:r>
            <a:r>
              <a:rPr lang="en-US" dirty="0">
                <a:solidFill>
                  <a:srgbClr val="3366FF"/>
                </a:solidFill>
              </a:rPr>
              <a:t>membrane for fuel cells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Flexible and highly efficient solar </a:t>
            </a:r>
            <a:r>
              <a:rPr lang="en-US" dirty="0" smtClean="0">
                <a:solidFill>
                  <a:srgbClr val="3366FF"/>
                </a:solidFill>
              </a:rPr>
              <a:t>cells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Understanding liquid membranes</a:t>
            </a:r>
            <a:endParaRPr lang="en-US" dirty="0">
              <a:solidFill>
                <a:srgbClr val="3366FF"/>
              </a:solidFill>
            </a:endParaRP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Nano scaled structures for controlled drug release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Self healing materials – smart materials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err="1" smtClean="0">
                <a:solidFill>
                  <a:srgbClr val="3366FF"/>
                </a:solidFill>
              </a:rPr>
              <a:t>Spintronics</a:t>
            </a:r>
            <a:r>
              <a:rPr lang="en-US" dirty="0" smtClean="0">
                <a:solidFill>
                  <a:srgbClr val="3366FF"/>
                </a:solidFill>
              </a:rPr>
              <a:t> - Spin</a:t>
            </a:r>
            <a:r>
              <a:rPr lang="en-US" dirty="0">
                <a:solidFill>
                  <a:srgbClr val="3366FF"/>
                </a:solidFill>
              </a:rPr>
              <a:t>-state as a storage of data (10</a:t>
            </a:r>
            <a:r>
              <a:rPr lang="en-US" baseline="30000" dirty="0">
                <a:solidFill>
                  <a:srgbClr val="3366FF"/>
                </a:solidFill>
              </a:rPr>
              <a:t>23</a:t>
            </a:r>
            <a:r>
              <a:rPr lang="en-US" dirty="0">
                <a:solidFill>
                  <a:srgbClr val="3366FF"/>
                </a:solidFill>
              </a:rPr>
              <a:t> gain in capacity)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CO</a:t>
            </a:r>
            <a:r>
              <a:rPr lang="en-US" baseline="-25000" dirty="0">
                <a:solidFill>
                  <a:srgbClr val="3366FF"/>
                </a:solidFill>
              </a:rPr>
              <a:t>2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sequestration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Neutron electric dipole </a:t>
            </a:r>
            <a:r>
              <a:rPr lang="en-US" dirty="0" smtClean="0"/>
              <a:t>moment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eutron oscillations</a:t>
            </a:r>
            <a:endParaRPr lang="en-US" dirty="0"/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And much more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"/>
          <a:stretch/>
        </p:blipFill>
        <p:spPr>
          <a:xfrm>
            <a:off x="-32400" y="1401980"/>
            <a:ext cx="91764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123750" y="1526246"/>
            <a:ext cx="2400176" cy="1384995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411221"/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Power</a:t>
            </a:r>
            <a:endParaRPr lang="en-GB" b="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411221"/>
            <a:r>
              <a:rPr lang="en-GB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Linear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 2 GeV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Rate: 14 Hz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</a:p>
        </p:txBody>
      </p:sp>
      <p:sp>
        <p:nvSpPr>
          <p:cNvPr id="49" name="Shape 49"/>
          <p:cNvSpPr/>
          <p:nvPr/>
        </p:nvSpPr>
        <p:spPr>
          <a:xfrm>
            <a:off x="9043647" y="-892218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defTabSz="411221"/>
            <a:endParaRPr/>
          </a:p>
        </p:txBody>
      </p:sp>
      <p:sp>
        <p:nvSpPr>
          <p:cNvPr id="50" name="Shape 50"/>
          <p:cNvSpPr/>
          <p:nvPr/>
        </p:nvSpPr>
        <p:spPr>
          <a:xfrm>
            <a:off x="9265901" y="-382036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ctr" defTabSz="913996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 flipV="1">
            <a:off x="305866" y="2572914"/>
            <a:ext cx="6112139" cy="2111473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98" tIns="45700" rIns="45698" bIns="45700"/>
          <a:lstStyle/>
          <a:p>
            <a:pPr defTabSz="456998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73" name="Group 73"/>
          <p:cNvGrpSpPr/>
          <p:nvPr/>
        </p:nvGrpSpPr>
        <p:grpSpPr>
          <a:xfrm>
            <a:off x="5731249" y="2265151"/>
            <a:ext cx="3071476" cy="3969095"/>
            <a:chOff x="-1" y="-1"/>
            <a:chExt cx="3071475" cy="3969095"/>
          </a:xfrm>
        </p:grpSpPr>
        <p:sp>
          <p:nvSpPr>
            <p:cNvPr id="52" name="Shape 52"/>
            <p:cNvSpPr/>
            <p:nvPr/>
          </p:nvSpPr>
          <p:spPr>
            <a:xfrm>
              <a:off x="403263" y="1753102"/>
              <a:ext cx="2668211" cy="2215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in Construction </a:t>
              </a:r>
              <a:r>
                <a:rPr lang="en-US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</a:t>
              </a:r>
              <a:r>
                <a:rPr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udget</a:t>
              </a:r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Committed to deliver 22 instruments by 2028</a:t>
              </a:r>
            </a:p>
            <a:p>
              <a:pPr algn="ctr" defTabSz="411221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Peak flux ~30-100 brighter than the ILL</a:t>
              </a: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60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lvl="0"/>
                  <a:endParaRPr/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grpSp>
            <p:nvGrpSpPr>
              <p:cNvPr id="71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61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4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5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0" name="Group 80"/>
          <p:cNvGrpSpPr/>
          <p:nvPr/>
        </p:nvGrpSpPr>
        <p:grpSpPr>
          <a:xfrm>
            <a:off x="2887651" y="1404965"/>
            <a:ext cx="3648185" cy="1384996"/>
            <a:chOff x="-204746" y="0"/>
            <a:chExt cx="2947474" cy="1384994"/>
          </a:xfrm>
        </p:grpSpPr>
        <p:grpSp>
          <p:nvGrpSpPr>
            <p:cNvPr id="78" name="Group 78"/>
            <p:cNvGrpSpPr/>
            <p:nvPr/>
          </p:nvGrpSpPr>
          <p:grpSpPr>
            <a:xfrm>
              <a:off x="-204746" y="0"/>
              <a:ext cx="2889069" cy="1384994"/>
              <a:chOff x="-204745" y="0"/>
              <a:chExt cx="2889067" cy="1384993"/>
            </a:xfrm>
          </p:grpSpPr>
          <p:grpSp>
            <p:nvGrpSpPr>
              <p:cNvPr id="76" name="Group 76"/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74" name="Shape 74"/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77" name="Shape 77"/>
              <p:cNvSpPr/>
              <p:nvPr/>
            </p:nvSpPr>
            <p:spPr>
              <a:xfrm>
                <a:off x="-204745" y="0"/>
                <a:ext cx="2341568" cy="138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411221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Station:</a:t>
                </a:r>
              </a:p>
              <a:p>
                <a:pPr marL="285623" indent="-285623" defTabSz="411221">
                  <a:buFont typeface="Arial" panose="020B0604020202020204" pitchFamily="34" charset="0"/>
                  <a:buChar char="•"/>
                </a:pP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He-gas </a:t>
                </a: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cooled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rotating</a:t>
                </a:r>
                <a:endParaRPr lang="en-GB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defTabSz="411221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en-GB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W-target</a:t>
                </a: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(5MW average</a:t>
                </a:r>
              </a:p>
              <a:p>
                <a:pPr defTabSz="411221"/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power)</a:t>
                </a:r>
              </a:p>
              <a:p>
                <a:pPr marL="285623" indent="-285623" defTabSz="411221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42 beam ports</a:t>
                </a:r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79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7001" y="4636262"/>
            <a:ext cx="1120606" cy="422640"/>
            <a:chOff x="0" y="0"/>
            <a:chExt cx="1120605" cy="422639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Ion Source</a:t>
              </a: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83371" y="486830"/>
            <a:ext cx="7139136" cy="943054"/>
          </a:xfr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 dirty="0"/>
              <a:t> ESS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73492" y="6222057"/>
            <a:ext cx="3753474" cy="467447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cost: 1843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MEuros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420134" y="2856500"/>
            <a:ext cx="725389" cy="1246320"/>
            <a:chOff x="0" y="0"/>
            <a:chExt cx="1280664" cy="1752667"/>
          </a:xfrm>
        </p:grpSpPr>
        <p:sp>
          <p:nvSpPr>
            <p:cNvPr id="43" name="Shape 43"/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411221"/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67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 advAuto="0"/>
      <p:bldP spid="51" grpId="0" animBg="1" advAuto="0"/>
      <p:bldP spid="73" grpId="0" animBg="1" advAuto="0"/>
      <p:bldP spid="80" grpId="0" animBg="1" advAuto="0"/>
      <p:bldP spid="83" grpId="0" animBg="1" advAuto="0"/>
      <p:bldP spid="4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ubrik 7"/>
          <p:cNvSpPr txBox="1">
            <a:spLocks/>
          </p:cNvSpPr>
          <p:nvPr/>
        </p:nvSpPr>
        <p:spPr>
          <a:xfrm>
            <a:off x="607405" y="263944"/>
            <a:ext cx="6586690" cy="13305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585" dirty="0">
                <a:solidFill>
                  <a:prstClr val="white"/>
                </a:solidFill>
                <a:latin typeface="Calibri"/>
              </a:rPr>
              <a:t>Neutron </a:t>
            </a:r>
            <a:r>
              <a:rPr lang="sv-SE" sz="2585" dirty="0" err="1">
                <a:solidFill>
                  <a:prstClr val="white"/>
                </a:solidFill>
                <a:latin typeface="Calibri"/>
              </a:rPr>
              <a:t>facilities</a:t>
            </a:r>
            <a:r>
              <a:rPr lang="sv-SE" sz="2585" dirty="0">
                <a:solidFill>
                  <a:prstClr val="white"/>
                </a:solidFill>
                <a:latin typeface="Calibri"/>
              </a:rPr>
              <a:t> – </a:t>
            </a:r>
            <a:r>
              <a:rPr lang="sv-SE" sz="2585" dirty="0" err="1">
                <a:solidFill>
                  <a:prstClr val="white"/>
                </a:solidFill>
                <a:latin typeface="Calibri"/>
              </a:rPr>
              <a:t>reactors</a:t>
            </a:r>
            <a:r>
              <a:rPr lang="sv-SE" sz="2585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sv-SE" sz="2585" dirty="0" err="1">
                <a:solidFill>
                  <a:prstClr val="white"/>
                </a:solidFill>
                <a:latin typeface="Calibri"/>
              </a:rPr>
              <a:t>particle</a:t>
            </a:r>
            <a:r>
              <a:rPr lang="sv-SE" sz="2585" dirty="0">
                <a:solidFill>
                  <a:prstClr val="white"/>
                </a:solidFill>
                <a:latin typeface="Calibri"/>
              </a:rPr>
              <a:t> driven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48352" y="2198222"/>
            <a:ext cx="9427353" cy="4298130"/>
            <a:chOff x="228889" y="2446069"/>
            <a:chExt cx="10212966" cy="4656306"/>
          </a:xfrm>
        </p:grpSpPr>
        <p:grpSp>
          <p:nvGrpSpPr>
            <p:cNvPr id="2" name="Group 1"/>
            <p:cNvGrpSpPr/>
            <p:nvPr/>
          </p:nvGrpSpPr>
          <p:grpSpPr>
            <a:xfrm>
              <a:off x="228889" y="2446069"/>
              <a:ext cx="10212966" cy="4656306"/>
              <a:chOff x="211280" y="2455726"/>
              <a:chExt cx="9735913" cy="4935069"/>
            </a:xfrm>
          </p:grpSpPr>
          <p:sp>
            <p:nvSpPr>
              <p:cNvPr id="120" name="AutoShape 8"/>
              <p:cNvSpPr>
                <a:spLocks/>
              </p:cNvSpPr>
              <p:nvPr/>
            </p:nvSpPr>
            <p:spPr bwMode="auto">
              <a:xfrm>
                <a:off x="1323233" y="5329061"/>
                <a:ext cx="96753" cy="108585"/>
              </a:xfrm>
              <a:prstGeom prst="diamond">
                <a:avLst/>
              </a:prstGeom>
              <a:solidFill>
                <a:srgbClr val="15A7D9"/>
              </a:solidFill>
              <a:ln>
                <a:solidFill>
                  <a:srgbClr val="14A6D7"/>
                </a:solidFill>
              </a:ln>
              <a:effectLst/>
              <a:ex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/>
              <a:lstStyle/>
              <a:p>
                <a:pPr defTabSz="378228">
                  <a:defRPr/>
                </a:pPr>
                <a:endParaRPr lang="en-US" sz="1015" dirty="0">
                  <a:solidFill>
                    <a:prstClr val="white"/>
                  </a:solidFill>
                  <a:latin typeface="Calibri"/>
                  <a:cs typeface="Calibri"/>
                  <a:sym typeface="Helvetica" charset="0"/>
                </a:endParaRPr>
              </a:p>
            </p:txBody>
          </p:sp>
          <p:grpSp>
            <p:nvGrpSpPr>
              <p:cNvPr id="5" name="Group 1"/>
              <p:cNvGrpSpPr>
                <a:grpSpLocks/>
              </p:cNvGrpSpPr>
              <p:nvPr/>
            </p:nvGrpSpPr>
            <p:grpSpPr bwMode="auto">
              <a:xfrm>
                <a:off x="211280" y="2455726"/>
                <a:ext cx="9735913" cy="4935069"/>
                <a:chOff x="-1" y="71437"/>
                <a:chExt cx="11022075" cy="5483409"/>
              </a:xfrm>
            </p:grpSpPr>
            <p:sp>
              <p:nvSpPr>
                <p:cNvPr id="6" name="AutoShape 2"/>
                <p:cNvSpPr>
                  <a:spLocks/>
                </p:cNvSpPr>
                <p:nvPr/>
              </p:nvSpPr>
              <p:spPr bwMode="auto">
                <a:xfrm>
                  <a:off x="1101689" y="2427287"/>
                  <a:ext cx="1154076" cy="186213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035" y="18117"/>
                        <a:pt x="2101" y="14635"/>
                        <a:pt x="3579" y="12117"/>
                      </a:cubicBezTo>
                      <a:cubicBezTo>
                        <a:pt x="5060" y="9599"/>
                        <a:pt x="5918" y="8478"/>
                        <a:pt x="8906" y="6451"/>
                      </a:cubicBezTo>
                      <a:cubicBezTo>
                        <a:pt x="11895" y="4425"/>
                        <a:pt x="16747" y="2203"/>
                        <a:pt x="21599" y="0"/>
                      </a:cubicBezTo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4A6D7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" name="AutoShape 3"/>
                <p:cNvSpPr>
                  <a:spLocks/>
                </p:cNvSpPr>
                <p:nvPr/>
              </p:nvSpPr>
              <p:spPr bwMode="auto">
                <a:xfrm>
                  <a:off x="1673172" y="3005137"/>
                  <a:ext cx="2479596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B5B5B5"/>
                    </a:buClr>
                    <a:defRPr/>
                  </a:pPr>
                  <a:r>
                    <a:rPr lang="en-US" sz="1015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Berkeley 37-inch cyclotron</a:t>
                  </a:r>
                  <a:endParaRPr lang="en-US" sz="1662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" name="AutoShape 4"/>
                <p:cNvSpPr>
                  <a:spLocks/>
                </p:cNvSpPr>
                <p:nvPr/>
              </p:nvSpPr>
              <p:spPr bwMode="auto">
                <a:xfrm>
                  <a:off x="1396956" y="3392487"/>
                  <a:ext cx="218274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B5B5B5"/>
                    </a:buClr>
                    <a:defRPr/>
                  </a:pPr>
                  <a:r>
                    <a:rPr lang="en-US" sz="1015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350 </a:t>
                  </a:r>
                  <a:r>
                    <a:rPr lang="en-US" sz="1015" dirty="0" err="1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mCi</a:t>
                  </a:r>
                  <a:r>
                    <a:rPr lang="en-US" sz="1015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 Ra-Be source</a:t>
                  </a:r>
                  <a:endParaRPr lang="en-US" sz="1662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9" name="AutoShape 5"/>
                <p:cNvSpPr>
                  <a:spLocks/>
                </p:cNvSpPr>
                <p:nvPr/>
              </p:nvSpPr>
              <p:spPr bwMode="auto">
                <a:xfrm>
                  <a:off x="1200112" y="4119562"/>
                  <a:ext cx="2479596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B5B5B5"/>
                    </a:buClr>
                    <a:defRPr/>
                  </a:pPr>
                  <a:r>
                    <a:rPr lang="en-US" sz="1015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Chadwick</a:t>
                  </a:r>
                  <a:endParaRPr lang="en-US" sz="1662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" name="AutoShape 8"/>
                <p:cNvSpPr>
                  <a:spLocks/>
                </p:cNvSpPr>
                <p:nvPr/>
              </p:nvSpPr>
              <p:spPr bwMode="auto">
                <a:xfrm>
                  <a:off x="1563637" y="2863850"/>
                  <a:ext cx="109535" cy="120650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4A6D7"/>
                  </a:solidFill>
                </a:ln>
                <a:effectLst/>
                <a:ex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white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4" name="AutoShape 10"/>
                <p:cNvSpPr>
                  <a:spLocks/>
                </p:cNvSpPr>
                <p:nvPr/>
              </p:nvSpPr>
              <p:spPr bwMode="auto">
                <a:xfrm>
                  <a:off x="657204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1930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5" name="AutoShape 11"/>
                <p:cNvSpPr>
                  <a:spLocks/>
                </p:cNvSpPr>
                <p:nvPr/>
              </p:nvSpPr>
              <p:spPr bwMode="auto">
                <a:xfrm>
                  <a:off x="4375011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1970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6" name="AutoShape 12"/>
                <p:cNvSpPr>
                  <a:spLocks/>
                </p:cNvSpPr>
                <p:nvPr/>
              </p:nvSpPr>
              <p:spPr bwMode="auto">
                <a:xfrm>
                  <a:off x="5305256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1980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" name="AutoShape 13"/>
                <p:cNvSpPr>
                  <a:spLocks/>
                </p:cNvSpPr>
                <p:nvPr/>
              </p:nvSpPr>
              <p:spPr bwMode="auto">
                <a:xfrm>
                  <a:off x="6235502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1990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8" name="AutoShape 14"/>
                <p:cNvSpPr>
                  <a:spLocks/>
                </p:cNvSpPr>
                <p:nvPr/>
              </p:nvSpPr>
              <p:spPr bwMode="auto">
                <a:xfrm>
                  <a:off x="7162572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2000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" name="AutoShape 15"/>
                <p:cNvSpPr>
                  <a:spLocks/>
                </p:cNvSpPr>
                <p:nvPr/>
              </p:nvSpPr>
              <p:spPr bwMode="auto">
                <a:xfrm>
                  <a:off x="8094404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2010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0" name="AutoShape 16"/>
                <p:cNvSpPr>
                  <a:spLocks/>
                </p:cNvSpPr>
                <p:nvPr/>
              </p:nvSpPr>
              <p:spPr bwMode="auto">
                <a:xfrm>
                  <a:off x="9023063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2020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" name="Line 17"/>
                <p:cNvSpPr>
                  <a:spLocks noChangeShapeType="1"/>
                </p:cNvSpPr>
                <p:nvPr/>
              </p:nvSpPr>
              <p:spPr bwMode="auto">
                <a:xfrm>
                  <a:off x="1846202" y="4343668"/>
                  <a:ext cx="1588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22" name="Line 18"/>
                <p:cNvSpPr>
                  <a:spLocks noChangeShapeType="1"/>
                </p:cNvSpPr>
                <p:nvPr/>
              </p:nvSpPr>
              <p:spPr bwMode="auto">
                <a:xfrm>
                  <a:off x="8396020" y="4349750"/>
                  <a:ext cx="0" cy="92075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23" name="Line 19"/>
                <p:cNvSpPr>
                  <a:spLocks noChangeShapeType="1"/>
                </p:cNvSpPr>
                <p:nvPr/>
              </p:nvSpPr>
              <p:spPr bwMode="auto">
                <a:xfrm>
                  <a:off x="2779624" y="4343668"/>
                  <a:ext cx="3176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24" name="Line 20"/>
                <p:cNvSpPr>
                  <a:spLocks noChangeShapeType="1"/>
                </p:cNvSpPr>
                <p:nvPr/>
              </p:nvSpPr>
              <p:spPr bwMode="auto">
                <a:xfrm>
                  <a:off x="3714631" y="4343668"/>
                  <a:ext cx="3176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25" name="Line 21"/>
                <p:cNvSpPr>
                  <a:spLocks noChangeShapeType="1"/>
                </p:cNvSpPr>
                <p:nvPr/>
              </p:nvSpPr>
              <p:spPr bwMode="auto">
                <a:xfrm>
                  <a:off x="4651227" y="4343668"/>
                  <a:ext cx="0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26" name="Line 22"/>
                <p:cNvSpPr>
                  <a:spLocks noChangeShapeType="1"/>
                </p:cNvSpPr>
                <p:nvPr/>
              </p:nvSpPr>
              <p:spPr bwMode="auto">
                <a:xfrm>
                  <a:off x="5586234" y="4343668"/>
                  <a:ext cx="1588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27" name="Line 23"/>
                <p:cNvSpPr>
                  <a:spLocks noChangeShapeType="1"/>
                </p:cNvSpPr>
                <p:nvPr/>
              </p:nvSpPr>
              <p:spPr bwMode="auto">
                <a:xfrm>
                  <a:off x="6521242" y="4343668"/>
                  <a:ext cx="1587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28" name="Line 24"/>
                <p:cNvSpPr>
                  <a:spLocks noChangeShapeType="1"/>
                </p:cNvSpPr>
                <p:nvPr/>
              </p:nvSpPr>
              <p:spPr bwMode="auto">
                <a:xfrm>
                  <a:off x="7456250" y="4343668"/>
                  <a:ext cx="3176" cy="92076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37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944532" y="2243137"/>
                  <a:ext cx="90485" cy="1588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38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944532" y="1241425"/>
                  <a:ext cx="90485" cy="15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39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944532" y="238125"/>
                  <a:ext cx="90485" cy="15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44" name="AutoShape 40"/>
                <p:cNvSpPr>
                  <a:spLocks/>
                </p:cNvSpPr>
                <p:nvPr/>
              </p:nvSpPr>
              <p:spPr bwMode="auto">
                <a:xfrm>
                  <a:off x="935006" y="71437"/>
                  <a:ext cx="9371437" cy="43571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929292"/>
                    </a:buClr>
                    <a:defRPr/>
                  </a:pPr>
                  <a:endParaRPr lang="en-US" sz="3323">
                    <a:solidFill>
                      <a:srgbClr val="92929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45" name="AutoShape 41"/>
                <p:cNvSpPr>
                  <a:spLocks/>
                </p:cNvSpPr>
                <p:nvPr/>
              </p:nvSpPr>
              <p:spPr bwMode="auto">
                <a:xfrm>
                  <a:off x="480636" y="3114663"/>
                  <a:ext cx="514334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292" b="1" baseline="29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5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6" name="AutoShape 42"/>
                <p:cNvSpPr>
                  <a:spLocks/>
                </p:cNvSpPr>
                <p:nvPr/>
              </p:nvSpPr>
              <p:spPr bwMode="auto">
                <a:xfrm>
                  <a:off x="476235" y="2107417"/>
                  <a:ext cx="498459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292" b="1" baseline="29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7" name="AutoShape 43"/>
                <p:cNvSpPr>
                  <a:spLocks/>
                </p:cNvSpPr>
                <p:nvPr/>
              </p:nvSpPr>
              <p:spPr bwMode="auto">
                <a:xfrm>
                  <a:off x="476471" y="1080679"/>
                  <a:ext cx="498459" cy="2016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292" b="1" baseline="29000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15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8" name="AutoShape 44"/>
                <p:cNvSpPr>
                  <a:spLocks/>
                </p:cNvSpPr>
                <p:nvPr/>
              </p:nvSpPr>
              <p:spPr bwMode="auto">
                <a:xfrm>
                  <a:off x="467649" y="103050"/>
                  <a:ext cx="498459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prstClr val="black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10</a:t>
                  </a:r>
                  <a:r>
                    <a:rPr lang="en-US" sz="1292" b="1" baseline="29000" dirty="0">
                      <a:solidFill>
                        <a:prstClr val="black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</a:t>
                  </a:r>
                  <a:endParaRPr lang="en-US" sz="129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9" name="AutoShape 45"/>
                <p:cNvSpPr>
                  <a:spLocks/>
                </p:cNvSpPr>
                <p:nvPr/>
              </p:nvSpPr>
              <p:spPr bwMode="auto">
                <a:xfrm>
                  <a:off x="556072" y="4029075"/>
                  <a:ext cx="207956" cy="2952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</a:t>
                  </a:r>
                  <a:endParaRPr lang="en-US" sz="1292" b="1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50" name="AutoShape 46"/>
                <p:cNvSpPr>
                  <a:spLocks/>
                </p:cNvSpPr>
                <p:nvPr/>
              </p:nvSpPr>
              <p:spPr bwMode="auto">
                <a:xfrm>
                  <a:off x="6392069" y="849994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ISIS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51" name="AutoShape 47"/>
                <p:cNvSpPr>
                  <a:spLocks/>
                </p:cNvSpPr>
                <p:nvPr/>
              </p:nvSpPr>
              <p:spPr bwMode="auto">
                <a:xfrm>
                  <a:off x="7681050" y="3180701"/>
                  <a:ext cx="122234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48"/>
                <p:cNvSpPr>
                  <a:spLocks/>
                </p:cNvSpPr>
                <p:nvPr/>
              </p:nvSpPr>
              <p:spPr bwMode="auto">
                <a:xfrm>
                  <a:off x="7916958" y="3057655"/>
                  <a:ext cx="2187417" cy="32702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385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Particle driven pulsed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53" name="AutoShape 49"/>
                <p:cNvSpPr>
                  <a:spLocks/>
                </p:cNvSpPr>
                <p:nvPr/>
              </p:nvSpPr>
              <p:spPr bwMode="auto">
                <a:xfrm>
                  <a:off x="5306843" y="1549400"/>
                  <a:ext cx="120646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4" name="AutoShape 50"/>
                <p:cNvSpPr>
                  <a:spLocks/>
                </p:cNvSpPr>
                <p:nvPr/>
              </p:nvSpPr>
              <p:spPr bwMode="auto">
                <a:xfrm>
                  <a:off x="5330655" y="1445213"/>
                  <a:ext cx="123821" cy="1000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5" name="AutoShape 51"/>
                <p:cNvSpPr>
                  <a:spLocks/>
                </p:cNvSpPr>
                <p:nvPr/>
              </p:nvSpPr>
              <p:spPr bwMode="auto">
                <a:xfrm>
                  <a:off x="5575916" y="1369272"/>
                  <a:ext cx="119058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6" name="AutoShape 52"/>
                <p:cNvSpPr>
                  <a:spLocks/>
                </p:cNvSpPr>
                <p:nvPr/>
              </p:nvSpPr>
              <p:spPr bwMode="auto">
                <a:xfrm>
                  <a:off x="5857689" y="1277556"/>
                  <a:ext cx="122233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7" name="AutoShape 53"/>
                <p:cNvSpPr>
                  <a:spLocks/>
                </p:cNvSpPr>
                <p:nvPr/>
              </p:nvSpPr>
              <p:spPr bwMode="auto">
                <a:xfrm>
                  <a:off x="6376784" y="1060450"/>
                  <a:ext cx="119059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8" name="AutoShape 54"/>
                <p:cNvSpPr>
                  <a:spLocks/>
                </p:cNvSpPr>
                <p:nvPr/>
              </p:nvSpPr>
              <p:spPr bwMode="auto">
                <a:xfrm>
                  <a:off x="4998878" y="2012950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ZING-P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59" name="AutoShape 55"/>
                <p:cNvSpPr>
                  <a:spLocks/>
                </p:cNvSpPr>
                <p:nvPr/>
              </p:nvSpPr>
              <p:spPr bwMode="auto">
                <a:xfrm>
                  <a:off x="4884581" y="131154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ZING-P</a:t>
                  </a:r>
                  <a:r>
                    <a:rPr lang="en-US" sz="1015" b="1" baseline="30000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’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0" name="AutoShape 56"/>
                <p:cNvSpPr>
                  <a:spLocks/>
                </p:cNvSpPr>
                <p:nvPr/>
              </p:nvSpPr>
              <p:spPr bwMode="auto">
                <a:xfrm>
                  <a:off x="5487512" y="151485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KENS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1" name="AutoShape 57"/>
                <p:cNvSpPr>
                  <a:spLocks/>
                </p:cNvSpPr>
                <p:nvPr/>
              </p:nvSpPr>
              <p:spPr bwMode="auto">
                <a:xfrm>
                  <a:off x="5312671" y="1667068"/>
                  <a:ext cx="509572" cy="1968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WNR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2" name="AutoShape 58"/>
                <p:cNvSpPr>
                  <a:spLocks/>
                </p:cNvSpPr>
                <p:nvPr/>
              </p:nvSpPr>
              <p:spPr bwMode="auto">
                <a:xfrm>
                  <a:off x="5760962" y="1042484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IPNS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3" name="AutoShape 59"/>
                <p:cNvSpPr>
                  <a:spLocks/>
                </p:cNvSpPr>
                <p:nvPr/>
              </p:nvSpPr>
              <p:spPr bwMode="auto">
                <a:xfrm>
                  <a:off x="5052851" y="1851025"/>
                  <a:ext cx="119059" cy="1000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64" name="AutoShape 60"/>
                <p:cNvSpPr>
                  <a:spLocks/>
                </p:cNvSpPr>
                <p:nvPr/>
              </p:nvSpPr>
              <p:spPr bwMode="auto">
                <a:xfrm>
                  <a:off x="4303576" y="927100"/>
                  <a:ext cx="695302" cy="1936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ILL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5" name="AutoShape 61"/>
                <p:cNvSpPr>
                  <a:spLocks/>
                </p:cNvSpPr>
                <p:nvPr/>
              </p:nvSpPr>
              <p:spPr bwMode="auto">
                <a:xfrm>
                  <a:off x="4660357" y="1120775"/>
                  <a:ext cx="93660" cy="1016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66" name="AutoShape 62"/>
                <p:cNvSpPr>
                  <a:spLocks/>
                </p:cNvSpPr>
                <p:nvPr/>
              </p:nvSpPr>
              <p:spPr bwMode="auto">
                <a:xfrm>
                  <a:off x="2030347" y="1204912"/>
                  <a:ext cx="2938370" cy="1684338"/>
                </a:xfrm>
                <a:custGeom>
                  <a:avLst/>
                  <a:gdLst>
                    <a:gd name="T0" fmla="+- 0 10819 39"/>
                    <a:gd name="T1" fmla="*/ T0 w 21561"/>
                    <a:gd name="T2" fmla="+- 0 10848 96"/>
                    <a:gd name="T3" fmla="*/ 10848 h 21504"/>
                    <a:gd name="T4" fmla="+- 0 10819 39"/>
                    <a:gd name="T5" fmla="*/ T4 w 21561"/>
                    <a:gd name="T6" fmla="+- 0 10848 96"/>
                    <a:gd name="T7" fmla="*/ 10848 h 21504"/>
                    <a:gd name="T8" fmla="+- 0 10819 39"/>
                    <a:gd name="T9" fmla="*/ T8 w 21561"/>
                    <a:gd name="T10" fmla="+- 0 10848 96"/>
                    <a:gd name="T11" fmla="*/ 10848 h 21504"/>
                    <a:gd name="T12" fmla="+- 0 10819 39"/>
                    <a:gd name="T13" fmla="*/ T12 w 21561"/>
                    <a:gd name="T14" fmla="+- 0 10848 96"/>
                    <a:gd name="T15" fmla="*/ 10848 h 2150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561" h="21504">
                      <a:moveTo>
                        <a:pt x="11" y="21503"/>
                      </a:moveTo>
                      <a:cubicBezTo>
                        <a:pt x="-14" y="18787"/>
                        <a:pt x="-39" y="16093"/>
                        <a:pt x="357" y="13466"/>
                      </a:cubicBezTo>
                      <a:cubicBezTo>
                        <a:pt x="751" y="10839"/>
                        <a:pt x="1480" y="7738"/>
                        <a:pt x="2412" y="5746"/>
                      </a:cubicBezTo>
                      <a:cubicBezTo>
                        <a:pt x="3344" y="3752"/>
                        <a:pt x="4493" y="2417"/>
                        <a:pt x="5923" y="1489"/>
                      </a:cubicBezTo>
                      <a:cubicBezTo>
                        <a:pt x="7352" y="561"/>
                        <a:pt x="8361" y="357"/>
                        <a:pt x="10965" y="130"/>
                      </a:cubicBezTo>
                      <a:cubicBezTo>
                        <a:pt x="13570" y="-96"/>
                        <a:pt x="17565" y="17"/>
                        <a:pt x="21560" y="13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67" name="AutoShape 63"/>
                <p:cNvSpPr>
                  <a:spLocks/>
                </p:cNvSpPr>
                <p:nvPr/>
              </p:nvSpPr>
              <p:spPr bwMode="auto">
                <a:xfrm>
                  <a:off x="1771198" y="1678075"/>
                  <a:ext cx="703240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X-10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8" name="AutoShape 64"/>
                <p:cNvSpPr>
                  <a:spLocks/>
                </p:cNvSpPr>
                <p:nvPr/>
              </p:nvSpPr>
              <p:spPr bwMode="auto">
                <a:xfrm>
                  <a:off x="1610094" y="2402681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CP-2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69" name="AutoShape 65"/>
                <p:cNvSpPr>
                  <a:spLocks/>
                </p:cNvSpPr>
                <p:nvPr/>
              </p:nvSpPr>
              <p:spPr bwMode="auto">
                <a:xfrm>
                  <a:off x="1979549" y="2844800"/>
                  <a:ext cx="95247" cy="10001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0" name="AutoShape 66"/>
                <p:cNvSpPr>
                  <a:spLocks/>
                </p:cNvSpPr>
                <p:nvPr/>
              </p:nvSpPr>
              <p:spPr bwMode="auto">
                <a:xfrm>
                  <a:off x="2029159" y="2541759"/>
                  <a:ext cx="93659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1" name="AutoShape 67"/>
                <p:cNvSpPr>
                  <a:spLocks/>
                </p:cNvSpPr>
                <p:nvPr/>
              </p:nvSpPr>
              <p:spPr bwMode="auto">
                <a:xfrm>
                  <a:off x="2135119" y="1735137"/>
                  <a:ext cx="95247" cy="1016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2" name="AutoShape 68"/>
                <p:cNvSpPr>
                  <a:spLocks/>
                </p:cNvSpPr>
                <p:nvPr/>
              </p:nvSpPr>
              <p:spPr bwMode="auto">
                <a:xfrm>
                  <a:off x="2504995" y="1416050"/>
                  <a:ext cx="96834" cy="10001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3" name="AutoShape 69"/>
                <p:cNvSpPr>
                  <a:spLocks/>
                </p:cNvSpPr>
                <p:nvPr/>
              </p:nvSpPr>
              <p:spPr bwMode="auto">
                <a:xfrm>
                  <a:off x="2998692" y="1249362"/>
                  <a:ext cx="98422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4" name="AutoShape 70"/>
                <p:cNvSpPr>
                  <a:spLocks/>
                </p:cNvSpPr>
                <p:nvPr/>
              </p:nvSpPr>
              <p:spPr bwMode="auto">
                <a:xfrm>
                  <a:off x="3484451" y="1284287"/>
                  <a:ext cx="98422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5" name="AutoShape 71"/>
                <p:cNvSpPr>
                  <a:spLocks/>
                </p:cNvSpPr>
                <p:nvPr/>
              </p:nvSpPr>
              <p:spPr bwMode="auto">
                <a:xfrm>
                  <a:off x="4188090" y="1246187"/>
                  <a:ext cx="95247" cy="10001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6" name="AutoShape 72"/>
                <p:cNvSpPr>
                  <a:spLocks/>
                </p:cNvSpPr>
                <p:nvPr/>
              </p:nvSpPr>
              <p:spPr bwMode="auto">
                <a:xfrm>
                  <a:off x="4260450" y="1111250"/>
                  <a:ext cx="96834" cy="11588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7" name="AutoShape 73"/>
                <p:cNvSpPr>
                  <a:spLocks/>
                </p:cNvSpPr>
                <p:nvPr/>
              </p:nvSpPr>
              <p:spPr bwMode="auto">
                <a:xfrm>
                  <a:off x="7897716" y="3843083"/>
                  <a:ext cx="1795018" cy="32702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385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Fission reactors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78" name="AutoShape 74"/>
                <p:cNvSpPr>
                  <a:spLocks/>
                </p:cNvSpPr>
                <p:nvPr/>
              </p:nvSpPr>
              <p:spPr bwMode="auto">
                <a:xfrm>
                  <a:off x="7682031" y="3949617"/>
                  <a:ext cx="141819" cy="14680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79" name="AutoShape 75"/>
                <p:cNvSpPr>
                  <a:spLocks/>
                </p:cNvSpPr>
                <p:nvPr/>
              </p:nvSpPr>
              <p:spPr bwMode="auto">
                <a:xfrm>
                  <a:off x="3641008" y="1190154"/>
                  <a:ext cx="696892" cy="1730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HFBR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0" name="AutoShape 76"/>
                <p:cNvSpPr>
                  <a:spLocks/>
                </p:cNvSpPr>
                <p:nvPr/>
              </p:nvSpPr>
              <p:spPr bwMode="auto">
                <a:xfrm>
                  <a:off x="3984888" y="925779"/>
                  <a:ext cx="507223" cy="1714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HFIR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1" name="AutoShape 77"/>
                <p:cNvSpPr>
                  <a:spLocks/>
                </p:cNvSpPr>
                <p:nvPr/>
              </p:nvSpPr>
              <p:spPr bwMode="auto">
                <a:xfrm>
                  <a:off x="3536847" y="1384300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NRU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2" name="AutoShape 78"/>
                <p:cNvSpPr>
                  <a:spLocks/>
                </p:cNvSpPr>
                <p:nvPr/>
              </p:nvSpPr>
              <p:spPr bwMode="auto">
                <a:xfrm>
                  <a:off x="2855822" y="1031599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MTR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3" name="AutoShape 79"/>
                <p:cNvSpPr>
                  <a:spLocks/>
                </p:cNvSpPr>
                <p:nvPr/>
              </p:nvSpPr>
              <p:spPr bwMode="auto">
                <a:xfrm>
                  <a:off x="2154169" y="125571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NRX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4" name="AutoShape 80"/>
                <p:cNvSpPr>
                  <a:spLocks/>
                </p:cNvSpPr>
                <p:nvPr/>
              </p:nvSpPr>
              <p:spPr bwMode="auto">
                <a:xfrm>
                  <a:off x="2089084" y="2786062"/>
                  <a:ext cx="701653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CP-1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5" name="AutoShape 81"/>
                <p:cNvSpPr>
                  <a:spLocks/>
                </p:cNvSpPr>
                <p:nvPr/>
              </p:nvSpPr>
              <p:spPr bwMode="auto">
                <a:xfrm>
                  <a:off x="1610095" y="4460875"/>
                  <a:ext cx="701652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1940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6" name="AutoShape 82"/>
                <p:cNvSpPr>
                  <a:spLocks/>
                </p:cNvSpPr>
                <p:nvPr/>
              </p:nvSpPr>
              <p:spPr bwMode="auto">
                <a:xfrm>
                  <a:off x="2532262" y="4460875"/>
                  <a:ext cx="701652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1950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7" name="AutoShape 83"/>
                <p:cNvSpPr>
                  <a:spLocks/>
                </p:cNvSpPr>
                <p:nvPr/>
              </p:nvSpPr>
              <p:spPr bwMode="auto">
                <a:xfrm>
                  <a:off x="3446352" y="4460875"/>
                  <a:ext cx="701653" cy="2349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929292"/>
                    </a:buClr>
                    <a:defRPr/>
                  </a:pPr>
                  <a:r>
                    <a:rPr lang="en-US" sz="1292" b="1" dirty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1960</a:t>
                  </a:r>
                  <a:endParaRPr lang="en-US" sz="1292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88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944532" y="4248150"/>
                  <a:ext cx="90485" cy="15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89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944532" y="3246437"/>
                  <a:ext cx="90485" cy="1588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grpSp>
              <p:nvGrpSpPr>
                <p:cNvPr id="90" name="Group 86"/>
                <p:cNvGrpSpPr>
                  <a:grpSpLocks/>
                </p:cNvGrpSpPr>
                <p:nvPr/>
              </p:nvGrpSpPr>
              <p:grpSpPr bwMode="auto">
                <a:xfrm rot="-5400000">
                  <a:off x="-1880467" y="1983516"/>
                  <a:ext cx="4024450" cy="263518"/>
                  <a:chOff x="711" y="-1"/>
                  <a:chExt cx="4024450" cy="263518"/>
                </a:xfrm>
              </p:grpSpPr>
              <p:sp>
                <p:nvSpPr>
                  <p:cNvPr id="117" name="AutoShape 87"/>
                  <p:cNvSpPr>
                    <a:spLocks/>
                  </p:cNvSpPr>
                  <p:nvPr/>
                </p:nvSpPr>
                <p:spPr bwMode="auto">
                  <a:xfrm>
                    <a:off x="711" y="0"/>
                    <a:ext cx="3725863" cy="263517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599"/>
                        </a:lnTo>
                        <a:lnTo>
                          <a:pt x="0" y="215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35169" tIns="35169" rIns="35169" bIns="35169"/>
                  <a:lstStyle/>
                  <a:p>
                    <a:pPr algn="ctr" defTabSz="483294">
                      <a:buClr>
                        <a:srgbClr val="000000"/>
                      </a:buClr>
                      <a:defRPr/>
                    </a:pPr>
                    <a:endParaRPr lang="en-US" sz="3323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endParaRPr>
                  </a:p>
                </p:txBody>
              </p:sp>
              <p:sp>
                <p:nvSpPr>
                  <p:cNvPr id="118" name="AutoShape 88"/>
                  <p:cNvSpPr>
                    <a:spLocks/>
                  </p:cNvSpPr>
                  <p:nvPr/>
                </p:nvSpPr>
                <p:spPr bwMode="auto">
                  <a:xfrm>
                    <a:off x="299297" y="-1"/>
                    <a:ext cx="3725864" cy="263517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599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pPr marL="32838" defTabSz="378228">
                      <a:buClr>
                        <a:srgbClr val="929292"/>
                      </a:buClr>
                      <a:defRPr/>
                    </a:pPr>
                    <a:r>
                      <a:rPr lang="en-US" sz="1292" dirty="0">
                        <a:solidFill>
                          <a:srgbClr val="000000"/>
                        </a:solidFill>
                        <a:latin typeface="Calibri" charset="0"/>
                        <a:cs typeface="Calibri" charset="0"/>
                        <a:sym typeface="Calibri" charset="0"/>
                      </a:rPr>
                      <a:t>Effective thermal neutron flux n/cm</a:t>
                    </a:r>
                    <a:r>
                      <a:rPr lang="en-US" sz="1292" baseline="31000" dirty="0">
                        <a:solidFill>
                          <a:srgbClr val="000000"/>
                        </a:solidFill>
                        <a:latin typeface="Calibri" charset="0"/>
                        <a:cs typeface="Calibri" charset="0"/>
                        <a:sym typeface="Calibri" charset="0"/>
                      </a:rPr>
                      <a:t>2</a:t>
                    </a:r>
                    <a:r>
                      <a:rPr lang="en-US" sz="1292" dirty="0">
                        <a:solidFill>
                          <a:srgbClr val="000000"/>
                        </a:solidFill>
                        <a:latin typeface="Calibri" charset="0"/>
                        <a:cs typeface="Calibri" charset="0"/>
                        <a:sym typeface="Calibri" charset="0"/>
                      </a:rPr>
                      <a:t>-s</a:t>
                    </a:r>
                    <a:endParaRPr lang="en-US" sz="1292" dirty="0">
                      <a:solidFill>
                        <a:srgbClr val="000000"/>
                      </a:solidFill>
                      <a:latin typeface="Calibri"/>
                      <a:cs typeface="Arial" charset="0"/>
                    </a:endParaRPr>
                  </a:p>
                </p:txBody>
              </p:sp>
            </p:grpSp>
            <p:sp>
              <p:nvSpPr>
                <p:cNvPr id="91" name="AutoShape 89"/>
                <p:cNvSpPr>
                  <a:spLocks/>
                </p:cNvSpPr>
                <p:nvPr/>
              </p:nvSpPr>
              <p:spPr bwMode="auto">
                <a:xfrm>
                  <a:off x="5108537" y="5361171"/>
                  <a:ext cx="5913537" cy="1936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algn="ctr" defTabSz="483294">
                    <a:buClr>
                      <a:srgbClr val="929292"/>
                    </a:buClr>
                    <a:defRPr/>
                  </a:pPr>
                  <a:r>
                    <a:rPr lang="en-US" sz="83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(Updated from </a:t>
                  </a:r>
                  <a:r>
                    <a:rPr lang="en-US" sz="831" i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Neutron Scattering</a:t>
                  </a:r>
                  <a:r>
                    <a:rPr lang="en-US" sz="83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, K. </a:t>
                  </a:r>
                  <a:r>
                    <a:rPr lang="en-US" sz="831" dirty="0" err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Skold</a:t>
                  </a:r>
                  <a:r>
                    <a:rPr lang="en-US" sz="83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charset="0"/>
                      <a:cs typeface="Calibri" charset="0"/>
                      <a:sym typeface="Calibri" charset="0"/>
                    </a:rPr>
                    <a:t> and D. L. Price, eds., Academic Press, 1986) </a:t>
                  </a:r>
                  <a:endParaRPr lang="en-US" sz="831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92" name="AutoShape 90"/>
                <p:cNvSpPr>
                  <a:spLocks/>
                </p:cNvSpPr>
                <p:nvPr/>
              </p:nvSpPr>
              <p:spPr bwMode="auto">
                <a:xfrm>
                  <a:off x="8010399" y="976623"/>
                  <a:ext cx="119058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93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4963955" y="1206388"/>
                  <a:ext cx="3832104" cy="8406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94" name="AutoShape 92"/>
                <p:cNvSpPr>
                  <a:spLocks/>
                </p:cNvSpPr>
                <p:nvPr/>
              </p:nvSpPr>
              <p:spPr bwMode="auto">
                <a:xfrm>
                  <a:off x="7581959" y="1366158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FRM-II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95" name="AutoShape 93"/>
                <p:cNvSpPr>
                  <a:spLocks/>
                </p:cNvSpPr>
                <p:nvPr/>
              </p:nvSpPr>
              <p:spPr bwMode="auto">
                <a:xfrm>
                  <a:off x="7731142" y="1267052"/>
                  <a:ext cx="96834" cy="9842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97" name="AutoShape 95"/>
                <p:cNvSpPr>
                  <a:spLocks/>
                </p:cNvSpPr>
                <p:nvPr/>
              </p:nvSpPr>
              <p:spPr bwMode="auto">
                <a:xfrm>
                  <a:off x="6762214" y="1437367"/>
                  <a:ext cx="701653" cy="2016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SINQ</a:t>
                  </a:r>
                  <a:endParaRPr lang="en-US" sz="1662" b="1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99" name="AutoShape 97"/>
                <p:cNvSpPr>
                  <a:spLocks/>
                </p:cNvSpPr>
                <p:nvPr/>
              </p:nvSpPr>
              <p:spPr bwMode="auto">
                <a:xfrm>
                  <a:off x="7714390" y="966979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SNS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08" name="AutoShape 104"/>
                <p:cNvSpPr>
                  <a:spLocks/>
                </p:cNvSpPr>
                <p:nvPr/>
              </p:nvSpPr>
              <p:spPr bwMode="auto">
                <a:xfrm>
                  <a:off x="7903743" y="681437"/>
                  <a:ext cx="1003268" cy="1778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J-PARC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09" name="AutoShape 105"/>
                <p:cNvSpPr>
                  <a:spLocks/>
                </p:cNvSpPr>
                <p:nvPr/>
              </p:nvSpPr>
              <p:spPr bwMode="auto">
                <a:xfrm>
                  <a:off x="8213464" y="908709"/>
                  <a:ext cx="122233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11" name="AutoShape 107"/>
                <p:cNvSpPr>
                  <a:spLocks/>
                </p:cNvSpPr>
                <p:nvPr/>
              </p:nvSpPr>
              <p:spPr bwMode="auto">
                <a:xfrm>
                  <a:off x="6130745" y="1157287"/>
                  <a:ext cx="120646" cy="984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00A5D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483294">
                    <a:buClr>
                      <a:srgbClr val="000000"/>
                    </a:buClr>
                    <a:defRPr/>
                  </a:pPr>
                  <a:endParaRPr lang="en-US" sz="332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112" name="AutoShape 108"/>
                <p:cNvSpPr>
                  <a:spLocks/>
                </p:cNvSpPr>
                <p:nvPr/>
              </p:nvSpPr>
              <p:spPr bwMode="auto">
                <a:xfrm>
                  <a:off x="5884675" y="919163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00A5D4"/>
                    </a:buClr>
                    <a:defRPr/>
                  </a:pPr>
                  <a:r>
                    <a:rPr lang="en-US" sz="1015" b="1" dirty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LANSCE</a:t>
                  </a:r>
                  <a:endParaRPr lang="en-US" sz="1662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3" name="AutoShape 109"/>
                <p:cNvSpPr>
                  <a:spLocks/>
                </p:cNvSpPr>
                <p:nvPr/>
              </p:nvSpPr>
              <p:spPr bwMode="auto">
                <a:xfrm>
                  <a:off x="8003387" y="1314210"/>
                  <a:ext cx="91017" cy="10053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14" name="AutoShape 110"/>
                <p:cNvSpPr>
                  <a:spLocks/>
                </p:cNvSpPr>
                <p:nvPr/>
              </p:nvSpPr>
              <p:spPr bwMode="auto">
                <a:xfrm>
                  <a:off x="8080006" y="1394991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OPAL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5" name="AutoShape 111"/>
                <p:cNvSpPr>
                  <a:spLocks/>
                </p:cNvSpPr>
                <p:nvPr/>
              </p:nvSpPr>
              <p:spPr bwMode="auto">
                <a:xfrm>
                  <a:off x="9199182" y="1104788"/>
                  <a:ext cx="96834" cy="9842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378228">
                    <a:defRPr/>
                  </a:pPr>
                  <a:endParaRPr lang="en-US" sz="1015" dirty="0">
                    <a:solidFill>
                      <a:prstClr val="black"/>
                    </a:solidFill>
                    <a:latin typeface="Calibri"/>
                    <a:cs typeface="Calibri"/>
                    <a:sym typeface="Helvetica" charset="0"/>
                  </a:endParaRPr>
                </a:p>
              </p:txBody>
            </p:sp>
            <p:sp>
              <p:nvSpPr>
                <p:cNvPr id="116" name="AutoShape 112"/>
                <p:cNvSpPr>
                  <a:spLocks/>
                </p:cNvSpPr>
                <p:nvPr/>
              </p:nvSpPr>
              <p:spPr bwMode="auto">
                <a:xfrm>
                  <a:off x="9120450" y="1204007"/>
                  <a:ext cx="701653" cy="2016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2838" defTabSz="378228">
                    <a:buClr>
                      <a:srgbClr val="FF9100"/>
                    </a:buClr>
                    <a:defRPr/>
                  </a:pPr>
                  <a:r>
                    <a:rPr lang="en-US" sz="1015" b="1" dirty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PIK</a:t>
                  </a:r>
                  <a:endParaRPr lang="en-US" sz="1662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p:grpSp>
          <p:sp>
            <p:nvSpPr>
              <p:cNvPr id="121" name="AutoShape 8"/>
              <p:cNvSpPr>
                <a:spLocks/>
              </p:cNvSpPr>
              <p:nvPr/>
            </p:nvSpPr>
            <p:spPr bwMode="auto">
              <a:xfrm>
                <a:off x="1168780" y="6012151"/>
                <a:ext cx="96753" cy="108585"/>
              </a:xfrm>
              <a:prstGeom prst="diamond">
                <a:avLst/>
              </a:prstGeom>
              <a:solidFill>
                <a:srgbClr val="15A7D9"/>
              </a:solidFill>
              <a:ln>
                <a:solidFill>
                  <a:srgbClr val="14A6D7"/>
                </a:solidFill>
              </a:ln>
              <a:effectLst/>
              <a:ex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/>
              <a:lstStyle/>
              <a:p>
                <a:pPr defTabSz="378228">
                  <a:defRPr/>
                </a:pPr>
                <a:endParaRPr lang="en-US" sz="1015" dirty="0">
                  <a:solidFill>
                    <a:prstClr val="white"/>
                  </a:solidFill>
                  <a:latin typeface="Calibri"/>
                  <a:cs typeface="Calibri"/>
                  <a:sym typeface="Helvetica" charset="0"/>
                </a:endParaRPr>
              </a:p>
            </p:txBody>
          </p:sp>
          <p:sp>
            <p:nvSpPr>
              <p:cNvPr id="119" name="Line 18"/>
              <p:cNvSpPr>
                <a:spLocks noChangeShapeType="1"/>
              </p:cNvSpPr>
              <p:nvPr/>
            </p:nvSpPr>
            <p:spPr bwMode="auto">
              <a:xfrm>
                <a:off x="8458774" y="6305245"/>
                <a:ext cx="0" cy="82868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defTabSz="378228">
                  <a:defRPr/>
                </a:pPr>
                <a:endParaRPr lang="en-US" sz="1015" dirty="0">
                  <a:solidFill>
                    <a:prstClr val="black"/>
                  </a:solidFill>
                  <a:latin typeface="Calibri"/>
                  <a:cs typeface="Calibri"/>
                  <a:sym typeface="Helvetica" charset="0"/>
                </a:endParaRPr>
              </a:p>
            </p:txBody>
          </p:sp>
        </p:grpSp>
        <p:sp>
          <p:nvSpPr>
            <p:cNvPr id="122" name="AutoShape 16"/>
            <p:cNvSpPr>
              <a:spLocks/>
            </p:cNvSpPr>
            <p:nvPr/>
          </p:nvSpPr>
          <p:spPr bwMode="auto">
            <a:xfrm>
              <a:off x="9500082" y="6182333"/>
              <a:ext cx="650146" cy="1995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929292"/>
                </a:buClr>
                <a:defRPr/>
              </a:pPr>
              <a:r>
                <a:rPr lang="en-US" sz="1292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2030</a:t>
              </a:r>
              <a:endParaRPr lang="en-US" sz="1292" dirty="0">
                <a:solidFill>
                  <a:srgbClr val="000000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0" name="AutoShape 109"/>
            <p:cNvSpPr>
              <a:spLocks/>
            </p:cNvSpPr>
            <p:nvPr/>
          </p:nvSpPr>
          <p:spPr bwMode="auto">
            <a:xfrm>
              <a:off x="7851183" y="3417785"/>
              <a:ext cx="89726" cy="8357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31" name="AutoShape 110"/>
            <p:cNvSpPr>
              <a:spLocks/>
            </p:cNvSpPr>
            <p:nvPr/>
          </p:nvSpPr>
          <p:spPr bwMode="auto">
            <a:xfrm>
              <a:off x="7958917" y="3425866"/>
              <a:ext cx="650146" cy="1883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CARR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4" name="AutoShape 103"/>
            <p:cNvSpPr>
              <a:spLocks/>
            </p:cNvSpPr>
            <p:nvPr/>
          </p:nvSpPr>
          <p:spPr bwMode="auto">
            <a:xfrm>
              <a:off x="8622736" y="3220829"/>
              <a:ext cx="111789" cy="835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A6D4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 defTabSz="483294">
                <a:buClr>
                  <a:srgbClr val="000000"/>
                </a:buClr>
                <a:defRPr/>
              </a:pPr>
              <a:endParaRPr lang="en-US" sz="3323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25" name="AutoShape 106"/>
            <p:cNvSpPr>
              <a:spLocks/>
            </p:cNvSpPr>
            <p:nvPr/>
          </p:nvSpPr>
          <p:spPr bwMode="auto">
            <a:xfrm>
              <a:off x="8528811" y="3045574"/>
              <a:ext cx="929620" cy="1509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015" b="1" dirty="0">
                  <a:solidFill>
                    <a:srgbClr val="00A5D4"/>
                  </a:solidFill>
                  <a:latin typeface="Calibri" charset="0"/>
                  <a:cs typeface="Calibri" charset="0"/>
                  <a:sym typeface="Calibri" charset="0"/>
                </a:rPr>
                <a:t>CSNS</a:t>
              </a:r>
              <a:endParaRPr lang="en-US" sz="1662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6" name="AutoShape 94"/>
            <p:cNvSpPr>
              <a:spLocks/>
            </p:cNvSpPr>
            <p:nvPr/>
          </p:nvSpPr>
          <p:spPr bwMode="auto">
            <a:xfrm>
              <a:off x="5842529" y="3548071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29" name="AutoShape 95"/>
            <p:cNvSpPr>
              <a:spLocks/>
            </p:cNvSpPr>
            <p:nvPr/>
          </p:nvSpPr>
          <p:spPr bwMode="auto">
            <a:xfrm>
              <a:off x="5840145" y="3418242"/>
              <a:ext cx="650146" cy="171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 err="1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Dhruva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6" name="AutoShape 58"/>
            <p:cNvSpPr>
              <a:spLocks/>
            </p:cNvSpPr>
            <p:nvPr/>
          </p:nvSpPr>
          <p:spPr bwMode="auto">
            <a:xfrm>
              <a:off x="5615926" y="3668507"/>
              <a:ext cx="650146" cy="2560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015" b="1" dirty="0">
                  <a:solidFill>
                    <a:srgbClr val="F79646"/>
                  </a:solidFill>
                  <a:latin typeface="Calibri" charset="0"/>
                  <a:cs typeface="Calibri" charset="0"/>
                  <a:sym typeface="Calibri" charset="0"/>
                </a:rPr>
                <a:t>IBR-II</a:t>
              </a:r>
              <a:endParaRPr lang="en-US" sz="1662" dirty="0">
                <a:solidFill>
                  <a:srgbClr val="F79646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8" name="AutoShape 71"/>
            <p:cNvSpPr>
              <a:spLocks/>
            </p:cNvSpPr>
            <p:nvPr/>
          </p:nvSpPr>
          <p:spPr bwMode="auto">
            <a:xfrm>
              <a:off x="4261940" y="3468676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39" name="AutoShape 60"/>
            <p:cNvSpPr>
              <a:spLocks/>
            </p:cNvSpPr>
            <p:nvPr/>
          </p:nvSpPr>
          <p:spPr bwMode="auto">
            <a:xfrm>
              <a:off x="4178714" y="3433379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NIST</a:t>
              </a:r>
              <a:endParaRPr lang="en-US" sz="1662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1" name="AutoShape 94"/>
            <p:cNvSpPr>
              <a:spLocks/>
            </p:cNvSpPr>
            <p:nvPr/>
          </p:nvSpPr>
          <p:spPr bwMode="auto">
            <a:xfrm>
              <a:off x="5962527" y="3597679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42" name="AutoShape 95"/>
            <p:cNvSpPr>
              <a:spLocks/>
            </p:cNvSpPr>
            <p:nvPr/>
          </p:nvSpPr>
          <p:spPr bwMode="auto">
            <a:xfrm>
              <a:off x="5909588" y="3663138"/>
              <a:ext cx="650146" cy="171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RSG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3" name="AutoShape 70"/>
            <p:cNvSpPr>
              <a:spLocks/>
            </p:cNvSpPr>
            <p:nvPr/>
          </p:nvSpPr>
          <p:spPr bwMode="auto">
            <a:xfrm>
              <a:off x="3351735" y="3528372"/>
              <a:ext cx="91197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44" name="AutoShape 77"/>
            <p:cNvSpPr>
              <a:spLocks/>
            </p:cNvSpPr>
            <p:nvPr/>
          </p:nvSpPr>
          <p:spPr bwMode="auto">
            <a:xfrm>
              <a:off x="3156362" y="3615693"/>
              <a:ext cx="650146" cy="172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LVR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5" name="AutoShape 95"/>
            <p:cNvSpPr>
              <a:spLocks/>
            </p:cNvSpPr>
            <p:nvPr/>
          </p:nvSpPr>
          <p:spPr bwMode="auto">
            <a:xfrm>
              <a:off x="6150481" y="3585049"/>
              <a:ext cx="650146" cy="171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JRR-3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6" name="AutoShape 109"/>
            <p:cNvSpPr>
              <a:spLocks/>
            </p:cNvSpPr>
            <p:nvPr/>
          </p:nvSpPr>
          <p:spPr bwMode="auto">
            <a:xfrm flipH="1">
              <a:off x="6251794" y="3495581"/>
              <a:ext cx="108680" cy="103192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48" name="AutoShape 73"/>
            <p:cNvSpPr>
              <a:spLocks/>
            </p:cNvSpPr>
            <p:nvPr/>
          </p:nvSpPr>
          <p:spPr bwMode="auto">
            <a:xfrm>
              <a:off x="7561337" y="5198263"/>
              <a:ext cx="2267413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385" dirty="0">
                  <a:solidFill>
                    <a:srgbClr val="15A7D9"/>
                  </a:solidFill>
                  <a:latin typeface="Calibri" charset="0"/>
                  <a:cs typeface="Calibri" charset="0"/>
                  <a:sym typeface="Calibri" charset="0"/>
                </a:rPr>
                <a:t>Particle driven steady state</a:t>
              </a:r>
              <a:endParaRPr lang="en-US" sz="1662" dirty="0">
                <a:solidFill>
                  <a:srgbClr val="15A7D9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0" name="AutoShape 48"/>
            <p:cNvSpPr>
              <a:spLocks/>
            </p:cNvSpPr>
            <p:nvPr/>
          </p:nvSpPr>
          <p:spPr bwMode="auto">
            <a:xfrm>
              <a:off x="7561337" y="5426062"/>
              <a:ext cx="2821034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385" dirty="0">
                  <a:solidFill>
                    <a:srgbClr val="FB901F"/>
                  </a:solidFill>
                  <a:latin typeface="Calibri" charset="0"/>
                  <a:cs typeface="Calibri" charset="0"/>
                  <a:sym typeface="Calibri" charset="0"/>
                </a:rPr>
                <a:t>Pulsed reactor</a:t>
              </a:r>
              <a:endParaRPr lang="en-US" sz="1662" dirty="0">
                <a:solidFill>
                  <a:srgbClr val="FB901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3" name="AutoShape 110"/>
            <p:cNvSpPr>
              <a:spLocks/>
            </p:cNvSpPr>
            <p:nvPr/>
          </p:nvSpPr>
          <p:spPr bwMode="auto">
            <a:xfrm>
              <a:off x="6693731" y="3265334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HANARO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5" name="AutoShape 93"/>
            <p:cNvSpPr>
              <a:spLocks/>
            </p:cNvSpPr>
            <p:nvPr/>
          </p:nvSpPr>
          <p:spPr bwMode="auto">
            <a:xfrm>
              <a:off x="6677394" y="3454408"/>
              <a:ext cx="94021" cy="8309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59" name="AutoShape 77"/>
            <p:cNvSpPr>
              <a:spLocks/>
            </p:cNvSpPr>
            <p:nvPr/>
          </p:nvSpPr>
          <p:spPr bwMode="auto">
            <a:xfrm>
              <a:off x="3313404" y="3237277"/>
              <a:ext cx="650146" cy="172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HIFAR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0" name="AutoShape 70"/>
            <p:cNvSpPr>
              <a:spLocks/>
            </p:cNvSpPr>
            <p:nvPr/>
          </p:nvSpPr>
          <p:spPr bwMode="auto">
            <a:xfrm>
              <a:off x="3397333" y="3468676"/>
              <a:ext cx="91197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61" name="AutoShape 60"/>
            <p:cNvSpPr>
              <a:spLocks/>
            </p:cNvSpPr>
            <p:nvPr/>
          </p:nvSpPr>
          <p:spPr bwMode="auto">
            <a:xfrm>
              <a:off x="4044330" y="3574874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SAFARI-1</a:t>
              </a:r>
              <a:endParaRPr lang="en-US" sz="1662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2" name="AutoShape 71"/>
            <p:cNvSpPr>
              <a:spLocks/>
            </p:cNvSpPr>
            <p:nvPr/>
          </p:nvSpPr>
          <p:spPr bwMode="auto">
            <a:xfrm>
              <a:off x="4076810" y="3512238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40" name="AutoShape 110"/>
            <p:cNvSpPr>
              <a:spLocks/>
            </p:cNvSpPr>
            <p:nvPr/>
          </p:nvSpPr>
          <p:spPr bwMode="auto">
            <a:xfrm>
              <a:off x="6270736" y="3270769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SALAM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9" name="AutoShape 93"/>
            <p:cNvSpPr>
              <a:spLocks/>
            </p:cNvSpPr>
            <p:nvPr/>
          </p:nvSpPr>
          <p:spPr bwMode="auto">
            <a:xfrm>
              <a:off x="6532376" y="3490499"/>
              <a:ext cx="94021" cy="8309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54" name="AutoShape 110"/>
            <p:cNvSpPr>
              <a:spLocks/>
            </p:cNvSpPr>
            <p:nvPr/>
          </p:nvSpPr>
          <p:spPr bwMode="auto">
            <a:xfrm>
              <a:off x="6795225" y="3573035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ETERR-2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3" name="AutoShape 109"/>
            <p:cNvSpPr>
              <a:spLocks/>
            </p:cNvSpPr>
            <p:nvPr/>
          </p:nvSpPr>
          <p:spPr bwMode="auto">
            <a:xfrm>
              <a:off x="6823503" y="3483063"/>
              <a:ext cx="84336" cy="85373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64" name="AutoShape 61"/>
            <p:cNvSpPr>
              <a:spLocks/>
            </p:cNvSpPr>
            <p:nvPr/>
          </p:nvSpPr>
          <p:spPr bwMode="auto">
            <a:xfrm>
              <a:off x="4958199" y="3407131"/>
              <a:ext cx="86785" cy="8627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65" name="AutoShape 60"/>
            <p:cNvSpPr>
              <a:spLocks/>
            </p:cNvSpPr>
            <p:nvPr/>
          </p:nvSpPr>
          <p:spPr bwMode="auto">
            <a:xfrm>
              <a:off x="4532776" y="3239463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MARIA</a:t>
              </a:r>
              <a:endParaRPr lang="en-US" sz="1662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6" name="AutoShape 60"/>
            <p:cNvSpPr>
              <a:spLocks/>
            </p:cNvSpPr>
            <p:nvPr/>
          </p:nvSpPr>
          <p:spPr bwMode="auto">
            <a:xfrm>
              <a:off x="3787409" y="3739609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HOR</a:t>
              </a:r>
              <a:endParaRPr lang="en-US" sz="1662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7" name="AutoShape 71"/>
            <p:cNvSpPr>
              <a:spLocks/>
            </p:cNvSpPr>
            <p:nvPr/>
          </p:nvSpPr>
          <p:spPr bwMode="auto">
            <a:xfrm>
              <a:off x="3988555" y="3654124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68" name="AutoShape 71"/>
            <p:cNvSpPr>
              <a:spLocks/>
            </p:cNvSpPr>
            <p:nvPr/>
          </p:nvSpPr>
          <p:spPr bwMode="auto">
            <a:xfrm>
              <a:off x="4947785" y="3647691"/>
              <a:ext cx="88255" cy="849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69" name="AutoShape 60"/>
            <p:cNvSpPr>
              <a:spLocks/>
            </p:cNvSpPr>
            <p:nvPr/>
          </p:nvSpPr>
          <p:spPr bwMode="auto">
            <a:xfrm>
              <a:off x="4462467" y="3674012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JEEP II</a:t>
              </a:r>
              <a:endParaRPr lang="en-US" sz="1662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0" name="AutoShape 61"/>
            <p:cNvSpPr>
              <a:spLocks/>
            </p:cNvSpPr>
            <p:nvPr/>
          </p:nvSpPr>
          <p:spPr bwMode="auto">
            <a:xfrm>
              <a:off x="5352095" y="3459223"/>
              <a:ext cx="86785" cy="8627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9100"/>
            </a:solidFill>
            <a:ln w="9525" cap="flat" cmpd="sng">
              <a:solidFill>
                <a:srgbClr val="FF91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71" name="AutoShape 60"/>
            <p:cNvSpPr>
              <a:spLocks/>
            </p:cNvSpPr>
            <p:nvPr/>
          </p:nvSpPr>
          <p:spPr bwMode="auto">
            <a:xfrm>
              <a:off x="4987695" y="3248468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01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ORPHEE</a:t>
              </a:r>
              <a:endParaRPr lang="en-US" sz="1662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cxnSp>
          <p:nvCxnSpPr>
            <p:cNvPr id="172" name="Straight Connector 171"/>
            <p:cNvCxnSpPr/>
            <p:nvPr/>
          </p:nvCxnSpPr>
          <p:spPr>
            <a:xfrm flipV="1">
              <a:off x="8482054" y="3206530"/>
              <a:ext cx="840699" cy="9769"/>
            </a:xfrm>
            <a:prstGeom prst="line">
              <a:avLst/>
            </a:prstGeom>
            <a:ln w="19050" cmpd="sng">
              <a:solidFill>
                <a:srgbClr val="1E9FD4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Line 91"/>
            <p:cNvSpPr>
              <a:spLocks noChangeShapeType="1"/>
            </p:cNvSpPr>
            <p:nvPr/>
          </p:nvSpPr>
          <p:spPr bwMode="auto">
            <a:xfrm flipV="1">
              <a:off x="8358830" y="3403926"/>
              <a:ext cx="963923" cy="5494"/>
            </a:xfrm>
            <a:prstGeom prst="line">
              <a:avLst/>
            </a:prstGeom>
            <a:noFill/>
            <a:ln w="19050" cap="flat" cmpd="sng">
              <a:solidFill>
                <a:srgbClr val="FF91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black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74" name="AutoShape 73"/>
            <p:cNvSpPr>
              <a:spLocks/>
            </p:cNvSpPr>
            <p:nvPr/>
          </p:nvSpPr>
          <p:spPr bwMode="auto">
            <a:xfrm>
              <a:off x="2064208" y="2675626"/>
              <a:ext cx="2575054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385" b="1" dirty="0">
                  <a:solidFill>
                    <a:srgbClr val="FF9100"/>
                  </a:solidFill>
                  <a:latin typeface="Calibri" charset="0"/>
                  <a:cs typeface="Calibri" charset="0"/>
                  <a:sym typeface="Calibri" charset="0"/>
                </a:rPr>
                <a:t>Reactor Sources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5" name="AutoShape 48"/>
            <p:cNvSpPr>
              <a:spLocks/>
            </p:cNvSpPr>
            <p:nvPr/>
          </p:nvSpPr>
          <p:spPr bwMode="auto">
            <a:xfrm>
              <a:off x="5525684" y="2679535"/>
              <a:ext cx="2336094" cy="277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385" b="1" dirty="0">
                  <a:solidFill>
                    <a:srgbClr val="00A5D4"/>
                  </a:solidFill>
                  <a:latin typeface="Calibri" charset="0"/>
                  <a:cs typeface="Calibri" charset="0"/>
                  <a:sym typeface="Calibri" charset="0"/>
                </a:rPr>
                <a:t>Spallation Sources</a:t>
              </a:r>
              <a:endParaRPr lang="en-US" sz="1662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6" name="AutoShape 8"/>
            <p:cNvSpPr>
              <a:spLocks/>
            </p:cNvSpPr>
            <p:nvPr/>
          </p:nvSpPr>
          <p:spPr bwMode="auto">
            <a:xfrm>
              <a:off x="6603426" y="3508463"/>
              <a:ext cx="101494" cy="102451"/>
            </a:xfrm>
            <a:prstGeom prst="diamond">
              <a:avLst/>
            </a:prstGeom>
            <a:solidFill>
              <a:srgbClr val="15A7D9"/>
            </a:solidFill>
            <a:ln>
              <a:solidFill>
                <a:srgbClr val="15A7D9"/>
              </a:solidFill>
            </a:ln>
            <a:effectLst/>
            <a:ex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white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77" name="AutoShape 8"/>
            <p:cNvSpPr>
              <a:spLocks/>
            </p:cNvSpPr>
            <p:nvPr/>
          </p:nvSpPr>
          <p:spPr bwMode="auto">
            <a:xfrm>
              <a:off x="7357856" y="5276648"/>
              <a:ext cx="101494" cy="102451"/>
            </a:xfrm>
            <a:prstGeom prst="diamond">
              <a:avLst/>
            </a:prstGeom>
            <a:solidFill>
              <a:srgbClr val="15A7D9"/>
            </a:solidFill>
            <a:ln>
              <a:solidFill>
                <a:srgbClr val="14A6D7"/>
              </a:solidFill>
            </a:ln>
            <a:effectLst/>
            <a:ex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defTabSz="378228">
                <a:defRPr/>
              </a:pPr>
              <a:endParaRPr lang="en-US" sz="1015" dirty="0">
                <a:solidFill>
                  <a:prstClr val="white"/>
                </a:solidFill>
                <a:latin typeface="Calibri"/>
                <a:cs typeface="Calibri"/>
                <a:sym typeface="Helvetica" charset="0"/>
              </a:endParaRPr>
            </a:p>
          </p:txBody>
        </p:sp>
        <p:sp>
          <p:nvSpPr>
            <p:cNvPr id="152" name="AutoShape 103"/>
            <p:cNvSpPr>
              <a:spLocks/>
            </p:cNvSpPr>
            <p:nvPr/>
          </p:nvSpPr>
          <p:spPr bwMode="auto">
            <a:xfrm>
              <a:off x="9266858" y="3031460"/>
              <a:ext cx="111789" cy="835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A6D4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 defTabSz="483294">
                <a:buClr>
                  <a:srgbClr val="000000"/>
                </a:buClr>
                <a:defRPr/>
              </a:pPr>
              <a:endParaRPr lang="en-US" sz="3323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  <a:sym typeface="Calibri" charset="0"/>
              </a:endParaRPr>
            </a:p>
          </p:txBody>
        </p:sp>
      </p:grpSp>
      <p:sp>
        <p:nvSpPr>
          <p:cNvPr id="178" name="AutoShape 88"/>
          <p:cNvSpPr>
            <a:spLocks/>
          </p:cNvSpPr>
          <p:nvPr/>
        </p:nvSpPr>
        <p:spPr bwMode="auto">
          <a:xfrm>
            <a:off x="4718647" y="5933307"/>
            <a:ext cx="1798331" cy="2253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2838" defTabSz="378228">
              <a:buClr>
                <a:srgbClr val="929292"/>
              </a:buClr>
              <a:defRPr/>
            </a:pPr>
            <a:r>
              <a:rPr lang="en-US" sz="1292" dirty="0">
                <a:solidFill>
                  <a:srgbClr val="000000"/>
                </a:solidFill>
                <a:latin typeface="Calibri" charset="0"/>
                <a:cs typeface="Calibri" charset="0"/>
                <a:sym typeface="Calibri" charset="0"/>
              </a:rPr>
              <a:t>Year</a:t>
            </a:r>
            <a:endParaRPr lang="en-US" sz="1292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32685" y="2909203"/>
            <a:ext cx="3197730" cy="730409"/>
          </a:xfrm>
          <a:custGeom>
            <a:avLst/>
            <a:gdLst>
              <a:gd name="connsiteX0" fmla="*/ 0 w 3733503"/>
              <a:gd name="connsiteY0" fmla="*/ 791276 h 791276"/>
              <a:gd name="connsiteX1" fmla="*/ 216098 w 3733503"/>
              <a:gd name="connsiteY1" fmla="*/ 548573 h 791276"/>
              <a:gd name="connsiteX2" fmla="*/ 332458 w 3733503"/>
              <a:gd name="connsiteY2" fmla="*/ 442183 h 791276"/>
              <a:gd name="connsiteX3" fmla="*/ 468766 w 3733503"/>
              <a:gd name="connsiteY3" fmla="*/ 355742 h 791276"/>
              <a:gd name="connsiteX4" fmla="*/ 721434 w 3733503"/>
              <a:gd name="connsiteY4" fmla="*/ 249352 h 791276"/>
              <a:gd name="connsiteX5" fmla="*/ 1137006 w 3733503"/>
              <a:gd name="connsiteY5" fmla="*/ 123013 h 791276"/>
              <a:gd name="connsiteX6" fmla="*/ 1409622 w 3733503"/>
              <a:gd name="connsiteY6" fmla="*/ 66494 h 791276"/>
              <a:gd name="connsiteX7" fmla="*/ 1948204 w 3733503"/>
              <a:gd name="connsiteY7" fmla="*/ 23273 h 791276"/>
              <a:gd name="connsiteX8" fmla="*/ 3248114 w 3733503"/>
              <a:gd name="connsiteY8" fmla="*/ 3325 h 791276"/>
              <a:gd name="connsiteX9" fmla="*/ 3733503 w 3733503"/>
              <a:gd name="connsiteY9" fmla="*/ 0 h 79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3503" h="791276">
                <a:moveTo>
                  <a:pt x="0" y="791276"/>
                </a:moveTo>
                <a:cubicBezTo>
                  <a:pt x="80344" y="699015"/>
                  <a:pt x="160688" y="606755"/>
                  <a:pt x="216098" y="548573"/>
                </a:cubicBezTo>
                <a:cubicBezTo>
                  <a:pt x="271508" y="490391"/>
                  <a:pt x="290347" y="474321"/>
                  <a:pt x="332458" y="442183"/>
                </a:cubicBezTo>
                <a:cubicBezTo>
                  <a:pt x="374569" y="410044"/>
                  <a:pt x="403937" y="387880"/>
                  <a:pt x="468766" y="355742"/>
                </a:cubicBezTo>
                <a:cubicBezTo>
                  <a:pt x="533595" y="323604"/>
                  <a:pt x="610061" y="288140"/>
                  <a:pt x="721434" y="249352"/>
                </a:cubicBezTo>
                <a:cubicBezTo>
                  <a:pt x="832807" y="210564"/>
                  <a:pt x="1022308" y="153489"/>
                  <a:pt x="1137006" y="123013"/>
                </a:cubicBezTo>
                <a:cubicBezTo>
                  <a:pt x="1251704" y="92537"/>
                  <a:pt x="1274422" y="83117"/>
                  <a:pt x="1409622" y="66494"/>
                </a:cubicBezTo>
                <a:cubicBezTo>
                  <a:pt x="1544822" y="49871"/>
                  <a:pt x="1641789" y="33801"/>
                  <a:pt x="1948204" y="23273"/>
                </a:cubicBezTo>
                <a:cubicBezTo>
                  <a:pt x="2254619" y="12745"/>
                  <a:pt x="3248114" y="3325"/>
                  <a:pt x="3248114" y="3325"/>
                </a:cubicBezTo>
                <a:lnTo>
                  <a:pt x="3733503" y="0"/>
                </a:lnTo>
              </a:path>
            </a:pathLst>
          </a:custGeom>
          <a:ln w="19050" cmpd="sng">
            <a:solidFill>
              <a:srgbClr val="14A6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4051" tIns="42030" rIns="84051" bIns="42030" rtlCol="0" anchor="ctr"/>
          <a:lstStyle/>
          <a:p>
            <a:pPr algn="ctr"/>
            <a:endParaRPr lang="en-US" sz="166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AutoShape 104"/>
          <p:cNvSpPr>
            <a:spLocks/>
          </p:cNvSpPr>
          <p:nvPr/>
        </p:nvSpPr>
        <p:spPr bwMode="auto">
          <a:xfrm>
            <a:off x="8457519" y="2564191"/>
            <a:ext cx="420822" cy="1393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2838" defTabSz="378228">
              <a:buClr>
                <a:srgbClr val="00A5D4"/>
              </a:buClr>
              <a:defRPr/>
            </a:pPr>
            <a:r>
              <a:rPr lang="en-US" sz="1015" b="1" dirty="0">
                <a:solidFill>
                  <a:srgbClr val="00A5D4"/>
                </a:solidFill>
                <a:latin typeface="Calibri" charset="0"/>
                <a:cs typeface="Calibri" charset="0"/>
                <a:sym typeface="Calibri" charset="0"/>
              </a:rPr>
              <a:t>ESS</a:t>
            </a:r>
            <a:endParaRPr lang="en-US" sz="1662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5121005" y="3260625"/>
            <a:ext cx="114855" cy="83929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051" tIns="42030" rIns="84051" bIns="42030" rtlCol="0" anchor="ctr"/>
          <a:lstStyle/>
          <a:p>
            <a:pPr algn="ctr"/>
            <a:endParaRPr lang="en-US" sz="166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Isosceles Triangle 156"/>
          <p:cNvSpPr/>
          <p:nvPr/>
        </p:nvSpPr>
        <p:spPr>
          <a:xfrm>
            <a:off x="6716033" y="5028472"/>
            <a:ext cx="114855" cy="83929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051" tIns="42030" rIns="84051" bIns="42030" rtlCol="0" anchor="ctr"/>
          <a:lstStyle/>
          <a:p>
            <a:pPr algn="ctr"/>
            <a:endParaRPr lang="en-US" sz="166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9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44732</TotalTime>
  <Words>1925</Words>
  <Application>Microsoft Macintosh PowerPoint</Application>
  <PresentationFormat>On-screen Show (4:3)</PresentationFormat>
  <Paragraphs>634</Paragraphs>
  <Slides>39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63" baseType="lpstr">
      <vt:lpstr>Apple Chancery</vt:lpstr>
      <vt:lpstr>Calibri</vt:lpstr>
      <vt:lpstr>Futura Condensed</vt:lpstr>
      <vt:lpstr>Gill Sans</vt:lpstr>
      <vt:lpstr>Gill Sans Light</vt:lpstr>
      <vt:lpstr>Helvetica</vt:lpstr>
      <vt:lpstr>Helvetica Light</vt:lpstr>
      <vt:lpstr>Lucida Grande</vt:lpstr>
      <vt:lpstr>Mangal</vt:lpstr>
      <vt:lpstr>ＭＳ Ｐゴシック</vt:lpstr>
      <vt:lpstr>Optima</vt:lpstr>
      <vt:lpstr>Papyrus</vt:lpstr>
      <vt:lpstr>Symbol</vt:lpstr>
      <vt:lpstr>Tahoma</vt:lpstr>
      <vt:lpstr>TitilliumText22L 400 wt</vt:lpstr>
      <vt:lpstr>Wingdings</vt:lpstr>
      <vt:lpstr>ヒラギノ角ゴ ProN W3</vt:lpstr>
      <vt:lpstr>Arial</vt:lpstr>
      <vt:lpstr>ESS Core Powerpoint</vt:lpstr>
      <vt:lpstr>2_Office-tema</vt:lpstr>
      <vt:lpstr>6_Office-tema</vt:lpstr>
      <vt:lpstr>4_Office-tema</vt:lpstr>
      <vt:lpstr>2_ESS Core Powerpoint</vt:lpstr>
      <vt:lpstr>Origin50.Graph</vt:lpstr>
      <vt:lpstr>The groundbreaking activities of the European spallation Source</vt:lpstr>
      <vt:lpstr>A European research center</vt:lpstr>
      <vt:lpstr>Neutrons &amp; x-rays: similar methods, sensitive to different elements.</vt:lpstr>
      <vt:lpstr>Neutron Imaging - Examples</vt:lpstr>
      <vt:lpstr>PowerPoint Presentation</vt:lpstr>
      <vt:lpstr>Better drugs from detailed protein maps</vt:lpstr>
      <vt:lpstr>Some visions for Neutron and light sources</vt:lpstr>
      <vt:lpstr> ESS design</vt:lpstr>
      <vt:lpstr>PowerPoint Presentation</vt:lpstr>
      <vt:lpstr>PowerPoint Presentation</vt:lpstr>
      <vt:lpstr>ESS: The worlds first long pulse source</vt:lpstr>
      <vt:lpstr>Instrument: En ny generation instrument</vt:lpstr>
      <vt:lpstr>PowerPoint Presentation</vt:lpstr>
      <vt:lpstr>Linac tunnel</vt:lpstr>
      <vt:lpstr>Cryo Compressor Building</vt:lpstr>
      <vt:lpstr>Target Monolith &amp; Active Cells</vt:lpstr>
      <vt:lpstr>Organisation and People </vt:lpstr>
      <vt:lpstr>PowerPoint Presentation</vt:lpstr>
      <vt:lpstr>ESS linac</vt:lpstr>
      <vt:lpstr>Accelerator components benefit from expert competencies all across Europe</vt:lpstr>
      <vt:lpstr>Accelerator components benefit from expert competencies all across Europe</vt:lpstr>
      <vt:lpstr>Test Stands 1, 2 in Lund and FREIA in Uppsala – Hands-on work has begun!</vt:lpstr>
      <vt:lpstr>Accelerator cryoplant being completed</vt:lpstr>
      <vt:lpstr>Ion source in Catania at nominal parameters</vt:lpstr>
      <vt:lpstr>DTL recent achievements</vt:lpstr>
      <vt:lpstr>Spoke Cavities design &amp; prototype performances</vt:lpstr>
      <vt:lpstr>Cleanroom, RF Station, Assembly hall, Test Stand are ready in Saclay</vt:lpstr>
      <vt:lpstr>Klystrons and MB-IOT prototypes</vt:lpstr>
      <vt:lpstr>Accelerator schedule</vt:lpstr>
      <vt:lpstr>Accelerator Division (AD)  – Site Organization </vt:lpstr>
      <vt:lpstr>Challenging Installation, Testing and Commissioning (ITC)</vt:lpstr>
      <vt:lpstr>A sustainable research facility</vt:lpstr>
      <vt:lpstr>PowerPoint Presentation</vt:lpstr>
      <vt:lpstr>Conclusions</vt:lpstr>
      <vt:lpstr>Many thanks to all my colleagues in the ESS accelerator collaboration  Thank you for listening!</vt:lpstr>
      <vt:lpstr>PowerPoint Presentation</vt:lpstr>
      <vt:lpstr>ESS: The worlds first long pulse source</vt:lpstr>
      <vt:lpstr>Neutron Imaging - Examples</vt:lpstr>
      <vt:lpstr>Några visioner för neutronanläggningar och synkrotronljusanläggningar</vt:lpstr>
    </vt:vector>
  </TitlesOfParts>
  <Company>European Spallation Source ESS 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Microsoft Office User</cp:lastModifiedBy>
  <cp:revision>249</cp:revision>
  <dcterms:created xsi:type="dcterms:W3CDTF">2015-03-24T10:23:58Z</dcterms:created>
  <dcterms:modified xsi:type="dcterms:W3CDTF">2017-06-12T06:28:49Z</dcterms:modified>
</cp:coreProperties>
</file>