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9" r:id="rId3"/>
    <p:sldId id="287" r:id="rId4"/>
    <p:sldId id="288" r:id="rId5"/>
    <p:sldId id="295" r:id="rId6"/>
    <p:sldId id="271" r:id="rId7"/>
    <p:sldId id="281" r:id="rId8"/>
    <p:sldId id="275" r:id="rId9"/>
    <p:sldId id="301" r:id="rId10"/>
    <p:sldId id="297" r:id="rId11"/>
    <p:sldId id="300" r:id="rId12"/>
    <p:sldId id="273" r:id="rId13"/>
    <p:sldId id="289" r:id="rId14"/>
    <p:sldId id="298" r:id="rId15"/>
    <p:sldId id="299" r:id="rId16"/>
    <p:sldId id="302" r:id="rId17"/>
    <p:sldId id="290" r:id="rId18"/>
    <p:sldId id="292" r:id="rId19"/>
    <p:sldId id="303" r:id="rId20"/>
    <p:sldId id="274" r:id="rId21"/>
    <p:sldId id="276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6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D52B1E"/>
    <a:srgbClr val="FF6699"/>
    <a:srgbClr val="0099FF"/>
    <a:srgbClr val="CC66FF"/>
    <a:srgbClr val="FF9900"/>
    <a:srgbClr val="B5121B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78" autoAdjust="0"/>
    <p:restoredTop sz="88634" autoAdjust="0"/>
  </p:normalViewPr>
  <p:slideViewPr>
    <p:cSldViewPr>
      <p:cViewPr>
        <p:scale>
          <a:sx n="50" d="100"/>
          <a:sy n="50" d="100"/>
        </p:scale>
        <p:origin x="-782" y="-442"/>
      </p:cViewPr>
      <p:guideLst>
        <p:guide orient="horz" pos="2160"/>
        <p:guide pos="612"/>
      </p:guideLst>
    </p:cSldViewPr>
  </p:slideViewPr>
  <p:outlineViewPr>
    <p:cViewPr>
      <p:scale>
        <a:sx n="33" d="100"/>
        <a:sy n="33" d="100"/>
      </p:scale>
      <p:origin x="58" y="544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CDB6F-9360-4AC5-A1A4-B746F8B27D7E}" type="datetimeFigureOut">
              <a:rPr lang="en-GB" smtClean="0"/>
              <a:pPr/>
              <a:t>10/06/2017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AF62-0413-459D-A055-9BD345497D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6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1200" kern="1200" dirty="0" smtClean="0">
              <a:solidFill>
                <a:srgbClr val="731F43"/>
              </a:solidFill>
              <a:latin typeface="Lucida Grande" pitchFamily="80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80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4.5%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79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Include the screening – saw gamma but none of the longer streaks</a:t>
            </a:r>
          </a:p>
          <a:p>
            <a:r>
              <a:rPr lang="en-GB" dirty="0" smtClean="0"/>
              <a:t>Half mm</a:t>
            </a:r>
            <a:r>
              <a:rPr lang="en-GB" baseline="0" dirty="0" smtClean="0"/>
              <a:t> plastic on source check in casino for attenuation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59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Equation between energy and scattering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79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not used often – check </a:t>
            </a:r>
          </a:p>
          <a:p>
            <a:r>
              <a:rPr lang="en-GB" baseline="0" dirty="0" err="1" smtClean="0"/>
              <a:t>Includee</a:t>
            </a:r>
            <a:r>
              <a:rPr lang="en-GB" baseline="0" dirty="0" smtClean="0"/>
              <a:t> assumptions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40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“no detected </a:t>
            </a:r>
            <a:r>
              <a:rPr lang="en-GB" dirty="0" err="1" smtClean="0"/>
              <a:t>radioimpurities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46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90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7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18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Interline CCD</a:t>
            </a:r>
          </a:p>
          <a:p>
            <a:r>
              <a:rPr lang="en-GB" dirty="0" smtClean="0"/>
              <a:t>If you include the interline thing make sure you</a:t>
            </a:r>
            <a:r>
              <a:rPr lang="en-GB" baseline="0" dirty="0" smtClean="0"/>
              <a:t> explain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8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9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430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Mention</a:t>
            </a:r>
            <a:r>
              <a:rPr lang="en-GB" baseline="0" dirty="0" smtClean="0"/>
              <a:t> all the prominent things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46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5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733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50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: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9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9" y="1844675"/>
            <a:ext cx="5400847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234022" y="36602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9" y="1844675"/>
            <a:ext cx="5400847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101"/>
            <a:ext cx="9143998" cy="68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2" y="3879"/>
            <a:ext cx="9132955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76256" y="6448251"/>
            <a:ext cx="2235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A02F6DD-56F0-40CC-A6BC-2A4BA4D3BB5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08912" cy="1010543"/>
          </a:xfrm>
        </p:spPr>
        <p:txBody>
          <a:bodyPr/>
          <a:lstStyle/>
          <a:p>
            <a:r>
              <a:rPr lang="en-US" dirty="0"/>
              <a:t>Investigating </a:t>
            </a:r>
            <a:r>
              <a:rPr lang="en-US" dirty="0" smtClean="0"/>
              <a:t>Artefacts </a:t>
            </a:r>
            <a:r>
              <a:rPr lang="en-US" dirty="0"/>
              <a:t>Associated with β Particle Interactions in Charge Coupled </a:t>
            </a:r>
            <a:r>
              <a:rPr lang="en-US" dirty="0" smtClean="0"/>
              <a:t>Devices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730" y="2924944"/>
            <a:ext cx="4104456" cy="5760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u="sng" dirty="0" smtClean="0"/>
              <a:t>Rosie Newton</a:t>
            </a:r>
            <a:r>
              <a:rPr lang="en-GB" u="sng" baseline="30000" dirty="0" smtClean="0"/>
              <a:t>1</a:t>
            </a:r>
            <a:r>
              <a:rPr lang="en-GB" dirty="0" smtClean="0"/>
              <a:t> (r.newton1@lancaster.ac.uk)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Mike J. Scott</a:t>
            </a:r>
            <a:r>
              <a:rPr lang="en-GB" baseline="30000" dirty="0" smtClean="0"/>
              <a:t>2</a:t>
            </a:r>
            <a:r>
              <a:rPr lang="en-GB" dirty="0" smtClean="0"/>
              <a:t>, Malcolm J. Joyce</a:t>
            </a:r>
            <a:r>
              <a:rPr lang="en-GB" baseline="30000" dirty="0" smtClean="0"/>
              <a:t>1</a:t>
            </a:r>
            <a:endParaRPr lang="en-GB" dirty="0" smtClean="0"/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395536" y="6093296"/>
            <a:ext cx="7488832" cy="5760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The 2017 International Conference on Applications of Nuclear Techniques   -   15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June 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0" y="2924944"/>
            <a:ext cx="4104456" cy="5760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aseline="30000" dirty="0"/>
              <a:t>1</a:t>
            </a:r>
            <a:r>
              <a:rPr lang="en-GB" dirty="0" smtClean="0"/>
              <a:t>Engineering Dept., Lancaster University, UK</a:t>
            </a:r>
          </a:p>
          <a:p>
            <a:pPr algn="r"/>
            <a:r>
              <a:rPr lang="en-GB" baseline="30000" dirty="0" smtClean="0"/>
              <a:t>2</a:t>
            </a:r>
            <a:r>
              <a:rPr lang="en-GB" dirty="0" smtClean="0"/>
              <a:t>BIC Technology Ltd., Liverpool,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Modelling – CCD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Pixel structure used:</a:t>
            </a:r>
          </a:p>
          <a:p>
            <a:pPr lvl="1"/>
            <a:r>
              <a:rPr lang="en-GB" dirty="0"/>
              <a:t>2x2 binning to match software</a:t>
            </a:r>
          </a:p>
          <a:p>
            <a:pPr lvl="1"/>
            <a:r>
              <a:rPr lang="en-GB" dirty="0"/>
              <a:t>Pixel length and width from CCD datasheet</a:t>
            </a:r>
          </a:p>
          <a:p>
            <a:pPr lvl="1"/>
            <a:r>
              <a:rPr lang="en-GB" dirty="0"/>
              <a:t>Active area and substrate depth based on typical examples from literature  (60 </a:t>
            </a:r>
            <a:r>
              <a:rPr lang="el-GR" dirty="0"/>
              <a:t>μ</a:t>
            </a:r>
            <a:r>
              <a:rPr lang="en-GB" dirty="0"/>
              <a:t>m each) [1-3]</a:t>
            </a:r>
          </a:p>
          <a:p>
            <a:pPr lvl="1"/>
            <a:r>
              <a:rPr lang="en-GB" dirty="0"/>
              <a:t>No gate structure – previously shown to be negligible for these </a:t>
            </a:r>
            <a:r>
              <a:rPr lang="el-GR" dirty="0"/>
              <a:t>β</a:t>
            </a:r>
            <a:r>
              <a:rPr lang="en-GB" dirty="0"/>
              <a:t> particle energies [4]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5473005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[1] </a:t>
            </a:r>
            <a:r>
              <a:rPr lang="en-GB" sz="1200" dirty="0"/>
              <a:t>Li, F. &amp; Nathan, A. </a:t>
            </a:r>
            <a:r>
              <a:rPr lang="en-GB" sz="1200" i="1" dirty="0"/>
              <a:t>CCD Image Sensors in Deep-Ultraviolet: Degradation </a:t>
            </a:r>
            <a:r>
              <a:rPr lang="en-GB" sz="1200" i="1" dirty="0" err="1"/>
              <a:t>Behavior</a:t>
            </a:r>
            <a:r>
              <a:rPr lang="en-GB" sz="1200" i="1" dirty="0"/>
              <a:t> and Damage Mechanisms</a:t>
            </a:r>
            <a:r>
              <a:rPr lang="en-GB" sz="1200" dirty="0"/>
              <a:t>. (Springer Science &amp; Business Media, 2006). </a:t>
            </a:r>
            <a:endParaRPr lang="en-GB" sz="1200" dirty="0" smtClean="0"/>
          </a:p>
          <a:p>
            <a:r>
              <a:rPr lang="en-GB" sz="1200" dirty="0" smtClean="0"/>
              <a:t>[2] </a:t>
            </a:r>
            <a:r>
              <a:rPr lang="en-GB" sz="1200" dirty="0"/>
              <a:t>Burke, B., Jorden, P. &amp; Paul, V. U. CCD technology. </a:t>
            </a:r>
            <a:r>
              <a:rPr lang="en-GB" sz="1200" i="1" dirty="0"/>
              <a:t>Exp. Astron.</a:t>
            </a:r>
            <a:r>
              <a:rPr lang="en-GB" sz="1200" dirty="0"/>
              <a:t> </a:t>
            </a:r>
            <a:r>
              <a:rPr lang="en-GB" sz="1200" b="1" dirty="0"/>
              <a:t>19,</a:t>
            </a:r>
            <a:r>
              <a:rPr lang="en-GB" sz="1200" dirty="0"/>
              <a:t> 69–102 (2006</a:t>
            </a:r>
            <a:r>
              <a:rPr lang="en-GB" sz="1200" dirty="0" smtClean="0"/>
              <a:t>). </a:t>
            </a:r>
          </a:p>
          <a:p>
            <a:r>
              <a:rPr lang="en-GB" sz="1200" dirty="0" smtClean="0"/>
              <a:t>[3] Aguilar-Arevalo</a:t>
            </a:r>
            <a:r>
              <a:rPr lang="en-GB" sz="1200" dirty="0"/>
              <a:t>, A. </a:t>
            </a:r>
            <a:r>
              <a:rPr lang="en-GB" sz="1200" i="1" dirty="0"/>
              <a:t>et al.</a:t>
            </a:r>
            <a:r>
              <a:rPr lang="en-GB" sz="1200" dirty="0"/>
              <a:t> Measurement of radioactive contamination in the high-resistivity silicon CCDs of the DAMIC experiment. </a:t>
            </a:r>
            <a:r>
              <a:rPr lang="en-GB" sz="1200" i="1" dirty="0"/>
              <a:t>J. </a:t>
            </a:r>
            <a:r>
              <a:rPr lang="en-GB" sz="1200" i="1" dirty="0" err="1"/>
              <a:t>Instrum</a:t>
            </a:r>
            <a:r>
              <a:rPr lang="en-GB" sz="1200" i="1" dirty="0"/>
              <a:t>.</a:t>
            </a:r>
            <a:r>
              <a:rPr lang="en-GB" sz="1200" dirty="0"/>
              <a:t> </a:t>
            </a:r>
            <a:r>
              <a:rPr lang="en-GB" sz="1200" b="1" dirty="0"/>
              <a:t>10,</a:t>
            </a:r>
            <a:r>
              <a:rPr lang="en-GB" sz="1200" dirty="0"/>
              <a:t> P08014–P08014 (2015</a:t>
            </a:r>
            <a:r>
              <a:rPr lang="en-GB" sz="1200" dirty="0" smtClean="0"/>
              <a:t>). </a:t>
            </a:r>
          </a:p>
          <a:p>
            <a:r>
              <a:rPr lang="en-US" sz="1200" dirty="0" smtClean="0"/>
              <a:t>[4] R</a:t>
            </a:r>
            <a:r>
              <a:rPr lang="en-US" sz="1200" dirty="0"/>
              <a:t>. Newton, J. Dykes, M. J. Scott, and M. J. Joyce, “Alpha Contamination Assay , Dosimetry and Spectrometry Using Charge Coupled Devices.”, presented at IEEE Nuclear Science Symposium, Strasbourg, 2016.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3384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8553" r="7210" b="6553"/>
          <a:stretch/>
        </p:blipFill>
        <p:spPr>
          <a:xfrm>
            <a:off x="4860032" y="1873482"/>
            <a:ext cx="3553580" cy="3427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1547" r="2681" b="2693"/>
          <a:stretch/>
        </p:blipFill>
        <p:spPr>
          <a:xfrm>
            <a:off x="658015" y="1844824"/>
            <a:ext cx="3481937" cy="3353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Modelling – </a:t>
            </a:r>
            <a:r>
              <a:rPr lang="en-GB" baseline="30000" dirty="0" smtClean="0"/>
              <a:t>60</a:t>
            </a:r>
            <a:r>
              <a:rPr lang="en-GB" dirty="0" smtClean="0"/>
              <a:t>Co and </a:t>
            </a:r>
            <a:r>
              <a:rPr lang="en-GB" baseline="30000" dirty="0" smtClean="0"/>
              <a:t>137</a:t>
            </a:r>
            <a:r>
              <a:rPr lang="en-GB" dirty="0" smtClean="0"/>
              <a:t>Cs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5157192"/>
            <a:ext cx="353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CASINO output for 310 keV e</a:t>
            </a:r>
            <a:r>
              <a:rPr lang="en-GB" baseline="30000" dirty="0" smtClean="0"/>
              <a:t>-</a:t>
            </a:r>
            <a:r>
              <a:rPr lang="en-GB" dirty="0" smtClean="0"/>
              <a:t> (</a:t>
            </a:r>
            <a:r>
              <a:rPr lang="en-GB" baseline="30000" dirty="0" smtClean="0"/>
              <a:t>60</a:t>
            </a:r>
            <a:r>
              <a:rPr lang="en-GB" dirty="0" smtClean="0"/>
              <a:t>Co)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881695" y="5219908"/>
            <a:ext cx="357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CASINO output for 512 keV e</a:t>
            </a:r>
            <a:r>
              <a:rPr lang="en-GB" baseline="30000" dirty="0"/>
              <a:t>-</a:t>
            </a:r>
            <a:r>
              <a:rPr lang="en-GB" dirty="0" smtClean="0"/>
              <a:t> (</a:t>
            </a:r>
            <a:r>
              <a:rPr lang="en-GB" baseline="30000" dirty="0" smtClean="0"/>
              <a:t>137</a:t>
            </a:r>
            <a:r>
              <a:rPr lang="en-GB" dirty="0" smtClean="0"/>
              <a:t>Cs)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11</a:t>
            </a:fld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91579" y="3785783"/>
            <a:ext cx="42653" cy="1412505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73577" y="2273615"/>
            <a:ext cx="18002" cy="1512168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23561" y="1958871"/>
            <a:ext cx="2333068" cy="0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556629" y="3029699"/>
            <a:ext cx="436984" cy="756084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87158" y="1700808"/>
            <a:ext cx="1320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20 pixels (129µm)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7637" y="2916047"/>
            <a:ext cx="92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20 pixels (129µm)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520" y="2290243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60µm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3528" y="4077072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60µm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99041" y="3807420"/>
            <a:ext cx="36004" cy="1412505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957723" y="2292953"/>
            <a:ext cx="36004" cy="1536751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371545" y="1975532"/>
            <a:ext cx="2512823" cy="0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7832871" y="3051336"/>
            <a:ext cx="398890" cy="756084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35630" y="1711841"/>
            <a:ext cx="1320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20 pixels (129µm)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74411" y="3132988"/>
            <a:ext cx="92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20 pixels (129µm)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27984" y="2295252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60µm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7037" y="4098709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60µm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5666184"/>
            <a:ext cx="8425184" cy="1219200"/>
          </a:xfrm>
        </p:spPr>
        <p:txBody>
          <a:bodyPr/>
          <a:lstStyle/>
          <a:p>
            <a:r>
              <a:rPr lang="en-GB" dirty="0" smtClean="0"/>
              <a:t>10,000 simulated electrons (30 shown)</a:t>
            </a:r>
          </a:p>
          <a:p>
            <a:r>
              <a:rPr lang="en-GB" dirty="0" smtClean="0"/>
              <a:t>All regions are silicon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977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Modelling - </a:t>
            </a:r>
            <a:r>
              <a:rPr lang="en-GB" baseline="30000" dirty="0"/>
              <a:t>60</a:t>
            </a:r>
            <a:r>
              <a:rPr lang="en-GB" dirty="0"/>
              <a:t>Co and </a:t>
            </a:r>
            <a:r>
              <a:rPr lang="en-GB" baseline="30000" dirty="0"/>
              <a:t>137</a:t>
            </a:r>
            <a:r>
              <a:rPr lang="en-GB" dirty="0"/>
              <a:t>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828625" y="2924944"/>
            <a:ext cx="3135863" cy="1499130"/>
          </a:xfrm>
        </p:spPr>
        <p:txBody>
          <a:bodyPr/>
          <a:lstStyle/>
          <a:p>
            <a:r>
              <a:rPr lang="en-GB" baseline="30000" dirty="0" smtClean="0"/>
              <a:t>137</a:t>
            </a:r>
            <a:r>
              <a:rPr lang="en-GB" dirty="0" smtClean="0"/>
              <a:t>Cs peak: 2 pixels</a:t>
            </a:r>
            <a:endParaRPr lang="en-GB" dirty="0"/>
          </a:p>
          <a:p>
            <a:r>
              <a:rPr lang="en-GB" baseline="30000" dirty="0" smtClean="0"/>
              <a:t>60</a:t>
            </a:r>
            <a:r>
              <a:rPr lang="en-GB" dirty="0" smtClean="0"/>
              <a:t>Co peak:  2.5 pixels</a:t>
            </a:r>
          </a:p>
          <a:p>
            <a:r>
              <a:rPr lang="en-GB" baseline="30000" dirty="0" smtClean="0"/>
              <a:t>60</a:t>
            </a:r>
            <a:r>
              <a:rPr lang="en-GB" dirty="0" smtClean="0"/>
              <a:t>Co has a greater percentage of larger clusters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08477"/>
            <a:ext cx="5368639" cy="4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Experimental setup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288" y="2276574"/>
            <a:ext cx="3960688" cy="4320778"/>
          </a:xfrm>
        </p:spPr>
        <p:txBody>
          <a:bodyPr/>
          <a:lstStyle/>
          <a:p>
            <a:r>
              <a:rPr lang="en-GB" dirty="0" smtClean="0"/>
              <a:t>CCD in contact with source</a:t>
            </a:r>
          </a:p>
          <a:p>
            <a:r>
              <a:rPr lang="en-GB" dirty="0" smtClean="0"/>
              <a:t>Aimed for similar counts to avoid overlapping </a:t>
            </a:r>
            <a:r>
              <a:rPr lang="en-GB" dirty="0"/>
              <a:t>clusters</a:t>
            </a:r>
            <a:r>
              <a:rPr lang="en-GB" dirty="0" smtClean="0"/>
              <a:t>:</a:t>
            </a:r>
          </a:p>
          <a:p>
            <a:pPr lvl="1"/>
            <a:r>
              <a:rPr lang="en-GB" baseline="30000" dirty="0"/>
              <a:t>60</a:t>
            </a:r>
            <a:r>
              <a:rPr lang="en-GB" dirty="0"/>
              <a:t>Co: </a:t>
            </a:r>
            <a:r>
              <a:rPr lang="en-GB" dirty="0" smtClean="0"/>
              <a:t>100s - 26,003 counts </a:t>
            </a:r>
          </a:p>
          <a:p>
            <a:pPr lvl="1"/>
            <a:r>
              <a:rPr lang="en-GB" baseline="30000" dirty="0" smtClean="0"/>
              <a:t>137</a:t>
            </a:r>
            <a:r>
              <a:rPr lang="en-GB" dirty="0" smtClean="0"/>
              <a:t>Cs</a:t>
            </a:r>
            <a:r>
              <a:rPr lang="en-GB" dirty="0"/>
              <a:t>: </a:t>
            </a:r>
            <a:r>
              <a:rPr lang="en-GB" dirty="0" smtClean="0"/>
              <a:t>20s -  28,056 counts</a:t>
            </a:r>
          </a:p>
          <a:p>
            <a:r>
              <a:rPr lang="en-GB" dirty="0"/>
              <a:t>Clusters </a:t>
            </a:r>
            <a:r>
              <a:rPr lang="en-GB" dirty="0" smtClean="0"/>
              <a:t>are any </a:t>
            </a:r>
            <a:r>
              <a:rPr lang="en-GB" dirty="0"/>
              <a:t>pixels connected horizontally, vertically or diagonally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r="5277" b="15040"/>
          <a:stretch/>
        </p:blipFill>
        <p:spPr>
          <a:xfrm>
            <a:off x="4499992" y="2604002"/>
            <a:ext cx="4305672" cy="2769214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23528" y="4580681"/>
            <a:ext cx="8338120" cy="4752975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4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Experimental 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5949280"/>
            <a:ext cx="1427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aseline="30000" dirty="0" smtClean="0"/>
              <a:t>137</a:t>
            </a:r>
            <a:r>
              <a:rPr lang="en-GB" sz="2000" dirty="0" smtClean="0"/>
              <a:t>Cs </a:t>
            </a:r>
          </a:p>
          <a:p>
            <a:r>
              <a:rPr lang="en-GB" sz="2000" dirty="0" smtClean="0"/>
              <a:t>1s exposure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312679"/>
            <a:ext cx="2984015" cy="23282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2984015" cy="23362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84642" y="1772816"/>
            <a:ext cx="3471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Image sections: 146×114 pixels </a:t>
            </a:r>
          </a:p>
          <a:p>
            <a:r>
              <a:rPr lang="en-GB" sz="2000" dirty="0" smtClean="0"/>
              <a:t>(4.5% of total image size)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01008"/>
            <a:ext cx="1427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aseline="30000" dirty="0" smtClean="0"/>
              <a:t>60</a:t>
            </a:r>
            <a:r>
              <a:rPr lang="en-GB" sz="2000" dirty="0" smtClean="0"/>
              <a:t>Co </a:t>
            </a:r>
          </a:p>
          <a:p>
            <a:r>
              <a:rPr lang="en-GB" sz="2000" dirty="0" smtClean="0"/>
              <a:t>5s exposure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199" y1="1773" x2="10448" y2="97194"/>
                        <a14:foregroundMark x1="6468" y1="5170" x2="5597" y2="93796"/>
                        <a14:foregroundMark x1="2736" y1="22157" x2="2736" y2="81536"/>
                        <a14:foregroundMark x1="26741" y1="85672" x2="91915" y2="86411"/>
                        <a14:foregroundMark x1="89055" y1="98966" x2="99627" y2="87001"/>
                        <a14:foregroundMark x1="98507" y1="88774" x2="95896" y2="91728"/>
                        <a14:foregroundMark x1="99129" y1="89365" x2="92786" y2="94535"/>
                        <a14:backgroundMark x1="91045" y1="98966" x2="99876" y2="89660"/>
                        <a14:backgroundMark x1="97139" y1="96160" x2="97139" y2="96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86" y="2708920"/>
            <a:ext cx="4325510" cy="36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Experimental 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288" y="2276872"/>
            <a:ext cx="3384624" cy="4320778"/>
          </a:xfrm>
        </p:spPr>
        <p:txBody>
          <a:bodyPr/>
          <a:lstStyle/>
          <a:p>
            <a:r>
              <a:rPr lang="en-GB" dirty="0" smtClean="0"/>
              <a:t>Lognormal fits well but peak shifted to smaller 1 pixel clusters in both cases</a:t>
            </a:r>
            <a:endParaRPr lang="en-GB" dirty="0"/>
          </a:p>
          <a:p>
            <a:r>
              <a:rPr lang="en-GB" dirty="0" smtClean="0"/>
              <a:t>Smaller clusters dominated by </a:t>
            </a:r>
            <a:r>
              <a:rPr lang="el-GR" dirty="0" smtClean="0"/>
              <a:t>γ</a:t>
            </a:r>
            <a:r>
              <a:rPr lang="en-GB" dirty="0" smtClean="0"/>
              <a:t> radiation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90" y="2132856"/>
            <a:ext cx="4617682" cy="38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Comparison of results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5661248"/>
            <a:ext cx="325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CASINO results (</a:t>
            </a:r>
            <a:r>
              <a:rPr lang="el-GR" dirty="0" smtClean="0"/>
              <a:t>β</a:t>
            </a:r>
            <a:r>
              <a:rPr lang="en-GB" dirty="0" smtClean="0"/>
              <a:t> particles only)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1" y="2132856"/>
            <a:ext cx="4189763" cy="3356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55158" y="5687971"/>
            <a:ext cx="303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Experimental results (</a:t>
            </a:r>
            <a:r>
              <a:rPr lang="el-GR" dirty="0" smtClean="0"/>
              <a:t>β</a:t>
            </a:r>
            <a:r>
              <a:rPr lang="en-GB" dirty="0" smtClean="0"/>
              <a:t> and </a:t>
            </a:r>
            <a:r>
              <a:rPr lang="el-GR" dirty="0" smtClean="0"/>
              <a:t>γ</a:t>
            </a:r>
            <a:r>
              <a:rPr lang="en-GB" dirty="0" smtClean="0"/>
              <a:t>)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16" y="1988840"/>
            <a:ext cx="422044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Po-210 </a:t>
            </a:r>
            <a:r>
              <a:rPr lang="el-GR" dirty="0" smtClean="0"/>
              <a:t>α</a:t>
            </a:r>
            <a:r>
              <a:rPr lang="en-GB" dirty="0" smtClean="0"/>
              <a:t> particle source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552" y="2420888"/>
            <a:ext cx="3816424" cy="1795835"/>
          </a:xfrm>
        </p:spPr>
        <p:txBody>
          <a:bodyPr/>
          <a:lstStyle/>
          <a:p>
            <a:r>
              <a:rPr lang="en-GB" dirty="0" smtClean="0"/>
              <a:t>Single </a:t>
            </a:r>
            <a:r>
              <a:rPr lang="el-GR" dirty="0" smtClean="0"/>
              <a:t>α</a:t>
            </a:r>
            <a:r>
              <a:rPr lang="en-GB" dirty="0" smtClean="0"/>
              <a:t> particle energy: 5.31 MeV</a:t>
            </a:r>
          </a:p>
          <a:p>
            <a:r>
              <a:rPr lang="en-GB" dirty="0" smtClean="0"/>
              <a:t>No </a:t>
            </a:r>
            <a:r>
              <a:rPr lang="el-GR" dirty="0" smtClean="0"/>
              <a:t>β</a:t>
            </a:r>
            <a:r>
              <a:rPr lang="en-GB" dirty="0" smtClean="0"/>
              <a:t>/</a:t>
            </a:r>
            <a:r>
              <a:rPr lang="el-GR" dirty="0" smtClean="0"/>
              <a:t>γ</a:t>
            </a:r>
            <a:r>
              <a:rPr lang="en-GB" dirty="0" smtClean="0"/>
              <a:t> radiation</a:t>
            </a:r>
          </a:p>
          <a:p>
            <a:r>
              <a:rPr lang="en-GB" dirty="0" smtClean="0"/>
              <a:t>Half life: 138 days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8237" y="53513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SRIM (Stopping and Range of Ions in Matter) simulation data [1]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0" y="63621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1400" dirty="0"/>
              <a:t>[1] Ziegler, J. F., Ziegler, M. D. &amp; </a:t>
            </a:r>
            <a:r>
              <a:rPr lang="en-GB" sz="1400" dirty="0" err="1"/>
              <a:t>Biersack</a:t>
            </a:r>
            <a:r>
              <a:rPr lang="en-GB" sz="1400" dirty="0"/>
              <a:t>, J. P. SRIM – The stopping and range of ions in matter (2010). </a:t>
            </a:r>
            <a:r>
              <a:rPr lang="en-GB" sz="1400" i="1" dirty="0" err="1"/>
              <a:t>Nucl</a:t>
            </a:r>
            <a:r>
              <a:rPr lang="en-GB" sz="1400" i="1" dirty="0"/>
              <a:t>. Instruments Methods Phys. Res. Sect. B Beam Interact. with Mater. Atoms</a:t>
            </a:r>
            <a:r>
              <a:rPr lang="en-GB" sz="1400" dirty="0"/>
              <a:t> </a:t>
            </a:r>
            <a:r>
              <a:rPr lang="en-GB" sz="1400" b="1" dirty="0"/>
              <a:t>268,</a:t>
            </a:r>
            <a:r>
              <a:rPr lang="en-GB" sz="1400" dirty="0"/>
              <a:t> 1818–1823 (2010).  http://www.srim.org/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62" y="2132856"/>
            <a:ext cx="4045950" cy="32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Po-210 </a:t>
            </a:r>
            <a:r>
              <a:rPr lang="el-GR" dirty="0"/>
              <a:t>α</a:t>
            </a:r>
            <a:r>
              <a:rPr lang="en-GB" dirty="0"/>
              <a:t> particle source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5589240"/>
            <a:ext cx="4380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Experimental data, streaks counted if they consist of more than 6 pixels in length. Total number of streaks: 1625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3721" y="4809926"/>
            <a:ext cx="3488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210</a:t>
            </a:r>
            <a:r>
              <a:rPr lang="en-GB" dirty="0" smtClean="0"/>
              <a:t>Po (30s) image section</a:t>
            </a:r>
          </a:p>
          <a:p>
            <a:r>
              <a:rPr lang="en-GB" dirty="0" smtClean="0"/>
              <a:t>208x144 pixels, 8.3% of total image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3" y="2503376"/>
            <a:ext cx="3325909" cy="230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63" y="2132856"/>
            <a:ext cx="4070521" cy="33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CCDs show potential for spectroscopy of radioactive contamination</a:t>
            </a:r>
          </a:p>
          <a:p>
            <a:r>
              <a:rPr lang="en-GB" dirty="0" smtClean="0"/>
              <a:t>CCD response to </a:t>
            </a:r>
            <a:r>
              <a:rPr lang="el-GR" dirty="0" smtClean="0"/>
              <a:t>β</a:t>
            </a:r>
            <a:r>
              <a:rPr lang="en-GB" dirty="0" smtClean="0"/>
              <a:t> radiation has been investigated</a:t>
            </a:r>
          </a:p>
          <a:p>
            <a:pPr lvl="1"/>
            <a:r>
              <a:rPr lang="en-GB" dirty="0" smtClean="0"/>
              <a:t>Simulations show lower energy </a:t>
            </a:r>
            <a:r>
              <a:rPr lang="el-GR" dirty="0" smtClean="0"/>
              <a:t>β</a:t>
            </a:r>
            <a:r>
              <a:rPr lang="en-GB" dirty="0" smtClean="0"/>
              <a:t> particles scatter more and hence have longer tracks</a:t>
            </a:r>
          </a:p>
          <a:p>
            <a:pPr lvl="1"/>
            <a:r>
              <a:rPr lang="en-GB" dirty="0" smtClean="0"/>
              <a:t>Experimentally, there is a small difference seen between the responses to </a:t>
            </a:r>
            <a:r>
              <a:rPr lang="en-GB" baseline="30000" dirty="0" smtClean="0"/>
              <a:t>60</a:t>
            </a:r>
            <a:r>
              <a:rPr lang="en-GB" dirty="0" smtClean="0"/>
              <a:t>Co and </a:t>
            </a:r>
            <a:r>
              <a:rPr lang="en-GB" baseline="30000" dirty="0" smtClean="0"/>
              <a:t>137</a:t>
            </a:r>
            <a:r>
              <a:rPr lang="en-GB" dirty="0" smtClean="0"/>
              <a:t>Cs, however the smaller clusters are dominated by </a:t>
            </a:r>
            <a:r>
              <a:rPr lang="el-GR" dirty="0" smtClean="0"/>
              <a:t>γ</a:t>
            </a:r>
            <a:r>
              <a:rPr lang="en-GB" dirty="0" smtClean="0"/>
              <a:t> radiation</a:t>
            </a:r>
          </a:p>
          <a:p>
            <a:r>
              <a:rPr lang="en-GB" dirty="0" smtClean="0"/>
              <a:t>Investigations into </a:t>
            </a:r>
            <a:r>
              <a:rPr lang="el-GR" dirty="0" smtClean="0"/>
              <a:t>α</a:t>
            </a:r>
            <a:r>
              <a:rPr lang="en-GB" dirty="0" smtClean="0"/>
              <a:t> clusters and blooming have started with the </a:t>
            </a:r>
            <a:r>
              <a:rPr lang="en-GB" baseline="30000" dirty="0" smtClean="0"/>
              <a:t>210</a:t>
            </a:r>
            <a:r>
              <a:rPr lang="en-GB" dirty="0" smtClean="0"/>
              <a:t>Po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7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Introduction to the project</a:t>
            </a:r>
          </a:p>
          <a:p>
            <a:r>
              <a:rPr lang="en-GB" dirty="0" smtClean="0"/>
              <a:t>CCD operation</a:t>
            </a:r>
          </a:p>
          <a:p>
            <a:r>
              <a:rPr lang="en-GB" dirty="0" smtClean="0"/>
              <a:t>Identifying </a:t>
            </a:r>
            <a:r>
              <a:rPr lang="el-GR" dirty="0" smtClean="0"/>
              <a:t>β</a:t>
            </a:r>
            <a:r>
              <a:rPr lang="en-GB" dirty="0" smtClean="0"/>
              <a:t> clusters in CCD images</a:t>
            </a:r>
          </a:p>
          <a:p>
            <a:pPr lvl="1"/>
            <a:r>
              <a:rPr lang="en-GB" dirty="0" smtClean="0"/>
              <a:t>Modelling</a:t>
            </a:r>
          </a:p>
          <a:p>
            <a:pPr lvl="1"/>
            <a:r>
              <a:rPr lang="en-GB" dirty="0" smtClean="0"/>
              <a:t>Experimental</a:t>
            </a:r>
          </a:p>
          <a:p>
            <a:r>
              <a:rPr lang="en-GB" dirty="0"/>
              <a:t>α</a:t>
            </a:r>
            <a:r>
              <a:rPr lang="en-GB" dirty="0" smtClean="0"/>
              <a:t> particle research</a:t>
            </a:r>
          </a:p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5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Future research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772816"/>
            <a:ext cx="8425184" cy="4752975"/>
          </a:xfrm>
        </p:spPr>
        <p:txBody>
          <a:bodyPr/>
          <a:lstStyle/>
          <a:p>
            <a:r>
              <a:rPr lang="en-GB" dirty="0" smtClean="0"/>
              <a:t>Continue </a:t>
            </a:r>
            <a:r>
              <a:rPr lang="el-GR" dirty="0" smtClean="0"/>
              <a:t>β</a:t>
            </a:r>
            <a:r>
              <a:rPr lang="en-GB" dirty="0" smtClean="0"/>
              <a:t> investigations</a:t>
            </a:r>
          </a:p>
          <a:p>
            <a:pPr lvl="1"/>
            <a:r>
              <a:rPr lang="en-GB" dirty="0" smtClean="0"/>
              <a:t>Separate the responses from </a:t>
            </a:r>
            <a:r>
              <a:rPr lang="el-GR" dirty="0" smtClean="0"/>
              <a:t>β</a:t>
            </a:r>
            <a:r>
              <a:rPr lang="en-GB" dirty="0" smtClean="0"/>
              <a:t> and </a:t>
            </a:r>
            <a:r>
              <a:rPr lang="el-GR" dirty="0" smtClean="0"/>
              <a:t>γ</a:t>
            </a:r>
            <a:r>
              <a:rPr lang="en-GB" dirty="0" smtClean="0"/>
              <a:t> radiation</a:t>
            </a:r>
          </a:p>
          <a:p>
            <a:pPr lvl="1"/>
            <a:r>
              <a:rPr lang="en-GB" dirty="0" smtClean="0"/>
              <a:t>Use a </a:t>
            </a:r>
            <a:r>
              <a:rPr lang="el-GR" dirty="0" smtClean="0"/>
              <a:t>β</a:t>
            </a:r>
            <a:r>
              <a:rPr lang="en-GB" dirty="0" smtClean="0"/>
              <a:t> particle source with a more significantly different energy</a:t>
            </a:r>
          </a:p>
          <a:p>
            <a:r>
              <a:rPr lang="en-GB" dirty="0" smtClean="0"/>
              <a:t>Continue research with </a:t>
            </a:r>
            <a:r>
              <a:rPr lang="el-GR" dirty="0" smtClean="0"/>
              <a:t>α</a:t>
            </a:r>
            <a:r>
              <a:rPr lang="en-GB" dirty="0" smtClean="0"/>
              <a:t> particle source</a:t>
            </a:r>
          </a:p>
          <a:p>
            <a:pPr lvl="1"/>
            <a:r>
              <a:rPr lang="en-GB" dirty="0" smtClean="0"/>
              <a:t>Investigate response to different </a:t>
            </a:r>
            <a:r>
              <a:rPr lang="el-GR" dirty="0" smtClean="0"/>
              <a:t>α</a:t>
            </a:r>
            <a:r>
              <a:rPr lang="en-GB" dirty="0" smtClean="0"/>
              <a:t> particle energies</a:t>
            </a:r>
          </a:p>
          <a:p>
            <a:r>
              <a:rPr lang="en-GB" dirty="0" smtClean="0"/>
              <a:t>Develop </a:t>
            </a:r>
            <a:r>
              <a:rPr lang="el-GR" dirty="0" smtClean="0"/>
              <a:t>β</a:t>
            </a:r>
            <a:r>
              <a:rPr lang="en-GB" dirty="0" smtClean="0"/>
              <a:t> and </a:t>
            </a:r>
            <a:r>
              <a:rPr lang="el-GR" dirty="0" smtClean="0"/>
              <a:t>α</a:t>
            </a:r>
            <a:r>
              <a:rPr lang="en-GB" dirty="0" smtClean="0"/>
              <a:t> identification from mixed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1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41168"/>
            <a:ext cx="2306251" cy="786937"/>
          </a:xfrm>
          <a:prstGeom prst="rect">
            <a:avLst/>
          </a:prstGeom>
          <a:ln w="57150">
            <a:noFill/>
          </a:ln>
        </p:spPr>
      </p:pic>
      <p:pic>
        <p:nvPicPr>
          <p:cNvPr id="6" name="Picture 4" descr="https://upload.wikimedia.org/wikipedia/en/thumb/7/72/UniOfManchesterLogo.svg/1280px-UniOfManchester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97156"/>
            <a:ext cx="1944216" cy="8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6065" y="4951733"/>
            <a:ext cx="2062359" cy="830997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NGN</a:t>
            </a:r>
            <a:r>
              <a:rPr lang="en-GB" sz="3200" b="1" dirty="0" smtClean="0"/>
              <a:t>CDT</a:t>
            </a:r>
            <a:endParaRPr lang="en-GB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77272"/>
            <a:ext cx="2118238" cy="865173"/>
          </a:xfrm>
          <a:prstGeom prst="rect">
            <a:avLst/>
          </a:prstGeom>
          <a:ln w="57150">
            <a:noFill/>
          </a:ln>
        </p:spPr>
      </p:pic>
      <p:pic>
        <p:nvPicPr>
          <p:cNvPr id="9" name="Picture 2" descr="https://aticdn.s3-eu-west-1.amazonaws.com/2016/09/lrf-lgoo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13628"/>
            <a:ext cx="2238673" cy="9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949280"/>
            <a:ext cx="2482980" cy="749740"/>
          </a:xfrm>
          <a:prstGeom prst="snip2DiagRect">
            <a:avLst>
              <a:gd name="adj1" fmla="val 50000"/>
              <a:gd name="adj2" fmla="val 0"/>
            </a:avLst>
          </a:prstGeom>
          <a:ln w="57150">
            <a:noFill/>
          </a:ln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0" y="2276872"/>
            <a:ext cx="9143999" cy="57606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dirty="0" smtClean="0"/>
              <a:t>Thank you for listening!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r.newton1@lancaster.ac.uk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1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Project introduction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452320" y="116632"/>
            <a:ext cx="5544863" cy="4752975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Problem:</a:t>
            </a:r>
          </a:p>
          <a:p>
            <a:pPr lvl="1"/>
            <a:r>
              <a:rPr lang="en-GB" i="1" dirty="0"/>
              <a:t>In-situ</a:t>
            </a:r>
            <a:r>
              <a:rPr lang="en-GB" dirty="0"/>
              <a:t> detection of </a:t>
            </a:r>
            <a:r>
              <a:rPr lang="en-GB" dirty="0" smtClean="0"/>
              <a:t>radioactive contamination </a:t>
            </a:r>
            <a:r>
              <a:rPr lang="en-GB" dirty="0"/>
              <a:t>– in particular of </a:t>
            </a:r>
            <a:r>
              <a:rPr lang="el-GR" dirty="0"/>
              <a:t>α</a:t>
            </a:r>
            <a:r>
              <a:rPr lang="en-GB" dirty="0"/>
              <a:t> radiation sources</a:t>
            </a:r>
          </a:p>
          <a:p>
            <a:r>
              <a:rPr lang="en-GB" dirty="0"/>
              <a:t>Aims:</a:t>
            </a:r>
          </a:p>
          <a:p>
            <a:pPr lvl="1"/>
            <a:r>
              <a:rPr lang="en-GB" dirty="0"/>
              <a:t>Investigate potential of charge coupled devices (CCDs) for performing spectroscopy of </a:t>
            </a:r>
            <a:r>
              <a:rPr lang="el-GR" dirty="0"/>
              <a:t>α</a:t>
            </a:r>
            <a:r>
              <a:rPr lang="en-GB" dirty="0"/>
              <a:t> and </a:t>
            </a:r>
            <a:r>
              <a:rPr lang="el-GR" dirty="0"/>
              <a:t>β</a:t>
            </a:r>
            <a:r>
              <a:rPr lang="en-GB" dirty="0"/>
              <a:t> radiation</a:t>
            </a:r>
          </a:p>
          <a:p>
            <a:pPr lvl="1"/>
            <a:r>
              <a:rPr lang="en-GB" dirty="0"/>
              <a:t>Design and build a spectrometer for </a:t>
            </a:r>
            <a:r>
              <a:rPr lang="en-GB" i="1" dirty="0"/>
              <a:t>in-situ</a:t>
            </a:r>
            <a:r>
              <a:rPr lang="en-GB" dirty="0"/>
              <a:t> use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9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Charge coupled devices (CCDs)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Sony ICX825AL</a:t>
            </a:r>
          </a:p>
          <a:p>
            <a:r>
              <a:rPr lang="en-GB" dirty="0" smtClean="0"/>
              <a:t>8.98 x 6.71 mm imaging size</a:t>
            </a:r>
          </a:p>
          <a:p>
            <a:pPr lvl="1"/>
            <a:r>
              <a:rPr lang="en-GB" dirty="0" smtClean="0"/>
              <a:t>1392 x 1040 pixels</a:t>
            </a:r>
          </a:p>
          <a:p>
            <a:pPr lvl="2"/>
            <a:r>
              <a:rPr lang="en-GB" dirty="0" smtClean="0"/>
              <a:t>6.45 x 6.45 </a:t>
            </a:r>
            <a:r>
              <a:rPr lang="el-GR" dirty="0" smtClean="0"/>
              <a:t>μ</a:t>
            </a:r>
            <a:r>
              <a:rPr lang="en-GB" dirty="0" smtClean="0"/>
              <a:t>m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15926" r="16528" b="16667"/>
          <a:stretch/>
        </p:blipFill>
        <p:spPr>
          <a:xfrm>
            <a:off x="2195736" y="4286550"/>
            <a:ext cx="4608512" cy="2382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9" t="15264" r="19565" b="14974"/>
          <a:stretch/>
        </p:blipFill>
        <p:spPr>
          <a:xfrm>
            <a:off x="5580112" y="1895872"/>
            <a:ext cx="2191115" cy="218120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82452" y="3525149"/>
            <a:ext cx="5760888" cy="78160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dirty="0" smtClean="0"/>
              <a:t>More information:</a:t>
            </a:r>
          </a:p>
          <a:p>
            <a:pPr marL="0" indent="0">
              <a:buFont typeface="Arial" pitchFamily="34" charset="0"/>
              <a:buNone/>
            </a:pPr>
            <a:r>
              <a:rPr lang="en-GB" sz="1800" dirty="0" smtClean="0"/>
              <a:t>https://www.sxccd.com/ultrastar-and-ultrastar-c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43340" y="2708920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00192" y="3429000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15816" y="6273316"/>
            <a:ext cx="1872208" cy="3600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00192" y="3437226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8.98mm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1575" y="2807059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6.71mm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6289575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8.1cm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Charge coupled devices (CCDs)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844824"/>
            <a:ext cx="4536504" cy="4752975"/>
          </a:xfrm>
        </p:spPr>
        <p:txBody>
          <a:bodyPr/>
          <a:lstStyle/>
          <a:p>
            <a:r>
              <a:rPr lang="en-GB" dirty="0" smtClean="0"/>
              <a:t>Potential for detecting charged particles/ionising radiation</a:t>
            </a:r>
          </a:p>
          <a:p>
            <a:r>
              <a:rPr lang="en-GB" dirty="0" smtClean="0"/>
              <a:t>Particles create electron/hole pairs in the active region</a:t>
            </a:r>
          </a:p>
          <a:p>
            <a:pPr lvl="1"/>
            <a:r>
              <a:rPr lang="en-GB" dirty="0" smtClean="0"/>
              <a:t>Collected by gate electrodes</a:t>
            </a:r>
          </a:p>
          <a:p>
            <a:r>
              <a:rPr lang="en-GB" dirty="0" smtClean="0"/>
              <a:t>Charge can spread into multiple pixels </a:t>
            </a:r>
          </a:p>
          <a:p>
            <a:pPr lvl="1"/>
            <a:r>
              <a:rPr lang="en-GB" dirty="0" smtClean="0"/>
              <a:t>Trails</a:t>
            </a:r>
          </a:p>
          <a:p>
            <a:pPr lvl="1"/>
            <a:r>
              <a:rPr lang="en-GB" dirty="0" smtClean="0"/>
              <a:t>Diffusion</a:t>
            </a:r>
          </a:p>
          <a:p>
            <a:pPr lvl="1"/>
            <a:r>
              <a:rPr lang="en-GB" dirty="0" smtClean="0"/>
              <a:t>Blooming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5091445" y="2132856"/>
            <a:ext cx="3456384" cy="3096344"/>
            <a:chOff x="4943519" y="2491656"/>
            <a:chExt cx="3456384" cy="309634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943519" y="2923704"/>
              <a:ext cx="34563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943519" y="3355752"/>
              <a:ext cx="34563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943519" y="4651896"/>
              <a:ext cx="34563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943519" y="5588000"/>
              <a:ext cx="34563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824498" y="2563664"/>
              <a:ext cx="0" cy="158417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452752" y="3757816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e</a:t>
              </a:r>
              <a:r>
                <a:rPr lang="en-GB" baseline="30000" dirty="0">
                  <a:solidFill>
                    <a:srgbClr val="FF0000"/>
                  </a:solidFill>
                </a:rPr>
                <a:t>-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96506" y="3963174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e</a:t>
              </a:r>
              <a:r>
                <a:rPr lang="en-GB" baseline="30000" dirty="0">
                  <a:solidFill>
                    <a:srgbClr val="FF0000"/>
                  </a:solidFill>
                </a:rPr>
                <a:t>-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36466" y="4094144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e</a:t>
              </a:r>
              <a:r>
                <a:rPr lang="en-GB" baseline="30000" dirty="0">
                  <a:solidFill>
                    <a:srgbClr val="FF0000"/>
                  </a:solidFill>
                </a:rPr>
                <a:t>-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5378698" y="3355752"/>
              <a:ext cx="148108" cy="5040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069791" y="3355752"/>
              <a:ext cx="173285" cy="6567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709751" y="3355752"/>
              <a:ext cx="13470" cy="9230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872346" y="3793897"/>
              <a:ext cx="12764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Active region</a:t>
              </a:r>
              <a:endParaRPr lang="en-GB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72346" y="2950282"/>
              <a:ext cx="13874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Gate structure</a:t>
              </a:r>
              <a:endParaRPr lang="en-GB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79614" y="4939928"/>
              <a:ext cx="972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Substrate</a:t>
              </a:r>
              <a:endParaRPr lang="en-GB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89058" y="2491656"/>
              <a:ext cx="24514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00B0F0"/>
                  </a:solidFill>
                </a:rPr>
                <a:t>Incoming particle/radiation</a:t>
              </a:r>
              <a:endParaRPr lang="en-GB" sz="16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024530" y="5356944"/>
            <a:ext cx="3491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CCD basic single pixel structure 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5</a:t>
            </a:fld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292080" y="2564904"/>
            <a:ext cx="0" cy="1728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88424" y="2564904"/>
            <a:ext cx="0" cy="1728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CCDs – Previous research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056256" y="1844824"/>
            <a:ext cx="5911821" cy="2325733"/>
            <a:chOff x="8105752" y="7814478"/>
            <a:chExt cx="12002787" cy="47602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39863" b="53520"/>
            <a:stretch/>
          </p:blipFill>
          <p:spPr>
            <a:xfrm>
              <a:off x="10459465" y="7814478"/>
              <a:ext cx="9649074" cy="476026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105752" y="7824992"/>
              <a:ext cx="2353714" cy="8189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l-GR" sz="2000" dirty="0"/>
                <a:t>α</a:t>
              </a:r>
              <a:r>
                <a:rPr lang="en-GB" sz="2000" dirty="0"/>
                <a:t> (</a:t>
              </a:r>
              <a:r>
                <a:rPr lang="en-GB" sz="2000" baseline="30000" dirty="0"/>
                <a:t>241</a:t>
              </a:r>
              <a:r>
                <a:rPr lang="en-GB" sz="2000" dirty="0"/>
                <a:t>Am)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2"/>
          <a:stretch/>
        </p:blipFill>
        <p:spPr bwMode="auto">
          <a:xfrm>
            <a:off x="2215549" y="4272851"/>
            <a:ext cx="2311020" cy="191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9"/>
          <a:stretch/>
        </p:blipFill>
        <p:spPr bwMode="auto">
          <a:xfrm>
            <a:off x="4591813" y="4272852"/>
            <a:ext cx="2376264" cy="191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56256" y="4220821"/>
            <a:ext cx="1159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2000" dirty="0" smtClean="0"/>
              <a:t>γ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baseline="30000" dirty="0"/>
              <a:t>241</a:t>
            </a:r>
            <a:r>
              <a:rPr lang="en-GB" sz="2000" dirty="0"/>
              <a:t>Am)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73287" y="4220821"/>
            <a:ext cx="1055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2000" dirty="0" smtClean="0"/>
              <a:t>β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baseline="30000" dirty="0" smtClean="0"/>
              <a:t>234</a:t>
            </a:r>
            <a:r>
              <a:rPr lang="en-GB" sz="2000" dirty="0" smtClean="0"/>
              <a:t>Th)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-30022" y="6423719"/>
            <a:ext cx="8490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</a:t>
            </a:r>
            <a:r>
              <a:rPr lang="en-US" sz="1200" dirty="0"/>
              <a:t>R. Newton, J. Dykes, M. J. Scott, and M. J. Joyce, “Alpha Contamination Assay , Dosimetry and Spectrometry Using Charge Coupled Devices.”, presented at IEEE Nuclear Science Symposium, Strasbourg, 2016.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4871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CCDs - Literature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46179" y="6309320"/>
            <a:ext cx="915468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[1] Aguilar-Arevalo</a:t>
            </a:r>
            <a:r>
              <a:rPr lang="en-GB" sz="1000" dirty="0"/>
              <a:t>, A. </a:t>
            </a:r>
            <a:r>
              <a:rPr lang="en-GB" sz="1000" i="1" dirty="0"/>
              <a:t>et al.</a:t>
            </a:r>
            <a:r>
              <a:rPr lang="en-GB" sz="1000" dirty="0"/>
              <a:t> Measurement of radioactive contamination in the high-resistivity silicon CCDs of the DAMIC experiment. </a:t>
            </a:r>
            <a:r>
              <a:rPr lang="en-GB" sz="1000" i="1" dirty="0"/>
              <a:t>J. </a:t>
            </a:r>
            <a:r>
              <a:rPr lang="en-GB" sz="1000" i="1" dirty="0" err="1"/>
              <a:t>Instrum</a:t>
            </a:r>
            <a:r>
              <a:rPr lang="en-GB" sz="1000" i="1" dirty="0"/>
              <a:t>.</a:t>
            </a:r>
            <a:r>
              <a:rPr lang="en-GB" sz="1000" dirty="0"/>
              <a:t> </a:t>
            </a:r>
            <a:r>
              <a:rPr lang="en-GB" sz="1000" b="1" dirty="0"/>
              <a:t>10,</a:t>
            </a:r>
            <a:r>
              <a:rPr lang="en-GB" sz="1000" dirty="0"/>
              <a:t> P08014–P08014 (2015</a:t>
            </a:r>
            <a:r>
              <a:rPr lang="en-GB" sz="1000" dirty="0" smtClean="0"/>
              <a:t>)</a:t>
            </a:r>
          </a:p>
          <a:p>
            <a:r>
              <a:rPr lang="en-GB" sz="1000" dirty="0" smtClean="0"/>
              <a:t>[2] Estrada</a:t>
            </a:r>
            <a:r>
              <a:rPr lang="en-GB" sz="1000" dirty="0"/>
              <a:t>, </a:t>
            </a:r>
            <a:r>
              <a:rPr lang="en-GB" sz="1000" dirty="0" smtClean="0"/>
              <a:t>J</a:t>
            </a:r>
            <a:r>
              <a:rPr lang="en-GB" sz="1000" dirty="0"/>
              <a:t> . </a:t>
            </a:r>
            <a:r>
              <a:rPr lang="en-GB" sz="1000" i="1" dirty="0"/>
              <a:t>et al</a:t>
            </a:r>
            <a:r>
              <a:rPr lang="en-GB" sz="1000" dirty="0" smtClean="0"/>
              <a:t>. </a:t>
            </a:r>
            <a:r>
              <a:rPr lang="en-GB" sz="1000" dirty="0"/>
              <a:t>Plasma effect in silicon charge coupled devices (CCDs). </a:t>
            </a:r>
            <a:r>
              <a:rPr lang="en-GB" sz="1000" i="1" dirty="0" err="1"/>
              <a:t>Nucl</a:t>
            </a:r>
            <a:r>
              <a:rPr lang="en-GB" sz="1000" i="1" dirty="0"/>
              <a:t>. Instruments Methods Phys. Res. Sect</a:t>
            </a:r>
            <a:r>
              <a:rPr lang="en-GB" sz="1000" i="1" dirty="0" smtClean="0"/>
              <a:t>.</a:t>
            </a:r>
            <a:br>
              <a:rPr lang="en-GB" sz="1000" i="1" dirty="0" smtClean="0"/>
            </a:br>
            <a:r>
              <a:rPr lang="en-GB" sz="1000" i="1" dirty="0" smtClean="0"/>
              <a:t> </a:t>
            </a:r>
            <a:r>
              <a:rPr lang="en-GB" sz="1000" i="1" dirty="0"/>
              <a:t>A </a:t>
            </a:r>
            <a:r>
              <a:rPr lang="en-GB" sz="1000" i="1" dirty="0" err="1"/>
              <a:t>Accel</a:t>
            </a:r>
            <a:r>
              <a:rPr lang="en-GB" sz="1000" i="1" dirty="0"/>
              <a:t>. Spectrometers, Detect. Assoc. Equip.</a:t>
            </a:r>
            <a:r>
              <a:rPr lang="en-GB" sz="1000" dirty="0"/>
              <a:t> </a:t>
            </a:r>
            <a:r>
              <a:rPr lang="en-GB" sz="1000" b="1" dirty="0"/>
              <a:t>665,</a:t>
            </a:r>
            <a:r>
              <a:rPr lang="en-GB" sz="1000" dirty="0"/>
              <a:t> 90–93 (2011).</a:t>
            </a:r>
          </a:p>
          <a:p>
            <a:endParaRPr lang="en-GB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1155967" y="1783720"/>
            <a:ext cx="2448272" cy="258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6680" b="15192"/>
          <a:stretch/>
        </p:blipFill>
        <p:spPr bwMode="auto">
          <a:xfrm>
            <a:off x="4234183" y="1700809"/>
            <a:ext cx="458628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687" y="2204863"/>
            <a:ext cx="956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Portion of a DAMIC image [1]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4725144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Picture of an exposure of the </a:t>
            </a:r>
            <a:r>
              <a:rPr lang="en-GB" sz="1400" dirty="0" err="1" smtClean="0"/>
              <a:t>DECam</a:t>
            </a:r>
            <a:r>
              <a:rPr lang="en-GB" sz="1400" dirty="0" smtClean="0"/>
              <a:t> CCD to cosmic rays. Muons, alphas, electrons and low energy photons can be distinguished by their signatures on the CCD.  [2]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27944" y="4635713"/>
            <a:ext cx="11903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Example of a plasma (left) and bloomed (right) alpha detection [1]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70" y="4437112"/>
            <a:ext cx="25336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0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en-GB" dirty="0" smtClean="0"/>
              <a:t>-particle sources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Two sources available for use:</a:t>
            </a:r>
          </a:p>
          <a:p>
            <a:pPr lvl="1"/>
            <a:r>
              <a:rPr lang="en-GB" baseline="30000" dirty="0" smtClean="0"/>
              <a:t>137</a:t>
            </a:r>
            <a:r>
              <a:rPr lang="en-GB" dirty="0" smtClean="0"/>
              <a:t>Cs	</a:t>
            </a:r>
            <a:r>
              <a:rPr lang="en-GB" dirty="0" err="1" smtClean="0"/>
              <a:t>E</a:t>
            </a:r>
            <a:r>
              <a:rPr lang="en-GB" baseline="-25000" dirty="0" err="1" smtClean="0"/>
              <a:t>max</a:t>
            </a:r>
            <a:r>
              <a:rPr lang="en-GB" dirty="0" smtClean="0"/>
              <a:t>: 512 keV</a:t>
            </a:r>
          </a:p>
          <a:p>
            <a:pPr lvl="1"/>
            <a:r>
              <a:rPr lang="en-GB" baseline="30000" dirty="0" smtClean="0"/>
              <a:t>60</a:t>
            </a:r>
            <a:r>
              <a:rPr lang="en-GB" dirty="0" smtClean="0"/>
              <a:t>Co	</a:t>
            </a:r>
            <a:r>
              <a:rPr lang="en-GB" dirty="0" err="1" smtClean="0"/>
              <a:t>E</a:t>
            </a:r>
            <a:r>
              <a:rPr lang="en-GB" baseline="-25000" dirty="0" err="1" smtClean="0"/>
              <a:t>max</a:t>
            </a:r>
            <a:r>
              <a:rPr lang="en-GB" dirty="0" smtClean="0"/>
              <a:t>: 310 keV</a:t>
            </a:r>
          </a:p>
          <a:p>
            <a:r>
              <a:rPr lang="en-GB" dirty="0" smtClean="0"/>
              <a:t>These will be used for both simulation and experimental research</a:t>
            </a:r>
          </a:p>
          <a:p>
            <a:r>
              <a:rPr lang="en-GB" dirty="0" smtClean="0"/>
              <a:t>Aim:</a:t>
            </a:r>
          </a:p>
          <a:p>
            <a:pPr lvl="1"/>
            <a:r>
              <a:rPr lang="en-GB" dirty="0" smtClean="0"/>
              <a:t>Investigate the differences in the expected and actual pixel clusters for each source</a:t>
            </a:r>
          </a:p>
          <a:p>
            <a:pPr lvl="1"/>
            <a:r>
              <a:rPr lang="en-GB" dirty="0" smtClean="0"/>
              <a:t>Look for a difference relating to the energies of the </a:t>
            </a:r>
            <a:r>
              <a:rPr lang="el-GR" dirty="0" smtClean="0"/>
              <a:t>β</a:t>
            </a:r>
            <a:r>
              <a:rPr lang="en-GB" dirty="0" smtClean="0"/>
              <a:t> particles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5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Modelling – CASINO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39952" y="2852936"/>
            <a:ext cx="4608512" cy="2016224"/>
          </a:xfrm>
        </p:spPr>
        <p:txBody>
          <a:bodyPr/>
          <a:lstStyle/>
          <a:p>
            <a:r>
              <a:rPr lang="en-GB" dirty="0" smtClean="0"/>
              <a:t>Software: CASINO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monte </a:t>
            </a:r>
            <a:r>
              <a:rPr lang="en-GB" dirty="0" err="1"/>
              <a:t>CArlo</a:t>
            </a:r>
            <a:r>
              <a:rPr lang="en-GB" dirty="0"/>
              <a:t> </a:t>
            </a:r>
            <a:r>
              <a:rPr lang="en-GB" dirty="0" err="1"/>
              <a:t>SImulation</a:t>
            </a:r>
            <a:r>
              <a:rPr lang="en-GB" dirty="0"/>
              <a:t> of </a:t>
            </a:r>
            <a:r>
              <a:rPr lang="en-GB" dirty="0" err="1"/>
              <a:t>electroN</a:t>
            </a:r>
            <a:r>
              <a:rPr lang="en-GB" dirty="0"/>
              <a:t> trajectory in </a:t>
            </a:r>
            <a:r>
              <a:rPr lang="en-GB" dirty="0" err="1" smtClean="0"/>
              <a:t>sOlids</a:t>
            </a:r>
            <a:r>
              <a:rPr lang="en-GB" dirty="0" smtClean="0"/>
              <a:t>) [1]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02F6DD-56F0-40CC-A6BC-2A4BA4D3BB5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454497"/>
            <a:ext cx="802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200" dirty="0" smtClean="0"/>
              <a:t>[1] H</a:t>
            </a:r>
            <a:r>
              <a:rPr lang="en-US" sz="1200" dirty="0"/>
              <a:t>. Demers, </a:t>
            </a:r>
            <a:r>
              <a:rPr lang="en-US" sz="1200" i="1" dirty="0" smtClean="0"/>
              <a:t>et al</a:t>
            </a:r>
            <a:r>
              <a:rPr lang="en-US" sz="1200" dirty="0" smtClean="0"/>
              <a:t>, </a:t>
            </a:r>
            <a:r>
              <a:rPr lang="en-US" sz="1200" dirty="0"/>
              <a:t>“Three-dimensional electron microscopy simulation with the CASINO Monte Carlo software.,” </a:t>
            </a:r>
            <a:r>
              <a:rPr lang="en-US" sz="1200" i="1" dirty="0"/>
              <a:t>Scanning</a:t>
            </a:r>
            <a:r>
              <a:rPr lang="en-US" sz="1200" dirty="0"/>
              <a:t>, vol. 33, no. 3, pp. 135–46, </a:t>
            </a:r>
            <a:r>
              <a:rPr lang="en-US" sz="1200" dirty="0" smtClean="0"/>
              <a:t>May (2011) . </a:t>
            </a:r>
            <a:r>
              <a:rPr lang="en-GB" sz="1200" dirty="0"/>
              <a:t>http://www.gel.usherbrooke.ca/casino</a:t>
            </a:r>
            <a:r>
              <a:rPr lang="en-GB" sz="1200" dirty="0" smtClean="0"/>
              <a:t>/</a:t>
            </a:r>
            <a:endParaRPr lang="en-GB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49716"/>
            <a:ext cx="3680779" cy="39322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04240" y="5523723"/>
            <a:ext cx="280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 tracks, 512 keV electrons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8C0E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13523</TotalTime>
  <Words>1189</Words>
  <Application>Microsoft Office PowerPoint</Application>
  <PresentationFormat>On-screen Show (4:3)</PresentationFormat>
  <Paragraphs>190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Slide 2: Text Only</vt:lpstr>
      <vt:lpstr>Investigating Artefacts Associated with β Particle Interactions in Charge Coupled Devices </vt:lpstr>
      <vt:lpstr>Overview</vt:lpstr>
      <vt:lpstr>Project introduction</vt:lpstr>
      <vt:lpstr>Charge coupled devices (CCDs)</vt:lpstr>
      <vt:lpstr>Charge coupled devices (CCDs)</vt:lpstr>
      <vt:lpstr>CCDs – Previous research</vt:lpstr>
      <vt:lpstr>CCDs - Literature</vt:lpstr>
      <vt:lpstr>β-particle sources</vt:lpstr>
      <vt:lpstr>Modelling – CASINO</vt:lpstr>
      <vt:lpstr>Modelling – CCD structure</vt:lpstr>
      <vt:lpstr>Modelling – 60Co and 137Cs</vt:lpstr>
      <vt:lpstr>Modelling - 60Co and 137Cs</vt:lpstr>
      <vt:lpstr>Experimental setup</vt:lpstr>
      <vt:lpstr>Experimental results</vt:lpstr>
      <vt:lpstr>Experimental results</vt:lpstr>
      <vt:lpstr>Comparison of results</vt:lpstr>
      <vt:lpstr>Po-210 α particle source </vt:lpstr>
      <vt:lpstr>Po-210 α particle source </vt:lpstr>
      <vt:lpstr>Summary</vt:lpstr>
      <vt:lpstr>Future research</vt:lpstr>
      <vt:lpstr>Acknowledgements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wendy.gallagher</dc:creator>
  <cp:lastModifiedBy>Rosie</cp:lastModifiedBy>
  <cp:revision>331</cp:revision>
  <dcterms:created xsi:type="dcterms:W3CDTF">2011-10-31T13:04:17Z</dcterms:created>
  <dcterms:modified xsi:type="dcterms:W3CDTF">2017-06-10T07:21:14Z</dcterms:modified>
</cp:coreProperties>
</file>