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95" r:id="rId2"/>
    <p:sldId id="893" r:id="rId3"/>
    <p:sldId id="957" r:id="rId4"/>
    <p:sldId id="929" r:id="rId5"/>
    <p:sldId id="981" r:id="rId6"/>
    <p:sldId id="982" r:id="rId7"/>
    <p:sldId id="965" r:id="rId8"/>
    <p:sldId id="964" r:id="rId9"/>
    <p:sldId id="967" r:id="rId10"/>
    <p:sldId id="983" r:id="rId11"/>
    <p:sldId id="969" r:id="rId12"/>
    <p:sldId id="970" r:id="rId13"/>
    <p:sldId id="971" r:id="rId14"/>
    <p:sldId id="974" r:id="rId15"/>
    <p:sldId id="984" r:id="rId16"/>
    <p:sldId id="978" r:id="rId17"/>
    <p:sldId id="977" r:id="rId18"/>
    <p:sldId id="976" r:id="rId19"/>
    <p:sldId id="979" r:id="rId20"/>
    <p:sldId id="980" r:id="rId21"/>
    <p:sldId id="766" r:id="rId22"/>
  </p:sldIdLst>
  <p:sldSz cx="9144000" cy="6858000" type="screen4x3"/>
  <p:notesSz cx="7077075" cy="9051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2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ribb" initials="t" lastIdx="11" clrIdx="0"/>
  <p:cmAuthor id="1" name="ross.radel" initials="r" lastIdx="1" clrIdx="1"/>
  <p:cmAuthor id="2" name="Tim Daley" initials="TD" lastIdx="2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00CC00"/>
    <a:srgbClr val="0C36B4"/>
    <a:srgbClr val="FF6600"/>
    <a:srgbClr val="FFCC00"/>
    <a:srgbClr val="CCCC00"/>
    <a:srgbClr val="53B5FF"/>
    <a:srgbClr val="FF3300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1" autoAdjust="0"/>
    <p:restoredTop sz="90247" autoAdjust="0"/>
  </p:normalViewPr>
  <p:slideViewPr>
    <p:cSldViewPr snapToGrid="0">
      <p:cViewPr>
        <p:scale>
          <a:sx n="113" d="100"/>
          <a:sy n="113" d="100"/>
        </p:scale>
        <p:origin x="976" y="192"/>
      </p:cViewPr>
      <p:guideLst>
        <p:guide orient="horz" pos="21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88"/>
    </p:cViewPr>
  </p:sorterViewPr>
  <p:notesViewPr>
    <p:cSldViewPr snapToGrid="0">
      <p:cViewPr>
        <p:scale>
          <a:sx n="100" d="100"/>
          <a:sy n="100" d="100"/>
        </p:scale>
        <p:origin x="-108" y="3180"/>
      </p:cViewPr>
      <p:guideLst>
        <p:guide orient="horz" pos="2852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308">
              <a:defRPr sz="1200" b="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5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308">
              <a:defRPr sz="1200" b="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00711"/>
            <a:ext cx="3067050" cy="45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308">
              <a:defRPr sz="1200" b="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600711"/>
            <a:ext cx="3067050" cy="45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308">
              <a:defRPr sz="1200" b="0">
                <a:latin typeface="Times New Roman" pitchFamily="1" charset="0"/>
              </a:defRPr>
            </a:lvl1pPr>
          </a:lstStyle>
          <a:p>
            <a:pPr>
              <a:defRPr/>
            </a:pPr>
            <a:fld id="{0EAE3BDF-59E1-43F2-AF1A-1CE42A431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11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308">
              <a:defRPr sz="1200" b="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5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308">
              <a:defRPr sz="1200" b="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7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822"/>
            <a:ext cx="5187950" cy="407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00711"/>
            <a:ext cx="3067050" cy="45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308">
              <a:defRPr sz="1200" b="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600711"/>
            <a:ext cx="3067050" cy="45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308">
              <a:defRPr sz="1200" b="0">
                <a:latin typeface="Times New Roman" pitchFamily="1" charset="0"/>
              </a:defRPr>
            </a:lvl1pPr>
          </a:lstStyle>
          <a:p>
            <a:pPr>
              <a:defRPr/>
            </a:pPr>
            <a:fld id="{E4C5CC3F-D82C-46F2-81B4-58349275D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33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42AAD325-7D8B-48D6-B053-DD789DD74E26}" type="slidenum">
              <a:rPr lang="en-US" smtClean="0">
                <a:latin typeface="Times New Roman" pitchFamily="18" charset="0"/>
              </a:rPr>
              <a:pPr defTabSz="950913"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2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5CC3F-D82C-46F2-81B4-58349275D96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1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="1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5CC3F-D82C-46F2-81B4-58349275D96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5CC3F-D82C-46F2-81B4-58349275D96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0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5CC3F-D82C-46F2-81B4-58349275D96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14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5CC3F-D82C-46F2-81B4-58349275D96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00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5CC3F-D82C-46F2-81B4-58349275D96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5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F2D7D-B4E1-41EC-AFA6-4E96FDA14C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6B20-5912-43C1-A395-104DEC01FF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457200"/>
            <a:ext cx="20764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60769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946C-94B5-401A-B5F2-258AE0B01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40767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676400"/>
            <a:ext cx="40767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3400" y="4038600"/>
            <a:ext cx="8305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6502401"/>
            <a:ext cx="1905000" cy="457200"/>
          </a:xfrm>
        </p:spPr>
        <p:txBody>
          <a:bodyPr/>
          <a:lstStyle>
            <a:lvl1pPr algn="ctr">
              <a:defRPr b="1" i="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>
              <a:defRPr/>
            </a:pPr>
            <a:fld id="{BD2725CF-38CC-49B7-8184-BA555DD14F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76400"/>
            <a:ext cx="40767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76400"/>
            <a:ext cx="40767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052C-7D89-4884-975D-BAD6809B9D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NLPPT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noFill/>
        </p:spPr>
        <p:txBody>
          <a:bodyPr/>
          <a:lstStyle>
            <a:lvl1pPr algn="ctr">
              <a:defRPr b="1" i="0" baseline="0">
                <a:solidFill>
                  <a:srgbClr val="FFCC00"/>
                </a:solidFill>
                <a:effectLst/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Ø"/>
              <a:defRPr>
                <a:latin typeface="Corbel"/>
                <a:cs typeface="Corbel"/>
              </a:defRPr>
            </a:lvl1pPr>
            <a:lvl2pPr marL="742950" indent="-285750">
              <a:buFont typeface="Wingdings" charset="2"/>
              <a:buChar char="Ø"/>
              <a:defRPr>
                <a:latin typeface="Corbel"/>
                <a:cs typeface="Corbel"/>
              </a:defRPr>
            </a:lvl2pPr>
            <a:lvl3pPr marL="1143000" indent="-228600">
              <a:buFont typeface="Wingdings" charset="2"/>
              <a:buChar char="Ø"/>
              <a:defRPr>
                <a:latin typeface="Corbel"/>
                <a:cs typeface="Corbel"/>
              </a:defRPr>
            </a:lvl3pPr>
            <a:lvl4pPr marL="1600200" indent="-228600">
              <a:buFont typeface="Wingdings" charset="2"/>
              <a:buChar char="Ø"/>
              <a:defRPr>
                <a:latin typeface="Corbel"/>
                <a:cs typeface="Corbel"/>
              </a:defRPr>
            </a:lvl4pPr>
            <a:lvl5pPr marL="2057400" indent="-228600">
              <a:buFont typeface="Wingdings" charset="2"/>
              <a:buChar char="Ø"/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475" y="6474272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 sz="1800" b="1" i="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 algn="l">
              <a:defRPr/>
            </a:pPr>
            <a:fld id="{BD2725CF-38CC-49B7-8184-BA555DD14F6E}" type="slidenum">
              <a:rPr lang="en-US" b="0" smtClean="0"/>
              <a:pPr algn="l">
                <a:defRPr/>
              </a:pPr>
              <a:t>‹#›</a:t>
            </a:fld>
            <a:endParaRPr lang="en-US" b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33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6886-5A2F-4C79-BA6F-CEC87B96B1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764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6A73-92FB-4B30-BD8C-181579A1AF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C1BC3-56E5-4C04-A2BF-1DB87BCA7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6D6C0-5138-4583-AFBE-D3D4B9A01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DBF2D-1B6B-4E4B-8309-4F8E3D317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C8621-71F2-49CD-AF43-0A4278EAC8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FD358-7944-40CB-8F43-5D9EF00C3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FF3300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6096000" y="6342063"/>
            <a:ext cx="2895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100" i="1">
                <a:solidFill>
                  <a:srgbClr val="7979FF"/>
                </a:solidFill>
                <a:latin typeface="Arial Black" pitchFamily="34" charset="0"/>
              </a:rPr>
              <a:t>“Business Logo</a:t>
            </a:r>
            <a:r>
              <a:rPr lang="en-US" sz="2100" i="1" baseline="30000">
                <a:solidFill>
                  <a:srgbClr val="7979FF"/>
                </a:solidFill>
                <a:latin typeface="Arial Black" pitchFamily="34" charset="0"/>
              </a:rPr>
              <a:t>TM</a:t>
            </a:r>
            <a:r>
              <a:rPr lang="en-US" sz="2100" i="1">
                <a:solidFill>
                  <a:srgbClr val="7979FF"/>
                </a:solidFill>
                <a:latin typeface="Arial Black" pitchFamily="34" charset="0"/>
              </a:rPr>
              <a:t>”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502401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rgbClr val="FFFFFF"/>
                </a:solidFill>
                <a:latin typeface="Corbel"/>
                <a:cs typeface="Corbel"/>
              </a:defRPr>
            </a:lvl1pPr>
          </a:lstStyle>
          <a:p>
            <a:pPr>
              <a:defRPr/>
            </a:pPr>
            <a:fld id="{BD2725CF-38CC-49B7-8184-BA555DD14F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52475" y="6474272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i="0" kern="1200">
                <a:solidFill>
                  <a:srgbClr val="FFFFFF"/>
                </a:solidFill>
                <a:latin typeface="Myriad Pro"/>
                <a:ea typeface="+mn-ea"/>
                <a:cs typeface="Myriad Pro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D2725CF-38CC-49B7-8184-BA555DD14F6E}" type="slidenum">
              <a:rPr lang="en-US" b="0" smtClean="0">
                <a:latin typeface="Corbel"/>
                <a:cs typeface="Corbel"/>
              </a:rPr>
              <a:pPr algn="l">
                <a:defRPr/>
              </a:pPr>
              <a:t>‹#›</a:t>
            </a:fld>
            <a:endParaRPr lang="en-US" b="0" dirty="0">
              <a:latin typeface="Corbel"/>
              <a:cs typeface="Corbe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  <p:sldLayoutId id="2147484534" r:id="rId12"/>
    <p:sldLayoutId id="214748453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1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 Black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Monotype Sorts" pitchFamily="1" charset="2"/>
        <a:buChar char="o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Monotype Sorts" pitchFamily="1" charset="2"/>
        <a:buChar char="u"/>
        <a:defRPr sz="2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NL Slide Cover Mod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188178" y="2292897"/>
            <a:ext cx="4867031" cy="3945482"/>
          </a:xfrm>
        </p:spPr>
        <p:txBody>
          <a:bodyPr/>
          <a:lstStyle/>
          <a:p>
            <a:pPr>
              <a:buFont typeface="Wingdings" pitchFamily="1" charset="2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/>
                <a:latin typeface="Corbel"/>
                <a:cs typeface="Corbel"/>
              </a:rPr>
              <a:t>Explosive Hazard Detection with a High Yield DD Neutron Generator</a:t>
            </a:r>
            <a:endParaRPr lang="en-US" sz="3200" dirty="0" smtClean="0">
              <a:solidFill>
                <a:schemeClr val="bg1"/>
              </a:solidFill>
              <a:effectLst/>
              <a:latin typeface="Corbel"/>
              <a:cs typeface="Corbel"/>
            </a:endParaRPr>
          </a:p>
          <a:p>
            <a:pPr>
              <a:buFont typeface="Wingdings" pitchFamily="1" charset="2"/>
              <a:buNone/>
              <a:defRPr/>
            </a:pPr>
            <a:endParaRPr lang="en-US" sz="2000" dirty="0" smtClean="0">
              <a:solidFill>
                <a:schemeClr val="bg1"/>
              </a:solidFill>
              <a:effectLst/>
              <a:latin typeface="Corbel"/>
              <a:cs typeface="Corbel"/>
            </a:endParaRPr>
          </a:p>
          <a:p>
            <a:pPr>
              <a:buFont typeface="Wingdings" pitchFamily="1" charset="2"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Corbel"/>
                <a:cs typeface="Corbel"/>
              </a:rPr>
              <a:t>June 15,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Corbel"/>
                <a:cs typeface="Corbel"/>
              </a:rPr>
              <a:t>2017</a:t>
            </a:r>
            <a:endParaRPr lang="en-US" sz="2000" dirty="0">
              <a:solidFill>
                <a:schemeClr val="bg1"/>
              </a:solidFill>
              <a:effectLst/>
              <a:latin typeface="Corbel"/>
              <a:cs typeface="Corbel"/>
            </a:endParaRPr>
          </a:p>
          <a:p>
            <a:pPr>
              <a:buFont typeface="Wingdings" pitchFamily="1" charset="2"/>
              <a:buNone/>
              <a:defRPr/>
            </a:pPr>
            <a:endParaRPr lang="en-US" sz="1000" dirty="0">
              <a:solidFill>
                <a:schemeClr val="bg1"/>
              </a:solidFill>
              <a:effectLst/>
              <a:latin typeface="Corbel"/>
              <a:cs typeface="Corbel"/>
            </a:endParaRPr>
          </a:p>
          <a:p>
            <a:pPr lvl="0">
              <a:defRPr/>
            </a:pPr>
            <a:r>
              <a:rPr lang="en-US" sz="2400" dirty="0" smtClean="0">
                <a:solidFill>
                  <a:srgbClr val="FFFFFF"/>
                </a:solidFill>
                <a:effectLst/>
                <a:latin typeface="Corbel"/>
                <a:cs typeface="Corbel"/>
              </a:rPr>
              <a:t>Evan </a:t>
            </a:r>
            <a:r>
              <a:rPr lang="en-US" sz="2400" dirty="0" err="1" smtClean="0">
                <a:solidFill>
                  <a:srgbClr val="FFFFFF"/>
                </a:solidFill>
                <a:effectLst/>
                <a:latin typeface="Corbel"/>
                <a:cs typeface="Corbel"/>
              </a:rPr>
              <a:t>Sengbusch</a:t>
            </a:r>
            <a:r>
              <a:rPr lang="en-US" sz="2400" dirty="0" smtClean="0">
                <a:solidFill>
                  <a:srgbClr val="FFFFFF"/>
                </a:solidFill>
                <a:effectLst/>
                <a:latin typeface="Corbel"/>
                <a:cs typeface="Corbel"/>
              </a:rPr>
              <a:t>, MBA, PhD</a:t>
            </a:r>
          </a:p>
          <a:p>
            <a:pPr lvl="0">
              <a:defRPr/>
            </a:pPr>
            <a:endParaRPr lang="en-US" sz="2400" dirty="0">
              <a:solidFill>
                <a:srgbClr val="FFFFFF"/>
              </a:solidFill>
              <a:effectLst/>
              <a:latin typeface="Corbel"/>
              <a:cs typeface="Corbel"/>
            </a:endParaRPr>
          </a:p>
          <a:p>
            <a:pPr lvl="0">
              <a:defRPr/>
            </a:pPr>
            <a:endParaRPr lang="en-US" sz="2400" dirty="0">
              <a:solidFill>
                <a:srgbClr val="FFFFFF"/>
              </a:solidFill>
              <a:effectLst/>
              <a:latin typeface="Corbel"/>
              <a:cs typeface="Corbel"/>
            </a:endParaRPr>
          </a:p>
          <a:p>
            <a:pPr lvl="0">
              <a:defRPr/>
            </a:pPr>
            <a:endParaRPr lang="en-US" sz="3200" dirty="0">
              <a:solidFill>
                <a:srgbClr val="FFFFFF"/>
              </a:solidFill>
              <a:effectLst/>
              <a:latin typeface="Corbel"/>
              <a:cs typeface="Corbel"/>
            </a:endParaRPr>
          </a:p>
          <a:p>
            <a:pPr>
              <a:buFont typeface="Wingdings" pitchFamily="1" charset="2"/>
              <a:buNone/>
              <a:defRPr/>
            </a:pPr>
            <a:endParaRPr lang="en-US" sz="3200" dirty="0">
              <a:solidFill>
                <a:schemeClr val="bg1"/>
              </a:solidFill>
              <a:effectLst/>
              <a:latin typeface="Corbel"/>
              <a:cs typeface="Corbel"/>
            </a:endParaRPr>
          </a:p>
          <a:p>
            <a:pPr>
              <a:buFont typeface="Wingdings" pitchFamily="1" charset="2"/>
              <a:buNone/>
              <a:defRPr/>
            </a:pPr>
            <a:endParaRPr lang="en-US" sz="1100" dirty="0">
              <a:solidFill>
                <a:schemeClr val="bg1"/>
              </a:solidFill>
              <a:effectLst/>
              <a:latin typeface="Corbel"/>
              <a:cs typeface="Corbel"/>
            </a:endParaRPr>
          </a:p>
          <a:p>
            <a:pPr>
              <a:buFont typeface="Wingdings" pitchFamily="1" charset="2"/>
              <a:buNone/>
              <a:defRPr/>
            </a:pPr>
            <a:endParaRPr lang="en-US" sz="1100" dirty="0">
              <a:solidFill>
                <a:schemeClr val="bg1"/>
              </a:solidFill>
              <a:effectLst/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444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4190163" y="3735739"/>
            <a:ext cx="4833257" cy="2042387"/>
          </a:xfrm>
          <a:prstGeom prst="rect">
            <a:avLst/>
          </a:prstGeom>
          <a:solidFill>
            <a:srgbClr val="FF3300">
              <a:alpha val="4313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10214496">
            <a:off x="3929085" y="3621508"/>
            <a:ext cx="5589960" cy="2468064"/>
          </a:xfrm>
          <a:prstGeom prst="triangle">
            <a:avLst>
              <a:gd name="adj" fmla="val 0"/>
            </a:avLst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706438" y="3131249"/>
            <a:ext cx="5437561" cy="1208980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554039" y="3131249"/>
            <a:ext cx="877284" cy="1380461"/>
          </a:xfrm>
          <a:prstGeom prst="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0"/>
            </a:endParaRPr>
          </a:p>
        </p:txBody>
      </p:sp>
      <p:sp>
        <p:nvSpPr>
          <p:cNvPr id="26" name="Isosceles Triangle 25"/>
          <p:cNvSpPr/>
          <p:nvPr/>
        </p:nvSpPr>
        <p:spPr bwMode="auto">
          <a:xfrm>
            <a:off x="3554039" y="3506875"/>
            <a:ext cx="1600202" cy="1893455"/>
          </a:xfrm>
          <a:prstGeom prst="triangle">
            <a:avLst>
              <a:gd name="adj" fmla="val 0"/>
            </a:avLst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6673"/>
          </a:xfrm>
        </p:spPr>
        <p:txBody>
          <a:bodyPr/>
          <a:lstStyle/>
          <a:p>
            <a:r>
              <a:rPr lang="en-US" dirty="0"/>
              <a:t>Phase I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33" y="1073971"/>
            <a:ext cx="8972114" cy="1941632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400" dirty="0">
                <a:effectLst/>
              </a:rPr>
              <a:t>Key Tool:  Monte Carlo Neutral Particle (MCNP) code</a:t>
            </a:r>
          </a:p>
          <a:p>
            <a:pPr lvl="1">
              <a:spcBef>
                <a:spcPts val="200"/>
              </a:spcBef>
            </a:pPr>
            <a:r>
              <a:rPr lang="en-US" sz="2000" dirty="0">
                <a:effectLst/>
              </a:rPr>
              <a:t>Models interaction physics of neutrons and photons</a:t>
            </a:r>
          </a:p>
          <a:p>
            <a:pPr lvl="1">
              <a:spcBef>
                <a:spcPts val="200"/>
              </a:spcBef>
            </a:pPr>
            <a:r>
              <a:rPr lang="en-US" sz="2000" dirty="0">
                <a:effectLst/>
              </a:rPr>
              <a:t>Utilizes extensive cross section databases</a:t>
            </a:r>
          </a:p>
          <a:p>
            <a:pPr lvl="1">
              <a:spcBef>
                <a:spcPts val="200"/>
              </a:spcBef>
            </a:pPr>
            <a:r>
              <a:rPr lang="en-US" sz="2000" dirty="0">
                <a:effectLst/>
              </a:rPr>
              <a:t>Relies on millions of interactions to achieve statistically valid results</a:t>
            </a:r>
          </a:p>
          <a:p>
            <a:pPr lvl="1">
              <a:spcBef>
                <a:spcPts val="200"/>
              </a:spcBef>
            </a:pPr>
            <a:endParaRPr lang="en-US" sz="700" dirty="0">
              <a:effectLst/>
            </a:endParaRPr>
          </a:p>
          <a:p>
            <a:pPr>
              <a:spcBef>
                <a:spcPts val="200"/>
              </a:spcBef>
            </a:pPr>
            <a:r>
              <a:rPr lang="en-US" sz="2400" dirty="0">
                <a:effectLst/>
              </a:rPr>
              <a:t>Moderator/reflector optimized for maximum signal/noise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725CF-38CC-49B7-8184-BA555DD14F6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54041" y="5406013"/>
            <a:ext cx="5589959" cy="744226"/>
          </a:xfrm>
          <a:prstGeom prst="rect">
            <a:avLst/>
          </a:prstGeom>
          <a:solidFill>
            <a:srgbClr val="99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54039" y="4511710"/>
            <a:ext cx="877284" cy="89430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0"/>
            </a:endParaRPr>
          </a:p>
        </p:txBody>
      </p:sp>
      <p:sp>
        <p:nvSpPr>
          <p:cNvPr id="8" name="Pie 7"/>
          <p:cNvSpPr/>
          <p:nvPr/>
        </p:nvSpPr>
        <p:spPr bwMode="auto">
          <a:xfrm rot="5400000">
            <a:off x="4265525" y="4183473"/>
            <a:ext cx="331596" cy="324878"/>
          </a:xfrm>
          <a:prstGeom prst="p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079188" y="5586877"/>
            <a:ext cx="452175" cy="14067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950893" y="4788523"/>
            <a:ext cx="630710" cy="99813"/>
            <a:chOff x="7950893" y="4788523"/>
            <a:chExt cx="630710" cy="99813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950893" y="4796896"/>
              <a:ext cx="91440" cy="9144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043005" y="4788528"/>
              <a:ext cx="91440" cy="9144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8135117" y="4790208"/>
              <a:ext cx="91440" cy="9144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8223875" y="4788523"/>
              <a:ext cx="91440" cy="9144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315987" y="4790203"/>
              <a:ext cx="91440" cy="9144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8398051" y="4791883"/>
              <a:ext cx="91440" cy="9144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490163" y="4793563"/>
              <a:ext cx="91440" cy="9144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352561" y="3455598"/>
            <a:ext cx="116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n/s source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8257" y="3535970"/>
            <a:ext cx="102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Iron Reflector</a:t>
            </a:r>
          </a:p>
        </p:txBody>
      </p:sp>
      <p:cxnSp>
        <p:nvCxnSpPr>
          <p:cNvPr id="23" name="Straight Connector 22"/>
          <p:cNvCxnSpPr>
            <a:stCxn id="8" idx="0"/>
          </p:cNvCxnSpPr>
          <p:nvPr/>
        </p:nvCxnSpPr>
        <p:spPr bwMode="auto">
          <a:xfrm>
            <a:off x="4431323" y="4511710"/>
            <a:ext cx="722918" cy="8943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8" idx="3"/>
          </p:cNvCxnSpPr>
          <p:nvPr/>
        </p:nvCxnSpPr>
        <p:spPr bwMode="auto">
          <a:xfrm>
            <a:off x="4593762" y="4345912"/>
            <a:ext cx="4279550" cy="10544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029391" y="3960898"/>
            <a:ext cx="296427" cy="2741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4647687" y="3924951"/>
            <a:ext cx="178283" cy="4361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959162" y="4373070"/>
            <a:ext cx="259126" cy="3799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287577" y="3888579"/>
            <a:ext cx="116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Crystal Array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62326" y="5627079"/>
            <a:ext cx="1164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Explosive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7670995" y="5655251"/>
            <a:ext cx="417730" cy="109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3588781" y="4651084"/>
            <a:ext cx="79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07922" y="5749547"/>
            <a:ext cx="1164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Sand/Soil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61707" y="3134003"/>
            <a:ext cx="882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-7482" y="3142901"/>
            <a:ext cx="354393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75000"/>
              <a:buFont typeface="Wingdings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Modeled 100’s of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configs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with varying: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60000"/>
              <a:buFont typeface="Wingdings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cs typeface="Corbel"/>
              </a:rPr>
              <a:t>Explosive size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60000"/>
              <a:buFont typeface="Wingdings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cs typeface="Corbel"/>
              </a:rPr>
              <a:t>Explosive type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60000"/>
              <a:buFont typeface="Wingdings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cs typeface="Corbel"/>
              </a:rPr>
              <a:t>Distance to explosive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60000"/>
              <a:buFont typeface="Wingdings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cs typeface="Corbel"/>
              </a:rPr>
              <a:t>Explosive depth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60000"/>
              <a:buFont typeface="Wingdings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cs typeface="Corbel"/>
              </a:rPr>
              <a:t>Soil constituents</a:t>
            </a:r>
          </a:p>
        </p:txBody>
      </p:sp>
    </p:spTree>
    <p:extLst>
      <p:ext uri="{BB962C8B-B14F-4D97-AF65-F5344CB8AC3E}">
        <p14:creationId xmlns:p14="http://schemas.microsoft.com/office/powerpoint/2010/main" val="130560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958" y="3961158"/>
            <a:ext cx="8991042" cy="105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Ø"/>
              <a:tabLst/>
              <a:defRPr/>
            </a:pPr>
            <a:r>
              <a:rPr lang="en-US" sz="2000" b="0" kern="0" dirty="0" smtClean="0">
                <a:effectLst/>
              </a:rPr>
              <a:t>CONOPS of interest:</a:t>
            </a:r>
          </a:p>
          <a:p>
            <a:pPr lvl="1" indent="-342900">
              <a:buSzPct val="75000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Primary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alarm clearance or confirmation </a:t>
            </a:r>
            <a:r>
              <a:rPr kumimoji="0" lang="mr-IN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–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likely achievable with DD</a:t>
            </a:r>
          </a:p>
          <a:p>
            <a:pPr lvl="1" indent="-342900">
              <a:buSzPct val="75000"/>
              <a:defRPr/>
            </a:pPr>
            <a:r>
              <a:rPr lang="en-US" sz="1600" b="0" kern="0" baseline="0" dirty="0" smtClean="0">
                <a:effectLst/>
              </a:rPr>
              <a:t>“Real time” convoy-leading</a:t>
            </a:r>
            <a:r>
              <a:rPr lang="en-US" sz="1600" b="0" kern="0" dirty="0" smtClean="0">
                <a:effectLst/>
              </a:rPr>
              <a:t> detection </a:t>
            </a:r>
            <a:r>
              <a:rPr lang="mr-IN" sz="1600" b="0" kern="0" dirty="0" smtClean="0">
                <a:effectLst/>
              </a:rPr>
              <a:t>–</a:t>
            </a:r>
            <a:r>
              <a:rPr lang="en-US" sz="1600" b="0" kern="0" dirty="0" smtClean="0">
                <a:effectLst/>
              </a:rPr>
              <a:t> likely requires DT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Typical standoff distances: 3-20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meters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Ø"/>
              <a:tabLst/>
              <a:defRPr/>
            </a:pPr>
            <a:r>
              <a:rPr lang="en-US" sz="2000" b="0" kern="0" baseline="0" dirty="0" smtClean="0">
                <a:effectLst/>
              </a:rPr>
              <a:t>Typical</a:t>
            </a:r>
            <a:r>
              <a:rPr lang="en-US" sz="2000" b="0" kern="0" dirty="0" smtClean="0">
                <a:effectLst/>
              </a:rPr>
              <a:t> detection times range from &lt;1 second to minutes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DT reduces detection times above by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 at least an order of magnitude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charset="2"/>
              <a:buChar char="Ø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5158"/>
          </a:xfrm>
        </p:spPr>
        <p:txBody>
          <a:bodyPr/>
          <a:lstStyle/>
          <a:p>
            <a:r>
              <a:rPr lang="en-US" dirty="0" smtClean="0"/>
              <a:t>Phase I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70695"/>
              </p:ext>
            </p:extLst>
          </p:nvPr>
        </p:nvGraphicFramePr>
        <p:xfrm>
          <a:off x="785308" y="1034640"/>
          <a:ext cx="7573383" cy="281133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5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27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69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12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84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153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459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Explosive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Distance from Source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Soil Type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Burial Depth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to Detection (H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 / N</a:t>
                      </a:r>
                      <a:r>
                        <a:rPr lang="en-US" sz="1400" baseline="-25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10L Jug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meters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Dry Sand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0”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3.9 sec / 14.0 sec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3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30L Jug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meters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Wet Soil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12”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212 sec / 141 sec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3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M107 Shell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ANFO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meters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Dry Soil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0”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sec / 53 sec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TM46 Mine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meters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Dry Soil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6”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sec / 137 sec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7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20L Jug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AN-Al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meters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Dry Sand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12”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316 sec / 226 sec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58" marR="5175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725CF-38CC-49B7-8184-BA555DD14F6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76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180" t="17794" r="15128" b="10389"/>
          <a:stretch/>
        </p:blipFill>
        <p:spPr>
          <a:xfrm>
            <a:off x="14067" y="0"/>
            <a:ext cx="9148293" cy="61335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BD2725CF-38CC-49B7-8184-BA555DD14F6E}" type="slidenum">
              <a:rPr lang="en-US" b="0" smtClean="0"/>
              <a:pPr algn="l">
                <a:defRPr/>
              </a:pPr>
              <a:t>12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9998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6673"/>
          </a:xfrm>
        </p:spPr>
        <p:txBody>
          <a:bodyPr/>
          <a:lstStyle/>
          <a:p>
            <a:r>
              <a:rPr lang="en-US" sz="4400" dirty="0" smtClean="0"/>
              <a:t>Neutron Generator Complete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BD2725CF-38CC-49B7-8184-BA555DD14F6E}" type="slidenum">
              <a:rPr lang="en-US" b="0" smtClean="0"/>
              <a:pPr algn="l">
                <a:defRPr/>
              </a:pPr>
              <a:t>13</a:t>
            </a:fld>
            <a:endParaRPr lang="en-US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32" y="946673"/>
            <a:ext cx="6923542" cy="51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4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50" y="3909016"/>
            <a:ext cx="3868615" cy="22267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0166"/>
          </a:xfrm>
        </p:spPr>
        <p:txBody>
          <a:bodyPr/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Detector Configuration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616" y="930166"/>
            <a:ext cx="8787384" cy="3339278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2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LaBr3 (fast) </a:t>
            </a:r>
            <a:r>
              <a:rPr lang="en-U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200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NaI</a:t>
            </a:r>
            <a:r>
              <a:rPr lang="en-US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(cheap) arrays</a:t>
            </a:r>
          </a:p>
          <a:p>
            <a:pPr>
              <a:spcBef>
                <a:spcPts val="800"/>
              </a:spcBef>
            </a:pPr>
            <a:r>
              <a:rPr lang="en-US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Acceptable </a:t>
            </a:r>
            <a:r>
              <a:rPr lang="en-U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resolution (can resolve Si and N lines at 10.6 and 10.8 MeV)</a:t>
            </a:r>
          </a:p>
          <a:p>
            <a:pPr>
              <a:spcBef>
                <a:spcPts val="800"/>
              </a:spcBef>
            </a:pPr>
            <a:r>
              <a:rPr lang="en-U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Faster pulse width time: ~28ns vs. ~260ns for </a:t>
            </a:r>
            <a:r>
              <a:rPr lang="en-US" sz="22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NaI</a:t>
            </a:r>
            <a:endParaRPr lang="en-US" sz="2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800"/>
              </a:spcBef>
            </a:pPr>
            <a:r>
              <a:rPr lang="en-US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Shielding</a:t>
            </a:r>
            <a:r>
              <a:rPr lang="en-U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borated polyethylene, boron carbide in silicone, lead</a:t>
            </a:r>
          </a:p>
          <a:p>
            <a:pPr>
              <a:spcBef>
                <a:spcPts val="800"/>
              </a:spcBef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0.5 </a:t>
            </a:r>
            <a:r>
              <a:rPr lang="en-US" sz="2400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Mcps</a:t>
            </a:r>
            <a:r>
              <a:rPr lang="en-US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measured thus far using 3x10</a:t>
            </a:r>
            <a:r>
              <a:rPr lang="en-US" sz="24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 source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not at limit of source or detector</a:t>
            </a:r>
          </a:p>
          <a:p>
            <a:pPr>
              <a:spcBef>
                <a:spcPts val="800"/>
              </a:spcBef>
            </a:pPr>
            <a:endParaRPr lang="en-US" sz="22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BD2725CF-38CC-49B7-8184-BA555DD14F6E}" type="slidenum">
              <a:rPr lang="en-US" b="0" smtClean="0"/>
              <a:pPr algn="l">
                <a:defRPr/>
              </a:pPr>
              <a:t>14</a:t>
            </a:fld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465" y="4171769"/>
            <a:ext cx="3095543" cy="1877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3311" y="4653074"/>
            <a:ext cx="185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50ns pulse width</a:t>
            </a:r>
          </a:p>
        </p:txBody>
      </p:sp>
    </p:spTree>
    <p:extLst>
      <p:ext uri="{BB962C8B-B14F-4D97-AF65-F5344CB8AC3E}">
        <p14:creationId xmlns:p14="http://schemas.microsoft.com/office/powerpoint/2010/main" val="170244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762" y="1413542"/>
            <a:ext cx="5122926" cy="4021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/>
          <a:lstStyle/>
          <a:p>
            <a:r>
              <a:rPr lang="en-US" dirty="0"/>
              <a:t>High Performance Digitizer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9695"/>
            <a:ext cx="4637988" cy="5192598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count rate increases – pile-up occurs more and more</a:t>
            </a:r>
          </a:p>
          <a:p>
            <a:pPr lvl="1">
              <a:spcBef>
                <a:spcPts val="800"/>
              </a:spcBef>
            </a:pP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Simpler “ignore” technique is affected first</a:t>
            </a:r>
          </a:p>
          <a:p>
            <a:pPr lvl="1">
              <a:spcBef>
                <a:spcPts val="800"/>
              </a:spcBef>
            </a:pP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 fitting the pile-up events has a limit, but at much higher rate</a:t>
            </a:r>
          </a:p>
          <a:p>
            <a:pPr lvl="1">
              <a:spcBef>
                <a:spcPts val="800"/>
              </a:spcBef>
            </a:pP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Theoretical rate scales with the pulse width</a:t>
            </a:r>
          </a:p>
          <a:p>
            <a:pPr lvl="1">
              <a:spcBef>
                <a:spcPts val="800"/>
              </a:spcBef>
            </a:pP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4 FWHM as figure of merit gives:</a:t>
            </a:r>
          </a:p>
          <a:p>
            <a:pPr lvl="2">
              <a:spcBef>
                <a:spcPts val="800"/>
              </a:spcBef>
            </a:pPr>
            <a:r>
              <a:rPr lang="en-US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en-US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Mcps</a:t>
            </a:r>
            <a:r>
              <a:rPr lang="en-US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LaBr</a:t>
            </a:r>
            <a:r>
              <a:rPr lang="en-US" sz="1400" baseline="-25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</a:p>
          <a:p>
            <a:pPr lvl="2">
              <a:spcBef>
                <a:spcPts val="800"/>
              </a:spcBef>
            </a:pPr>
            <a:r>
              <a:rPr lang="en-US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US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Mcps</a:t>
            </a:r>
            <a:r>
              <a:rPr lang="en-US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en-US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NaI</a:t>
            </a:r>
            <a:endParaRPr lang="en-U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>
              <a:spcBef>
                <a:spcPts val="800"/>
              </a:spcBef>
            </a:pPr>
            <a:r>
              <a:rPr lang="en-US" sz="2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challenge: cutting the processing time</a:t>
            </a:r>
          </a:p>
          <a:p>
            <a:pPr lvl="2" indent="-285750">
              <a:spcBef>
                <a:spcPts val="800"/>
              </a:spcBef>
            </a:pP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GPU parallelization </a:t>
            </a:r>
          </a:p>
          <a:p>
            <a:pPr lvl="2" indent="-285750">
              <a:spcBef>
                <a:spcPts val="800"/>
              </a:spcBef>
            </a:pP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is surprisingly competitive</a:t>
            </a:r>
          </a:p>
        </p:txBody>
      </p:sp>
      <p:sp>
        <p:nvSpPr>
          <p:cNvPr id="4" name="TextBox 3"/>
          <p:cNvSpPr txBox="1"/>
          <p:nvPr/>
        </p:nvSpPr>
        <p:spPr>
          <a:xfrm rot="19278930">
            <a:off x="7411068" y="2249308"/>
            <a:ext cx="1027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loss 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BD2725CF-38CC-49B7-8184-BA555DD14F6E}" type="slidenum">
              <a:rPr lang="en-US" b="0" smtClean="0"/>
              <a:pPr algn="l">
                <a:defRPr/>
              </a:pPr>
              <a:t>15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61484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r="9066"/>
          <a:stretch/>
        </p:blipFill>
        <p:spPr>
          <a:xfrm>
            <a:off x="4064000" y="1315089"/>
            <a:ext cx="4989690" cy="4092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365"/>
          </a:xfrm>
        </p:spPr>
        <p:txBody>
          <a:bodyPr/>
          <a:lstStyle/>
          <a:p>
            <a:r>
              <a:rPr lang="en-US" dirty="0" smtClean="0"/>
              <a:t>Pile-up Recovery Implemented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17" y="1055444"/>
            <a:ext cx="4011708" cy="5112274"/>
          </a:xfrm>
        </p:spPr>
        <p:txBody>
          <a:bodyPr/>
          <a:lstStyle/>
          <a:p>
            <a:r>
              <a:rPr lang="en-US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 of digitized signal</a:t>
            </a:r>
          </a:p>
          <a:p>
            <a:pPr lvl="1"/>
            <a:r>
              <a:rPr lang="en-US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Signal below threshold not fit</a:t>
            </a:r>
          </a:p>
          <a:p>
            <a:pPr lvl="1"/>
            <a:r>
              <a:rPr lang="en-US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bility 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recover from three pulse </a:t>
            </a:r>
            <a:r>
              <a:rPr lang="en-US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pile-up</a:t>
            </a:r>
          </a:p>
          <a:p>
            <a:pPr lvl="1"/>
            <a:r>
              <a:rPr lang="en-US" sz="1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 X’s proportional to pulse amplitude</a:t>
            </a:r>
            <a:endParaRPr lang="en-US" sz="1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System </a:t>
            </a:r>
            <a:r>
              <a:rPr lang="en-US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 handle higher probability of pileup</a:t>
            </a:r>
          </a:p>
          <a:p>
            <a:r>
              <a:rPr lang="en-US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Ultimately performance still to be tested with higher flux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BD2725CF-38CC-49B7-8184-BA555DD14F6E}" type="slidenum">
              <a:rPr lang="en-US" b="0" smtClean="0"/>
              <a:pPr algn="l">
                <a:defRPr/>
              </a:pPr>
              <a:t>16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4922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917" y="963567"/>
            <a:ext cx="7214726" cy="5164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0989"/>
          </a:xfrm>
        </p:spPr>
        <p:txBody>
          <a:bodyPr/>
          <a:lstStyle/>
          <a:p>
            <a:r>
              <a:rPr lang="en-US" dirty="0" smtClean="0"/>
              <a:t>Spectrum with Urea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" y="1547032"/>
            <a:ext cx="3191239" cy="498885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chemeClr val="bg1"/>
                  </a:outerShdw>
                </a:effectLst>
              </a:rPr>
              <a:t>Urea in controlled environment</a:t>
            </a:r>
          </a:p>
          <a:p>
            <a:r>
              <a:rPr lang="en-US" dirty="0">
                <a:effectLst>
                  <a:outerShdw blurRad="38100" dist="38100" dir="2700000" algn="tl">
                    <a:schemeClr val="bg1"/>
                  </a:outerShdw>
                </a:effectLst>
              </a:rPr>
              <a:t>N-10.8 MeV</a:t>
            </a:r>
            <a:br>
              <a:rPr lang="en-US" dirty="0">
                <a:effectLst>
                  <a:outerShdw blurRad="38100" dist="38100" dir="2700000" algn="tl">
                    <a:schemeClr val="bg1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chemeClr val="bg1"/>
                  </a:outerShdw>
                </a:effectLst>
              </a:rPr>
              <a:t>line seen</a:t>
            </a:r>
            <a:br>
              <a:rPr lang="en-US" dirty="0">
                <a:effectLst>
                  <a:outerShdw blurRad="38100" dist="38100" dir="2700000" algn="tl">
                    <a:schemeClr val="bg1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chemeClr val="bg1"/>
                  </a:outerShdw>
                </a:effectLst>
              </a:rPr>
              <a:t>(note 1</a:t>
            </a:r>
            <a:r>
              <a:rPr lang="en-US" baseline="30000" dirty="0">
                <a:effectLst>
                  <a:outerShdw blurRad="38100" dist="38100" dir="2700000" algn="tl">
                    <a:schemeClr val="bg1"/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chemeClr val="bg1"/>
                  </a:outerShdw>
                </a:effectLst>
              </a:rPr>
              <a:t> escape)</a:t>
            </a:r>
          </a:p>
          <a:p>
            <a:r>
              <a:rPr lang="en-US" dirty="0">
                <a:effectLst>
                  <a:outerShdw blurRad="38100" dist="38100" dir="2700000" algn="tl">
                    <a:schemeClr val="bg1"/>
                  </a:outerShdw>
                </a:effectLst>
              </a:rPr>
              <a:t>Iron and hydrogen</a:t>
            </a:r>
            <a:br>
              <a:rPr lang="en-US" dirty="0">
                <a:effectLst>
                  <a:outerShdw blurRad="38100" dist="38100" dir="2700000" algn="tl">
                    <a:schemeClr val="bg1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chemeClr val="bg1"/>
                  </a:outerShdw>
                </a:effectLst>
              </a:rPr>
              <a:t>also called </a:t>
            </a:r>
            <a:r>
              <a:rPr lang="en-US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out</a:t>
            </a:r>
            <a:endParaRPr lang="en-US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BD2725CF-38CC-49B7-8184-BA555DD14F6E}" type="slidenum">
              <a:rPr lang="en-US" b="0" smtClean="0"/>
              <a:pPr algn="l">
                <a:defRPr/>
              </a:pPr>
              <a:t>17</a:t>
            </a:fld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7147419" y="3579797"/>
            <a:ext cx="183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2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escape (10.3 MeV)</a:t>
            </a:r>
          </a:p>
          <a:p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Photo peak (10.8 MeV)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 bwMode="auto">
          <a:xfrm flipH="1">
            <a:off x="6618914" y="3800213"/>
            <a:ext cx="528506" cy="6123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cxnSpLocks/>
          </p:cNvCxnSpPr>
          <p:nvPr/>
        </p:nvCxnSpPr>
        <p:spPr bwMode="auto">
          <a:xfrm flipH="1">
            <a:off x="6771314" y="3980431"/>
            <a:ext cx="376106" cy="432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2537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0166"/>
          </a:xfrm>
        </p:spPr>
        <p:txBody>
          <a:bodyPr/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Silicon Background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BD2725CF-38CC-49B7-8184-BA555DD14F6E}" type="slidenum">
              <a:rPr lang="en-US" b="0" smtClean="0"/>
              <a:pPr algn="l">
                <a:defRPr/>
              </a:pPr>
              <a:t>18</a:t>
            </a:fld>
            <a:endParaRPr lang="en-US" b="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t="9544" r="8784"/>
          <a:stretch/>
        </p:blipFill>
        <p:spPr>
          <a:xfrm>
            <a:off x="52475" y="1106311"/>
            <a:ext cx="6378223" cy="49205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7166" y="3716097"/>
            <a:ext cx="185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Sand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8010" y="3101324"/>
            <a:ext cx="185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Urea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0698" y="1886938"/>
            <a:ext cx="2506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7-second integration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0697" y="3439097"/>
            <a:ext cx="25061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~2 m standoff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38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0989"/>
          </a:xfrm>
        </p:spPr>
        <p:txBody>
          <a:bodyPr/>
          <a:lstStyle/>
          <a:p>
            <a:r>
              <a:rPr lang="en-US" dirty="0" smtClean="0"/>
              <a:t>Detection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" y="1028698"/>
            <a:ext cx="3191239" cy="4988859"/>
          </a:xfrm>
        </p:spPr>
        <p:txBody>
          <a:bodyPr/>
          <a:lstStyle/>
          <a:p>
            <a:r>
              <a:rPr lang="en-US" sz="22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Bayesian probability analysis utilizes forward model of detectors</a:t>
            </a:r>
            <a:endParaRPr lang="en-US" sz="2200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  <a:p>
            <a:r>
              <a:rPr lang="en-US" sz="22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Probability of N and Si concentrations calculated based on measured spectrum</a:t>
            </a:r>
            <a:endParaRPr lang="en-US" sz="2200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  <a:p>
            <a:r>
              <a:rPr lang="en-US" sz="2200" dirty="0" smtClean="0">
                <a:effectLst>
                  <a:outerShdw blurRad="38100" dist="38100" dir="2700000" algn="tl">
                    <a:schemeClr val="bg1"/>
                  </a:outerShdw>
                </a:effectLst>
              </a:rPr>
              <a:t>Decision metric applied to probability distribution to give a simple TRUE/FALSE output for presence of explosive</a:t>
            </a:r>
            <a:endParaRPr lang="en-US" sz="2200" dirty="0">
              <a:effectLst>
                <a:outerShdw blurRad="38100" dist="38100" dir="2700000" algn="tl">
                  <a:schemeClr val="bg1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BD2725CF-38CC-49B7-8184-BA555DD14F6E}" type="slidenum">
              <a:rPr lang="en-US" b="0" smtClean="0"/>
              <a:pPr algn="l">
                <a:defRPr/>
              </a:pPr>
              <a:t>19</a:t>
            </a:fld>
            <a:endParaRPr lang="en-US" b="0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10521" r="8594" b="4490"/>
          <a:stretch/>
        </p:blipFill>
        <p:spPr>
          <a:xfrm>
            <a:off x="3094761" y="983542"/>
            <a:ext cx="3978324" cy="268111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10220" r="7540" b="3924"/>
          <a:stretch/>
        </p:blipFill>
        <p:spPr>
          <a:xfrm>
            <a:off x="5046133" y="3146722"/>
            <a:ext cx="3912196" cy="28708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73085" y="1655775"/>
            <a:ext cx="185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 Urea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8544" y="4463102"/>
            <a:ext cx="185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Urea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2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/>
          <p:cNvCxnSpPr/>
          <p:nvPr/>
        </p:nvCxnSpPr>
        <p:spPr bwMode="auto">
          <a:xfrm flipV="1">
            <a:off x="3576455" y="3625608"/>
            <a:ext cx="1302027" cy="9085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C36B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4413368" y="2294112"/>
            <a:ext cx="1444942" cy="10404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C36B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4911057" y="3668948"/>
            <a:ext cx="1302027" cy="9085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C36B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2949004" y="2290797"/>
            <a:ext cx="1444942" cy="10404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C36B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2292585" y="3665633"/>
            <a:ext cx="1302027" cy="9085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C36B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1425005" y="2267604"/>
            <a:ext cx="1444942" cy="10404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C36B4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6"/>
            <a:ext cx="9144000" cy="95201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rbel"/>
                <a:cs typeface="Corbel"/>
              </a:rPr>
              <a:t>PNL Vision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475" y="6474272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 sz="1800" b="1" i="0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pPr algn="l">
              <a:defRPr/>
            </a:pPr>
            <a:fld id="{BD2725CF-38CC-49B7-8184-BA555DD14F6E}" type="slidenum">
              <a:rPr lang="en-US" b="0" smtClean="0">
                <a:latin typeface="Corbel"/>
                <a:cs typeface="Corbel"/>
              </a:rPr>
              <a:pPr algn="l">
                <a:defRPr/>
              </a:pPr>
              <a:t>2</a:t>
            </a:fld>
            <a:endParaRPr lang="en-US" b="0" dirty="0">
              <a:latin typeface="Corbel"/>
              <a:cs typeface="Corbe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52" y="1393209"/>
            <a:ext cx="933487" cy="823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183" y="1426311"/>
            <a:ext cx="749733" cy="7019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077" y="4646926"/>
            <a:ext cx="769014" cy="8006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943" y="4669211"/>
            <a:ext cx="782401" cy="779241"/>
          </a:xfrm>
          <a:prstGeom prst="rect">
            <a:avLst/>
          </a:prstGeom>
        </p:spPr>
      </p:pic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-937902" y="2613509"/>
            <a:ext cx="3215139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400" b="0" kern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Core Accelerator</a:t>
            </a:r>
            <a:endParaRPr lang="en-US" sz="1400" b="0" kern="0" dirty="0">
              <a:effectLst/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946144" y="3642440"/>
            <a:ext cx="1302027" cy="9085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C36B4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Right Arrow 47"/>
          <p:cNvSpPr/>
          <p:nvPr/>
        </p:nvSpPr>
        <p:spPr bwMode="auto">
          <a:xfrm>
            <a:off x="1238597" y="2606515"/>
            <a:ext cx="5848003" cy="1605516"/>
          </a:xfrm>
          <a:prstGeom prst="rightArrow">
            <a:avLst/>
          </a:prstGeom>
          <a:gradFill flip="none" rotWithShape="1">
            <a:gsLst>
              <a:gs pos="11000">
                <a:srgbClr val="0C36B4"/>
              </a:gs>
              <a:gs pos="44000">
                <a:srgbClr val="0070C0"/>
              </a:gs>
              <a:gs pos="99000">
                <a:srgbClr val="0C36B4">
                  <a:tint val="23500"/>
                  <a:satMod val="160000"/>
                  <a:lumMod val="99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1265628" y="3193709"/>
            <a:ext cx="913356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000" kern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2016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5856192" y="3178759"/>
            <a:ext cx="913356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000" kern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2020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708551" y="3178760"/>
            <a:ext cx="913356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000" kern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2019</a:t>
            </a:r>
          </a:p>
        </p:txBody>
      </p:sp>
      <p:pic>
        <p:nvPicPr>
          <p:cNvPr id="56" name="Picture 55" descr="BlurredBackgroundUltra SEC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25" y="2931806"/>
            <a:ext cx="1106123" cy="955785"/>
          </a:xfrm>
          <a:prstGeom prst="rect">
            <a:avLst/>
          </a:prstGeom>
        </p:spPr>
      </p:pic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-937903" y="3919163"/>
            <a:ext cx="3215139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400" b="0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Technology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3560910" y="3191634"/>
            <a:ext cx="913356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000" kern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2018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 bwMode="auto">
          <a:xfrm>
            <a:off x="2413269" y="3188112"/>
            <a:ext cx="913356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000" kern="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2017</a:t>
            </a:r>
          </a:p>
        </p:txBody>
      </p:sp>
      <p:sp>
        <p:nvSpPr>
          <p:cNvPr id="75" name="Content Placeholder 2"/>
          <p:cNvSpPr txBox="1">
            <a:spLocks/>
          </p:cNvSpPr>
          <p:nvPr/>
        </p:nvSpPr>
        <p:spPr bwMode="auto">
          <a:xfrm>
            <a:off x="-661425" y="5577989"/>
            <a:ext cx="3215139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DD </a:t>
            </a:r>
            <a:r>
              <a:rPr lang="en-US" sz="1400" b="0" kern="0" dirty="0" smtClean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Radiography</a:t>
            </a:r>
            <a:endParaRPr lang="en-US" sz="1400" b="0" kern="0" dirty="0">
              <a:effectLst/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 bwMode="auto">
          <a:xfrm>
            <a:off x="-368973" y="1095130"/>
            <a:ext cx="3215139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Semiconductor - </a:t>
            </a:r>
            <a:r>
              <a:rPr lang="en-US" sz="1400" b="0" kern="0" dirty="0" smtClean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LED</a:t>
            </a:r>
            <a:endParaRPr lang="en-US" sz="1400" b="0" kern="0" dirty="0">
              <a:effectLst/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80" name="Content Placeholder 2"/>
          <p:cNvSpPr txBox="1">
            <a:spLocks/>
          </p:cNvSpPr>
          <p:nvPr/>
        </p:nvSpPr>
        <p:spPr bwMode="auto">
          <a:xfrm>
            <a:off x="664396" y="5587917"/>
            <a:ext cx="3215139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kern="0" dirty="0" smtClean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Isotopes</a:t>
            </a:r>
            <a:endParaRPr lang="en-US" sz="1400" b="0" kern="0" dirty="0">
              <a:effectLst/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1377479" y="1090496"/>
            <a:ext cx="3215139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Nuclear </a:t>
            </a:r>
            <a:r>
              <a:rPr lang="en-US" sz="1400" b="0" kern="0" dirty="0" smtClean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Fuel</a:t>
            </a:r>
            <a:endParaRPr lang="en-US" sz="1400" b="0" kern="0" dirty="0">
              <a:effectLst/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3385362" y="5590580"/>
            <a:ext cx="3215139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DT </a:t>
            </a:r>
            <a:r>
              <a:rPr lang="en-US" sz="1400" b="0" kern="0" dirty="0" smtClean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Tomography</a:t>
            </a:r>
            <a:endParaRPr lang="en-US" sz="1400" b="0" kern="0" dirty="0">
              <a:effectLst/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346" y="1424548"/>
            <a:ext cx="753374" cy="70369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479" y="4612397"/>
            <a:ext cx="1222899" cy="977576"/>
          </a:xfrm>
          <a:prstGeom prst="rect">
            <a:avLst/>
          </a:prstGeom>
        </p:spPr>
      </p:pic>
      <p:sp>
        <p:nvSpPr>
          <p:cNvPr id="88" name="Content Placeholder 2"/>
          <p:cNvSpPr txBox="1">
            <a:spLocks/>
          </p:cNvSpPr>
          <p:nvPr/>
        </p:nvSpPr>
        <p:spPr bwMode="auto">
          <a:xfrm>
            <a:off x="2875983" y="1098183"/>
            <a:ext cx="3215139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Semiconductor - </a:t>
            </a:r>
            <a:r>
              <a:rPr lang="en-US" sz="1400" b="0" kern="0" dirty="0" smtClean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Solar</a:t>
            </a:r>
            <a:endParaRPr lang="en-US" sz="1400" b="0" kern="0" dirty="0">
              <a:effectLst/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5657" y="2918338"/>
            <a:ext cx="1838740" cy="1015663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Future</a:t>
            </a:r>
          </a:p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Technology</a:t>
            </a:r>
          </a:p>
          <a:p>
            <a:pPr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Advances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108214" y="1639667"/>
            <a:ext cx="495527" cy="1379190"/>
            <a:chOff x="5815114" y="1808922"/>
            <a:chExt cx="854043" cy="1379190"/>
          </a:xfrm>
        </p:grpSpPr>
        <p:cxnSp>
          <p:nvCxnSpPr>
            <p:cNvPr id="92" name="Straight Connector 91"/>
            <p:cNvCxnSpPr/>
            <p:nvPr/>
          </p:nvCxnSpPr>
          <p:spPr bwMode="auto">
            <a:xfrm>
              <a:off x="5815114" y="1808922"/>
              <a:ext cx="0" cy="137919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C36B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5815114" y="1808922"/>
              <a:ext cx="85404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C36B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6769548" y="1062790"/>
            <a:ext cx="2266741" cy="186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NEXT-GENERATION </a:t>
            </a:r>
            <a:r>
              <a:rPr lang="en-US" sz="1400" u="sng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TECHNOLOGIES</a:t>
            </a:r>
          </a:p>
          <a:p>
            <a:pPr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400" b="0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DT+Multiplier</a:t>
            </a:r>
          </a:p>
          <a:p>
            <a:pPr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400" b="0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Plasma Targets</a:t>
            </a:r>
          </a:p>
          <a:p>
            <a:pPr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400" b="0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Gas Dynamic Trap</a:t>
            </a:r>
          </a:p>
        </p:txBody>
      </p:sp>
      <p:sp>
        <p:nvSpPr>
          <p:cNvPr id="97" name="Content Placeholder 2"/>
          <p:cNvSpPr txBox="1">
            <a:spLocks/>
          </p:cNvSpPr>
          <p:nvPr/>
        </p:nvSpPr>
        <p:spPr bwMode="auto">
          <a:xfrm>
            <a:off x="6769548" y="4047409"/>
            <a:ext cx="2266741" cy="186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NEXT-GENERATION </a:t>
            </a:r>
            <a:r>
              <a:rPr lang="en-US" sz="1400" u="sng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MARKETS</a:t>
            </a:r>
          </a:p>
          <a:p>
            <a:pPr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400" b="0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Nuclear Waste Transmutation</a:t>
            </a:r>
          </a:p>
          <a:p>
            <a:pPr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400" b="0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Fission/Fusion Hybrid Energy Generation</a:t>
            </a:r>
          </a:p>
          <a:p>
            <a:pPr>
              <a:spcBef>
                <a:spcPts val="10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400" b="0" kern="0" dirty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Fusion Energy</a:t>
            </a:r>
          </a:p>
        </p:txBody>
      </p:sp>
      <p:grpSp>
        <p:nvGrpSpPr>
          <p:cNvPr id="100" name="Group 99"/>
          <p:cNvGrpSpPr/>
          <p:nvPr/>
        </p:nvGrpSpPr>
        <p:grpSpPr>
          <a:xfrm rot="10800000">
            <a:off x="6187246" y="3811622"/>
            <a:ext cx="495527" cy="1379190"/>
            <a:chOff x="5967514" y="1961322"/>
            <a:chExt cx="854043" cy="1379190"/>
          </a:xfrm>
          <a:scene3d>
            <a:camera prst="orthographicFront">
              <a:rot lat="0" lon="10800000" rev="0"/>
            </a:camera>
            <a:lightRig rig="threePt" dir="t"/>
          </a:scene3d>
        </p:grpSpPr>
        <p:cxnSp>
          <p:nvCxnSpPr>
            <p:cNvPr id="98" name="Straight Connector 97"/>
            <p:cNvCxnSpPr/>
            <p:nvPr/>
          </p:nvCxnSpPr>
          <p:spPr bwMode="auto">
            <a:xfrm>
              <a:off x="5967514" y="1961322"/>
              <a:ext cx="0" cy="137919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C36B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>
              <a:off x="5967514" y="1961322"/>
              <a:ext cx="85404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C36B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41" name="Picture 40" descr="NEMESIS_clean_2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8576" y="4646926"/>
            <a:ext cx="924732" cy="800617"/>
          </a:xfrm>
          <a:prstGeom prst="rect">
            <a:avLst/>
          </a:prstGeom>
        </p:spPr>
      </p:pic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1953340" y="5587642"/>
            <a:ext cx="3215139" cy="40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ea typeface="+mn-ea"/>
                <a:cs typeface="Corbe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charset="2"/>
              <a:buChar char="Ø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/>
                <a:cs typeface="Corbel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kern="0" dirty="0" smtClean="0">
                <a:effectLst/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IED Detect</a:t>
            </a:r>
            <a:endParaRPr lang="en-US" sz="1400" b="0" kern="0" dirty="0">
              <a:effectLst/>
              <a:latin typeface="Arial" charset="0"/>
              <a:ea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815539" y="4430041"/>
            <a:ext cx="1525262" cy="1571945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522090" y="4425244"/>
            <a:ext cx="1525262" cy="1571945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5931"/>
          </a:xfrm>
        </p:spPr>
        <p:txBody>
          <a:bodyPr/>
          <a:lstStyle/>
          <a:p>
            <a:r>
              <a:rPr lang="en-US" dirty="0" smtClean="0"/>
              <a:t>Conclusions and Next Steps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5533" y="1013664"/>
            <a:ext cx="8652933" cy="518685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Experimental data taken to date have been in first order agreement (actually slightly better) than corresponding laboratory MCNP models</a:t>
            </a:r>
          </a:p>
          <a:p>
            <a:pPr>
              <a:spcBef>
                <a:spcPts val="1800"/>
              </a:spcBef>
            </a:pPr>
            <a:r>
              <a:rPr lang="en-US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data will be taken and analyzed: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Stronger neutron source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Larger standoff distances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 explosive size, burial depth, etc.</a:t>
            </a:r>
          </a:p>
          <a:p>
            <a:pPr>
              <a:spcBef>
                <a:spcPts val="1800"/>
              </a:spcBef>
            </a:pPr>
            <a:r>
              <a:rPr lang="en-US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 validation (or not) of Phase I modeling results</a:t>
            </a:r>
            <a:endParaRPr lang="en-US" sz="2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III: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and test mobile system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 to CONOPS requirements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 the many practical concerns for fielding</a:t>
            </a:r>
            <a:endParaRPr lang="en-US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BD2725CF-38CC-49B7-8184-BA555DD14F6E}" type="slidenum">
              <a:rPr lang="en-US" b="0" smtClean="0"/>
              <a:pPr algn="l">
                <a:defRPr/>
              </a:pPr>
              <a:t>20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72980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087" y="-16308"/>
            <a:ext cx="9235440" cy="69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60933" y="1505983"/>
            <a:ext cx="586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3600" kern="0" dirty="0" smtClean="0">
                <a:solidFill>
                  <a:schemeClr val="bg1"/>
                </a:solidFill>
                <a:latin typeface="Corbel"/>
                <a:ea typeface="+mj-ea"/>
                <a:cs typeface="Corbel"/>
              </a:rPr>
              <a:t>THANK YOU!</a:t>
            </a:r>
          </a:p>
          <a:p>
            <a:pPr algn="ctr">
              <a:defRPr/>
            </a:pPr>
            <a:endParaRPr lang="en-US" sz="3200" kern="0" dirty="0">
              <a:solidFill>
                <a:schemeClr val="bg1"/>
              </a:solidFill>
              <a:latin typeface="Corbel"/>
              <a:ea typeface="+mj-ea"/>
              <a:cs typeface="Corbel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chemeClr val="bg1"/>
                </a:solidFill>
                <a:latin typeface="Corbel"/>
                <a:ea typeface="+mj-ea"/>
                <a:cs typeface="Corbel"/>
              </a:rPr>
              <a:t>Phoenix </a:t>
            </a:r>
            <a:r>
              <a:rPr lang="en-US" sz="3200" kern="0" dirty="0">
                <a:solidFill>
                  <a:schemeClr val="bg1"/>
                </a:solidFill>
                <a:latin typeface="Corbel"/>
                <a:ea typeface="+mj-ea"/>
                <a:cs typeface="Corbel"/>
              </a:rPr>
              <a:t>Nuclear Labs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  <a:latin typeface="Corbel"/>
              <a:cs typeface="Corbel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Corbel"/>
              </a:rPr>
              <a:t>sengbusch</a:t>
            </a:r>
            <a:r>
              <a:rPr lang="en-US" dirty="0" err="1" smtClean="0">
                <a:solidFill>
                  <a:schemeClr val="bg1"/>
                </a:solidFill>
                <a:latin typeface="Corbel"/>
                <a:cs typeface="Corbel"/>
              </a:rPr>
              <a:t>@phoenixnuclearlabs.com</a:t>
            </a:r>
            <a:endParaRPr lang="en-US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orbel"/>
                <a:cs typeface="Corbel"/>
              </a:rPr>
              <a:t>608-210-3060</a:t>
            </a:r>
            <a:endParaRPr lang="en-US" dirty="0">
              <a:solidFill>
                <a:schemeClr val="bg1"/>
              </a:solidFill>
              <a:latin typeface="Corbel"/>
              <a:cs typeface="Corbel"/>
            </a:endParaRPr>
          </a:p>
          <a:p>
            <a:pPr algn="ctr">
              <a:defRPr/>
            </a:pPr>
            <a:endParaRPr lang="en-US" sz="2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84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 only see through_2.jpg"/>
          <p:cNvPicPr>
            <a:picLocks noChangeAspect="1"/>
          </p:cNvPicPr>
          <p:nvPr/>
        </p:nvPicPr>
        <p:blipFill>
          <a:blip r:embed="rId3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767" y="1178387"/>
            <a:ext cx="2088406" cy="21123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126999" y="3625939"/>
            <a:ext cx="88730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684868" y="3549739"/>
            <a:ext cx="0" cy="160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319868" y="3549739"/>
            <a:ext cx="0" cy="160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963334" y="3549739"/>
            <a:ext cx="0" cy="160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606802" y="3549739"/>
            <a:ext cx="0" cy="160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241801" y="3549739"/>
            <a:ext cx="0" cy="160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876801" y="3549739"/>
            <a:ext cx="0" cy="160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20267" y="3549739"/>
            <a:ext cx="0" cy="160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155268" y="3549739"/>
            <a:ext cx="0" cy="160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798734" y="3549739"/>
            <a:ext cx="0" cy="160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433734" y="3549739"/>
            <a:ext cx="0" cy="160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380002" y="3681954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/>
                <a:cs typeface="Tahoma"/>
              </a:rPr>
              <a:t>10</a:t>
            </a:r>
            <a:r>
              <a:rPr lang="en-US" sz="1400" baseline="30000" dirty="0">
                <a:latin typeface="Tahoma"/>
                <a:cs typeface="Tahoma"/>
              </a:rPr>
              <a:t>8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76192" y="3681954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/>
                <a:cs typeface="Tahoma"/>
              </a:rPr>
              <a:t>10</a:t>
            </a:r>
            <a:r>
              <a:rPr lang="en-US" sz="1400" baseline="30000" dirty="0">
                <a:latin typeface="Tahoma"/>
                <a:cs typeface="Tahoma"/>
              </a:rPr>
              <a:t>9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99009" y="3681954"/>
            <a:ext cx="618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/>
                <a:cs typeface="Tahoma"/>
              </a:rPr>
              <a:t>10</a:t>
            </a:r>
            <a:r>
              <a:rPr lang="en-US" sz="1400" baseline="30000" dirty="0">
                <a:latin typeface="Tahoma"/>
                <a:cs typeface="Tahoma"/>
              </a:rPr>
              <a:t>10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54167" y="3681954"/>
            <a:ext cx="592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/>
                <a:cs typeface="Tahoma"/>
              </a:rPr>
              <a:t>10</a:t>
            </a:r>
            <a:r>
              <a:rPr lang="en-US" sz="1400" baseline="30000" dirty="0">
                <a:latin typeface="Tahoma"/>
                <a:cs typeface="Tahoma"/>
              </a:rPr>
              <a:t>13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6868" y="3683126"/>
            <a:ext cx="601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/>
                <a:cs typeface="Tahoma"/>
              </a:rPr>
              <a:t>10</a:t>
            </a:r>
            <a:r>
              <a:rPr lang="en-US" sz="1400" baseline="30000" dirty="0">
                <a:latin typeface="Tahoma"/>
                <a:cs typeface="Tahoma"/>
              </a:rPr>
              <a:t>12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5949" y="3681954"/>
            <a:ext cx="618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/>
                <a:cs typeface="Tahoma"/>
              </a:rPr>
              <a:t>10</a:t>
            </a:r>
            <a:r>
              <a:rPr lang="en-US" sz="1400" baseline="30000" dirty="0">
                <a:latin typeface="Tahoma"/>
                <a:cs typeface="Tahoma"/>
              </a:rPr>
              <a:t>14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25258" y="3686076"/>
            <a:ext cx="60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/>
                <a:cs typeface="Tahoma"/>
              </a:rPr>
              <a:t>10</a:t>
            </a:r>
            <a:r>
              <a:rPr lang="en-US" sz="1400" baseline="30000" dirty="0">
                <a:latin typeface="Tahoma"/>
                <a:cs typeface="Tahoma"/>
              </a:rPr>
              <a:t>15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3624" y="3681954"/>
            <a:ext cx="62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/>
                <a:cs typeface="Tahoma"/>
              </a:rPr>
              <a:t>10</a:t>
            </a:r>
            <a:r>
              <a:rPr lang="en-US" sz="1400" baseline="30000" dirty="0">
                <a:latin typeface="Tahoma"/>
                <a:cs typeface="Tahoma"/>
              </a:rPr>
              <a:t>16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21721" y="3681954"/>
            <a:ext cx="592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/>
                <a:cs typeface="Tahoma"/>
              </a:rPr>
              <a:t>10</a:t>
            </a:r>
            <a:r>
              <a:rPr lang="en-US" sz="1400" baseline="30000" dirty="0">
                <a:latin typeface="Tahoma"/>
                <a:cs typeface="Tahoma"/>
              </a:rPr>
              <a:t>11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8888" y="3682158"/>
            <a:ext cx="63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/>
                <a:cs typeface="Tahoma"/>
              </a:rPr>
              <a:t>10</a:t>
            </a:r>
            <a:r>
              <a:rPr lang="en-US" sz="1400" baseline="30000" dirty="0">
                <a:latin typeface="Tahoma"/>
                <a:cs typeface="Tahoma"/>
              </a:rPr>
              <a:t>17</a:t>
            </a:r>
            <a:endParaRPr lang="en-US" sz="1400" dirty="0">
              <a:latin typeface="Tahoma"/>
              <a:cs typeface="Tahoma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041401" y="3549739"/>
            <a:ext cx="0" cy="160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06401" y="3549739"/>
            <a:ext cx="0" cy="160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14028" y="3681954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/>
                <a:cs typeface="Tahoma"/>
              </a:rPr>
              <a:t>10</a:t>
            </a:r>
            <a:r>
              <a:rPr lang="en-US" sz="1400" baseline="30000" dirty="0">
                <a:latin typeface="Tahoma"/>
                <a:cs typeface="Tahoma"/>
              </a:rPr>
              <a:t>6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0810" y="3681954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/>
                <a:cs typeface="Tahoma"/>
              </a:rPr>
              <a:t>10</a:t>
            </a:r>
            <a:r>
              <a:rPr lang="en-US" sz="1400" baseline="30000" dirty="0">
                <a:latin typeface="Tahoma"/>
                <a:cs typeface="Tahoma"/>
              </a:rPr>
              <a:t>7</a:t>
            </a:r>
            <a:endParaRPr lang="en-US" sz="1400" dirty="0">
              <a:latin typeface="Tahoma"/>
              <a:cs typeface="Tahoma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946783" y="1142348"/>
            <a:ext cx="0" cy="48429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6142369" y="1253708"/>
            <a:ext cx="0" cy="48429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176" name="Group 7175"/>
          <p:cNvGrpSpPr/>
          <p:nvPr/>
        </p:nvGrpSpPr>
        <p:grpSpPr>
          <a:xfrm>
            <a:off x="212227" y="980648"/>
            <a:ext cx="2616200" cy="369332"/>
            <a:chOff x="262467" y="1346193"/>
            <a:chExt cx="2616200" cy="369332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>
              <a:off x="262467" y="1557858"/>
              <a:ext cx="2616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660396" y="1346193"/>
              <a:ext cx="17695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dirty="0">
                  <a:latin typeface="Corbel"/>
                  <a:cs typeface="Corbel"/>
                </a:rPr>
                <a:t>Neutron Tubes</a:t>
              </a: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2870201" y="1481659"/>
              <a:ext cx="0" cy="160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70934" y="1473192"/>
              <a:ext cx="0" cy="1608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175" name="Picture 717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511" y="2235855"/>
            <a:ext cx="1243343" cy="872067"/>
          </a:xfrm>
          <a:prstGeom prst="rect">
            <a:avLst/>
          </a:prstGeom>
        </p:spPr>
      </p:pic>
      <p:pic>
        <p:nvPicPr>
          <p:cNvPr id="7178" name="Picture 717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18" y="2226280"/>
            <a:ext cx="1524001" cy="682669"/>
          </a:xfrm>
          <a:prstGeom prst="rect">
            <a:avLst/>
          </a:prstGeom>
        </p:spPr>
      </p:pic>
      <p:pic>
        <p:nvPicPr>
          <p:cNvPr id="7180" name="Picture 717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17" y="1605157"/>
            <a:ext cx="1236137" cy="596823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976407" y="4031002"/>
            <a:ext cx="300189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dirty="0" smtClean="0">
                <a:latin typeface="Corbel"/>
                <a:cs typeface="Corbel"/>
              </a:rPr>
              <a:t>Moderate Intensity</a:t>
            </a:r>
            <a:endParaRPr lang="en-US" sz="2000" dirty="0">
              <a:latin typeface="Corbel"/>
              <a:cs typeface="Corbel"/>
            </a:endParaRPr>
          </a:p>
          <a:p>
            <a:pPr algn="ctr">
              <a:spcAft>
                <a:spcPts val="1000"/>
              </a:spcAft>
            </a:pPr>
            <a:r>
              <a:rPr lang="en-US" sz="2000" dirty="0" smtClean="0">
                <a:latin typeface="Corbel"/>
                <a:cs typeface="Corbel"/>
              </a:rPr>
              <a:t>Lower </a:t>
            </a:r>
            <a:r>
              <a:rPr lang="en-US" sz="2000" dirty="0">
                <a:latin typeface="Corbel"/>
                <a:cs typeface="Corbel"/>
              </a:rPr>
              <a:t>Cost/Neutron</a:t>
            </a:r>
          </a:p>
          <a:p>
            <a:pPr algn="ctr">
              <a:spcAft>
                <a:spcPts val="1000"/>
              </a:spcAft>
            </a:pPr>
            <a:r>
              <a:rPr lang="en-US" sz="2000" dirty="0">
                <a:latin typeface="Corbel"/>
                <a:cs typeface="Corbel"/>
              </a:rPr>
              <a:t>Opens New </a:t>
            </a:r>
            <a:r>
              <a:rPr lang="en-US" sz="2000" dirty="0" smtClean="0">
                <a:latin typeface="Corbel"/>
                <a:cs typeface="Corbel"/>
              </a:rPr>
              <a:t>Markets</a:t>
            </a:r>
          </a:p>
          <a:p>
            <a:pPr algn="ctr">
              <a:spcAft>
                <a:spcPts val="1000"/>
              </a:spcAft>
            </a:pPr>
            <a:r>
              <a:rPr lang="en-US" sz="2000" dirty="0" smtClean="0">
                <a:latin typeface="Corbel"/>
                <a:cs typeface="Corbel"/>
              </a:rPr>
              <a:t>Simple Regulations</a:t>
            </a:r>
          </a:p>
          <a:p>
            <a:pPr algn="ctr">
              <a:spcAft>
                <a:spcPts val="1000"/>
              </a:spcAft>
            </a:pPr>
            <a:r>
              <a:rPr lang="en-US" sz="2000" dirty="0" smtClean="0">
                <a:latin typeface="Corbel"/>
                <a:cs typeface="Corbel"/>
              </a:rPr>
              <a:t>Room-Sized (~4 m)</a:t>
            </a:r>
            <a:endParaRPr lang="en-US" sz="2000" dirty="0">
              <a:latin typeface="Corbel"/>
              <a:cs typeface="Corbel"/>
            </a:endParaRPr>
          </a:p>
        </p:txBody>
      </p:sp>
      <p:pic>
        <p:nvPicPr>
          <p:cNvPr id="7185" name="Picture 718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905" y="1850799"/>
            <a:ext cx="2267427" cy="1457632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 bwMode="auto">
          <a:xfrm>
            <a:off x="6155268" y="1142348"/>
            <a:ext cx="2889732" cy="351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6584197" y="1030198"/>
            <a:ext cx="19874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orbel"/>
                <a:cs typeface="Corbel"/>
              </a:rPr>
              <a:t>Nuclear </a:t>
            </a:r>
            <a:r>
              <a:rPr lang="en-US" sz="1800" b="0" dirty="0" smtClean="0">
                <a:latin typeface="Corbel"/>
                <a:cs typeface="Corbel"/>
              </a:rPr>
              <a:t>Reactors</a:t>
            </a:r>
          </a:p>
          <a:p>
            <a:pPr algn="ctr"/>
            <a:r>
              <a:rPr lang="en-US" sz="1800" b="0" dirty="0" smtClean="0">
                <a:latin typeface="Corbel"/>
                <a:cs typeface="Corbel"/>
              </a:rPr>
              <a:t>Spallation Sources</a:t>
            </a:r>
            <a:endParaRPr lang="en-US" sz="1800" b="0" dirty="0">
              <a:latin typeface="Corbel"/>
              <a:cs typeface="Corbel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9033219" y="1101308"/>
            <a:ext cx="0" cy="160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6125577" y="1092841"/>
            <a:ext cx="0" cy="1608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89" name="TextBox 7188"/>
          <p:cNvSpPr txBox="1"/>
          <p:nvPr/>
        </p:nvSpPr>
        <p:spPr>
          <a:xfrm>
            <a:off x="43652" y="4005503"/>
            <a:ext cx="1832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latin typeface="Corbel"/>
                <a:cs typeface="Corbel"/>
              </a:rPr>
              <a:t>Neutrons/second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-24844" y="4468852"/>
            <a:ext cx="2873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latin typeface="Corbel"/>
                <a:cs typeface="Corbel"/>
              </a:rPr>
              <a:t>Limited Strength</a:t>
            </a:r>
          </a:p>
          <a:p>
            <a:pPr algn="ctr">
              <a:spcBef>
                <a:spcPts val="1200"/>
              </a:spcBef>
            </a:pPr>
            <a:r>
              <a:rPr lang="en-US" sz="2000" dirty="0">
                <a:latin typeface="Corbel"/>
                <a:cs typeface="Corbel"/>
              </a:rPr>
              <a:t>Limited </a:t>
            </a:r>
            <a:r>
              <a:rPr lang="en-US" sz="2000" dirty="0" smtClean="0">
                <a:latin typeface="Corbel"/>
                <a:cs typeface="Corbel"/>
              </a:rPr>
              <a:t>Markets</a:t>
            </a:r>
          </a:p>
          <a:p>
            <a:pPr algn="ctr">
              <a:spcBef>
                <a:spcPts val="1200"/>
              </a:spcBef>
            </a:pPr>
            <a:r>
              <a:rPr lang="en-US" sz="2000" dirty="0" smtClean="0">
                <a:latin typeface="Corbel"/>
                <a:cs typeface="Corbel"/>
              </a:rPr>
              <a:t>Tabletop Sized</a:t>
            </a:r>
            <a:endParaRPr lang="en-US" sz="2000" dirty="0">
              <a:latin typeface="Corbel"/>
              <a:cs typeface="Corbe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926306" y="3989731"/>
            <a:ext cx="3209798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orbel"/>
                <a:cs typeface="Corbel"/>
              </a:rPr>
              <a:t>High Intensity</a:t>
            </a: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orbel"/>
                <a:cs typeface="Corbel"/>
              </a:rPr>
              <a:t>Limited </a:t>
            </a:r>
            <a:r>
              <a:rPr lang="en-US" sz="2000" dirty="0">
                <a:latin typeface="Corbel"/>
                <a:cs typeface="Corbel"/>
              </a:rPr>
              <a:t>Access</a:t>
            </a: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orbel"/>
                <a:cs typeface="Corbel"/>
              </a:rPr>
              <a:t>Expensive</a:t>
            </a:r>
            <a:endParaRPr lang="en-US" sz="2000" dirty="0">
              <a:latin typeface="Corbel"/>
              <a:cs typeface="Corbel"/>
            </a:endParaRP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orbel"/>
                <a:cs typeface="Corbel"/>
              </a:rPr>
              <a:t>Licensing </a:t>
            </a:r>
            <a:r>
              <a:rPr lang="en-US" sz="2000" dirty="0" smtClean="0">
                <a:latin typeface="Corbel"/>
                <a:cs typeface="Corbel"/>
              </a:rPr>
              <a:t>Challenges</a:t>
            </a: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orbel"/>
                <a:cs typeface="Corbel"/>
              </a:rPr>
              <a:t>Football Field Sized</a:t>
            </a:r>
            <a:endParaRPr lang="en-US" sz="2000" dirty="0">
              <a:latin typeface="Corbel"/>
              <a:cs typeface="Corbel"/>
            </a:endParaRP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endParaRPr lang="en-US" sz="2000" dirty="0">
              <a:latin typeface="Corbel"/>
              <a:cs typeface="Corbel"/>
            </a:endParaRPr>
          </a:p>
        </p:txBody>
      </p:sp>
      <p:sp>
        <p:nvSpPr>
          <p:cNvPr id="6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475" y="6474272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 sz="1800" b="1" i="0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pPr algn="l">
              <a:defRPr/>
            </a:pPr>
            <a:fld id="{BD2725CF-38CC-49B7-8184-BA555DD14F6E}" type="slidenum">
              <a:rPr lang="en-US" b="0" smtClean="0">
                <a:latin typeface="Corbel"/>
                <a:cs typeface="Corbel"/>
              </a:rPr>
              <a:pPr algn="l">
                <a:defRPr/>
              </a:pPr>
              <a:t>3</a:t>
            </a:fld>
            <a:endParaRPr lang="en-US" b="0" dirty="0">
              <a:latin typeface="Corbel"/>
              <a:cs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090" y="1684621"/>
            <a:ext cx="1404578" cy="429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0913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PNL Technology Niche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2797041" y="2956968"/>
            <a:ext cx="96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DD</a:t>
            </a:r>
          </a:p>
          <a:p>
            <a:pPr algn="ctr"/>
            <a:r>
              <a:rPr lang="en-US" sz="18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Solid</a:t>
            </a:r>
            <a:endParaRPr lang="en-US" sz="1800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51481" y="2951015"/>
            <a:ext cx="96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DD</a:t>
            </a:r>
          </a:p>
          <a:p>
            <a:pPr algn="ctr"/>
            <a:r>
              <a:rPr lang="en-US" sz="1800" dirty="0" smtClean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Gas</a:t>
            </a:r>
            <a:endParaRPr lang="en-US" sz="1800" dirty="0">
              <a:solidFill>
                <a:srgbClr val="00B0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72981" y="2983841"/>
            <a:ext cx="96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DD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Gas</a:t>
            </a:r>
            <a:endParaRPr lang="en-US" sz="1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67196" y="2972180"/>
            <a:ext cx="96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DT</a:t>
            </a:r>
          </a:p>
          <a:p>
            <a:pPr algn="ctr"/>
            <a:r>
              <a:rPr lang="en-US" sz="1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Solid</a:t>
            </a:r>
            <a:endParaRPr lang="en-US" sz="1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2893523" y="2921910"/>
            <a:ext cx="767007" cy="790483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5450500" y="2943299"/>
            <a:ext cx="767007" cy="79048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5160"/>
          </a:xfrm>
        </p:spPr>
        <p:txBody>
          <a:bodyPr/>
          <a:lstStyle/>
          <a:p>
            <a:pPr>
              <a:defRPr/>
            </a:pPr>
            <a:r>
              <a:rPr lang="en-US" sz="4800" dirty="0"/>
              <a:t>PNL Snapshot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475" y="6474272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 sz="1800" b="1" i="0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pPr algn="l">
              <a:defRPr/>
            </a:pPr>
            <a:fld id="{BD2725CF-38CC-49B7-8184-BA555DD14F6E}" type="slidenum">
              <a:rPr lang="en-US" b="0" smtClean="0">
                <a:latin typeface="Corbel"/>
                <a:cs typeface="Corbel"/>
              </a:rPr>
              <a:pPr algn="l">
                <a:defRPr/>
              </a:pPr>
              <a:t>4</a:t>
            </a:fld>
            <a:endParaRPr lang="en-US" b="0" dirty="0">
              <a:latin typeface="Corbel"/>
              <a:cs typeface="Corbe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55161"/>
            <a:ext cx="9144000" cy="5185047"/>
          </a:xfrm>
        </p:spPr>
        <p:txBody>
          <a:bodyPr/>
          <a:lstStyle/>
          <a:p>
            <a:pPr marL="400050">
              <a:spcBef>
                <a:spcPts val="18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PNL is transitioning out of R&amp;D and into low volume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production </a:t>
            </a:r>
            <a:r>
              <a:rPr lang="mr-IN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just reached 50 employees</a:t>
            </a:r>
            <a:endParaRPr lang="en-US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>
              <a:spcBef>
                <a:spcPts val="18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handful of commercial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systems have been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fielded and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 operating to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specification (all DD to date)</a:t>
            </a:r>
            <a:endParaRPr lang="en-US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>
              <a:spcBef>
                <a:spcPts val="5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DD neutron radiography</a:t>
            </a:r>
          </a:p>
          <a:p>
            <a:pPr marL="800100" lvl="1">
              <a:spcBef>
                <a:spcPts val="5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H+ ion implantation</a:t>
            </a:r>
          </a:p>
          <a:p>
            <a:pPr marL="800100" lvl="1">
              <a:spcBef>
                <a:spcPts val="5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Isotope production (R&amp;D phase only)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>
              <a:spcBef>
                <a:spcPts val="18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Four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new systems are being designed/built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year for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commercial and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government customers</a:t>
            </a:r>
          </a:p>
          <a:p>
            <a:pPr marL="800100" lvl="1">
              <a:spcBef>
                <a:spcPts val="18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Same applications as above plus radiation effects testing </a:t>
            </a:r>
          </a:p>
          <a:p>
            <a:pPr marL="400050">
              <a:spcBef>
                <a:spcPts val="1800"/>
              </a:spcBef>
              <a:defRPr/>
            </a:pPr>
            <a:r>
              <a:rPr lang="en-US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Expect to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build first two DT systems in 2018 </a:t>
            </a:r>
            <a:r>
              <a:rPr lang="mr-IN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~100X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more neutrons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>
              <a:spcBef>
                <a:spcPts val="1800"/>
              </a:spcBef>
              <a:defRPr/>
            </a:pPr>
            <a:endParaRPr lang="en-US" sz="2400" b="1" dirty="0">
              <a:solidFill>
                <a:srgbClr val="000000"/>
              </a:solidFill>
              <a:effectLst/>
            </a:endParaRPr>
          </a:p>
          <a:p>
            <a:pPr marL="400050">
              <a:spcBef>
                <a:spcPts val="1800"/>
              </a:spcBef>
              <a:defRPr/>
            </a:pPr>
            <a:endParaRPr lang="en-US" sz="2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654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7846"/>
          </a:xfrm>
        </p:spPr>
        <p:txBody>
          <a:bodyPr/>
          <a:lstStyle/>
          <a:p>
            <a:r>
              <a:rPr lang="en-US" sz="4400" dirty="0" smtClean="0"/>
              <a:t>NEMESIS Conceptual Overview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BD2725CF-38CC-49B7-8184-BA555DD14F6E}" type="slidenum">
              <a:rPr lang="en-US" b="0" smtClean="0"/>
              <a:pPr algn="l">
                <a:defRPr/>
              </a:pPr>
              <a:t>5</a:t>
            </a:fld>
            <a:endParaRPr lang="en-US" b="0" dirty="0"/>
          </a:p>
        </p:txBody>
      </p:sp>
      <p:pic>
        <p:nvPicPr>
          <p:cNvPr id="10" name="Picture 9" descr="NEMESIS_clean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9752"/>
            <a:ext cx="9144000" cy="42329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889" y="4425101"/>
            <a:ext cx="5384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cs typeface="Corbel"/>
              </a:rPr>
              <a:t>Neutrons emitted by PNL Neutron Generator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cs typeface="Corbel"/>
              </a:rPr>
              <a:t>Neutrons interact with explosive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cs typeface="Corbel"/>
              </a:rPr>
              <a:t>Characteristic  gamma rays emitted and detected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cs typeface="Corbe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6609" y="2292422"/>
            <a:ext cx="21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cs typeface="Corbel"/>
              </a:rPr>
              <a:t>Neutron Generator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cs typeface="Corbe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712357" y="2392121"/>
            <a:ext cx="628251" cy="121166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7844387" y="5272190"/>
            <a:ext cx="58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cs typeface="Corbel"/>
              </a:rPr>
              <a:t>IED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cs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7918" y="1313996"/>
            <a:ext cx="3182242" cy="2645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29792" y="3959516"/>
            <a:ext cx="3170367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 Fingerprint Emitted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29791" y="3959515"/>
            <a:ext cx="228600" cy="225631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6035" y="3895400"/>
            <a:ext cx="29848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24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1"/>
            <a:ext cx="7440930" cy="955160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Previous Efforts</a:t>
            </a:r>
            <a:endParaRPr lang="en-US" sz="48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475" y="6474272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 sz="1800" b="1" i="0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pPr algn="l">
              <a:defRPr/>
            </a:pPr>
            <a:fld id="{BD2725CF-38CC-49B7-8184-BA555DD14F6E}" type="slidenum">
              <a:rPr lang="en-US" b="0" smtClean="0">
                <a:latin typeface="Corbel"/>
                <a:cs typeface="Corbel"/>
              </a:rPr>
              <a:pPr algn="l">
                <a:defRPr/>
              </a:pPr>
              <a:t>6</a:t>
            </a:fld>
            <a:endParaRPr lang="en-US" b="0" dirty="0">
              <a:latin typeface="Corbel"/>
              <a:cs typeface="Corbe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474" y="1005320"/>
            <a:ext cx="5526915" cy="5003278"/>
          </a:xfrm>
          <a:effectLst/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effectLst/>
              </a:rPr>
              <a:t>Explosives detection with Cf-252 and COTS neutron tubes </a:t>
            </a:r>
            <a:r>
              <a:rPr lang="en-US" sz="1800" u="sng" dirty="0" smtClean="0">
                <a:effectLst/>
              </a:rPr>
              <a:t>has been proven</a:t>
            </a:r>
            <a:r>
              <a:rPr lang="en-US" sz="1800" dirty="0" smtClean="0">
                <a:effectLst/>
              </a:rPr>
              <a:t>, but with limitations: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effectLst/>
              </a:rPr>
              <a:t>Low </a:t>
            </a:r>
            <a:r>
              <a:rPr lang="en-US" sz="1800" dirty="0" smtClean="0">
                <a:effectLst/>
              </a:rPr>
              <a:t>neutron yield (typically </a:t>
            </a:r>
            <a:r>
              <a:rPr lang="en-US" sz="1800" b="1" dirty="0" smtClean="0">
                <a:effectLst/>
              </a:rPr>
              <a:t>~10</a:t>
            </a:r>
            <a:r>
              <a:rPr lang="en-US" sz="1800" b="1" baseline="30000" dirty="0" smtClean="0">
                <a:effectLst/>
              </a:rPr>
              <a:t>8</a:t>
            </a:r>
            <a:r>
              <a:rPr lang="en-US" sz="1800" b="1" dirty="0" smtClean="0">
                <a:effectLst/>
              </a:rPr>
              <a:t> n/s</a:t>
            </a:r>
            <a:r>
              <a:rPr lang="en-US" sz="1800" dirty="0" smtClean="0">
                <a:effectLst/>
              </a:rPr>
              <a:t>)</a:t>
            </a:r>
          </a:p>
          <a:p>
            <a:pPr lvl="1">
              <a:spcAft>
                <a:spcPts val="0"/>
              </a:spcAft>
            </a:pPr>
            <a:r>
              <a:rPr lang="en-US" sz="1800" dirty="0" smtClean="0">
                <a:effectLst/>
              </a:rPr>
              <a:t>Short lifetime (~1000 hours) or no ability to turn off (Cf-252)</a:t>
            </a:r>
          </a:p>
          <a:p>
            <a:pPr lvl="1">
              <a:spcAft>
                <a:spcPts val="0"/>
              </a:spcAft>
            </a:pPr>
            <a:r>
              <a:rPr lang="en-US" sz="1800" dirty="0" smtClean="0">
                <a:effectLst/>
              </a:rPr>
              <a:t>Stand-off distance &lt; 0.5m in a few min  to measure ~30cm depth for 20lbs. explosive</a:t>
            </a:r>
          </a:p>
          <a:p>
            <a:pPr lvl="1">
              <a:spcAft>
                <a:spcPts val="0"/>
              </a:spcAft>
            </a:pPr>
            <a:r>
              <a:rPr lang="en-US" sz="1800" dirty="0" smtClean="0">
                <a:effectLst/>
              </a:rPr>
              <a:t>Insufficient for many CONOPS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n-US" sz="1800" dirty="0" smtClean="0">
                <a:effectLst/>
              </a:rPr>
              <a:t>PNL neutron source capable of producing greater than </a:t>
            </a:r>
            <a:r>
              <a:rPr lang="en-US" sz="1800" b="1" dirty="0" smtClean="0">
                <a:effectLst/>
              </a:rPr>
              <a:t>10</a:t>
            </a:r>
            <a:r>
              <a:rPr lang="en-US" sz="1800" b="1" baseline="30000" dirty="0" smtClean="0">
                <a:effectLst/>
              </a:rPr>
              <a:t>11</a:t>
            </a:r>
            <a:r>
              <a:rPr lang="en-US" sz="1800" b="1" dirty="0" smtClean="0">
                <a:effectLst/>
              </a:rPr>
              <a:t> DD n/s </a:t>
            </a:r>
            <a:r>
              <a:rPr lang="en-US" sz="1800" dirty="0" smtClean="0">
                <a:effectLst/>
              </a:rPr>
              <a:t>– proven in the laboratory</a:t>
            </a:r>
          </a:p>
          <a:p>
            <a:pPr>
              <a:spcAft>
                <a:spcPts val="800"/>
              </a:spcAft>
            </a:pPr>
            <a:r>
              <a:rPr lang="en-US" sz="1800" dirty="0" smtClean="0">
                <a:effectLst/>
              </a:rPr>
              <a:t>Very strong source could be difference-maker in terms of operational effectiveness</a:t>
            </a:r>
          </a:p>
          <a:p>
            <a:pPr>
              <a:spcAft>
                <a:spcPts val="800"/>
              </a:spcAft>
            </a:pPr>
            <a:r>
              <a:rPr lang="en-US" sz="1800" dirty="0" smtClean="0">
                <a:effectLst/>
              </a:rPr>
              <a:t>Decoupling of source and detector array further increases operational flexibility and effectiveness</a:t>
            </a:r>
            <a:endParaRPr lang="en-US" sz="1800" dirty="0">
              <a:effectLst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t="5024" r="18711" b="1494"/>
          <a:stretch/>
        </p:blipFill>
        <p:spPr bwMode="auto">
          <a:xfrm>
            <a:off x="5570808" y="1537412"/>
            <a:ext cx="3573192" cy="3474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5390697" y="5015407"/>
            <a:ext cx="39334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 smtClean="0">
                <a:solidFill>
                  <a:srgbClr val="000000"/>
                </a:solidFill>
                <a:latin typeface="Corbel"/>
                <a:cs typeface="Corbel"/>
              </a:rPr>
              <a:t>TNA Explosives Detection System</a:t>
            </a:r>
          </a:p>
          <a:p>
            <a:pPr algn="ctr"/>
            <a:r>
              <a:rPr lang="en-US" sz="1600" kern="0" dirty="0" smtClean="0">
                <a:solidFill>
                  <a:srgbClr val="000000"/>
                </a:solidFill>
                <a:latin typeface="Corbel"/>
                <a:cs typeface="Corbel"/>
              </a:rPr>
              <a:t>Mine Clearing Test at Fort Hill (mid-90’s)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6673"/>
          </a:xfrm>
        </p:spPr>
        <p:txBody>
          <a:bodyPr/>
          <a:lstStyle/>
          <a:p>
            <a:r>
              <a:rPr lang="en-US" sz="4800" dirty="0" smtClean="0"/>
              <a:t>Neutron Generator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BD2725CF-38CC-49B7-8184-BA555DD14F6E}" type="slidenum">
              <a:rPr lang="en-US" b="0" smtClean="0"/>
              <a:pPr algn="l">
                <a:defRPr/>
              </a:pPr>
              <a:t>7</a:t>
            </a:fld>
            <a:endParaRPr lang="en-US" b="0" dirty="0"/>
          </a:p>
        </p:txBody>
      </p:sp>
      <p:pic>
        <p:nvPicPr>
          <p:cNvPr id="7" name="Picture 6" descr="render 2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58" y="988889"/>
            <a:ext cx="8084915" cy="51055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2547" y="5474563"/>
            <a:ext cx="125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Vacuum Pumps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7169" y="5457136"/>
            <a:ext cx="1176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Solenoid Magnet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2020" y="1926650"/>
            <a:ext cx="199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Ion Source Power Supplies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3275" y="3062339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Ion Source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8075" y="5506965"/>
            <a:ext cx="168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Waveguide Break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0863" y="1148720"/>
            <a:ext cx="199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r>
              <a:rPr lang="en-US" sz="1800" b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Pressure Vessel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7830" y="1060205"/>
            <a:ext cx="291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Accelerator Column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268429" y="3228435"/>
            <a:ext cx="1318404" cy="23461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970186" y="2743686"/>
            <a:ext cx="900784" cy="1401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496579" y="2201628"/>
            <a:ext cx="1731893" cy="7844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040620" y="1913451"/>
            <a:ext cx="467578" cy="6264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5768015" y="4420920"/>
            <a:ext cx="1667170" cy="1398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stCxn id="16" idx="2"/>
          </p:cNvCxnSpPr>
          <p:nvPr/>
        </p:nvCxnSpPr>
        <p:spPr bwMode="auto">
          <a:xfrm flipH="1">
            <a:off x="4490161" y="1429537"/>
            <a:ext cx="733386" cy="19707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040954" y="3262832"/>
            <a:ext cx="2150226" cy="31462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375721" y="2937585"/>
            <a:ext cx="666736" cy="26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-113353" y="2672108"/>
            <a:ext cx="117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Ti Target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6853759" y="1399149"/>
            <a:ext cx="748432" cy="5980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848307" y="3810135"/>
            <a:ext cx="1090522" cy="151195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8350" y="5268432"/>
            <a:ext cx="149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Test Cavities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3375720" y="4188240"/>
            <a:ext cx="637655" cy="13653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839625" y="3286605"/>
            <a:ext cx="1108898" cy="20125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-97017" y="1686835"/>
            <a:ext cx="12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6"/>
            <a:ext cx="9144000" cy="95201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rbel"/>
                <a:cs typeface="Corbel"/>
              </a:rPr>
              <a:t>Size Reduction</a:t>
            </a:r>
            <a:endParaRPr lang="en-US" sz="4800" dirty="0">
              <a:latin typeface="Corbel"/>
              <a:cs typeface="Corbel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475" y="6474272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 sz="1800" b="1" i="0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pPr algn="l">
              <a:defRPr/>
            </a:pPr>
            <a:fld id="{BD2725CF-38CC-49B7-8184-BA555DD14F6E}" type="slidenum">
              <a:rPr lang="en-US" b="0" smtClean="0">
                <a:latin typeface="Corbel"/>
                <a:cs typeface="Corbel"/>
              </a:rPr>
              <a:pPr algn="l">
                <a:defRPr/>
              </a:pPr>
              <a:t>8</a:t>
            </a:fld>
            <a:endParaRPr lang="en-US" b="0" dirty="0">
              <a:latin typeface="Corbel"/>
              <a:cs typeface="Corbel"/>
            </a:endParaRPr>
          </a:p>
        </p:txBody>
      </p:sp>
      <p:pic>
        <p:nvPicPr>
          <p:cNvPr id="7" name="Picture 6" descr="BlurredBackgroundUltra SEC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75" y="955161"/>
            <a:ext cx="5670991" cy="5011547"/>
          </a:xfrm>
          <a:prstGeom prst="rect">
            <a:avLst/>
          </a:prstGeom>
        </p:spPr>
      </p:pic>
      <p:pic>
        <p:nvPicPr>
          <p:cNvPr id="8" name="Picture 7" descr="_W3V493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941" y="2991555"/>
            <a:ext cx="3254968" cy="145890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135467" y="1682044"/>
            <a:ext cx="55879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957475" y="1231892"/>
            <a:ext cx="128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4 m</a:t>
            </a:r>
            <a:endParaRPr lang="en-US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5723466" y="4450458"/>
            <a:ext cx="3307443" cy="15162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5723466" y="985488"/>
            <a:ext cx="3307443" cy="20060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775941" y="3095066"/>
            <a:ext cx="325496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915591" y="2633401"/>
            <a:ext cx="128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1-2 m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5703" y="3420390"/>
            <a:ext cx="12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8E10 n/s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3720" y="4346681"/>
            <a:ext cx="12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E10 n/s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5160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Project Goals and Status</a:t>
            </a:r>
            <a:endParaRPr lang="en-US" sz="48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475" y="6474272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 sz="1800" b="1" i="0">
                <a:solidFill>
                  <a:srgbClr val="FFFFFF"/>
                </a:solidFill>
                <a:latin typeface="Myriad Pro"/>
                <a:cs typeface="Myriad Pro"/>
              </a:defRPr>
            </a:lvl1pPr>
          </a:lstStyle>
          <a:p>
            <a:pPr algn="l">
              <a:defRPr/>
            </a:pPr>
            <a:fld id="{BD2725CF-38CC-49B7-8184-BA555DD14F6E}" type="slidenum">
              <a:rPr lang="en-US" b="0" smtClean="0">
                <a:latin typeface="Corbel"/>
                <a:cs typeface="Corbel"/>
              </a:rPr>
              <a:pPr algn="l">
                <a:defRPr/>
              </a:pPr>
              <a:t>9</a:t>
            </a:fld>
            <a:endParaRPr lang="en-US" b="0" dirty="0">
              <a:latin typeface="Corbel"/>
              <a:cs typeface="Corbe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55161"/>
            <a:ext cx="9144000" cy="5185047"/>
          </a:xfrm>
        </p:spPr>
        <p:txBody>
          <a:bodyPr/>
          <a:lstStyle/>
          <a:p>
            <a:pPr marL="400050">
              <a:spcBef>
                <a:spcPts val="1800"/>
              </a:spcBef>
              <a:defRPr/>
            </a:pPr>
            <a:r>
              <a:rPr lang="en-US" sz="24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Phase I Complete:</a:t>
            </a:r>
          </a:p>
          <a:p>
            <a:pPr marL="800100" lvl="1">
              <a:spcBef>
                <a:spcPts val="8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MCNP simulations of operational scenarios</a:t>
            </a:r>
          </a:p>
          <a:p>
            <a:pPr marL="800100" lvl="1">
              <a:spcBef>
                <a:spcPts val="8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Vary explosive size, depth, composition, distance to source, distance to detector, etc.</a:t>
            </a:r>
          </a:p>
          <a:p>
            <a:pPr marL="800100" lvl="1">
              <a:spcBef>
                <a:spcPts val="8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Report time to detection for given PD and PFA</a:t>
            </a:r>
            <a:endParaRPr lang="en-US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>
              <a:spcBef>
                <a:spcPts val="1800"/>
              </a:spcBef>
              <a:defRPr/>
            </a:pPr>
            <a:r>
              <a:rPr lang="en-US" sz="2400" b="1" dirty="0" smtClean="0">
                <a:solidFill>
                  <a:srgbClr val="FF99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Phase II Finishing in August:</a:t>
            </a:r>
            <a:endParaRPr lang="en-US" sz="2400" b="1" dirty="0" smtClean="0">
              <a:solidFill>
                <a:srgbClr val="FF99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>
              <a:spcBef>
                <a:spcPts val="8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Laboratory testing with existing DD source and explosive surrogates</a:t>
            </a:r>
            <a:endParaRPr lang="en-US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>
              <a:spcBef>
                <a:spcPts val="8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Build and test detector hardware and software platforms</a:t>
            </a:r>
            <a:endParaRPr lang="en-US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>
              <a:spcBef>
                <a:spcPts val="8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Compare experimental results to Phase I simulation results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>
              <a:spcBef>
                <a:spcPts val="18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Phase III Starting this Summer:</a:t>
            </a:r>
            <a:endParaRPr lang="en-US" sz="24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>
              <a:spcBef>
                <a:spcPts val="800"/>
              </a:spcBef>
              <a:defRPr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Design, build, and test fully integrated, mobile system in simulated operational environment </a:t>
            </a:r>
            <a:r>
              <a:rPr lang="mr-IN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2-year effort</a:t>
            </a:r>
            <a:endParaRPr lang="en-US" sz="200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696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100947</TotalTime>
  <Words>1070</Words>
  <Application>Microsoft Macintosh PowerPoint</Application>
  <PresentationFormat>On-screen Show (4:3)</PresentationFormat>
  <Paragraphs>280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 Black</vt:lpstr>
      <vt:lpstr>Calibri</vt:lpstr>
      <vt:lpstr>Corbel</vt:lpstr>
      <vt:lpstr>Monotype Sorts</vt:lpstr>
      <vt:lpstr>Tahoma</vt:lpstr>
      <vt:lpstr>Times New Roman</vt:lpstr>
      <vt:lpstr>Verdana</vt:lpstr>
      <vt:lpstr>Wingdings</vt:lpstr>
      <vt:lpstr>Arial</vt:lpstr>
      <vt:lpstr>Default Design</vt:lpstr>
      <vt:lpstr>PowerPoint Presentation</vt:lpstr>
      <vt:lpstr>PNL Vision</vt:lpstr>
      <vt:lpstr>PNL Technology Niche</vt:lpstr>
      <vt:lpstr>PNL Snapshot</vt:lpstr>
      <vt:lpstr>NEMESIS Conceptual Overview</vt:lpstr>
      <vt:lpstr>Previous Efforts</vt:lpstr>
      <vt:lpstr>Neutron Generator</vt:lpstr>
      <vt:lpstr>Size Reduction</vt:lpstr>
      <vt:lpstr>Project Goals and Status</vt:lpstr>
      <vt:lpstr>Phase I Methodology</vt:lpstr>
      <vt:lpstr>Phase I Results</vt:lpstr>
      <vt:lpstr>PowerPoint Presentation</vt:lpstr>
      <vt:lpstr>Neutron Generator Complete</vt:lpstr>
      <vt:lpstr>Detector Configuration</vt:lpstr>
      <vt:lpstr>High Performance Digitizer</vt:lpstr>
      <vt:lpstr>Pile-up Recovery Implemented</vt:lpstr>
      <vt:lpstr>Spectrum with Urea</vt:lpstr>
      <vt:lpstr>Silicon Background</vt:lpstr>
      <vt:lpstr>Detection Algorithm</vt:lpstr>
      <vt:lpstr>Conclusions and Next Steps</vt:lpstr>
      <vt:lpstr>PowerPoint Presentation</vt:lpstr>
    </vt:vector>
  </TitlesOfParts>
  <Company>Wisconsin Angel Network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 presentation template</dc:title>
  <dc:creator>Joe Kremer</dc:creator>
  <cp:lastModifiedBy>Microsoft Office User</cp:lastModifiedBy>
  <cp:revision>1831</cp:revision>
  <cp:lastPrinted>2017-06-13T08:41:56Z</cp:lastPrinted>
  <dcterms:created xsi:type="dcterms:W3CDTF">2000-05-06T22:49:52Z</dcterms:created>
  <dcterms:modified xsi:type="dcterms:W3CDTF">2017-06-13T08:51:36Z</dcterms:modified>
</cp:coreProperties>
</file>